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710" r:id="rId2"/>
    <p:sldMasterId id="2147483714" r:id="rId3"/>
  </p:sldMasterIdLst>
  <p:notesMasterIdLst>
    <p:notesMasterId r:id="rId52"/>
  </p:notesMasterIdLst>
  <p:handoutMasterIdLst>
    <p:handoutMasterId r:id="rId53"/>
  </p:handoutMasterIdLst>
  <p:sldIdLst>
    <p:sldId id="1929" r:id="rId4"/>
    <p:sldId id="1174" r:id="rId5"/>
    <p:sldId id="1192" r:id="rId6"/>
    <p:sldId id="1193" r:id="rId7"/>
    <p:sldId id="1185" r:id="rId8"/>
    <p:sldId id="1173" r:id="rId9"/>
    <p:sldId id="1191" r:id="rId10"/>
    <p:sldId id="613" r:id="rId11"/>
    <p:sldId id="614" r:id="rId12"/>
    <p:sldId id="615" r:id="rId13"/>
    <p:sldId id="616" r:id="rId14"/>
    <p:sldId id="621" r:id="rId15"/>
    <p:sldId id="622" r:id="rId16"/>
    <p:sldId id="623" r:id="rId17"/>
    <p:sldId id="624" r:id="rId18"/>
    <p:sldId id="625" r:id="rId19"/>
    <p:sldId id="628" r:id="rId20"/>
    <p:sldId id="629" r:id="rId21"/>
    <p:sldId id="640" r:id="rId22"/>
    <p:sldId id="641" r:id="rId23"/>
    <p:sldId id="642" r:id="rId24"/>
    <p:sldId id="643" r:id="rId25"/>
    <p:sldId id="637" r:id="rId26"/>
    <p:sldId id="1176" r:id="rId27"/>
    <p:sldId id="618" r:id="rId28"/>
    <p:sldId id="619" r:id="rId29"/>
    <p:sldId id="1036" r:id="rId30"/>
    <p:sldId id="626" r:id="rId31"/>
    <p:sldId id="631" r:id="rId32"/>
    <p:sldId id="1005" r:id="rId33"/>
    <p:sldId id="1006" r:id="rId34"/>
    <p:sldId id="1007" r:id="rId35"/>
    <p:sldId id="1008" r:id="rId36"/>
    <p:sldId id="1928" r:id="rId37"/>
    <p:sldId id="638" r:id="rId38"/>
    <p:sldId id="1927" r:id="rId39"/>
    <p:sldId id="1157" r:id="rId40"/>
    <p:sldId id="1177" r:id="rId41"/>
    <p:sldId id="599" r:id="rId42"/>
    <p:sldId id="1194" r:id="rId43"/>
    <p:sldId id="653" r:id="rId44"/>
    <p:sldId id="1913" r:id="rId45"/>
    <p:sldId id="1915" r:id="rId46"/>
    <p:sldId id="1912" r:id="rId47"/>
    <p:sldId id="1195" r:id="rId48"/>
    <p:sldId id="1916" r:id="rId49"/>
    <p:sldId id="1182" r:id="rId50"/>
    <p:sldId id="1917" r:id="rId51"/>
  </p:sldIdLst>
  <p:sldSz cx="12192000" cy="6858000"/>
  <p:notesSz cx="7096125" cy="10231438"/>
  <p:custDataLst>
    <p:tags r:id="rId54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228594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457189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685783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914377" algn="ctr" rtl="0" fontAlgn="base">
      <a:spcBef>
        <a:spcPct val="0"/>
      </a:spcBef>
      <a:spcAft>
        <a:spcPct val="0"/>
      </a:spcAft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1142971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371566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600160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828754" algn="l" defTabSz="228594" rtl="0" eaLnBrk="1" latinLnBrk="0" hangingPunct="1">
      <a:defRPr sz="28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521415D9-36F7-43E2-AB2F-B90AF26B5E84}">
      <p14:sectionLst xmlns:p14="http://schemas.microsoft.com/office/powerpoint/2010/main">
        <p14:section name="Copyright-License" id="{9C541A3D-3CDC-4298-AE87-89CE31399E05}">
          <p14:sldIdLst>
            <p14:sldId id="1929"/>
          </p14:sldIdLst>
        </p14:section>
        <p14:section name="5.1 函数定义" id="{C92DCF9E-1B13-41F4-AE42-66F204A87EF1}">
          <p14:sldIdLst>
            <p14:sldId id="1174"/>
            <p14:sldId id="1192"/>
            <p14:sldId id="1193"/>
            <p14:sldId id="1185"/>
            <p14:sldId id="1173"/>
            <p14:sldId id="1191"/>
            <p14:sldId id="613"/>
            <p14:sldId id="614"/>
            <p14:sldId id="615"/>
            <p14:sldId id="616"/>
            <p14:sldId id="621"/>
            <p14:sldId id="622"/>
            <p14:sldId id="623"/>
            <p14:sldId id="624"/>
            <p14:sldId id="625"/>
            <p14:sldId id="628"/>
            <p14:sldId id="629"/>
            <p14:sldId id="640"/>
            <p14:sldId id="641"/>
            <p14:sldId id="642"/>
            <p14:sldId id="643"/>
            <p14:sldId id="637"/>
          </p14:sldIdLst>
        </p14:section>
        <p14:section name="5.2 函数调用" id="{2C361865-4BF7-405B-9ACA-47D3BAF602AD}">
          <p14:sldIdLst>
            <p14:sldId id="1176"/>
            <p14:sldId id="618"/>
            <p14:sldId id="619"/>
            <p14:sldId id="1036"/>
            <p14:sldId id="626"/>
          </p14:sldIdLst>
        </p14:section>
        <p14:section name="作用域：局部变量和全局变量" id="{5C0EDA1F-1904-452E-A5F4-8184B219D155}">
          <p14:sldIdLst>
            <p14:sldId id="631"/>
            <p14:sldId id="1005"/>
            <p14:sldId id="1006"/>
            <p14:sldId id="1007"/>
            <p14:sldId id="1008"/>
            <p14:sldId id="1928"/>
            <p14:sldId id="638"/>
            <p14:sldId id="1927"/>
            <p14:sldId id="1157"/>
          </p14:sldIdLst>
        </p14:section>
        <p14:section name="实例与应用" id="{5BD92AAB-BD98-48CE-BE76-86FC629A2198}">
          <p14:sldIdLst>
            <p14:sldId id="1177"/>
            <p14:sldId id="599"/>
            <p14:sldId id="1194"/>
            <p14:sldId id="653"/>
            <p14:sldId id="1913"/>
            <p14:sldId id="1915"/>
            <p14:sldId id="1912"/>
            <p14:sldId id="1195"/>
            <p14:sldId id="1916"/>
            <p14:sldId id="1182"/>
            <p14:sldId id="19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900"/>
    <a:srgbClr val="0070C0"/>
    <a:srgbClr val="FBFBF5"/>
    <a:srgbClr val="FAFAF4"/>
    <a:srgbClr val="FDFCF9"/>
    <a:srgbClr val="FEFEFA"/>
    <a:srgbClr val="D98431"/>
    <a:srgbClr val="1C86EF"/>
    <a:srgbClr val="1C86EE"/>
    <a:srgbClr val="CE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5" autoAdjust="0"/>
    <p:restoredTop sz="86218" autoAdjust="0"/>
  </p:normalViewPr>
  <p:slideViewPr>
    <p:cSldViewPr>
      <p:cViewPr varScale="1">
        <p:scale>
          <a:sx n="68" d="100"/>
          <a:sy n="68" d="100"/>
        </p:scale>
        <p:origin x="590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2025/04/03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020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79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0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1" dirty="0">
                <a:solidFill>
                  <a:srgbClr val="E00000"/>
                </a:solidFill>
                <a:latin typeface="Consolas" panose="020B0609020204030204" pitchFamily="49" charset="0"/>
              </a:rPr>
              <a:t>(ID 100491)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5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5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B33DC-7718-1083-D4D2-4B3A374D7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A2D888-E7F0-820A-4D7B-C17C27F62E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7EEA10C-29AB-23F2-5D62-8504D38F17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770017-1D64-B861-DB3E-BF9CADE22A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52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is_prime</a:t>
            </a:r>
            <a:r>
              <a:rPr lang="en-US" dirty="0"/>
              <a:t>(n): </a:t>
            </a:r>
          </a:p>
          <a:p>
            <a:r>
              <a:rPr lang="en-US" dirty="0"/>
              <a:t>  """</a:t>
            </a:r>
            <a:r>
              <a:rPr lang="zh-CN" altLang="en-US" dirty="0"/>
              <a:t>素数返回</a:t>
            </a:r>
            <a:r>
              <a:rPr lang="en-US" dirty="0"/>
              <a:t>True </a:t>
            </a:r>
            <a:r>
              <a:rPr lang="zh-CN" altLang="en-US" dirty="0"/>
              <a:t>否则返回</a:t>
            </a:r>
            <a:r>
              <a:rPr lang="en-US" dirty="0"/>
              <a:t>False""" </a:t>
            </a:r>
          </a:p>
          <a:p>
            <a:r>
              <a:rPr lang="en-US" dirty="0"/>
              <a:t>  if n &lt;= 1: </a:t>
            </a:r>
          </a:p>
          <a:p>
            <a:r>
              <a:rPr lang="en-US" dirty="0"/>
              <a:t>    return False</a:t>
            </a:r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in range(2, </a:t>
            </a:r>
            <a:r>
              <a:rPr lang="en-US" altLang="zh-CN" dirty="0"/>
              <a:t>n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altLang="zh-CN" dirty="0"/>
              <a:t>if n % </a:t>
            </a:r>
            <a:r>
              <a:rPr lang="en-US" altLang="zh-CN" dirty="0" err="1"/>
              <a:t>i</a:t>
            </a:r>
            <a:r>
              <a:rPr lang="en-US" altLang="zh-CN" dirty="0"/>
              <a:t> ==0:</a:t>
            </a:r>
          </a:p>
          <a:p>
            <a:r>
              <a:rPr lang="en-US" dirty="0"/>
              <a:t>      return False</a:t>
            </a:r>
          </a:p>
          <a:p>
            <a:r>
              <a:rPr lang="en-US" dirty="0"/>
              <a:t>  return True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3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16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ivecommons.org/licenses/by-nc-sa/4.0/deed.zh-hans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28594" indent="0" algn="ctr">
              <a:buNone/>
              <a:defRPr/>
            </a:lvl2pPr>
            <a:lvl3pPr marL="457189" indent="0" algn="ctr">
              <a:buNone/>
              <a:defRPr/>
            </a:lvl3pPr>
            <a:lvl4pPr marL="685783" indent="0" algn="ctr">
              <a:buNone/>
              <a:defRPr/>
            </a:lvl4pPr>
            <a:lvl5pPr marL="914377" indent="0" algn="ctr">
              <a:buNone/>
              <a:defRPr/>
            </a:lvl5pPr>
            <a:lvl6pPr marL="1142971" indent="0" algn="ctr">
              <a:buNone/>
              <a:defRPr/>
            </a:lvl6pPr>
            <a:lvl7pPr marL="1371566" indent="0" algn="ctr">
              <a:buNone/>
              <a:defRPr/>
            </a:lvl7pPr>
            <a:lvl8pPr marL="1600160" indent="0" algn="ctr">
              <a:buNone/>
              <a:defRPr/>
            </a:lvl8pPr>
            <a:lvl9pPr marL="182875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9026" y="1149351"/>
            <a:ext cx="2613025" cy="317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951" y="1149351"/>
            <a:ext cx="7762875" cy="317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729C37-54B9-D597-C1BD-4B3124CC2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F18B07C-8B8E-EBEB-65E0-2B33FFF98BB1}"/>
              </a:ext>
            </a:extLst>
          </p:cNvPr>
          <p:cNvSpPr/>
          <p:nvPr userDrawn="1"/>
        </p:nvSpPr>
        <p:spPr bwMode="auto">
          <a:xfrm>
            <a:off x="-13892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94930DCB-33D8-B5E2-D23B-0D415EB8DDBA}"/>
              </a:ext>
            </a:extLst>
          </p:cNvPr>
          <p:cNvSpPr txBox="1">
            <a:spLocks/>
          </p:cNvSpPr>
          <p:nvPr userDrawn="1"/>
        </p:nvSpPr>
        <p:spPr>
          <a:xfrm>
            <a:off x="9346469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9F0C37-25D5-4F66-B204-2D89F65E08FE}"/>
              </a:ext>
            </a:extLst>
          </p:cNvPr>
          <p:cNvSpPr txBox="1"/>
          <p:nvPr userDrawn="1"/>
        </p:nvSpPr>
        <p:spPr>
          <a:xfrm>
            <a:off x="0" y="6501340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基础</a:t>
            </a:r>
            <a:endParaRPr lang="zh-CN" altLang="en-US" sz="1467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9" descr="logo-原版新">
            <a:extLst>
              <a:ext uri="{FF2B5EF4-FFF2-40B4-BE49-F238E27FC236}">
                <a16:creationId xmlns:a16="http://schemas.microsoft.com/office/drawing/2014/main" id="{2E34BCF9-3396-44ED-99C0-2F3D16003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11620" t="13290" r="15818" b="20316"/>
          <a:stretch>
            <a:fillRect/>
          </a:stretch>
        </p:blipFill>
        <p:spPr>
          <a:xfrm>
            <a:off x="8784000" y="68400"/>
            <a:ext cx="2403000" cy="961200"/>
          </a:xfrm>
          <a:prstGeom prst="rect">
            <a:avLst/>
          </a:prstGeom>
        </p:spPr>
      </p:pic>
      <p:pic>
        <p:nvPicPr>
          <p:cNvPr id="14" name="图片 11">
            <a:extLst>
              <a:ext uri="{FF2B5EF4-FFF2-40B4-BE49-F238E27FC236}">
                <a16:creationId xmlns:a16="http://schemas.microsoft.com/office/drawing/2014/main" id="{B97EC67A-A0A9-4133-8627-48A023FC440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5" y="180814"/>
            <a:ext cx="715967" cy="71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2166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4311" y="1124744"/>
            <a:ext cx="11080308" cy="29622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课件资料部分基于教材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《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数据科学的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基础（第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3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版）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》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之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配套课程</a:t>
            </a:r>
            <a:b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</a:b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“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Python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语言程序设计”</a:t>
            </a:r>
            <a:r>
              <a:rPr lang="en-US" altLang="zh-CN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lang="zh-CN" altLang="en-US" sz="2135" b="1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嵩天，北京理工，国家精品在线开放课程），并由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本课程组改编，使用许可为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BY-NC-SA 4.0</a:t>
            </a:r>
            <a:endParaRPr lang="en-US" sz="2135" dirty="0">
              <a:solidFill>
                <a:srgbClr val="FF0000"/>
              </a:solidFill>
            </a:endParaRP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允许通过任何媒介复制传播及修改，未经授权不能商业使用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非商业使用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(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如教学</a:t>
            </a:r>
            <a:r>
              <a:rPr kumimoji="0" lang="en-US" altLang="zh-CN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)</a:t>
            </a: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必须以恰当且明确方式声明原作者信息</a:t>
            </a:r>
          </a:p>
          <a:p>
            <a:pPr marL="45720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kumimoji="0" lang="zh-CN" altLang="en-US" sz="2135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Gill Sans" charset="0"/>
              </a:rPr>
              <a:t>若修改本资料并再次发布，必须遵守与本资料相同的许可条款</a:t>
            </a: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5829267"/>
            <a:ext cx="12192000" cy="1028733"/>
          </a:xfrm>
          <a:prstGeom prst="rect">
            <a:avLst/>
          </a:prstGeom>
          <a:solidFill>
            <a:srgbClr val="FEFEFA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7465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panose="020B0300000000000000" charset="-128"/>
              <a:cs typeface="ヒラギノ角ゴ ProN W3" panose="020B0300000000000000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795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BDE63-2D0D-4E04-B576-FA79D3B6E6A6}"/>
              </a:ext>
            </a:extLst>
          </p:cNvPr>
          <p:cNvSpPr txBox="1"/>
          <p:nvPr userDrawn="1"/>
        </p:nvSpPr>
        <p:spPr>
          <a:xfrm rot="20429976">
            <a:off x="443648" y="2658505"/>
            <a:ext cx="11035209" cy="174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4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8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0483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033D9CC-39FF-4AAC-8992-38FF18D2DBDD}"/>
              </a:ext>
            </a:extLst>
          </p:cNvPr>
          <p:cNvSpPr/>
          <p:nvPr userDrawn="1"/>
        </p:nvSpPr>
        <p:spPr bwMode="auto">
          <a:xfrm>
            <a:off x="2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E11FAE6-E7AE-46CD-9F6A-BAC749DD74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5" y="180814"/>
            <a:ext cx="715967" cy="715967"/>
          </a:xfrm>
          <a:prstGeom prst="rect">
            <a:avLst/>
          </a:prstGeom>
        </p:spPr>
      </p:pic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7BFC48EA-4270-C1BE-2CFF-0AF5EB357A30}"/>
              </a:ext>
            </a:extLst>
          </p:cNvPr>
          <p:cNvSpPr txBox="1">
            <a:spLocks/>
          </p:cNvSpPr>
          <p:nvPr userDrawn="1"/>
        </p:nvSpPr>
        <p:spPr>
          <a:xfrm>
            <a:off x="9346469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F8560C-73A2-48FC-AE61-1F02A1AB3B22}"/>
              </a:ext>
            </a:extLst>
          </p:cNvPr>
          <p:cNvSpPr txBox="1"/>
          <p:nvPr userDrawn="1"/>
        </p:nvSpPr>
        <p:spPr>
          <a:xfrm>
            <a:off x="0" y="6501340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pic>
        <p:nvPicPr>
          <p:cNvPr id="8" name="图片 9" descr="logo-原版新">
            <a:extLst>
              <a:ext uri="{FF2B5EF4-FFF2-40B4-BE49-F238E27FC236}">
                <a16:creationId xmlns:a16="http://schemas.microsoft.com/office/drawing/2014/main" id="{EDEDD685-814A-4672-8891-C8B8C066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11620" t="13290" r="15818" b="20316"/>
          <a:stretch>
            <a:fillRect/>
          </a:stretch>
        </p:blipFill>
        <p:spPr>
          <a:xfrm>
            <a:off x="8784000" y="68400"/>
            <a:ext cx="2403000" cy="96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3801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729C37-54B9-D597-C1BD-4B3124CC2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0363" y="6501344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C889C8-1DC4-2119-1E48-21143FF58880}"/>
              </a:ext>
            </a:extLst>
          </p:cNvPr>
          <p:cNvSpPr/>
          <p:nvPr userDrawn="1"/>
        </p:nvSpPr>
        <p:spPr bwMode="auto">
          <a:xfrm>
            <a:off x="2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6C121B8C-869F-781B-61CC-75FDFAAB60A6}"/>
              </a:ext>
            </a:extLst>
          </p:cNvPr>
          <p:cNvSpPr txBox="1">
            <a:spLocks/>
          </p:cNvSpPr>
          <p:nvPr userDrawn="1"/>
        </p:nvSpPr>
        <p:spPr>
          <a:xfrm>
            <a:off x="9346469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F8E04C-9C63-4F2E-8F69-E1D2BF979C41}"/>
              </a:ext>
            </a:extLst>
          </p:cNvPr>
          <p:cNvSpPr txBox="1"/>
          <p:nvPr userDrawn="1"/>
        </p:nvSpPr>
        <p:spPr>
          <a:xfrm>
            <a:off x="0" y="6501340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93327773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46117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220755"/>
            <a:ext cx="10972800" cy="4905408"/>
          </a:xfrm>
        </p:spPr>
        <p:txBody>
          <a:bodyPr/>
          <a:lstStyle>
            <a:lvl1pPr marL="359824" indent="-359824" algn="l">
              <a:buFont typeface="Arial" panose="020B0604020202020204" pitchFamily="34" charset="0"/>
              <a:buChar char="•"/>
              <a:defRPr sz="4267"/>
            </a:lvl1pPr>
            <a:lvl2pPr marL="836063" indent="-476239" algn="l">
              <a:buSzPct val="90000"/>
              <a:buFont typeface="Wingdings" panose="05000000000000000000" pitchFamily="2" charset="2"/>
              <a:buChar char="Ø"/>
              <a:defRPr sz="3733"/>
            </a:lvl2pPr>
            <a:lvl3pPr marL="1195887" indent="-359824" algn="l">
              <a:buFont typeface="Courier New" panose="02070309020205020404" pitchFamily="49" charset="0"/>
              <a:buChar char="o"/>
              <a:defRPr sz="3200"/>
            </a:lvl3pPr>
            <a:lvl4pPr marL="1432948" indent="-237061" algn="l">
              <a:buFont typeface="Arial" panose="020B0604020202020204" pitchFamily="34" charset="0"/>
              <a:buChar char="•"/>
              <a:defRPr sz="2667"/>
            </a:lvl4pPr>
            <a:lvl5pPr marL="1676358" indent="-243411" algn="l">
              <a:buFont typeface="Arial" panose="020B0604020202020204" pitchFamily="34" charset="0"/>
              <a:buChar char="•"/>
              <a:defRPr sz="24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图片 11">
            <a:extLst>
              <a:ext uri="{FF2B5EF4-FFF2-40B4-BE49-F238E27FC236}">
                <a16:creationId xmlns:a16="http://schemas.microsoft.com/office/drawing/2014/main" id="{27884BFA-F154-47B9-9E18-FD0CF36C68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245" y="180814"/>
            <a:ext cx="715967" cy="715967"/>
          </a:xfrm>
          <a:prstGeom prst="rect">
            <a:avLst/>
          </a:prstGeom>
        </p:spPr>
      </p:pic>
      <p:pic>
        <p:nvPicPr>
          <p:cNvPr id="8" name="图片 9" descr="logo-原版新">
            <a:extLst>
              <a:ext uri="{FF2B5EF4-FFF2-40B4-BE49-F238E27FC236}">
                <a16:creationId xmlns:a16="http://schemas.microsoft.com/office/drawing/2014/main" id="{DACD89EF-05B3-4429-AAAB-6B633D8D8E1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11620" t="13290" r="15818" b="20316"/>
          <a:stretch>
            <a:fillRect/>
          </a:stretch>
        </p:blipFill>
        <p:spPr>
          <a:xfrm>
            <a:off x="8784000" y="68400"/>
            <a:ext cx="2403000" cy="961200"/>
          </a:xfrm>
          <a:prstGeom prst="rect">
            <a:avLst/>
          </a:prstGeom>
        </p:spPr>
      </p:pic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CC8E873-F273-443E-8E76-BB6C4A463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0363" y="6501344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矩形 1">
            <a:extLst>
              <a:ext uri="{FF2B5EF4-FFF2-40B4-BE49-F238E27FC236}">
                <a16:creationId xmlns:a16="http://schemas.microsoft.com/office/drawing/2014/main" id="{9CE8D3D4-153A-4040-80EC-E68A172D9C9A}"/>
              </a:ext>
            </a:extLst>
          </p:cNvPr>
          <p:cNvSpPr/>
          <p:nvPr userDrawn="1"/>
        </p:nvSpPr>
        <p:spPr bwMode="auto">
          <a:xfrm>
            <a:off x="2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4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E1A67F38-C82C-4482-B058-751C5F1F7F92}"/>
              </a:ext>
            </a:extLst>
          </p:cNvPr>
          <p:cNvSpPr txBox="1">
            <a:spLocks/>
          </p:cNvSpPr>
          <p:nvPr userDrawn="1"/>
        </p:nvSpPr>
        <p:spPr>
          <a:xfrm>
            <a:off x="9346469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C01BCC10-1DA0-4558-B806-81B56FD8A945}"/>
              </a:ext>
            </a:extLst>
          </p:cNvPr>
          <p:cNvSpPr txBox="1"/>
          <p:nvPr userDrawn="1"/>
        </p:nvSpPr>
        <p:spPr>
          <a:xfrm>
            <a:off x="0" y="6501340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31137843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28594" indent="0" algn="ctr">
              <a:buNone/>
              <a:defRPr/>
            </a:lvl2pPr>
            <a:lvl3pPr marL="457189" indent="0" algn="ctr">
              <a:buNone/>
              <a:defRPr/>
            </a:lvl3pPr>
            <a:lvl4pPr marL="685783" indent="0" algn="ctr">
              <a:buNone/>
              <a:defRPr/>
            </a:lvl4pPr>
            <a:lvl5pPr marL="914377" indent="0" algn="ctr">
              <a:buNone/>
              <a:defRPr/>
            </a:lvl5pPr>
            <a:lvl6pPr marL="1142971" indent="0" algn="ctr">
              <a:buNone/>
              <a:defRPr/>
            </a:lvl6pPr>
            <a:lvl7pPr marL="1371566" indent="0" algn="ctr">
              <a:buNone/>
              <a:defRPr/>
            </a:lvl7pPr>
            <a:lvl8pPr marL="1600160" indent="0" algn="ctr">
              <a:buNone/>
              <a:defRPr/>
            </a:lvl8pPr>
            <a:lvl9pPr marL="182875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2663131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9580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BDE63-2D0D-4E04-B576-FA79D3B6E6A6}"/>
              </a:ext>
            </a:extLst>
          </p:cNvPr>
          <p:cNvSpPr txBox="1"/>
          <p:nvPr userDrawn="1"/>
        </p:nvSpPr>
        <p:spPr>
          <a:xfrm rot="20429976">
            <a:off x="443646" y="2658504"/>
            <a:ext cx="11035209" cy="174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8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8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8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0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3"/>
            <a:ext cx="10363200" cy="1500188"/>
          </a:xfrm>
        </p:spPr>
        <p:txBody>
          <a:bodyPr anchor="b"/>
          <a:lstStyle>
            <a:lvl1pPr marL="0" indent="0">
              <a:buNone/>
              <a:defRPr sz="1067"/>
            </a:lvl1pPr>
            <a:lvl2pPr marL="228594" indent="0">
              <a:buNone/>
              <a:defRPr sz="933"/>
            </a:lvl2pPr>
            <a:lvl3pPr marL="457189" indent="0">
              <a:buNone/>
              <a:defRPr sz="800"/>
            </a:lvl3pPr>
            <a:lvl4pPr marL="685783" indent="0">
              <a:buNone/>
              <a:defRPr sz="667"/>
            </a:lvl4pPr>
            <a:lvl5pPr marL="914377" indent="0">
              <a:buNone/>
              <a:defRPr sz="667"/>
            </a:lvl5pPr>
            <a:lvl6pPr marL="1142971" indent="0">
              <a:buNone/>
              <a:defRPr sz="667"/>
            </a:lvl6pPr>
            <a:lvl7pPr marL="1371566" indent="0">
              <a:buNone/>
              <a:defRPr sz="667"/>
            </a:lvl7pPr>
            <a:lvl8pPr marL="1600160" indent="0">
              <a:buNone/>
              <a:defRPr sz="667"/>
            </a:lvl8pPr>
            <a:lvl9pPr marL="1828754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019943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950" y="3530601"/>
            <a:ext cx="5187951" cy="793751"/>
          </a:xfrm>
        </p:spPr>
        <p:txBody>
          <a:bodyPr/>
          <a:lstStyle>
            <a:lvl1pPr>
              <a:defRPr sz="1467"/>
            </a:lvl1pPr>
            <a:lvl2pPr>
              <a:defRPr sz="1200"/>
            </a:lvl2pPr>
            <a:lvl3pPr>
              <a:defRPr sz="1067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1" y="3530601"/>
            <a:ext cx="5187951" cy="793751"/>
          </a:xfrm>
        </p:spPr>
        <p:txBody>
          <a:bodyPr/>
          <a:lstStyle>
            <a:lvl1pPr>
              <a:defRPr sz="1467"/>
            </a:lvl1pPr>
            <a:lvl2pPr>
              <a:defRPr sz="1200"/>
            </a:lvl2pPr>
            <a:lvl3pPr>
              <a:defRPr sz="1067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88498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181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67" b="1"/>
            </a:lvl2pPr>
            <a:lvl3pPr marL="457189" indent="0">
              <a:buNone/>
              <a:defRPr sz="933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1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1" cy="3951288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2" y="1535113"/>
            <a:ext cx="5388768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67" b="1"/>
            </a:lvl2pPr>
            <a:lvl3pPr marL="457189" indent="0">
              <a:buNone/>
              <a:defRPr sz="933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1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2" y="2174875"/>
            <a:ext cx="5388768" cy="3951288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1269803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470945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A07E38A-EEF9-6C9D-A3A3-0FDCD4C286AF}"/>
              </a:ext>
            </a:extLst>
          </p:cNvPr>
          <p:cNvSpPr/>
          <p:nvPr userDrawn="1"/>
        </p:nvSpPr>
        <p:spPr bwMode="auto">
          <a:xfrm>
            <a:off x="-3494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8C73891D-C12F-F029-C432-882ED93F23BB}"/>
              </a:ext>
            </a:extLst>
          </p:cNvPr>
          <p:cNvSpPr txBox="1">
            <a:spLocks/>
          </p:cNvSpPr>
          <p:nvPr userDrawn="1"/>
        </p:nvSpPr>
        <p:spPr>
          <a:xfrm>
            <a:off x="9346469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D6D43D-1ABD-4181-9E23-C8F94B1C1072}"/>
              </a:ext>
            </a:extLst>
          </p:cNvPr>
          <p:cNvSpPr txBox="1"/>
          <p:nvPr userDrawn="1"/>
        </p:nvSpPr>
        <p:spPr>
          <a:xfrm>
            <a:off x="0" y="6501341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</p:spTree>
    <p:extLst>
      <p:ext uri="{BB962C8B-B14F-4D97-AF65-F5344CB8AC3E}">
        <p14:creationId xmlns:p14="http://schemas.microsoft.com/office/powerpoint/2010/main" val="2087353108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4010819" cy="1162051"/>
          </a:xfrm>
        </p:spPr>
        <p:txBody>
          <a:bodyPr/>
          <a:lstStyle>
            <a:lvl1pPr algn="l">
              <a:defRPr sz="10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69" y="273051"/>
            <a:ext cx="6815931" cy="5853112"/>
          </a:xfrm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0819" cy="4691063"/>
          </a:xfrm>
        </p:spPr>
        <p:txBody>
          <a:bodyPr/>
          <a:lstStyle>
            <a:lvl1pPr marL="0" indent="0">
              <a:buNone/>
              <a:defRPr sz="667"/>
            </a:lvl1pPr>
            <a:lvl2pPr marL="228594" indent="0">
              <a:buNone/>
              <a:defRPr sz="667"/>
            </a:lvl2pPr>
            <a:lvl3pPr marL="457189" indent="0">
              <a:buNone/>
              <a:defRPr sz="533"/>
            </a:lvl3pPr>
            <a:lvl4pPr marL="685783" indent="0">
              <a:buNone/>
              <a:defRPr sz="400"/>
            </a:lvl4pPr>
            <a:lvl5pPr marL="914377" indent="0">
              <a:buNone/>
              <a:defRPr sz="400"/>
            </a:lvl5pPr>
            <a:lvl6pPr marL="1142971" indent="0">
              <a:buNone/>
              <a:defRPr sz="400"/>
            </a:lvl6pPr>
            <a:lvl7pPr marL="1371566" indent="0">
              <a:buNone/>
              <a:defRPr sz="400"/>
            </a:lvl7pPr>
            <a:lvl8pPr marL="1600160" indent="0">
              <a:buNone/>
              <a:defRPr sz="400"/>
            </a:lvl8pPr>
            <a:lvl9pPr marL="182875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991494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1" y="4800601"/>
            <a:ext cx="7315200" cy="566737"/>
          </a:xfrm>
        </p:spPr>
        <p:txBody>
          <a:bodyPr/>
          <a:lstStyle>
            <a:lvl1pPr algn="l">
              <a:defRPr sz="10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1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594" indent="0">
              <a:buNone/>
              <a:defRPr sz="1467"/>
            </a:lvl2pPr>
            <a:lvl3pPr marL="457189" indent="0">
              <a:buNone/>
              <a:defRPr sz="1200"/>
            </a:lvl3pPr>
            <a:lvl4pPr marL="685783" indent="0">
              <a:buNone/>
              <a:defRPr sz="1067"/>
            </a:lvl4pPr>
            <a:lvl5pPr marL="914377" indent="0">
              <a:buNone/>
              <a:defRPr sz="1067"/>
            </a:lvl5pPr>
            <a:lvl6pPr marL="1142971" indent="0">
              <a:buNone/>
              <a:defRPr sz="1067"/>
            </a:lvl6pPr>
            <a:lvl7pPr marL="1371566" indent="0">
              <a:buNone/>
              <a:defRPr sz="1067"/>
            </a:lvl7pPr>
            <a:lvl8pPr marL="1600160" indent="0">
              <a:buNone/>
              <a:defRPr sz="1067"/>
            </a:lvl8pPr>
            <a:lvl9pPr marL="1828754" indent="0">
              <a:buNone/>
              <a:defRPr sz="10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1" y="5367338"/>
            <a:ext cx="7315200" cy="804863"/>
          </a:xfrm>
        </p:spPr>
        <p:txBody>
          <a:bodyPr/>
          <a:lstStyle>
            <a:lvl1pPr marL="0" indent="0">
              <a:buNone/>
              <a:defRPr sz="667"/>
            </a:lvl1pPr>
            <a:lvl2pPr marL="228594" indent="0">
              <a:buNone/>
              <a:defRPr sz="667"/>
            </a:lvl2pPr>
            <a:lvl3pPr marL="457189" indent="0">
              <a:buNone/>
              <a:defRPr sz="533"/>
            </a:lvl3pPr>
            <a:lvl4pPr marL="685783" indent="0">
              <a:buNone/>
              <a:defRPr sz="400"/>
            </a:lvl4pPr>
            <a:lvl5pPr marL="914377" indent="0">
              <a:buNone/>
              <a:defRPr sz="400"/>
            </a:lvl5pPr>
            <a:lvl6pPr marL="1142971" indent="0">
              <a:buNone/>
              <a:defRPr sz="400"/>
            </a:lvl6pPr>
            <a:lvl7pPr marL="1371566" indent="0">
              <a:buNone/>
              <a:defRPr sz="400"/>
            </a:lvl7pPr>
            <a:lvl8pPr marL="1600160" indent="0">
              <a:buNone/>
              <a:defRPr sz="400"/>
            </a:lvl8pPr>
            <a:lvl9pPr marL="182875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61795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11518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9026" y="1149351"/>
            <a:ext cx="2613025" cy="317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9951" y="1149351"/>
            <a:ext cx="7762875" cy="317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7623842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36729C37-54B9-D597-C1BD-4B3124CC2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60363" y="6501343"/>
            <a:ext cx="2743200" cy="35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67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371312-52C9-493D-9DB2-AEB8D654C80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580253-5A81-55A4-B173-C248C30B8047}"/>
              </a:ext>
            </a:extLst>
          </p:cNvPr>
          <p:cNvSpPr/>
          <p:nvPr userDrawn="1"/>
        </p:nvSpPr>
        <p:spPr bwMode="auto">
          <a:xfrm>
            <a:off x="-3494" y="6501341"/>
            <a:ext cx="12195495" cy="356659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7466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89529C-4E8D-3139-9DC7-EE493FA94F03}"/>
              </a:ext>
            </a:extLst>
          </p:cNvPr>
          <p:cNvSpPr txBox="1"/>
          <p:nvPr userDrawn="1"/>
        </p:nvSpPr>
        <p:spPr>
          <a:xfrm>
            <a:off x="0" y="6501340"/>
            <a:ext cx="12195495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数据科学的</a:t>
            </a:r>
            <a:r>
              <a:rPr lang="en-US" altLang="zh-CN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1467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6B1C94-710B-D348-1585-B6A2C9224A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529706"/>
            <a:ext cx="2267991" cy="328295"/>
          </a:xfrm>
          <a:prstGeom prst="rect">
            <a:avLst/>
          </a:prstGeom>
        </p:spPr>
      </p:pic>
      <p:sp>
        <p:nvSpPr>
          <p:cNvPr id="11" name="灯片编号占位符 5">
            <a:extLst>
              <a:ext uri="{FF2B5EF4-FFF2-40B4-BE49-F238E27FC236}">
                <a16:creationId xmlns:a16="http://schemas.microsoft.com/office/drawing/2014/main" id="{6A2C62FF-6C1B-8324-52C0-2A01E56C8632}"/>
              </a:ext>
            </a:extLst>
          </p:cNvPr>
          <p:cNvSpPr txBox="1">
            <a:spLocks/>
          </p:cNvSpPr>
          <p:nvPr userDrawn="1"/>
        </p:nvSpPr>
        <p:spPr>
          <a:xfrm>
            <a:off x="9346469" y="6501343"/>
            <a:ext cx="2743200" cy="356659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100" b="1" kern="120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fld id="{72371312-52C9-493D-9DB2-AEB8D654C806}" type="slidenum">
              <a:rPr lang="zh-CN" altLang="en-US" sz="1467" smtClean="0">
                <a:solidFill>
                  <a:schemeClr val="bg1"/>
                </a:solidFill>
              </a:rPr>
              <a:pPr/>
              <a:t>‹#›</a:t>
            </a:fld>
            <a:endParaRPr lang="zh-CN" altLang="en-US" sz="146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1535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19" y="4406900"/>
            <a:ext cx="10363200" cy="1362075"/>
          </a:xfrm>
        </p:spPr>
        <p:txBody>
          <a:bodyPr anchor="t"/>
          <a:lstStyle>
            <a:lvl1pPr algn="l">
              <a:defRPr sz="2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19" y="2906713"/>
            <a:ext cx="10363200" cy="1500188"/>
          </a:xfrm>
        </p:spPr>
        <p:txBody>
          <a:bodyPr anchor="b"/>
          <a:lstStyle>
            <a:lvl1pPr marL="0" indent="0">
              <a:buNone/>
              <a:defRPr sz="1067"/>
            </a:lvl1pPr>
            <a:lvl2pPr marL="228594" indent="0">
              <a:buNone/>
              <a:defRPr sz="933"/>
            </a:lvl2pPr>
            <a:lvl3pPr marL="457189" indent="0">
              <a:buNone/>
              <a:defRPr sz="800"/>
            </a:lvl3pPr>
            <a:lvl4pPr marL="685783" indent="0">
              <a:buNone/>
              <a:defRPr sz="667"/>
            </a:lvl4pPr>
            <a:lvl5pPr marL="914377" indent="0">
              <a:buNone/>
              <a:defRPr sz="667"/>
            </a:lvl5pPr>
            <a:lvl6pPr marL="1142971" indent="0">
              <a:buNone/>
              <a:defRPr sz="667"/>
            </a:lvl6pPr>
            <a:lvl7pPr marL="1371566" indent="0">
              <a:buNone/>
              <a:defRPr sz="667"/>
            </a:lvl7pPr>
            <a:lvl8pPr marL="1600160" indent="0">
              <a:buNone/>
              <a:defRPr sz="667"/>
            </a:lvl8pPr>
            <a:lvl9pPr marL="1828754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9950" y="3530601"/>
            <a:ext cx="5187951" cy="793751"/>
          </a:xfrm>
        </p:spPr>
        <p:txBody>
          <a:bodyPr/>
          <a:lstStyle>
            <a:lvl1pPr>
              <a:defRPr sz="1467"/>
            </a:lvl1pPr>
            <a:lvl2pPr>
              <a:defRPr sz="1200"/>
            </a:lvl2pPr>
            <a:lvl3pPr>
              <a:defRPr sz="1067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4101" y="3530601"/>
            <a:ext cx="5187951" cy="793751"/>
          </a:xfrm>
        </p:spPr>
        <p:txBody>
          <a:bodyPr/>
          <a:lstStyle>
            <a:lvl1pPr>
              <a:defRPr sz="1467"/>
            </a:lvl1pPr>
            <a:lvl2pPr>
              <a:defRPr sz="1200"/>
            </a:lvl2pPr>
            <a:lvl3pPr>
              <a:defRPr sz="1067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7181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67" b="1"/>
            </a:lvl2pPr>
            <a:lvl3pPr marL="457189" indent="0">
              <a:buNone/>
              <a:defRPr sz="933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1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7181" cy="3951288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32" y="1535113"/>
            <a:ext cx="5388768" cy="639763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594" indent="0">
              <a:buNone/>
              <a:defRPr sz="1067" b="1"/>
            </a:lvl2pPr>
            <a:lvl3pPr marL="457189" indent="0">
              <a:buNone/>
              <a:defRPr sz="933" b="1"/>
            </a:lvl3pPr>
            <a:lvl4pPr marL="685783" indent="0">
              <a:buNone/>
              <a:defRPr sz="800" b="1"/>
            </a:lvl4pPr>
            <a:lvl5pPr marL="914377" indent="0">
              <a:buNone/>
              <a:defRPr sz="800" b="1"/>
            </a:lvl5pPr>
            <a:lvl6pPr marL="1142971" indent="0">
              <a:buNone/>
              <a:defRPr sz="800" b="1"/>
            </a:lvl6pPr>
            <a:lvl7pPr marL="1371566" indent="0">
              <a:buNone/>
              <a:defRPr sz="800" b="1"/>
            </a:lvl7pPr>
            <a:lvl8pPr marL="1600160" indent="0">
              <a:buNone/>
              <a:defRPr sz="800" b="1"/>
            </a:lvl8pPr>
            <a:lvl9pPr marL="1828754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32" y="2174875"/>
            <a:ext cx="5388768" cy="3951288"/>
          </a:xfrm>
        </p:spPr>
        <p:txBody>
          <a:bodyPr/>
          <a:lstStyle>
            <a:lvl1pPr>
              <a:defRPr sz="1200"/>
            </a:lvl1pPr>
            <a:lvl2pPr>
              <a:defRPr sz="1067"/>
            </a:lvl2pPr>
            <a:lvl3pPr>
              <a:defRPr sz="933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49"/>
            <a:ext cx="4010819" cy="1162051"/>
          </a:xfrm>
        </p:spPr>
        <p:txBody>
          <a:bodyPr/>
          <a:lstStyle>
            <a:lvl1pPr algn="l">
              <a:defRPr sz="10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469" y="273051"/>
            <a:ext cx="6815931" cy="5853112"/>
          </a:xfrm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0819" cy="4691063"/>
          </a:xfrm>
        </p:spPr>
        <p:txBody>
          <a:bodyPr/>
          <a:lstStyle>
            <a:lvl1pPr marL="0" indent="0">
              <a:buNone/>
              <a:defRPr sz="667"/>
            </a:lvl1pPr>
            <a:lvl2pPr marL="228594" indent="0">
              <a:buNone/>
              <a:defRPr sz="667"/>
            </a:lvl2pPr>
            <a:lvl3pPr marL="457189" indent="0">
              <a:buNone/>
              <a:defRPr sz="533"/>
            </a:lvl3pPr>
            <a:lvl4pPr marL="685783" indent="0">
              <a:buNone/>
              <a:defRPr sz="400"/>
            </a:lvl4pPr>
            <a:lvl5pPr marL="914377" indent="0">
              <a:buNone/>
              <a:defRPr sz="400"/>
            </a:lvl5pPr>
            <a:lvl6pPr marL="1142971" indent="0">
              <a:buNone/>
              <a:defRPr sz="400"/>
            </a:lvl6pPr>
            <a:lvl7pPr marL="1371566" indent="0">
              <a:buNone/>
              <a:defRPr sz="400"/>
            </a:lvl7pPr>
            <a:lvl8pPr marL="1600160" indent="0">
              <a:buNone/>
              <a:defRPr sz="400"/>
            </a:lvl8pPr>
            <a:lvl9pPr marL="182875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981" y="4800601"/>
            <a:ext cx="7315200" cy="566737"/>
          </a:xfrm>
        </p:spPr>
        <p:txBody>
          <a:bodyPr/>
          <a:lstStyle>
            <a:lvl1pPr algn="l">
              <a:defRPr sz="10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81" y="612775"/>
            <a:ext cx="7315200" cy="4114800"/>
          </a:xfrm>
        </p:spPr>
        <p:txBody>
          <a:bodyPr/>
          <a:lstStyle>
            <a:lvl1pPr marL="0" indent="0">
              <a:buNone/>
              <a:defRPr sz="1600"/>
            </a:lvl1pPr>
            <a:lvl2pPr marL="228594" indent="0">
              <a:buNone/>
              <a:defRPr sz="1467"/>
            </a:lvl2pPr>
            <a:lvl3pPr marL="457189" indent="0">
              <a:buNone/>
              <a:defRPr sz="1200"/>
            </a:lvl3pPr>
            <a:lvl4pPr marL="685783" indent="0">
              <a:buNone/>
              <a:defRPr sz="1067"/>
            </a:lvl4pPr>
            <a:lvl5pPr marL="914377" indent="0">
              <a:buNone/>
              <a:defRPr sz="1067"/>
            </a:lvl5pPr>
            <a:lvl6pPr marL="1142971" indent="0">
              <a:buNone/>
              <a:defRPr sz="1067"/>
            </a:lvl6pPr>
            <a:lvl7pPr marL="1371566" indent="0">
              <a:buNone/>
              <a:defRPr sz="1067"/>
            </a:lvl7pPr>
            <a:lvl8pPr marL="1600160" indent="0">
              <a:buNone/>
              <a:defRPr sz="1067"/>
            </a:lvl8pPr>
            <a:lvl9pPr marL="1828754" indent="0">
              <a:buNone/>
              <a:defRPr sz="10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981" y="5367338"/>
            <a:ext cx="7315200" cy="804863"/>
          </a:xfrm>
        </p:spPr>
        <p:txBody>
          <a:bodyPr/>
          <a:lstStyle>
            <a:lvl1pPr marL="0" indent="0">
              <a:buNone/>
              <a:defRPr sz="667"/>
            </a:lvl1pPr>
            <a:lvl2pPr marL="228594" indent="0">
              <a:buNone/>
              <a:defRPr sz="667"/>
            </a:lvl2pPr>
            <a:lvl3pPr marL="457189" indent="0">
              <a:buNone/>
              <a:defRPr sz="533"/>
            </a:lvl3pPr>
            <a:lvl4pPr marL="685783" indent="0">
              <a:buNone/>
              <a:defRPr sz="400"/>
            </a:lvl4pPr>
            <a:lvl5pPr marL="914377" indent="0">
              <a:buNone/>
              <a:defRPr sz="400"/>
            </a:lvl5pPr>
            <a:lvl6pPr marL="1142971" indent="0">
              <a:buNone/>
              <a:defRPr sz="400"/>
            </a:lvl6pPr>
            <a:lvl7pPr marL="1371566" indent="0">
              <a:buNone/>
              <a:defRPr sz="400"/>
            </a:lvl7pPr>
            <a:lvl8pPr marL="1600160" indent="0">
              <a:buNone/>
              <a:defRPr sz="400"/>
            </a:lvl8pPr>
            <a:lvl9pPr marL="1828754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1149350"/>
            <a:ext cx="1045210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3530601"/>
            <a:ext cx="10452100" cy="79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709" r:id="rId12"/>
    <p:sldLayoutId id="2147483727" r:id="rId13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1149351"/>
            <a:ext cx="1045210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3530602"/>
            <a:ext cx="10452100" cy="79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4868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28" r:id="rId4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2858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57178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685766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1435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589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57178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685766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14354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28589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89" algn="l" defTabSz="228589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57178" algn="l" defTabSz="228589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685766" algn="l" defTabSz="228589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914354" algn="l" defTabSz="228589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142942" algn="l" defTabSz="228589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371532" algn="l" defTabSz="228589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600120" algn="l" defTabSz="228589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1828709" algn="l" defTabSz="228589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69951" y="1149350"/>
            <a:ext cx="10452100" cy="2317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9951" y="3530601"/>
            <a:ext cx="10452100" cy="793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>
                <a:sym typeface="Gill Sans" charset="0"/>
              </a:rPr>
              <a:t>Click to edit Master text styles</a:t>
            </a:r>
          </a:p>
          <a:p>
            <a:pPr lvl="1"/>
            <a:r>
              <a:rPr lang="en-US" dirty="0">
                <a:sym typeface="Gill Sans" charset="0"/>
              </a:rPr>
              <a:t>Second level</a:t>
            </a:r>
          </a:p>
          <a:p>
            <a:pPr lvl="2"/>
            <a:r>
              <a:rPr lang="en-US" dirty="0">
                <a:sym typeface="Gill Sans" charset="0"/>
              </a:rPr>
              <a:t>Third level</a:t>
            </a:r>
          </a:p>
          <a:p>
            <a:pPr lvl="3"/>
            <a:r>
              <a:rPr lang="en-US" dirty="0">
                <a:sym typeface="Gill Sans" charset="0"/>
              </a:rPr>
              <a:t>Fourth level</a:t>
            </a:r>
          </a:p>
          <a:p>
            <a:pPr lvl="4"/>
            <a:r>
              <a:rPr lang="en-US" dirty="0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49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28594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57189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685783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14377" algn="ctr" rtl="0" fontAlgn="base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228594" rtl="0" eaLnBrk="1" latinLnBrk="0" hangingPunct="1">
        <a:defRPr sz="9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92608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791744" y="2756926"/>
            <a:ext cx="5646605" cy="307234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fact(n) 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s = 1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 n+1):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667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3" name="矩形 2"/>
          <p:cNvSpPr/>
          <p:nvPr/>
        </p:nvSpPr>
        <p:spPr>
          <a:xfrm>
            <a:off x="1229967" y="3909053"/>
            <a:ext cx="1888659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733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4267" b="1" dirty="0">
                <a:latin typeface="Consolas" panose="020B0609020204030204" pitchFamily="49" charset="0"/>
              </a:rPr>
              <a:t>n!</a:t>
            </a:r>
            <a:endParaRPr lang="zh-CN" altLang="en-US" sz="3733" dirty="0"/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4559830" y="2660915"/>
            <a:ext cx="480053" cy="19202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3304110" y="2235869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14811" y="2233780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 flipH="1">
            <a:off x="5741604" y="2697309"/>
            <a:ext cx="450848" cy="155628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2" name="矩形 21"/>
          <p:cNvSpPr/>
          <p:nvPr/>
        </p:nvSpPr>
        <p:spPr>
          <a:xfrm>
            <a:off x="7089274" y="559906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 flipV="1">
            <a:off x="6396048" y="5726763"/>
            <a:ext cx="662448" cy="131119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23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y = f(x)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02D5D7-2937-0CE9-02EE-456029A59CDF}"/>
              </a:ext>
            </a:extLst>
          </p:cNvPr>
          <p:cNvSpPr/>
          <p:nvPr/>
        </p:nvSpPr>
        <p:spPr>
          <a:xfrm>
            <a:off x="623392" y="2948947"/>
            <a:ext cx="11423915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函数定义时，所指定的参数是一种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占位符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函数定义后，如果不经过</a:t>
            </a:r>
            <a:r>
              <a:rPr lang="zh-CN" altLang="en-US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调用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，不会被执行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函数定义时，参数是输入、函数体是处理、结果是输出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(IPO)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149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参数个数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函数可以有参数，也可以没有，但必须保留括号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435" y="3044957"/>
            <a:ext cx="5856651" cy="290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def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函数名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()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 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函数体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   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return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返回值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152117" y="3863760"/>
            <a:ext cx="4416491" cy="144016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fact() 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我也是函数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1221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5.1.2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可选参数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函数定义时可以为某些参数指定默认值，构成可选参数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09" y="2948947"/>
            <a:ext cx="9078987" cy="290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def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函数名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非可选参数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&gt;,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可选参数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)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 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函数体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   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return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返回值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263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743944" y="2660915"/>
            <a:ext cx="5646605" cy="307234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fact(n, m=1) 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s = 1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 n+1):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667" b="1" dirty="0">
                <a:latin typeface="Consolas" panose="020B0609020204030204" pitchFamily="49" charset="0"/>
              </a:rPr>
              <a:t>s//m</a:t>
            </a:r>
          </a:p>
        </p:txBody>
      </p:sp>
      <p:sp>
        <p:nvSpPr>
          <p:cNvPr id="3" name="矩形 2"/>
          <p:cNvSpPr/>
          <p:nvPr/>
        </p:nvSpPr>
        <p:spPr>
          <a:xfrm>
            <a:off x="462149" y="3909053"/>
            <a:ext cx="2441694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3733" b="1" dirty="0">
                <a:latin typeface="Consolas" panose="020B0609020204030204" pitchFamily="49" charset="0"/>
              </a:rPr>
              <a:t>n!//m</a:t>
            </a:r>
            <a:endParaRPr lang="zh-CN" altLang="en-US" sz="3200" dirty="0"/>
          </a:p>
        </p:txBody>
      </p:sp>
      <p:sp>
        <p:nvSpPr>
          <p:cNvPr id="22" name="矩形 21"/>
          <p:cNvSpPr/>
          <p:nvPr/>
        </p:nvSpPr>
        <p:spPr>
          <a:xfrm>
            <a:off x="6135096" y="211975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>
            <a:off x="5545276" y="2484131"/>
            <a:ext cx="470427" cy="329635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可选参数传递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688288" y="3030541"/>
            <a:ext cx="3168352" cy="233308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zh-CN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zh-CN" altLang="zh-CN" sz="2667" b="1" dirty="0"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3628800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725760</a:t>
            </a:r>
          </a:p>
        </p:txBody>
      </p:sp>
    </p:spTree>
    <p:extLst>
      <p:ext uri="{BB962C8B-B14F-4D97-AF65-F5344CB8AC3E}">
        <p14:creationId xmlns:p14="http://schemas.microsoft.com/office/powerpoint/2010/main" val="57999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5.1.2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可变参数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25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4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函数定义时可以设计可变数量参数，既不确定参数总数量</a:t>
            </a:r>
            <a:endParaRPr lang="en-US" altLang="zh-CN" sz="34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509" y="2948947"/>
            <a:ext cx="9078987" cy="290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def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函数名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参数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&gt;,  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*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b 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)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 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函数体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   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return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返回值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5" name="矩形 4"/>
          <p:cNvSpPr/>
          <p:nvPr/>
        </p:nvSpPr>
        <p:spPr bwMode="auto">
          <a:xfrm>
            <a:off x="240000" y="2553600"/>
            <a:ext cx="12192000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endParaRPr lang="zh-CN" altLang="en-US" sz="320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62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829918" y="1988840"/>
            <a:ext cx="5646605" cy="307234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fact(n, *b) 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s = 1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 n+1):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667" b="1" dirty="0">
                <a:latin typeface="Consolas" panose="020B0609020204030204" pitchFamily="49" charset="0"/>
              </a:rPr>
              <a:t> item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b: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item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667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3" name="矩形 2"/>
          <p:cNvSpPr/>
          <p:nvPr/>
        </p:nvSpPr>
        <p:spPr>
          <a:xfrm>
            <a:off x="442673" y="3889309"/>
            <a:ext cx="23567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n!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乘数</a:t>
            </a:r>
          </a:p>
        </p:txBody>
      </p:sp>
      <p:sp>
        <p:nvSpPr>
          <p:cNvPr id="22" name="矩形 21"/>
          <p:cNvSpPr/>
          <p:nvPr/>
        </p:nvSpPr>
        <p:spPr>
          <a:xfrm>
            <a:off x="6165243" y="174262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可变参数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 bwMode="auto">
          <a:xfrm flipH="1">
            <a:off x="5465458" y="2084851"/>
            <a:ext cx="630543" cy="12125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可变参数传递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496267" y="3030540"/>
            <a:ext cx="3168352" cy="233308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zh-CN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3</a:t>
            </a:r>
            <a:r>
              <a:rPr lang="zh-CN" altLang="zh-CN" sz="2667" b="1" dirty="0"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10886400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3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8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435456000</a:t>
            </a:r>
          </a:p>
        </p:txBody>
      </p:sp>
    </p:spTree>
    <p:extLst>
      <p:ext uri="{BB962C8B-B14F-4D97-AF65-F5344CB8AC3E}">
        <p14:creationId xmlns:p14="http://schemas.microsoft.com/office/powerpoint/2010/main" val="132213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5.1.3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函数的返回值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函数可以返回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个或多个结果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B09019-3591-09D9-66FA-7EC026BD7F0A}"/>
              </a:ext>
            </a:extLst>
          </p:cNvPr>
          <p:cNvSpPr/>
          <p:nvPr/>
        </p:nvSpPr>
        <p:spPr>
          <a:xfrm>
            <a:off x="422336" y="3044957"/>
            <a:ext cx="11807957" cy="2904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r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eturn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保留字用来传递返回值</a:t>
            </a:r>
            <a:endParaRPr lang="en-US" altLang="zh-CN" sz="3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函数可以有返回值，也可以没有，可以有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return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，也可以没有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  <a:cs typeface="Arial" charset="0"/>
              </a:rPr>
              <a:t>r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eturn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可以传递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个返回值，也可以传递任意多个返回值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47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函数调用时，参数可以按照位置或名称方式传递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1371" y="2948947"/>
            <a:ext cx="5646605" cy="307234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fact(n, m=1) 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s = 1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 n+1):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667" b="1" dirty="0">
                <a:latin typeface="Consolas" panose="020B0609020204030204" pitchFamily="49" charset="0"/>
              </a:rPr>
              <a:t>s//m, n, 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384032" y="3044958"/>
            <a:ext cx="4896544" cy="308675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zh-CN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5 </a:t>
            </a:r>
            <a:r>
              <a:rPr lang="zh-CN" altLang="zh-CN" sz="2667" b="1" dirty="0"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(725760, 10, 5)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a,b,c</a:t>
            </a:r>
            <a:r>
              <a:rPr lang="en-US" altLang="zh-CN" sz="2667" b="1" dirty="0">
                <a:latin typeface="Consolas" panose="020B0609020204030204" pitchFamily="49" charset="0"/>
              </a:rPr>
              <a:t> =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667" b="1" dirty="0"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 err="1">
                <a:latin typeface="Consolas" panose="020B0609020204030204" pitchFamily="49" charset="0"/>
              </a:rPr>
              <a:t>a,b,c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725760 10 5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函数的返回值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103445" y="5555651"/>
            <a:ext cx="3744416" cy="57606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7466"/>
          </a:p>
        </p:txBody>
      </p:sp>
      <p:sp>
        <p:nvSpPr>
          <p:cNvPr id="16" name="矩形 15"/>
          <p:cNvSpPr/>
          <p:nvPr/>
        </p:nvSpPr>
        <p:spPr bwMode="auto">
          <a:xfrm>
            <a:off x="6108016" y="3717032"/>
            <a:ext cx="3744416" cy="57606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7466"/>
          </a:p>
        </p:txBody>
      </p:sp>
      <p:sp>
        <p:nvSpPr>
          <p:cNvPr id="17" name="矩形 16"/>
          <p:cNvSpPr/>
          <p:nvPr/>
        </p:nvSpPr>
        <p:spPr>
          <a:xfrm>
            <a:off x="10454752" y="3020038"/>
            <a:ext cx="1477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元组类型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 flipH="1">
            <a:off x="9852432" y="3413065"/>
            <a:ext cx="630544" cy="195336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3645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5.1.4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匿名函数：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lambda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函数返回函数名作为结果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5267EB-A523-3AC1-2719-E8CBD111FA23}"/>
              </a:ext>
            </a:extLst>
          </p:cNvPr>
          <p:cNvSpPr/>
          <p:nvPr/>
        </p:nvSpPr>
        <p:spPr>
          <a:xfrm>
            <a:off x="623392" y="2852936"/>
            <a:ext cx="11423915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ambda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函数是一种匿名函数，即没有名字的函数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保留字定义，函数名是返回结果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函数用于定义简单的、能够在一行内表示的函数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5600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</a:t>
            </a: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函数和代码复用</a:t>
            </a:r>
          </a:p>
        </p:txBody>
      </p:sp>
    </p:spTree>
    <p:extLst>
      <p:ext uri="{BB962C8B-B14F-4D97-AF65-F5344CB8AC3E}">
        <p14:creationId xmlns:p14="http://schemas.microsoft.com/office/powerpoint/2010/main" val="124595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lambda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659" y="3621022"/>
            <a:ext cx="5856651" cy="2227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def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函数名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参数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)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defTabSz="1219170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 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函数体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  <a:p>
            <a:pPr lvl="1" indent="0" algn="just" defTabSz="1219170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   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return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返回值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531" y="1990211"/>
            <a:ext cx="9217024" cy="93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函数名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 = 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lambda 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参数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&gt;: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表达式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</p:txBody>
      </p:sp>
      <p:sp>
        <p:nvSpPr>
          <p:cNvPr id="11" name="矩形 10"/>
          <p:cNvSpPr/>
          <p:nvPr/>
        </p:nvSpPr>
        <p:spPr>
          <a:xfrm>
            <a:off x="1423056" y="4389107"/>
            <a:ext cx="1208985" cy="6424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等价于</a:t>
            </a:r>
            <a:endParaRPr lang="zh-CN" altLang="en-US" sz="3733" dirty="0"/>
          </a:p>
        </p:txBody>
      </p:sp>
    </p:spTree>
    <p:extLst>
      <p:ext uri="{BB962C8B-B14F-4D97-AF65-F5344CB8AC3E}">
        <p14:creationId xmlns:p14="http://schemas.microsoft.com/office/powerpoint/2010/main" val="21878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119669" y="1988840"/>
            <a:ext cx="5856651" cy="4238885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f =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lambda</a:t>
            </a:r>
            <a:r>
              <a:rPr lang="en-US" altLang="zh-CN" sz="2667" b="1" dirty="0">
                <a:latin typeface="Consolas" panose="020B0609020204030204" pitchFamily="49" charset="0"/>
              </a:rPr>
              <a:t> x, y : x + y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(10, 15</a:t>
            </a:r>
            <a:r>
              <a:rPr lang="en-US" altLang="zh-CN" sz="2667" b="1" dirty="0">
                <a:latin typeface="Consolas" panose="020B0609020204030204" pitchFamily="49" charset="0"/>
              </a:rPr>
              <a:t>)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25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f =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lambda</a:t>
            </a:r>
            <a:r>
              <a:rPr lang="en-US" altLang="zh-CN" sz="2667" b="1" dirty="0">
                <a:latin typeface="Consolas" panose="020B0609020204030204" pitchFamily="49" charset="0"/>
              </a:rPr>
              <a:t> : 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667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print(f())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lambda</a:t>
            </a:r>
            <a:r>
              <a:rPr lang="zh-CN" altLang="en-US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函数</a:t>
            </a:r>
            <a:endParaRPr lang="en-US" altLang="zh-CN" sz="2667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lambda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lambda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函数的应用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谨慎使用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ECB709B-B9BC-8407-7222-54F7E2A5C9BF}"/>
              </a:ext>
            </a:extLst>
          </p:cNvPr>
          <p:cNvSpPr/>
          <p:nvPr/>
        </p:nvSpPr>
        <p:spPr>
          <a:xfrm>
            <a:off x="1007435" y="2564905"/>
            <a:ext cx="11423915" cy="2904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</a:t>
            </a:r>
            <a:r>
              <a:rPr lang="en-US" altLang="zh-CN" sz="3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ambda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函数主要用作一些特定函数或方法的参数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函数有一些固定使用方式，建议逐步掌握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一般情况，建议使用</a:t>
            </a:r>
            <a:r>
              <a:rPr lang="en-US" altLang="zh-CN" sz="32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def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定义的普通函数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18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CC2CDD3D-60F1-44F7-AC5A-8855161942CB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单元小结：函数定义</a:t>
            </a:r>
            <a:endParaRPr lang="en-US" sz="42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3CC711-9029-46FB-9475-CA36138D6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82AD385-5C2F-2DEB-5E7E-BB613A0A087A}"/>
              </a:ext>
            </a:extLst>
          </p:cNvPr>
          <p:cNvSpPr/>
          <p:nvPr/>
        </p:nvSpPr>
        <p:spPr>
          <a:xfrm>
            <a:off x="239350" y="2276872"/>
            <a:ext cx="10859305" cy="2633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使用保留字</a:t>
            </a:r>
            <a:r>
              <a:rPr lang="en-US" altLang="zh-CN" sz="32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def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定义函数，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定义匿名函数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可选参数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赋初值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、可变参数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(*b)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、名称传递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保留字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return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可以返回任意多个结果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38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D43C2-7D51-F8FF-3814-F9FC1081C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E4DF389F-C747-7EC2-C017-68CDA679C79D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5.2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函数调用</a:t>
            </a:r>
          </a:p>
        </p:txBody>
      </p:sp>
    </p:spTree>
    <p:extLst>
      <p:ext uri="{BB962C8B-B14F-4D97-AF65-F5344CB8AC3E}">
        <p14:creationId xmlns:p14="http://schemas.microsoft.com/office/powerpoint/2010/main" val="260518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函数的调用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调用是运行函数代码的方式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07435" y="2546957"/>
            <a:ext cx="5646605" cy="3906503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fact(n) 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s = 1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 n+1):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667" b="1" dirty="0">
                <a:latin typeface="Consolas" panose="020B0609020204030204" pitchFamily="49" charset="0"/>
              </a:rPr>
              <a:t>s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fact(10)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1017035" y="2683746"/>
            <a:ext cx="5376597" cy="2991911"/>
          </a:xfrm>
          <a:prstGeom prst="rect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1017035" y="6405331"/>
            <a:ext cx="2112235" cy="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矩形 5"/>
          <p:cNvSpPr/>
          <p:nvPr/>
        </p:nvSpPr>
        <p:spPr>
          <a:xfrm>
            <a:off x="4283034" y="2875251"/>
            <a:ext cx="189186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函数的定义</a:t>
            </a:r>
            <a:endParaRPr lang="zh-CN" altLang="en-US" sz="3733" dirty="0"/>
          </a:p>
        </p:txBody>
      </p:sp>
      <p:sp>
        <p:nvSpPr>
          <p:cNvPr id="16" name="矩形 15"/>
          <p:cNvSpPr/>
          <p:nvPr/>
        </p:nvSpPr>
        <p:spPr>
          <a:xfrm>
            <a:off x="3535826" y="5867161"/>
            <a:ext cx="189186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67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函数的调用</a:t>
            </a:r>
            <a:endParaRPr lang="zh-CN" altLang="en-US" sz="3733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937221" y="2903769"/>
            <a:ext cx="5007353" cy="2664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2933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调用时要给出实际参数</a:t>
            </a:r>
            <a:endParaRPr lang="en-US" altLang="zh-CN" sz="2933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2933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933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实际参数替换定义中的参数</a:t>
            </a:r>
            <a:endParaRPr lang="en-US" altLang="zh-CN" sz="2933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2933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933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933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函数调用后得到返回值</a:t>
            </a:r>
            <a:endParaRPr lang="zh-CN" altLang="en-US" sz="293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035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函数的调用过程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25992" y="2594840"/>
            <a:ext cx="5646605" cy="3426449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 n ) 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s = 1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 n+1):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667" b="1" dirty="0"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2" name="矩形 1"/>
          <p:cNvSpPr/>
          <p:nvPr/>
        </p:nvSpPr>
        <p:spPr>
          <a:xfrm>
            <a:off x="1131969" y="2595556"/>
            <a:ext cx="2810385" cy="1257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a = fact( 10 )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667" b="1" dirty="0">
                <a:latin typeface="Consolas" panose="020B0609020204030204" pitchFamily="49" charset="0"/>
              </a:rPr>
              <a:t>(a)</a:t>
            </a: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4277787" y="3025166"/>
            <a:ext cx="1317987" cy="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6192011" y="3592250"/>
            <a:ext cx="18024" cy="177561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0" name="任意多边形 9"/>
          <p:cNvSpPr/>
          <p:nvPr/>
        </p:nvSpPr>
        <p:spPr bwMode="auto">
          <a:xfrm>
            <a:off x="3653838" y="2293503"/>
            <a:ext cx="3868757" cy="336880"/>
          </a:xfrm>
          <a:custGeom>
            <a:avLst/>
            <a:gdLst>
              <a:gd name="connsiteX0" fmla="*/ 0 w 3182400"/>
              <a:gd name="connsiteY0" fmla="*/ 273607 h 280807"/>
              <a:gd name="connsiteX1" fmla="*/ 1317600 w 3182400"/>
              <a:gd name="connsiteY1" fmla="*/ 7 h 280807"/>
              <a:gd name="connsiteX2" fmla="*/ 3182400 w 3182400"/>
              <a:gd name="connsiteY2" fmla="*/ 280807 h 280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2400" h="280807">
                <a:moveTo>
                  <a:pt x="0" y="273607"/>
                </a:moveTo>
                <a:cubicBezTo>
                  <a:pt x="393600" y="136207"/>
                  <a:pt x="787200" y="-1193"/>
                  <a:pt x="1317600" y="7"/>
                </a:cubicBezTo>
                <a:cubicBezTo>
                  <a:pt x="1848000" y="1207"/>
                  <a:pt x="2515200" y="141007"/>
                  <a:pt x="3182400" y="280807"/>
                </a:cubicBezTo>
              </a:path>
            </a:pathLst>
          </a:cu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cxnSp>
        <p:nvCxnSpPr>
          <p:cNvPr id="13" name="直接连接符 12"/>
          <p:cNvCxnSpPr/>
          <p:nvPr/>
        </p:nvCxnSpPr>
        <p:spPr bwMode="auto">
          <a:xfrm flipH="1" flipV="1">
            <a:off x="4277787" y="3429001"/>
            <a:ext cx="1310429" cy="149376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2936072" y="2830419"/>
            <a:ext cx="768085" cy="364183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7466"/>
          </a:p>
        </p:txBody>
      </p:sp>
      <p:sp>
        <p:nvSpPr>
          <p:cNvPr id="17" name="矩形 16"/>
          <p:cNvSpPr/>
          <p:nvPr/>
        </p:nvSpPr>
        <p:spPr bwMode="auto">
          <a:xfrm>
            <a:off x="7746206" y="2843075"/>
            <a:ext cx="326805" cy="364183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7466"/>
          </a:p>
        </p:txBody>
      </p:sp>
      <p:sp>
        <p:nvSpPr>
          <p:cNvPr id="16" name="矩形 15"/>
          <p:cNvSpPr/>
          <p:nvPr/>
        </p:nvSpPr>
        <p:spPr>
          <a:xfrm>
            <a:off x="3346961" y="4430318"/>
            <a:ext cx="13740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0010FF"/>
                </a:solidFill>
                <a:latin typeface="Consolas" panose="020B0609020204030204" pitchFamily="49" charset="0"/>
              </a:rPr>
              <a:t>3628800</a:t>
            </a:r>
          </a:p>
        </p:txBody>
      </p:sp>
    </p:spTree>
    <p:extLst>
      <p:ext uri="{BB962C8B-B14F-4D97-AF65-F5344CB8AC3E}">
        <p14:creationId xmlns:p14="http://schemas.microsoft.com/office/powerpoint/2010/main" val="359331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AE35C-C8EB-4E8B-86B4-44F9930B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>
            <a:extLst>
              <a:ext uri="{FF2B5EF4-FFF2-40B4-BE49-F238E27FC236}">
                <a16:creationId xmlns:a16="http://schemas.microsoft.com/office/drawing/2014/main" id="{006E88C0-4749-4BDF-EBE5-04A88908E21E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5.2.2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参数传递的两种方式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857BEF-61CD-9B94-498A-27E12E6190A2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位置传递：可以按照参数列表顺序提供实参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61EDB40-2976-9E76-5BCD-D33E074AA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371" y="2948947"/>
            <a:ext cx="5646605" cy="307234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fact(n, m=1) 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s = 1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 n+1):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667" b="1" dirty="0">
                <a:latin typeface="Consolas" panose="020B0609020204030204" pitchFamily="49" charset="0"/>
              </a:rPr>
              <a:t>s//m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18EAA7-884E-5245-4908-A1549E2B5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043" y="3318573"/>
            <a:ext cx="4128459" cy="100946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zh-CN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5 </a:t>
            </a:r>
            <a:r>
              <a:rPr lang="zh-CN" altLang="zh-CN" sz="2667" b="1" dirty="0"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725760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BB3A08-418C-3D45-ACAF-B792F230B0E3}"/>
              </a:ext>
            </a:extLst>
          </p:cNvPr>
          <p:cNvSpPr/>
          <p:nvPr/>
        </p:nvSpPr>
        <p:spPr bwMode="auto">
          <a:xfrm>
            <a:off x="8304246" y="3327832"/>
            <a:ext cx="1056117" cy="57606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7466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9D0B32-1A4A-54D0-9A85-55DC79C7957A}"/>
              </a:ext>
            </a:extLst>
          </p:cNvPr>
          <p:cNvSpPr/>
          <p:nvPr/>
        </p:nvSpPr>
        <p:spPr>
          <a:xfrm>
            <a:off x="10159227" y="2768993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位置传递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14AC0C4-13CA-1159-32BC-2CAB233BCEB5}"/>
              </a:ext>
            </a:extLst>
          </p:cNvPr>
          <p:cNvCxnSpPr/>
          <p:nvPr/>
        </p:nvCxnSpPr>
        <p:spPr bwMode="auto">
          <a:xfrm flipH="1">
            <a:off x="9459442" y="3111225"/>
            <a:ext cx="630543" cy="12125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285CF4F0-3198-43EE-29B6-9B6EEE350383}"/>
              </a:ext>
            </a:extLst>
          </p:cNvPr>
          <p:cNvSpPr/>
          <p:nvPr/>
        </p:nvSpPr>
        <p:spPr>
          <a:xfrm>
            <a:off x="6384032" y="4703264"/>
            <a:ext cx="5646605" cy="125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algn="just">
              <a:lnSpc>
                <a:spcPct val="150000"/>
              </a:lnSpc>
              <a:buFontTx/>
              <a:buChar char="-"/>
            </a:pPr>
            <a:r>
              <a:rPr lang="zh-CN" altLang="en-US" sz="26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传递方式更直观</a:t>
            </a:r>
            <a:endParaRPr lang="en-US" altLang="zh-CN" sz="26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380990" indent="-380990" algn="just">
              <a:lnSpc>
                <a:spcPct val="150000"/>
              </a:lnSpc>
              <a:buFontTx/>
              <a:buChar char="-"/>
            </a:pPr>
            <a:r>
              <a:rPr lang="zh-CN" altLang="en-US" sz="26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不适合参数较多的情况</a:t>
            </a:r>
          </a:p>
        </p:txBody>
      </p:sp>
    </p:spTree>
    <p:extLst>
      <p:ext uri="{BB962C8B-B14F-4D97-AF65-F5344CB8AC3E}">
        <p14:creationId xmlns:p14="http://schemas.microsoft.com/office/powerpoint/2010/main" val="116524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参数传递的两种方式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名称传递：可以按照参数名字提供实参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31371" y="2948947"/>
            <a:ext cx="5646605" cy="3072341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fact(n, m=1) 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s = 1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 n+1):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667" b="1" dirty="0">
                <a:latin typeface="Consolas" panose="020B0609020204030204" pitchFamily="49" charset="0"/>
              </a:rPr>
              <a:t>s//m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6480043" y="2627596"/>
            <a:ext cx="4128459" cy="233308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fact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( m=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5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,n=</a:t>
            </a:r>
            <a:r>
              <a:rPr lang="en-US" altLang="zh-CN" sz="2667" b="1" dirty="0">
                <a:solidFill>
                  <a:srgbClr val="1DB41D"/>
                </a:solidFill>
                <a:latin typeface="Consolas" panose="020B0609020204030204" pitchFamily="49" charset="0"/>
              </a:rPr>
              <a:t>10 </a:t>
            </a:r>
            <a:r>
              <a:rPr lang="en-US" altLang="zh-CN" sz="2667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725760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8304245" y="3251957"/>
            <a:ext cx="1824203" cy="57606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7466"/>
          </a:p>
        </p:txBody>
      </p:sp>
      <p:sp>
        <p:nvSpPr>
          <p:cNvPr id="12" name="矩形 11"/>
          <p:cNvSpPr/>
          <p:nvPr/>
        </p:nvSpPr>
        <p:spPr>
          <a:xfrm>
            <a:off x="10302683" y="272732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名称传递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 bwMode="auto">
          <a:xfrm flipH="1">
            <a:off x="9602898" y="3069553"/>
            <a:ext cx="630543" cy="12125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013EC019-5393-25E4-D366-854EEB981A99}"/>
              </a:ext>
            </a:extLst>
          </p:cNvPr>
          <p:cNvSpPr/>
          <p:nvPr/>
        </p:nvSpPr>
        <p:spPr>
          <a:xfrm>
            <a:off x="6434717" y="4742067"/>
            <a:ext cx="4119447" cy="125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 algn="just">
              <a:lnSpc>
                <a:spcPct val="150000"/>
              </a:lnSpc>
              <a:buFontTx/>
              <a:buChar char="-"/>
            </a:pPr>
            <a:r>
              <a:rPr lang="zh-CN" altLang="en-US" sz="26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可读性更好</a:t>
            </a:r>
            <a:endParaRPr lang="en-US" altLang="zh-CN" sz="26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380990" indent="-380990" algn="just">
              <a:lnSpc>
                <a:spcPct val="150000"/>
              </a:lnSpc>
              <a:buFontTx/>
              <a:buChar char="-"/>
            </a:pPr>
            <a:r>
              <a:rPr lang="zh-CN" altLang="en-US" sz="26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参数顺序不影响正确性</a:t>
            </a:r>
          </a:p>
        </p:txBody>
      </p:sp>
    </p:spTree>
    <p:extLst>
      <p:ext uri="{BB962C8B-B14F-4D97-AF65-F5344CB8AC3E}">
        <p14:creationId xmlns:p14="http://schemas.microsoft.com/office/powerpoint/2010/main" val="71749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5.2.4 </a:t>
            </a: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局部变量和全局变量：作用域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7701" y="1316766"/>
            <a:ext cx="5622603" cy="4874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语句块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1&gt;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i="1" dirty="0" err="1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def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函数名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参数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)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 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函数体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   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return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返回值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语句块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2&gt;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9072331" y="2849374"/>
            <a:ext cx="0" cy="2191293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3119669" y="1826179"/>
            <a:ext cx="0" cy="4320480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5" name="矩形 14"/>
          <p:cNvSpPr/>
          <p:nvPr/>
        </p:nvSpPr>
        <p:spPr>
          <a:xfrm>
            <a:off x="1249368" y="3200017"/>
            <a:ext cx="1550424" cy="1258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程序</a:t>
            </a:r>
            <a:endParaRPr lang="en-US" altLang="zh-CN" sz="26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6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全局变量</a:t>
            </a:r>
            <a:endParaRPr lang="zh-CN" altLang="en-US" sz="3733" dirty="0"/>
          </a:p>
        </p:txBody>
      </p:sp>
    </p:spTree>
    <p:extLst>
      <p:ext uri="{BB962C8B-B14F-4D97-AF65-F5344CB8AC3E}">
        <p14:creationId xmlns:p14="http://schemas.microsoft.com/office/powerpoint/2010/main" val="2189380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D266CAB8-D450-4590-2F58-6D0F7BAE0B69}"/>
              </a:ext>
            </a:extLst>
          </p:cNvPr>
          <p:cNvSpPr>
            <a:spLocks/>
          </p:cNvSpPr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函数和代码复用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I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D5C8A-FC89-47E2-AD26-72CA6C4740EE}"/>
              </a:ext>
            </a:extLst>
          </p:cNvPr>
          <p:cNvSpPr/>
          <p:nvPr/>
        </p:nvSpPr>
        <p:spPr>
          <a:xfrm>
            <a:off x="-384043" y="1717839"/>
            <a:ext cx="6672064" cy="369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函数的参数传递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lambda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函数调用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局部变量与全局变量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4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4506" y="1892830"/>
            <a:ext cx="5646605" cy="3909053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n, s = 10, 100</a:t>
            </a:r>
            <a:endParaRPr lang="en-US" altLang="zh-CN" sz="2667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fact(n) 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s = 1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 n+1):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667" b="1" dirty="0">
                <a:latin typeface="Consolas" panose="020B0609020204030204" pitchFamily="49" charset="0"/>
              </a:rPr>
              <a:t>s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print(fact(n), s)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局部变量和全局变量：举例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759178" y="2002866"/>
            <a:ext cx="3072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是全局变量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 bwMode="auto">
          <a:xfrm flipH="1">
            <a:off x="4847861" y="2266799"/>
            <a:ext cx="672075" cy="2014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0" name="矩形 9"/>
          <p:cNvSpPr/>
          <p:nvPr/>
        </p:nvSpPr>
        <p:spPr bwMode="auto">
          <a:xfrm>
            <a:off x="804505" y="1988840"/>
            <a:ext cx="960107" cy="57606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11" name="矩形 10"/>
          <p:cNvSpPr/>
          <p:nvPr/>
        </p:nvSpPr>
        <p:spPr bwMode="auto">
          <a:xfrm>
            <a:off x="2407372" y="2641335"/>
            <a:ext cx="605379" cy="57606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12" name="矩形 11"/>
          <p:cNvSpPr/>
          <p:nvPr/>
        </p:nvSpPr>
        <p:spPr bwMode="auto">
          <a:xfrm>
            <a:off x="1461923" y="3251868"/>
            <a:ext cx="605379" cy="576064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2" name="矩形 1"/>
          <p:cNvSpPr/>
          <p:nvPr/>
        </p:nvSpPr>
        <p:spPr>
          <a:xfrm>
            <a:off x="8851353" y="4266480"/>
            <a:ext cx="2247731" cy="1811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3628800 100</a:t>
            </a:r>
          </a:p>
        </p:txBody>
      </p:sp>
      <p:sp>
        <p:nvSpPr>
          <p:cNvPr id="19" name="矩形 18"/>
          <p:cNvSpPr/>
          <p:nvPr/>
        </p:nvSpPr>
        <p:spPr>
          <a:xfrm>
            <a:off x="5854514" y="3235111"/>
            <a:ext cx="48578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函数中的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是局部变量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flipH="1">
            <a:off x="4839333" y="3481332"/>
            <a:ext cx="672075" cy="2014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1" name="矩形 20"/>
          <p:cNvSpPr/>
          <p:nvPr/>
        </p:nvSpPr>
        <p:spPr>
          <a:xfrm>
            <a:off x="5327915" y="5660413"/>
            <a:ext cx="30723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是全局变量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 bwMode="auto">
          <a:xfrm flipH="1">
            <a:off x="4416599" y="5924345"/>
            <a:ext cx="672075" cy="2014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556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局部变量和全局变量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规则</a:t>
            </a:r>
            <a:r>
              <a:rPr lang="en-US" altLang="zh-CN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1: </a:t>
            </a:r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局部变量和全局变量是不同变量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DD075E3-1328-BDBD-FED4-8B4DDCB3E487}"/>
              </a:ext>
            </a:extLst>
          </p:cNvPr>
          <p:cNvSpPr/>
          <p:nvPr/>
        </p:nvSpPr>
        <p:spPr>
          <a:xfrm>
            <a:off x="624000" y="2660915"/>
            <a:ext cx="11423915" cy="2966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局部变量是函数内部的占位符，与全局变量可能重名但不同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在函数内创建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以赋值方式定义）的局部变量，函数结束会被释放（若存在同名全局变量，函数结束后全局变量没有被修改）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可以使用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global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保留字在函数内部声明后使用全局变量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013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4506" y="1892830"/>
            <a:ext cx="5646605" cy="3909053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n, s = 10, 100</a:t>
            </a:r>
            <a:endParaRPr lang="en-US" altLang="zh-CN" sz="2667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fact(n) 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s = 1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 n+1):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667" b="1" dirty="0">
                <a:latin typeface="Consolas" panose="020B0609020204030204" pitchFamily="49" charset="0"/>
              </a:rPr>
              <a:t>s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print(fact(n), s)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若函数内部重新定义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——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屏蔽外部</a:t>
            </a:r>
            <a:endParaRPr lang="en-US" sz="40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461923" y="3251868"/>
            <a:ext cx="605379" cy="576064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>
              <a:defRPr/>
            </a:pPr>
            <a:endParaRPr lang="zh-CN" altLang="en-US" sz="7466"/>
          </a:p>
        </p:txBody>
      </p:sp>
      <p:sp>
        <p:nvSpPr>
          <p:cNvPr id="2" name="矩形 1"/>
          <p:cNvSpPr/>
          <p:nvPr/>
        </p:nvSpPr>
        <p:spPr>
          <a:xfrm>
            <a:off x="8851353" y="4266480"/>
            <a:ext cx="2247731" cy="1811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3628800 100</a:t>
            </a:r>
          </a:p>
        </p:txBody>
      </p:sp>
      <p:sp>
        <p:nvSpPr>
          <p:cNvPr id="19" name="矩形 18"/>
          <p:cNvSpPr/>
          <p:nvPr/>
        </p:nvSpPr>
        <p:spPr>
          <a:xfrm>
            <a:off x="2700178" y="2919951"/>
            <a:ext cx="9372486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函数内定义了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，是局部变量，与全局变量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同名，但不是同一个对象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 bwMode="auto">
          <a:xfrm flipH="1">
            <a:off x="2135560" y="3251868"/>
            <a:ext cx="720080" cy="105124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5" name="直接连接符 14"/>
          <p:cNvCxnSpPr/>
          <p:nvPr/>
        </p:nvCxnSpPr>
        <p:spPr bwMode="auto">
          <a:xfrm flipH="1">
            <a:off x="3126834" y="5301208"/>
            <a:ext cx="672075" cy="2014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" name="矩形 2"/>
          <p:cNvSpPr/>
          <p:nvPr/>
        </p:nvSpPr>
        <p:spPr>
          <a:xfrm>
            <a:off x="3627808" y="4942195"/>
            <a:ext cx="3815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此处局部变量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3628800</a:t>
            </a:r>
            <a:endParaRPr lang="zh-CN" altLang="en-US" sz="2400" dirty="0"/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4007768" y="5990821"/>
            <a:ext cx="672075" cy="2014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4384425" y="5662759"/>
            <a:ext cx="305885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函数执行完了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219170"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此处全局变量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831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04506" y="1892830"/>
            <a:ext cx="5646605" cy="3909053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n, s = 10, 100</a:t>
            </a:r>
            <a:endParaRPr lang="en-US" altLang="zh-CN" sz="2667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i="1" dirty="0" err="1">
                <a:solidFill>
                  <a:srgbClr val="FF7700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latin typeface="Consolas" panose="020B0609020204030204" pitchFamily="49" charset="0"/>
              </a:rPr>
              <a:t>fact(n) 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global </a:t>
            </a:r>
            <a:r>
              <a:rPr lang="en-US" altLang="zh-CN" sz="2667" b="1" dirty="0">
                <a:latin typeface="Consolas" panose="020B0609020204030204" pitchFamily="49" charset="0"/>
              </a:rPr>
              <a:t>s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667" b="1" dirty="0">
                <a:latin typeface="Consolas" panose="020B0609020204030204" pitchFamily="49" charset="0"/>
              </a:rPr>
              <a:t>(1, n+1):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   s *= </a:t>
            </a:r>
            <a:r>
              <a:rPr lang="en-US" altLang="zh-CN" sz="2667" b="1" dirty="0" err="1">
                <a:latin typeface="Consolas" panose="020B0609020204030204" pitchFamily="49" charset="0"/>
              </a:rPr>
              <a:t>i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    </a:t>
            </a:r>
            <a:r>
              <a:rPr lang="en-US" altLang="zh-CN" sz="2667" b="1" i="1" dirty="0">
                <a:solidFill>
                  <a:srgbClr val="FF77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667" b="1" dirty="0">
                <a:latin typeface="Consolas" panose="020B0609020204030204" pitchFamily="49" charset="0"/>
              </a:rPr>
              <a:t>s</a:t>
            </a: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latin typeface="Consolas" panose="020B0609020204030204" pitchFamily="49" charset="0"/>
              </a:rPr>
              <a:t>print(fact(n), s)</a:t>
            </a: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637821" y="327965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若函数内部声明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global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，</a:t>
            </a:r>
            <a:b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</a:b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且存在同名全局变量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——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按同名访问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525545" y="3271292"/>
            <a:ext cx="2102263" cy="576064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7466"/>
          </a:p>
        </p:txBody>
      </p:sp>
      <p:sp>
        <p:nvSpPr>
          <p:cNvPr id="2" name="矩形 1"/>
          <p:cNvSpPr/>
          <p:nvPr/>
        </p:nvSpPr>
        <p:spPr>
          <a:xfrm>
            <a:off x="8207741" y="4089695"/>
            <a:ext cx="3748142" cy="18117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运行结果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C00000"/>
                </a:solidFill>
                <a:latin typeface="Consolas" panose="020B0609020204030204" pitchFamily="49" charset="0"/>
              </a:rPr>
              <a:t>&gt;&gt;&gt;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10FF"/>
                </a:solidFill>
                <a:latin typeface="Consolas" panose="020B0609020204030204" pitchFamily="49" charset="0"/>
              </a:rPr>
              <a:t>362880000 362880000</a:t>
            </a:r>
          </a:p>
        </p:txBody>
      </p:sp>
      <p:sp>
        <p:nvSpPr>
          <p:cNvPr id="19" name="矩形 18"/>
          <p:cNvSpPr/>
          <p:nvPr/>
        </p:nvSpPr>
        <p:spPr>
          <a:xfrm>
            <a:off x="4327717" y="2650953"/>
            <a:ext cx="5088565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函数中使用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保留字声明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声明后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在函数内指的是全局变量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 flipH="1">
            <a:off x="3672228" y="3539177"/>
            <a:ext cx="672075" cy="20147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5" name="直接连接符 14"/>
          <p:cNvCxnSpPr>
            <a:cxnSpLocks/>
          </p:cNvCxnSpPr>
          <p:nvPr/>
        </p:nvCxnSpPr>
        <p:spPr bwMode="auto">
          <a:xfrm>
            <a:off x="1525545" y="4725144"/>
            <a:ext cx="682023" cy="63471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3" name="矩形 2"/>
          <p:cNvSpPr/>
          <p:nvPr/>
        </p:nvSpPr>
        <p:spPr>
          <a:xfrm>
            <a:off x="20477" y="4164587"/>
            <a:ext cx="156805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</a:p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修改效果</a:t>
            </a:r>
            <a:b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超越函数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4236889" y="5936121"/>
            <a:ext cx="340431" cy="27652"/>
          </a:xfrm>
          <a:prstGeom prst="lin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3" name="矩形 22"/>
          <p:cNvSpPr/>
          <p:nvPr/>
        </p:nvSpPr>
        <p:spPr>
          <a:xfrm>
            <a:off x="4599522" y="5673401"/>
            <a:ext cx="3722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此处全局变量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被函数修改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813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8B43150-404E-4E9D-A24C-2E14DC60F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0336" y="2890737"/>
            <a:ext cx="2763037" cy="1684586"/>
          </a:xfrm>
          <a:prstGeom prst="rect">
            <a:avLst/>
          </a:prstGeom>
        </p:spPr>
      </p:pic>
      <p:cxnSp>
        <p:nvCxnSpPr>
          <p:cNvPr id="34" name="直接连接符 19">
            <a:extLst>
              <a:ext uri="{FF2B5EF4-FFF2-40B4-BE49-F238E27FC236}">
                <a16:creationId xmlns:a16="http://schemas.microsoft.com/office/drawing/2014/main" id="{410F36B5-5775-41C4-8EEE-0F62E5396A6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0663303" y="4498236"/>
            <a:ext cx="666936" cy="1407438"/>
          </a:xfrm>
          <a:prstGeom prst="line">
            <a:avLst/>
          </a:prstGeom>
          <a:noFill/>
          <a:ln w="25400" cap="flat" cmpd="sng" algn="ctr">
            <a:solidFill>
              <a:srgbClr val="7030A0"/>
            </a:solidFill>
            <a:prstDash val="sysDot"/>
            <a:round/>
            <a:headEnd type="none" w="med" len="med"/>
            <a:tailEnd type="stealth" w="med" len="med"/>
          </a:ln>
          <a:effectLst/>
        </p:spPr>
      </p:cxnSp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建议：先定义或声明再使用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124744"/>
            <a:ext cx="12196800" cy="1241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规则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2: 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若在函数内未被定义或声明就使用，会尝试视作全局或者内置对象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——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但有限制（初学者要谨慎，尽量避免）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DD9EA-9A12-4E19-AA9A-C68C5756EAD7}"/>
              </a:ext>
            </a:extLst>
          </p:cNvPr>
          <p:cNvSpPr txBox="1">
            <a:spLocks/>
          </p:cNvSpPr>
          <p:nvPr/>
        </p:nvSpPr>
        <p:spPr bwMode="auto">
          <a:xfrm>
            <a:off x="191344" y="2420888"/>
            <a:ext cx="5688632" cy="4021956"/>
          </a:xfrm>
          <a:prstGeom prst="rect">
            <a:avLst/>
          </a:prstGeom>
          <a:solidFill>
            <a:srgbClr val="FFFFFF"/>
          </a:solidFill>
          <a:ln w="12700">
            <a:solidFill>
              <a:srgbClr val="FF6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>
            <a:lvl1pPr marL="269875" indent="-269875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Gill Sans" charset="0"/>
              </a:defRPr>
            </a:lvl1pPr>
            <a:lvl2pPr marL="627063" indent="-357188" algn="l" rtl="0" fontAlgn="base">
              <a:spcBef>
                <a:spcPct val="0"/>
              </a:spcBef>
              <a:spcAft>
                <a:spcPct val="0"/>
              </a:spcAft>
              <a:buSzPct val="90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Gill Sans" charset="0"/>
              </a:defRPr>
            </a:lvl2pPr>
            <a:lvl3pPr marL="896938" indent="-269875" algn="l" rtl="0" fontAlgn="base"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  <a:defRPr sz="24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Gill Sans" charset="0"/>
              </a:defRPr>
            </a:lvl3pPr>
            <a:lvl4pPr marL="1074738" indent="-177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Gill Sans" charset="0"/>
              </a:defRPr>
            </a:lvl4pPr>
            <a:lvl5pPr marL="1257300" indent="-182563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  <a:sym typeface="Gill Sans" charset="0"/>
              </a:defRPr>
            </a:lvl5pPr>
            <a:lvl6pPr marL="171450" algn="ctr" rtl="0" fontAlgn="base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42900" algn="ctr" rtl="0" fontAlgn="base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514350" algn="ctr" rtl="0" fontAlgn="base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685800" algn="ctr" rtl="0" fontAlgn="base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269875" marR="0" lvl="0" indent="-269875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变量应该先定义后使用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Gill Sans" charset="0"/>
            </a:endParaRPr>
          </a:p>
          <a:p>
            <a:pPr marL="627063" marR="0" lvl="1" indent="-35718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"Explicit is better than implicit"</a:t>
            </a:r>
          </a:p>
          <a:p>
            <a:pPr marL="627063" marR="0" lvl="1" indent="-357188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如果局部变量未定义先使用，则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Python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会尝试把它看作函数外部的同名变量（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全局或内置对象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）来解读。所谓内置对象，例如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print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input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这种。但这时在格外注意两条：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Gill Sans" charset="0"/>
            </a:endParaRPr>
          </a:p>
          <a:p>
            <a:pPr lvl="2" indent="-357188"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函数内部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不能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使用该变量又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重新赋值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；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Gill Sans" charset="0"/>
            </a:endParaRPr>
          </a:p>
          <a:p>
            <a:pPr lvl="2" indent="-357188">
              <a:lnSpc>
                <a:spcPct val="130000"/>
              </a:lnSpc>
              <a:buSzPct val="90000"/>
              <a:buFont typeface="Wingdings" panose="05000000000000000000" pitchFamily="2" charset="2"/>
              <a:buChar char="Ø"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若外部有同名非可变对象，以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非直接赋值方法进行修改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，原则上说允许的，而且修改效果在外部仍然有效，但初学者应谨慎使用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sym typeface="Gill Sans" charset="0"/>
            </a:endParaRPr>
          </a:p>
        </p:txBody>
      </p:sp>
      <p:sp>
        <p:nvSpPr>
          <p:cNvPr id="16" name="矩形 18">
            <a:extLst>
              <a:ext uri="{FF2B5EF4-FFF2-40B4-BE49-F238E27FC236}">
                <a16:creationId xmlns:a16="http://schemas.microsoft.com/office/drawing/2014/main" id="{BDC03465-7409-43C3-BBEE-006F4E00BDE4}"/>
              </a:ext>
            </a:extLst>
          </p:cNvPr>
          <p:cNvSpPr/>
          <p:nvPr/>
        </p:nvSpPr>
        <p:spPr>
          <a:xfrm>
            <a:off x="6528048" y="2281304"/>
            <a:ext cx="5088565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函数内部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没定义或声明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就先使用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举例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9">
            <a:extLst>
              <a:ext uri="{FF2B5EF4-FFF2-40B4-BE49-F238E27FC236}">
                <a16:creationId xmlns:a16="http://schemas.microsoft.com/office/drawing/2014/main" id="{3F9F3185-E3C9-48F0-9246-38922B14A15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472264" y="4221088"/>
            <a:ext cx="2664297" cy="1368152"/>
          </a:xfrm>
          <a:prstGeom prst="line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C833DCE-F0DD-4A2C-83ED-C0FC4FF875F4}"/>
              </a:ext>
            </a:extLst>
          </p:cNvPr>
          <p:cNvSpPr txBox="1"/>
          <p:nvPr/>
        </p:nvSpPr>
        <p:spPr>
          <a:xfrm>
            <a:off x="8862519" y="5100079"/>
            <a:ext cx="33596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把它理解为全局的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能使用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sym typeface="Gill Sans" charset="0"/>
              </a:rPr>
              <a:t>非直接赋值方法进行修改，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但不能重新赋值！</a:t>
            </a:r>
            <a:endParaRPr lang="en-US" sz="20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99F64F8-F637-4210-ADD5-A3CFD1DF2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992" y="2890737"/>
            <a:ext cx="2668575" cy="133035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4C30E5-7AA2-4945-89AA-29D27263A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336702"/>
            <a:ext cx="2550495" cy="1684586"/>
          </a:xfrm>
          <a:prstGeom prst="rect">
            <a:avLst/>
          </a:prstGeom>
        </p:spPr>
      </p:pic>
      <p:cxnSp>
        <p:nvCxnSpPr>
          <p:cNvPr id="38" name="直接连接符 19">
            <a:extLst>
              <a:ext uri="{FF2B5EF4-FFF2-40B4-BE49-F238E27FC236}">
                <a16:creationId xmlns:a16="http://schemas.microsoft.com/office/drawing/2014/main" id="{843829AD-B5B3-4673-BCEC-FA659F7F50E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80177" y="5956883"/>
            <a:ext cx="1296143" cy="280429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E0BC56A-31BE-4F49-88E7-A7017FAEDCF8}"/>
              </a:ext>
            </a:extLst>
          </p:cNvPr>
          <p:cNvSpPr txBox="1"/>
          <p:nvPr/>
        </p:nvSpPr>
        <p:spPr>
          <a:xfrm>
            <a:off x="8009220" y="5438632"/>
            <a:ext cx="659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-apple-system"/>
              </a:rPr>
              <a:t>✘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28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2999656" y="2470960"/>
            <a:ext cx="6624736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局部与全局：</a:t>
            </a:r>
            <a:r>
              <a:rPr lang="zh-CN" altLang="en-US" sz="48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规则总结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24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709A1-569B-4981-AF34-36A3729B0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3339" y="1148747"/>
            <a:ext cx="11439061" cy="5304589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800" dirty="0"/>
              <a:t>变量可以同名而绑定不同对象，具体看当前在谁的作用域（在班上，小明被诠释为我班同学小明；在中学英文课，则是韩梅梅的朋友小明）</a:t>
            </a:r>
            <a:endParaRPr lang="en-US" altLang="zh-CN" sz="28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可以通过</a:t>
            </a:r>
            <a:r>
              <a:rPr lang="en-US" altLang="zh-CN" sz="2800" dirty="0"/>
              <a:t>global</a:t>
            </a:r>
            <a:r>
              <a:rPr lang="zh-CN" altLang="en-US" sz="2800" dirty="0"/>
              <a:t>保留字在函数内部声明全局变量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局部变量的引用速度更快；应优先考虑使用局部变量，尽量避免全局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800" dirty="0"/>
              <a:t>变量应该先定义后使用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en-US" altLang="zh-CN" sz="2400" dirty="0"/>
              <a:t>"Explicit is better than implicit"</a:t>
            </a:r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局部有定义的变量，在其作用域内会屏蔽外面的同名变量，而函数执行结束后局部变量会失效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/>
              <a:t>如果局部变量未定义先使用，则被理解为外层的同名变量，但这时在函数内部不能使用该变量后又重新赋值；可变对象可使用</a:t>
            </a:r>
            <a:r>
              <a:rPr lang="zh-CN" altLang="en-US" sz="2400" dirty="0">
                <a:solidFill>
                  <a:srgbClr val="FF0000"/>
                </a:solidFill>
              </a:rPr>
              <a:t>非直接赋值方法进行修改</a:t>
            </a:r>
            <a:r>
              <a:rPr lang="zh-CN" altLang="en-US" sz="2400" dirty="0"/>
              <a:t>，例如对外层的列表</a:t>
            </a:r>
            <a:r>
              <a:rPr lang="en-US" altLang="zh-CN" sz="2400" dirty="0"/>
              <a:t>ls</a:t>
            </a:r>
            <a:r>
              <a:rPr lang="zh-CN" altLang="en-US" sz="2400" dirty="0"/>
              <a:t>，函数内部可以不定义而直接</a:t>
            </a:r>
            <a:r>
              <a:rPr lang="en-US" altLang="zh-CN" sz="2400" dirty="0" err="1"/>
              <a:t>ls.pop</a:t>
            </a:r>
            <a:r>
              <a:rPr lang="en-US" altLang="zh-CN" sz="2400" dirty="0"/>
              <a:t>()</a:t>
            </a:r>
            <a:r>
              <a:rPr lang="zh-CN" altLang="en-US" sz="2400" dirty="0"/>
              <a:t>，但初学者应谨慎使用）</a:t>
            </a:r>
            <a:endParaRPr lang="en-US" sz="2400" dirty="0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D2E6202B-23D0-453C-8CF2-852C1C216D27}"/>
              </a:ext>
            </a:extLst>
          </p:cNvPr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kern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局部与全局：</a:t>
            </a:r>
            <a:r>
              <a:rPr lang="zh-CN" altLang="en-US" sz="4800" b="1" kern="1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规则总结</a:t>
            </a:r>
            <a:endParaRPr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01488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08E2D-43D7-B9D7-7D4B-4F8AF28B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2">
            <a:extLst>
              <a:ext uri="{FF2B5EF4-FFF2-40B4-BE49-F238E27FC236}">
                <a16:creationId xmlns:a16="http://schemas.microsoft.com/office/drawing/2014/main" id="{68344A23-4909-8391-9C09-EAB2F66F886C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7392821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单元小结：函数调用</a:t>
            </a:r>
            <a:endParaRPr lang="en-US" sz="4267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386A61-12D3-A382-3713-E1789EFF3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55E7BD4-F6D7-78E0-BD0E-C5E9780EA37A}"/>
              </a:ext>
            </a:extLst>
          </p:cNvPr>
          <p:cNvSpPr/>
          <p:nvPr/>
        </p:nvSpPr>
        <p:spPr>
          <a:xfrm>
            <a:off x="239350" y="1988840"/>
            <a:ext cx="11545282" cy="3972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</a:t>
            </a:r>
            <a:r>
              <a:rPr lang="en-US" altLang="zh-CN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按位置顺序传递参数，按参数名称传递参数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有作用域：局部变量和全局变量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r>
              <a:rPr lang="en-US" altLang="zh-CN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global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声明使用全局变量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函数内部未定义或声明而使用，会尝试理解为全局或者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Built-in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（内置对象），但不能在内部再次进行赋值操作，初学者需谨慎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4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2B706-C3CF-0B7D-781E-CECEE3B18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>
            <a:extLst>
              <a:ext uri="{FF2B5EF4-FFF2-40B4-BE49-F238E27FC236}">
                <a16:creationId xmlns:a16="http://schemas.microsoft.com/office/drawing/2014/main" id="{EE126FBE-118A-C588-30E5-C41A1A9CECE7}"/>
              </a:ext>
            </a:extLst>
          </p:cNvPr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实例与应用</a:t>
            </a:r>
          </a:p>
        </p:txBody>
      </p:sp>
    </p:spTree>
    <p:extLst>
      <p:ext uri="{BB962C8B-B14F-4D97-AF65-F5344CB8AC3E}">
        <p14:creationId xmlns:p14="http://schemas.microsoft.com/office/powerpoint/2010/main" val="214675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007435" y="632224"/>
            <a:ext cx="10081120" cy="5478675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zh-CN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DayDayUpQ3</a:t>
            </a:r>
            <a:r>
              <a:rPr lang="zh-CN" altLang="zh-CN" sz="3200" b="1" dirty="0">
                <a:solidFill>
                  <a:srgbClr val="E00000"/>
                </a:solidFill>
                <a:latin typeface="Consolas" panose="020B0609020204030204" pitchFamily="49" charset="0"/>
              </a:rPr>
              <a:t>.py</a:t>
            </a:r>
            <a:br>
              <a:rPr lang="zh-CN" altLang="zh-CN" sz="3200" b="1" dirty="0">
                <a:solidFill>
                  <a:srgbClr val="75715E"/>
                </a:solidFill>
                <a:latin typeface="Consolas" panose="020B0609020204030204" pitchFamily="49" charset="0"/>
              </a:rPr>
            </a:br>
            <a:r>
              <a:rPr lang="en-US" altLang="zh-CN" sz="32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3200" b="1" dirty="0">
                <a:latin typeface="Consolas" panose="020B0609020204030204" pitchFamily="49" charset="0"/>
              </a:rPr>
              <a:t> = 1.0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latin typeface="Consolas" panose="020B0609020204030204" pitchFamily="49" charset="0"/>
              </a:rPr>
              <a:t>dayfactor = 0.01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3200" b="1" dirty="0">
                <a:latin typeface="Consolas" panose="020B0609020204030204" pitchFamily="49" charset="0"/>
              </a:rPr>
              <a:t> </a:t>
            </a:r>
            <a:r>
              <a:rPr lang="en-US" altLang="zh-CN" sz="3200" b="1" dirty="0" err="1">
                <a:latin typeface="Consolas" panose="020B0609020204030204" pitchFamily="49" charset="0"/>
              </a:rPr>
              <a:t>i</a:t>
            </a:r>
            <a:r>
              <a:rPr lang="en-US" altLang="zh-CN" sz="3200" b="1" dirty="0">
                <a:latin typeface="Consolas" panose="020B0609020204030204" pitchFamily="49" charset="0"/>
              </a:rPr>
              <a:t>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3200" b="1" dirty="0">
                <a:latin typeface="Consolas" panose="020B0609020204030204" pitchFamily="49" charset="0"/>
              </a:rPr>
              <a:t> </a:t>
            </a:r>
            <a:r>
              <a:rPr lang="en-US" altLang="zh-CN" sz="32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3200" b="1" dirty="0">
                <a:latin typeface="Consolas" panose="020B0609020204030204" pitchFamily="49" charset="0"/>
              </a:rPr>
              <a:t>(365):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latin typeface="Consolas" panose="020B0609020204030204" pitchFamily="49" charset="0"/>
              </a:rPr>
              <a:t>  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3200" b="1" dirty="0">
                <a:latin typeface="Consolas" panose="020B0609020204030204" pitchFamily="49" charset="0"/>
              </a:rPr>
              <a:t> </a:t>
            </a:r>
            <a:r>
              <a:rPr lang="en-US" altLang="zh-CN" sz="3200" b="1" dirty="0" err="1">
                <a:latin typeface="Consolas" panose="020B0609020204030204" pitchFamily="49" charset="0"/>
              </a:rPr>
              <a:t>i</a:t>
            </a:r>
            <a:r>
              <a:rPr lang="en-US" altLang="zh-CN" sz="3200" b="1" dirty="0">
                <a:latin typeface="Consolas" panose="020B0609020204030204" pitchFamily="49" charset="0"/>
              </a:rPr>
              <a:t> % 7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3200" b="1" dirty="0">
                <a:latin typeface="Consolas" panose="020B0609020204030204" pitchFamily="49" charset="0"/>
              </a:rPr>
              <a:t> [6,0]: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latin typeface="Consolas" panose="020B0609020204030204" pitchFamily="49" charset="0"/>
              </a:rPr>
              <a:t>       </a:t>
            </a:r>
            <a:r>
              <a:rPr lang="en-US" altLang="zh-CN" sz="32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3200" b="1" dirty="0">
                <a:latin typeface="Consolas" panose="020B0609020204030204" pitchFamily="49" charset="0"/>
              </a:rPr>
              <a:t> </a:t>
            </a:r>
            <a:r>
              <a:rPr lang="zh-CN" altLang="zh-CN" sz="3200" b="1" dirty="0">
                <a:latin typeface="Consolas" panose="020B0609020204030204" pitchFamily="49" charset="0"/>
              </a:rPr>
              <a:t>= </a:t>
            </a:r>
            <a:r>
              <a:rPr lang="en-US" altLang="zh-CN" sz="32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3200" b="1" dirty="0">
                <a:latin typeface="Consolas" panose="020B0609020204030204" pitchFamily="49" charset="0"/>
              </a:rPr>
              <a:t>*(1-dayfactor)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latin typeface="Consolas" panose="020B0609020204030204" pitchFamily="49" charset="0"/>
              </a:rPr>
              <a:t>   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3200" b="1" dirty="0"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3200" b="1" dirty="0">
                <a:latin typeface="Consolas" panose="020B0609020204030204" pitchFamily="49" charset="0"/>
              </a:rPr>
              <a:t>       </a:t>
            </a:r>
            <a:r>
              <a:rPr lang="en-US" altLang="zh-CN" sz="32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3200" b="1" dirty="0">
                <a:latin typeface="Consolas" panose="020B0609020204030204" pitchFamily="49" charset="0"/>
              </a:rPr>
              <a:t> = </a:t>
            </a:r>
            <a:r>
              <a:rPr lang="en-US" altLang="zh-CN" sz="3200" b="1" dirty="0" err="1">
                <a:latin typeface="Consolas" panose="020B0609020204030204" pitchFamily="49" charset="0"/>
              </a:rPr>
              <a:t>dayup</a:t>
            </a:r>
            <a:r>
              <a:rPr lang="en-US" altLang="zh-CN" sz="3200" b="1" dirty="0">
                <a:latin typeface="Consolas" panose="020B0609020204030204" pitchFamily="49" charset="0"/>
              </a:rPr>
              <a:t>*(1+dayfactor)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zh-CN" altLang="zh-CN" sz="32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zh-CN" altLang="zh-CN" sz="3200" b="1" dirty="0">
                <a:latin typeface="Consolas" panose="020B0609020204030204" pitchFamily="49" charset="0"/>
              </a:rPr>
              <a:t>(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工作日的力量：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{:.2f}</a:t>
            </a:r>
            <a:r>
              <a:rPr lang="zh-CN" altLang="en-US" sz="32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2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3200" b="1" dirty="0">
                <a:latin typeface="Consolas" panose="020B0609020204030204" pitchFamily="49" charset="0"/>
              </a:rPr>
              <a:t>.format(</a:t>
            </a:r>
            <a:r>
              <a:rPr lang="en-US" altLang="zh-CN" sz="3200" b="1" dirty="0" err="1">
                <a:latin typeface="Consolas" panose="020B0609020204030204" pitchFamily="49" charset="0"/>
              </a:rPr>
              <a:t>dayup</a:t>
            </a:r>
            <a:r>
              <a:rPr lang="zh-CN" altLang="zh-CN" sz="3200" b="1" dirty="0">
                <a:latin typeface="Consolas" panose="020B0609020204030204" pitchFamily="49" charset="0"/>
              </a:rPr>
              <a:t>))</a:t>
            </a:r>
            <a:endParaRPr lang="zh-CN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19936" y="100304"/>
            <a:ext cx="5904656" cy="73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733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每天进步</a:t>
            </a:r>
            <a:r>
              <a:rPr lang="en-US" altLang="zh-CN" sz="3733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1%(</a:t>
            </a:r>
            <a:r>
              <a:rPr lang="zh-CN" altLang="en-US" sz="3733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具体思维</a:t>
            </a:r>
            <a:r>
              <a:rPr lang="en-US" altLang="zh-CN" sz="3733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2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017" y="2708920"/>
            <a:ext cx="1839095" cy="2662069"/>
          </a:xfrm>
          <a:prstGeom prst="rect">
            <a:avLst/>
          </a:prstGeom>
        </p:spPr>
      </p:pic>
      <p:sp>
        <p:nvSpPr>
          <p:cNvPr id="6" name="矩形 14">
            <a:extLst>
              <a:ext uri="{FF2B5EF4-FFF2-40B4-BE49-F238E27FC236}">
                <a16:creationId xmlns:a16="http://schemas.microsoft.com/office/drawing/2014/main" id="{0B7C1191-190D-4E31-A165-6E6B499D68AD}"/>
              </a:ext>
            </a:extLst>
          </p:cNvPr>
          <p:cNvSpPr/>
          <p:nvPr/>
        </p:nvSpPr>
        <p:spPr>
          <a:xfrm>
            <a:off x="5519936" y="908720"/>
            <a:ext cx="5904656" cy="733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733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如果每天进步</a:t>
            </a:r>
            <a:r>
              <a:rPr lang="en-US" altLang="zh-CN" sz="3733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3733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？抽象化</a:t>
            </a:r>
            <a:endParaRPr lang="zh-CN" altLang="zh-CN" sz="12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53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D266CAB8-D450-4590-2F58-6D0F7BAE0B69}"/>
              </a:ext>
            </a:extLst>
          </p:cNvPr>
          <p:cNvSpPr>
            <a:spLocks/>
          </p:cNvSpPr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函数和代码复用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II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CD5C8A-FC89-47E2-AD26-72CA6C4740EE}"/>
              </a:ext>
            </a:extLst>
          </p:cNvPr>
          <p:cNvSpPr/>
          <p:nvPr/>
        </p:nvSpPr>
        <p:spPr>
          <a:xfrm>
            <a:off x="-384043" y="1717839"/>
            <a:ext cx="6672064" cy="3698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函数定义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函数的参数传递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lambda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函数调用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局部变量与全局变量</a:t>
            </a:r>
            <a:endParaRPr lang="en-US" altLang="zh-CN" sz="3200" b="1" dirty="0">
              <a:solidFill>
                <a:schemeClr val="bg1">
                  <a:lumMod val="8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B876746-68EB-4C4B-98E5-22909B38B0F9}"/>
              </a:ext>
            </a:extLst>
          </p:cNvPr>
          <p:cNvSpPr txBox="1"/>
          <p:nvPr/>
        </p:nvSpPr>
        <p:spPr>
          <a:xfrm>
            <a:off x="5135894" y="1700809"/>
            <a:ext cx="7968885" cy="148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递归函数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代码复用和模块化设计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32D239D6-4EBD-4F0D-8240-33D405954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7494"/>
            <a:ext cx="7632848" cy="4336752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DayDayUpQ4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E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.py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E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5715E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</a:b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def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21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(df):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range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(365):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% 7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[6,0]: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*(1 - df)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else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  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*(1 + df)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C1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return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 = 0.01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90009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每日变动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参数是：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df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工作日进步，周末退步，结果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：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{:.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f}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.format(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dayUP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(df)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sym typeface="Gill Sans" charset="0"/>
            </a:endParaRP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A0BC6933-657F-4A3D-996F-372F1F8858AD}"/>
              </a:ext>
            </a:extLst>
          </p:cNvPr>
          <p:cNvSpPr/>
          <p:nvPr/>
        </p:nvSpPr>
        <p:spPr>
          <a:xfrm>
            <a:off x="5591944" y="267494"/>
            <a:ext cx="5904656" cy="737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219170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733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如果工作日进步，周末退步？</a:t>
            </a:r>
            <a:endParaRPr lang="zh-CN" altLang="zh-CN" sz="1200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4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进一步拓展：问题分析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天天向上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159563" y="5308660"/>
            <a:ext cx="3504389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进步系数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5729971" y="5808067"/>
            <a:ext cx="528059" cy="384043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768075" y="5308660"/>
            <a:ext cx="4440493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进步系数与退步系数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E1FCC6-1037-D45E-19F9-EE907562923A}"/>
              </a:ext>
            </a:extLst>
          </p:cNvPr>
          <p:cNvSpPr/>
          <p:nvPr/>
        </p:nvSpPr>
        <p:spPr>
          <a:xfrm>
            <a:off x="1871531" y="2564904"/>
            <a:ext cx="8736971" cy="1913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1219170">
              <a:lnSpc>
                <a:spcPct val="200000"/>
              </a:lnSpc>
              <a:buFontTx/>
              <a:buChar char="-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需求：工作日进步，周末退步系数不一样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该怎么做呢？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63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644691"/>
            <a:ext cx="12192000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defTabSz="1219170">
              <a:defRPr/>
            </a:pPr>
            <a:r>
              <a:rPr lang="zh-CN" altLang="en-US" sz="5333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举一反三：使用</a:t>
            </a:r>
            <a:r>
              <a:rPr lang="en-US" altLang="zh-CN" sz="5333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up</a:t>
            </a:r>
            <a:r>
              <a:rPr lang="zh-CN" altLang="en-US" sz="5333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和</a:t>
            </a:r>
            <a:r>
              <a:rPr lang="en-US" altLang="zh-CN" sz="5333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down</a:t>
            </a:r>
          </a:p>
          <a:p>
            <a:pPr defTabSz="1219170">
              <a:defRPr/>
            </a:pPr>
            <a:r>
              <a:rPr lang="zh-CN" altLang="en-US" sz="53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练习</a:t>
            </a:r>
            <a:r>
              <a:rPr lang="en-US" altLang="zh-CN" sz="53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—</a:t>
            </a:r>
            <a:r>
              <a:rPr lang="zh-CN" altLang="en-US" sz="53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一起完成</a:t>
            </a:r>
            <a:endParaRPr lang="en-US" sz="5333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2BFEA8-034E-4D82-8C89-13892D9A5393}"/>
              </a:ext>
            </a:extLst>
          </p:cNvPr>
          <p:cNvGrpSpPr/>
          <p:nvPr/>
        </p:nvGrpSpPr>
        <p:grpSpPr>
          <a:xfrm>
            <a:off x="143339" y="2468893"/>
            <a:ext cx="6048947" cy="3552395"/>
            <a:chOff x="395536" y="2139702"/>
            <a:chExt cx="4752734" cy="2664296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F4E97A5-5FD6-4768-BA35-DC2BD50A8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2139702"/>
              <a:ext cx="4752734" cy="2655246"/>
            </a:xfrm>
            <a:prstGeom prst="rect">
              <a:avLst/>
            </a:prstGeom>
            <a:noFill/>
            <a:ln w="6350" cmpd="thickThin">
              <a:noFill/>
            </a:ln>
            <a:effectLst/>
          </p:spPr>
          <p:txBody>
            <a:bodyPr vert="horz" wrap="non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i="1" dirty="0">
                  <a:solidFill>
                    <a:srgbClr val="FF7C1F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dirty="0" err="1">
                  <a:latin typeface="Consolas" panose="020B0609020204030204" pitchFamily="49" charset="0"/>
                </a:rPr>
                <a:t>DayUpDown</a:t>
              </a:r>
              <a:r>
                <a:rPr lang="en-US" altLang="zh-CN" sz="2400" dirty="0">
                  <a:latin typeface="Consolas" panose="020B0609020204030204" pitchFamily="49" charset="0"/>
                </a:rPr>
                <a:t>(up, down):</a:t>
              </a:r>
              <a:endParaRPr lang="en-US" altLang="zh-CN" sz="2400" b="1" dirty="0">
                <a:latin typeface="Consolas" panose="020B0609020204030204" pitchFamily="49" charset="0"/>
              </a:endParaRP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# </a:t>
              </a:r>
              <a:r>
                <a:rPr lang="zh-CN" altLang="en-US" sz="2400" b="1" dirty="0">
                  <a:latin typeface="Consolas" panose="020B0609020204030204" pitchFamily="49" charset="0"/>
                </a:rPr>
                <a:t>现场一起编写</a:t>
              </a:r>
              <a:endParaRPr lang="zh-CN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CD42EF6E-CDFA-457B-A143-9E6495B6CC9E}"/>
                </a:ext>
              </a:extLst>
            </p:cNvPr>
            <p:cNvSpPr/>
            <p:nvPr/>
          </p:nvSpPr>
          <p:spPr bwMode="auto">
            <a:xfrm>
              <a:off x="395536" y="2182910"/>
              <a:ext cx="4752734" cy="2621088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7466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8480DC-493C-4333-9A19-BE212647D0F6}"/>
              </a:ext>
            </a:extLst>
          </p:cNvPr>
          <p:cNvSpPr txBox="1"/>
          <p:nvPr/>
        </p:nvSpPr>
        <p:spPr>
          <a:xfrm>
            <a:off x="6516531" y="3161299"/>
            <a:ext cx="6293851" cy="1873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DayUpDown</a:t>
            </a:r>
            <a:r>
              <a:rPr lang="zh-CN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latin typeface="Consolas" panose="020B0609020204030204" pitchFamily="49" charset="0"/>
              </a:rPr>
              <a:t>0.01,0.01</a:t>
            </a:r>
            <a:r>
              <a:rPr lang="zh-CN" altLang="zh-CN" sz="2667" b="1" dirty="0"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DayUpDown</a:t>
            </a:r>
            <a:r>
              <a:rPr lang="zh-CN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latin typeface="Consolas" panose="020B0609020204030204" pitchFamily="49" charset="0"/>
              </a:rPr>
              <a:t>0.012,0.01</a:t>
            </a:r>
            <a:r>
              <a:rPr lang="zh-CN" altLang="zh-CN" sz="2667" b="1" dirty="0"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endParaRPr lang="en-US" altLang="zh-CN" sz="2667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82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644691"/>
            <a:ext cx="12192000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defTabSz="1219170">
              <a:lnSpc>
                <a:spcPct val="70000"/>
              </a:lnSpc>
              <a:defRPr/>
            </a:pPr>
            <a:r>
              <a:rPr lang="zh-CN" altLang="en-US" sz="5333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举一反三：使用</a:t>
            </a:r>
            <a:r>
              <a:rPr lang="en-US" altLang="zh-CN" sz="5333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up</a:t>
            </a:r>
            <a:r>
              <a:rPr lang="zh-CN" altLang="en-US" sz="5333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和</a:t>
            </a:r>
            <a:r>
              <a:rPr lang="en-US" altLang="zh-CN" sz="5333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down</a:t>
            </a:r>
            <a:endParaRPr lang="en-US" sz="5333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2BFEA8-034E-4D82-8C89-13892D9A5393}"/>
              </a:ext>
            </a:extLst>
          </p:cNvPr>
          <p:cNvGrpSpPr/>
          <p:nvPr/>
        </p:nvGrpSpPr>
        <p:grpSpPr>
          <a:xfrm>
            <a:off x="143339" y="2468893"/>
            <a:ext cx="6048947" cy="3552395"/>
            <a:chOff x="395536" y="2139702"/>
            <a:chExt cx="4752734" cy="2664296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F4E97A5-5FD6-4768-BA35-DC2BD50A8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2139702"/>
              <a:ext cx="4752734" cy="2655246"/>
            </a:xfrm>
            <a:prstGeom prst="rect">
              <a:avLst/>
            </a:prstGeom>
            <a:noFill/>
            <a:ln w="6350" cmpd="thickThin">
              <a:noFill/>
            </a:ln>
            <a:effectLst/>
          </p:spPr>
          <p:txBody>
            <a:bodyPr vert="horz" wrap="non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i="1" dirty="0">
                  <a:solidFill>
                    <a:srgbClr val="FF7C1F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dirty="0" err="1">
                  <a:latin typeface="Consolas" panose="020B0609020204030204" pitchFamily="49" charset="0"/>
                </a:rPr>
                <a:t>DayUpDown</a:t>
              </a:r>
              <a:r>
                <a:rPr lang="en-US" altLang="zh-CN" sz="2400" dirty="0">
                  <a:latin typeface="Consolas" panose="020B0609020204030204" pitchFamily="49" charset="0"/>
                </a:rPr>
                <a:t>(up, down):</a:t>
              </a:r>
              <a:endParaRPr lang="en-US" altLang="zh-CN" sz="2400" b="1" dirty="0">
                <a:latin typeface="Consolas" panose="020B0609020204030204" pitchFamily="49" charset="0"/>
              </a:endParaRP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= 1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2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b="1" dirty="0">
                  <a:solidFill>
                    <a:srgbClr val="900090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(365):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   </a:t>
              </a:r>
              <a:r>
                <a:rPr lang="en-US" altLang="zh-CN" sz="2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% 7 </a:t>
              </a:r>
              <a:r>
                <a:rPr lang="en-US" altLang="zh-CN" sz="2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[6,0]: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      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zh-CN" altLang="zh-CN" sz="2400" b="1" dirty="0">
                  <a:latin typeface="Consolas" panose="020B0609020204030204" pitchFamily="49" charset="0"/>
                </a:rPr>
                <a:t>=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*(1 - down)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   </a:t>
              </a:r>
              <a:r>
                <a:rPr lang="en-US" altLang="zh-CN" sz="2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: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      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=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*(1 + up)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2400" b="1" i="1" dirty="0">
                  <a:solidFill>
                    <a:srgbClr val="FF7C1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endParaRPr lang="en-US" altLang="zh-CN" sz="2400" b="1" dirty="0">
                <a:latin typeface="Consolas" panose="020B0609020204030204" pitchFamily="49" charset="0"/>
              </a:endParaRP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endParaRPr lang="zh-CN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CD42EF6E-CDFA-457B-A143-9E6495B6CC9E}"/>
                </a:ext>
              </a:extLst>
            </p:cNvPr>
            <p:cNvSpPr/>
            <p:nvPr/>
          </p:nvSpPr>
          <p:spPr bwMode="auto">
            <a:xfrm>
              <a:off x="395536" y="2182910"/>
              <a:ext cx="4752734" cy="2621088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7466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B8480DC-493C-4333-9A19-BE212647D0F6}"/>
              </a:ext>
            </a:extLst>
          </p:cNvPr>
          <p:cNvSpPr txBox="1"/>
          <p:nvPr/>
        </p:nvSpPr>
        <p:spPr>
          <a:xfrm>
            <a:off x="6516531" y="3161299"/>
            <a:ext cx="6293851" cy="1873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DayUpDown</a:t>
            </a:r>
            <a:r>
              <a:rPr lang="zh-CN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latin typeface="Consolas" panose="020B0609020204030204" pitchFamily="49" charset="0"/>
              </a:rPr>
              <a:t>0.01,0.01</a:t>
            </a:r>
            <a:r>
              <a:rPr lang="zh-CN" altLang="zh-CN" sz="2667" b="1" dirty="0"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667" b="1" dirty="0">
                <a:latin typeface="Consolas" panose="020B0609020204030204" pitchFamily="49" charset="0"/>
              </a:rPr>
              <a:t> </a:t>
            </a:r>
            <a:r>
              <a:rPr lang="en-US" altLang="zh-CN" sz="2667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DayUpDown</a:t>
            </a:r>
            <a:r>
              <a:rPr lang="zh-CN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latin typeface="Consolas" panose="020B0609020204030204" pitchFamily="49" charset="0"/>
              </a:rPr>
              <a:t>0.012,0.01</a:t>
            </a:r>
            <a:r>
              <a:rPr lang="zh-CN" altLang="zh-CN" sz="2667" b="1" dirty="0"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50000"/>
              </a:lnSpc>
              <a:defRPr/>
            </a:pPr>
            <a:endParaRPr lang="en-US" altLang="zh-CN" sz="2667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8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644691"/>
            <a:ext cx="12192000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defTabSz="1219170">
              <a:lnSpc>
                <a:spcPct val="70000"/>
              </a:lnSpc>
              <a:defRPr/>
            </a:pPr>
            <a:r>
              <a:rPr lang="zh-CN" altLang="en-US" sz="5333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参数传递的两种方式</a:t>
            </a:r>
            <a:endParaRPr lang="en-US" sz="5333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2016" y="1508787"/>
            <a:ext cx="12192000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函数调用时，参数可以按照位置或名称（关键字）方式传递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2BFEA8-034E-4D82-8C89-13892D9A5393}"/>
              </a:ext>
            </a:extLst>
          </p:cNvPr>
          <p:cNvGrpSpPr/>
          <p:nvPr/>
        </p:nvGrpSpPr>
        <p:grpSpPr>
          <a:xfrm>
            <a:off x="143339" y="2468893"/>
            <a:ext cx="6048947" cy="3552395"/>
            <a:chOff x="395536" y="2139702"/>
            <a:chExt cx="4752734" cy="2664296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F4E97A5-5FD6-4768-BA35-DC2BD50A8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36" y="2139702"/>
              <a:ext cx="4752734" cy="2655246"/>
            </a:xfrm>
            <a:prstGeom prst="rect">
              <a:avLst/>
            </a:prstGeom>
            <a:noFill/>
            <a:ln w="6350" cmpd="thickThin">
              <a:noFill/>
            </a:ln>
            <a:effectLst/>
          </p:spPr>
          <p:txBody>
            <a:bodyPr vert="horz" wrap="none" lIns="121920" tIns="60960" rIns="121920" bIns="60960" numCol="1" anchor="t" anchorCtr="0" compatLnSpc="1">
              <a:prstTxWarp prst="textNoShape">
                <a:avLst/>
              </a:prstTxWarp>
              <a:noAutofit/>
            </a:bodyPr>
            <a:lstStyle/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i="1" dirty="0">
                  <a:solidFill>
                    <a:srgbClr val="FF7C1F"/>
                  </a:solidFill>
                  <a:latin typeface="Consolas" panose="020B0609020204030204" pitchFamily="49" charset="0"/>
                </a:rPr>
                <a:t>def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dirty="0" err="1">
                  <a:latin typeface="Consolas" panose="020B0609020204030204" pitchFamily="49" charset="0"/>
                </a:rPr>
                <a:t>DayUpDown</a:t>
              </a:r>
              <a:r>
                <a:rPr lang="en-US" altLang="zh-CN" sz="2400" dirty="0">
                  <a:latin typeface="Consolas" panose="020B0609020204030204" pitchFamily="49" charset="0"/>
                </a:rPr>
                <a:t>(up, down):</a:t>
              </a:r>
              <a:endParaRPr lang="en-US" altLang="zh-CN" sz="2400" b="1" dirty="0">
                <a:latin typeface="Consolas" panose="020B0609020204030204" pitchFamily="49" charset="0"/>
              </a:endParaRP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= 1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2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for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b="1" dirty="0">
                  <a:solidFill>
                    <a:srgbClr val="900090"/>
                  </a:solidFill>
                  <a:latin typeface="Consolas" panose="020B0609020204030204" pitchFamily="49" charset="0"/>
                </a:rPr>
                <a:t>range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(365):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   </a:t>
              </a:r>
              <a:r>
                <a:rPr lang="en-US" altLang="zh-CN" sz="2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if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i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% 7 </a:t>
              </a:r>
              <a:r>
                <a:rPr lang="en-US" altLang="zh-CN" sz="2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in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[6,0]: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      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zh-CN" altLang="zh-CN" sz="2400" b="1" dirty="0">
                  <a:latin typeface="Consolas" panose="020B0609020204030204" pitchFamily="49" charset="0"/>
                </a:rPr>
                <a:t>=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*(1 - down)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   </a:t>
              </a:r>
              <a:r>
                <a:rPr lang="en-US" altLang="zh-CN" sz="2400" b="1" i="1" dirty="0">
                  <a:solidFill>
                    <a:srgbClr val="FF7700"/>
                  </a:solidFill>
                  <a:latin typeface="Consolas" panose="020B0609020204030204" pitchFamily="49" charset="0"/>
                </a:rPr>
                <a:t>else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: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      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=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*(1 + up)</a:t>
              </a: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r>
                <a:rPr lang="en-US" altLang="zh-CN" sz="2400" b="1" dirty="0">
                  <a:latin typeface="Consolas" panose="020B0609020204030204" pitchFamily="49" charset="0"/>
                </a:rPr>
                <a:t>    </a:t>
              </a:r>
              <a:r>
                <a:rPr lang="en-US" altLang="zh-CN" sz="2400" b="1" i="1" dirty="0">
                  <a:solidFill>
                    <a:srgbClr val="FF7C1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altLang="zh-CN" sz="2400" b="1" dirty="0">
                  <a:latin typeface="Consolas" panose="020B0609020204030204" pitchFamily="49" charset="0"/>
                </a:rPr>
                <a:t> </a:t>
              </a:r>
              <a:r>
                <a:rPr lang="en-US" altLang="zh-CN" sz="2400" b="1" dirty="0" err="1">
                  <a:latin typeface="Consolas" panose="020B0609020204030204" pitchFamily="49" charset="0"/>
                </a:rPr>
                <a:t>dayup</a:t>
              </a:r>
              <a:endParaRPr lang="en-US" altLang="zh-CN" sz="2400" b="1" dirty="0">
                <a:latin typeface="Consolas" panose="020B0609020204030204" pitchFamily="49" charset="0"/>
              </a:endParaRPr>
            </a:p>
            <a:p>
              <a:pPr algn="l" defTabSz="1219170" eaLnBrk="0" hangingPunct="0">
                <a:lnSpc>
                  <a:spcPct val="120000"/>
                </a:lnSpc>
                <a:defRPr/>
              </a:pPr>
              <a:endParaRPr lang="zh-CN" altLang="zh-CN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16" name="矩形 1">
              <a:extLst>
                <a:ext uri="{FF2B5EF4-FFF2-40B4-BE49-F238E27FC236}">
                  <a16:creationId xmlns:a16="http://schemas.microsoft.com/office/drawing/2014/main" id="{CD42EF6E-CDFA-457B-A143-9E6495B6CC9E}"/>
                </a:ext>
              </a:extLst>
            </p:cNvPr>
            <p:cNvSpPr/>
            <p:nvPr/>
          </p:nvSpPr>
          <p:spPr bwMode="auto">
            <a:xfrm>
              <a:off x="395536" y="2182910"/>
              <a:ext cx="4752734" cy="2621088"/>
            </a:xfrm>
            <a:prstGeom prst="rect">
              <a:avLst/>
            </a:prstGeom>
            <a:noFill/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21920" tIns="60960" rIns="121920" bIns="60960" numCol="1" rtlCol="0" anchor="t" anchorCtr="0" compatLnSpc="1">
              <a:prstTxWarp prst="textNoShape">
                <a:avLst/>
              </a:prstTxWarp>
            </a:bodyPr>
            <a:lstStyle/>
            <a:p>
              <a:pPr defTabSz="1219170"/>
              <a:endParaRPr lang="zh-CN" altLang="en-US" sz="746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7C30E6-3C40-488B-85A2-036B72EBA2D6}"/>
              </a:ext>
            </a:extLst>
          </p:cNvPr>
          <p:cNvGrpSpPr/>
          <p:nvPr/>
        </p:nvGrpSpPr>
        <p:grpSpPr>
          <a:xfrm>
            <a:off x="6516531" y="2780326"/>
            <a:ext cx="6293851" cy="1023071"/>
            <a:chOff x="4887398" y="2085243"/>
            <a:chExt cx="4720388" cy="767303"/>
          </a:xfrm>
        </p:grpSpPr>
        <p:sp>
          <p:nvSpPr>
            <p:cNvPr id="9" name="矩形 8"/>
            <p:cNvSpPr/>
            <p:nvPr/>
          </p:nvSpPr>
          <p:spPr>
            <a:xfrm>
              <a:off x="5879905" y="2085243"/>
              <a:ext cx="1932455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219170"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按位置传递</a:t>
              </a: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8480DC-493C-4333-9A19-BE212647D0F6}"/>
                </a:ext>
              </a:extLst>
            </p:cNvPr>
            <p:cNvSpPr txBox="1"/>
            <p:nvPr/>
          </p:nvSpPr>
          <p:spPr>
            <a:xfrm>
              <a:off x="4887398" y="2370972"/>
              <a:ext cx="4720388" cy="4815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defTabSz="1219170" eaLnBrk="0" hangingPunct="0">
                <a:lnSpc>
                  <a:spcPct val="150000"/>
                </a:lnSpc>
                <a:defRPr/>
              </a:pPr>
              <a:r>
                <a:rPr lang="en-US" altLang="zh-CN" sz="2667" b="1" dirty="0" err="1">
                  <a:solidFill>
                    <a:srgbClr val="900090"/>
                  </a:solidFill>
                  <a:latin typeface="Consolas" panose="020B0609020204030204" pitchFamily="49" charset="0"/>
                </a:rPr>
                <a:t>DayUpDown</a:t>
              </a:r>
              <a:r>
                <a:rPr lang="zh-CN" altLang="zh-CN" sz="2667" b="1" dirty="0">
                  <a:latin typeface="Consolas" panose="020B0609020204030204" pitchFamily="49" charset="0"/>
                </a:rPr>
                <a:t>(</a:t>
              </a:r>
              <a:r>
                <a:rPr lang="en-US" altLang="zh-CN" sz="2667" b="1" dirty="0">
                  <a:latin typeface="Consolas" panose="020B0609020204030204" pitchFamily="49" charset="0"/>
                </a:rPr>
                <a:t>0.012,0.01</a:t>
              </a:r>
              <a:r>
                <a:rPr lang="zh-CN" altLang="zh-CN" sz="2667" b="1" dirty="0">
                  <a:latin typeface="Consolas" panose="020B0609020204030204" pitchFamily="49" charset="0"/>
                </a:rPr>
                <a:t>)</a:t>
              </a:r>
              <a:endParaRPr lang="en-US" altLang="zh-CN" sz="2667" b="1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" name="Rectangle 1">
            <a:extLst>
              <a:ext uri="{FF2B5EF4-FFF2-40B4-BE49-F238E27FC236}">
                <a16:creationId xmlns:a16="http://schemas.microsoft.com/office/drawing/2014/main" id="{E133E5F4-6575-45E4-9BD6-187730767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531" y="3553814"/>
            <a:ext cx="7200800" cy="99433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667" b="1" dirty="0" err="1">
                <a:solidFill>
                  <a:srgbClr val="900090"/>
                </a:solidFill>
                <a:latin typeface="Consolas" panose="020B0609020204030204" pitchFamily="49" charset="0"/>
              </a:rPr>
              <a:t>DayUpDown</a:t>
            </a:r>
            <a:r>
              <a:rPr lang="zh-CN" altLang="zh-CN" sz="2667" b="1" dirty="0">
                <a:latin typeface="Consolas" panose="020B0609020204030204" pitchFamily="49" charset="0"/>
              </a:rPr>
              <a:t>(</a:t>
            </a:r>
            <a:r>
              <a:rPr lang="en-US" altLang="zh-CN" sz="2667" b="1" dirty="0">
                <a:latin typeface="Consolas" panose="020B0609020204030204" pitchFamily="49" charset="0"/>
              </a:rPr>
              <a:t>down=0.01,up=0.012</a:t>
            </a:r>
            <a:r>
              <a:rPr lang="zh-CN" altLang="zh-CN" sz="2667" b="1" dirty="0">
                <a:latin typeface="Consolas" panose="020B0609020204030204" pitchFamily="49" charset="0"/>
              </a:rPr>
              <a:t>)</a:t>
            </a:r>
            <a:endParaRPr lang="en-US" altLang="zh-CN" sz="2667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40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举一反三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天天向上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79377" y="5308660"/>
            <a:ext cx="11593288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带默认值的都是关键字参数！定义时要在不带默认值的参数之后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E1FCC6-1037-D45E-19F9-EE907562923A}"/>
              </a:ext>
            </a:extLst>
          </p:cNvPr>
          <p:cNvSpPr/>
          <p:nvPr/>
        </p:nvSpPr>
        <p:spPr>
          <a:xfrm>
            <a:off x="1871531" y="2564904"/>
            <a:ext cx="8736971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l" defTabSz="1219170">
              <a:lnSpc>
                <a:spcPct val="200000"/>
              </a:lnSpc>
              <a:buFontTx/>
              <a:buChar char="-"/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需求：工作日进步，周末退步系数不一样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457200" indent="-457200" algn="l" defTabSz="1219170">
              <a:lnSpc>
                <a:spcPct val="200000"/>
              </a:lnSpc>
              <a:buFontTx/>
              <a:buChar char="-"/>
              <a:defRPr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如果还有参数默认值？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该怎么做呢？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10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ED873A4-6D98-39C4-F3A4-3BA0823F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3" y="431099"/>
            <a:ext cx="10369152" cy="5857519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zh-CN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之前的练习题：</a:t>
            </a:r>
            <a:r>
              <a:rPr lang="zh-CN" altLang="en-US" sz="24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以内的素数</a:t>
            </a:r>
            <a:br>
              <a:rPr lang="zh-CN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print(2, end=' ') #</a:t>
            </a:r>
            <a:r>
              <a:rPr lang="zh-CN" altLang="en-US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先输出</a:t>
            </a: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2--</a:t>
            </a:r>
            <a:r>
              <a:rPr lang="zh-CN" altLang="en-US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素数</a:t>
            </a:r>
            <a:endParaRPr lang="en-US" altLang="zh-CN" sz="2400" b="1" dirty="0">
              <a:solidFill>
                <a:srgbClr val="75715E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latin typeface="Consolas" panose="020B0609020204030204" pitchFamily="49" charset="0"/>
              </a:rPr>
              <a:t>(3,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21):    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b="1" dirty="0">
                <a:latin typeface="Consolas" panose="020B0609020204030204" pitchFamily="49" charset="0"/>
              </a:rPr>
              <a:t> j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latin typeface="Consolas" panose="020B0609020204030204" pitchFamily="49" charset="0"/>
              </a:rPr>
              <a:t>(2,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 % j == 0: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    break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</a:t>
            </a: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400" b="1" dirty="0" err="1">
                <a:solidFill>
                  <a:srgbClr val="75715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, end=' ')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2400" b="1" dirty="0">
              <a:solidFill>
                <a:srgbClr val="90009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9403" y="4437112"/>
            <a:ext cx="5376597" cy="1236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之前有</a:t>
            </a:r>
            <a:r>
              <a:rPr lang="en-US" altLang="zh-CN" sz="3200" kern="100" dirty="0" err="1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print_primes</a:t>
            </a:r>
            <a:r>
              <a:rPr lang="zh-CN" altLang="en-US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函数，</a:t>
            </a:r>
            <a:endParaRPr lang="en-US" altLang="zh-CN" sz="3200" kern="100" dirty="0">
              <a:solidFill>
                <a:srgbClr val="C00000"/>
              </a:solidFill>
              <a:latin typeface="Britannic Bold" panose="020B0903060703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 defTabSz="1219170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其实可以进一步区分功能</a:t>
            </a:r>
            <a:endParaRPr lang="zh-CN" altLang="zh-CN" sz="1067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1385" y="908720"/>
            <a:ext cx="5544616" cy="3312368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C3027-1A19-4073-9146-A3B2F771864B}"/>
              </a:ext>
            </a:extLst>
          </p:cNvPr>
          <p:cNvSpPr txBox="1"/>
          <p:nvPr/>
        </p:nvSpPr>
        <p:spPr>
          <a:xfrm>
            <a:off x="6600056" y="188640"/>
            <a:ext cx="5400600" cy="5379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print_primes</a:t>
            </a:r>
            <a:r>
              <a:rPr lang="en-US" altLang="zh-CN" sz="2400" b="1" dirty="0">
                <a:latin typeface="Consolas" panose="020B0609020204030204" pitchFamily="49" charset="0"/>
              </a:rPr>
              <a:t>(n):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 if </a:t>
            </a:r>
            <a:r>
              <a:rPr lang="en-US" altLang="zh-CN" sz="2400" b="1" dirty="0">
                <a:latin typeface="Consolas" panose="020B0609020204030204" pitchFamily="49" charset="0"/>
              </a:rPr>
              <a:t>n &lt; 2: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    return </a:t>
            </a:r>
            <a:r>
              <a:rPr lang="en-US" altLang="zh-CN" sz="2400" b="1" dirty="0">
                <a:latin typeface="Consolas" panose="020B0609020204030204" pitchFamily="49" charset="0"/>
              </a:rPr>
              <a:t>None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</a:t>
            </a:r>
            <a:r>
              <a:rPr lang="en-US" altLang="zh-CN" sz="24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latin typeface="Consolas" panose="020B0609020204030204" pitchFamily="49" charset="0"/>
              </a:rPr>
              <a:t>(2,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n+1):    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     if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is_prime</a:t>
            </a:r>
            <a:r>
              <a:rPr lang="en-US" altLang="zh-CN" sz="2400" b="1" dirty="0">
                <a:latin typeface="Consolas" panose="020B0609020204030204" pitchFamily="49" charset="0"/>
              </a:rPr>
              <a:t>(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        print(</a:t>
            </a:r>
            <a:r>
              <a:rPr lang="en-US" altLang="zh-CN" sz="2400" b="1" dirty="0" err="1">
                <a:solidFill>
                  <a:srgbClr val="75715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, end=' ')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400" b="1" dirty="0">
                <a:latin typeface="Consolas" panose="020B0609020204030204" pitchFamily="49" charset="0"/>
              </a:rPr>
              <a:t>None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2400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is_prime</a:t>
            </a:r>
            <a:r>
              <a:rPr lang="en-US" altLang="zh-CN" sz="2400" b="1" dirty="0">
                <a:latin typeface="Consolas" panose="020B0609020204030204" pitchFamily="49" charset="0"/>
              </a:rPr>
              <a:t>(num):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'''</a:t>
            </a:r>
            <a:r>
              <a:rPr lang="zh-CN" altLang="en-US" sz="2400" b="1" dirty="0">
                <a:latin typeface="Consolas" panose="020B0609020204030204" pitchFamily="49" charset="0"/>
              </a:rPr>
              <a:t>素数返回</a:t>
            </a:r>
            <a:r>
              <a:rPr lang="en-US" altLang="zh-CN" sz="2400" b="1" dirty="0">
                <a:latin typeface="Consolas" panose="020B0609020204030204" pitchFamily="49" charset="0"/>
              </a:rPr>
              <a:t>True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</a:t>
            </a:r>
            <a:r>
              <a:rPr lang="zh-CN" altLang="en-US" sz="2400" b="1" dirty="0">
                <a:latin typeface="Consolas" panose="020B0609020204030204" pitchFamily="49" charset="0"/>
              </a:rPr>
              <a:t>否则返回</a:t>
            </a:r>
            <a:r>
              <a:rPr lang="en-US" altLang="zh-CN" sz="2400" b="1" dirty="0">
                <a:latin typeface="Consolas" panose="020B0609020204030204" pitchFamily="49" charset="0"/>
              </a:rPr>
              <a:t>False'''</a:t>
            </a:r>
          </a:p>
        </p:txBody>
      </p:sp>
    </p:spTree>
    <p:extLst>
      <p:ext uri="{BB962C8B-B14F-4D97-AF65-F5344CB8AC3E}">
        <p14:creationId xmlns:p14="http://schemas.microsoft.com/office/powerpoint/2010/main" val="361707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举一反三</a:t>
            </a:r>
            <a:endParaRPr lang="en-US" sz="48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870715"/>
            <a:ext cx="121920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理解思维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948947"/>
            <a:ext cx="10945216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模块化思维：确定模块接口，封装功能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规则化思维：抽象过程为规则，计算机自动执行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   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化繁为简：将大功能变为小功能组合，分而治之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08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66348" y="1626452"/>
            <a:ext cx="10859305" cy="4406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使用保留字</a:t>
            </a:r>
            <a:r>
              <a:rPr lang="en-US" altLang="zh-CN" sz="32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def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定义函数，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lambda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定义匿名函数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可选参数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赋初值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、可变参数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(*b)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、名称传递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保留字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return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可以返回任意多个结果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按位置顺序传递参数，按参数名称传递参数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80000"/>
              </a:lnSpc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3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保留字</a:t>
            </a:r>
            <a:r>
              <a:rPr lang="en-US" altLang="zh-CN" sz="32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global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声明使用全局变量，一些隐式规则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6" name="Rectangle 12"/>
          <p:cNvSpPr>
            <a:spLocks/>
          </p:cNvSpPr>
          <p:nvPr/>
        </p:nvSpPr>
        <p:spPr bwMode="auto">
          <a:xfrm>
            <a:off x="1007435" y="-896445"/>
            <a:ext cx="7392821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endParaRPr lang="en-US" sz="4267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AFF9937-CCD6-4BE4-BC46-E302B05D7AFC}"/>
              </a:ext>
            </a:extLst>
          </p:cNvPr>
          <p:cNvSpPr>
            <a:spLocks/>
          </p:cNvSpPr>
          <p:nvPr/>
        </p:nvSpPr>
        <p:spPr bwMode="auto">
          <a:xfrm>
            <a:off x="1487488" y="740702"/>
            <a:ext cx="8160907" cy="966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>
              <a:lnSpc>
                <a:spcPct val="70000"/>
              </a:lnSpc>
            </a:pPr>
            <a:r>
              <a:rPr lang="zh-CN" altLang="en-US" sz="4267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函数定义与调用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EEEBD6-23C5-4034-B51B-2A483BA10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49" y="581665"/>
            <a:ext cx="1066608" cy="10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3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2">
            <a:extLst>
              <a:ext uri="{FF2B5EF4-FFF2-40B4-BE49-F238E27FC236}">
                <a16:creationId xmlns:a16="http://schemas.microsoft.com/office/drawing/2014/main" id="{D266CAB8-D450-4590-2F58-6D0F7BAE0B69}"/>
              </a:ext>
            </a:extLst>
          </p:cNvPr>
          <p:cNvSpPr>
            <a:spLocks/>
          </p:cNvSpPr>
          <p:nvPr/>
        </p:nvSpPr>
        <p:spPr bwMode="auto">
          <a:xfrm>
            <a:off x="648784" y="194387"/>
            <a:ext cx="11472597" cy="106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 defTabSz="1219170">
              <a:lnSpc>
                <a:spcPct val="70000"/>
              </a:lnSpc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函数部分的学习目标（两周）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C839D5-2F91-4E44-A877-F3DE11319C51}"/>
              </a:ext>
            </a:extLst>
          </p:cNvPr>
          <p:cNvSpPr/>
          <p:nvPr/>
        </p:nvSpPr>
        <p:spPr>
          <a:xfrm>
            <a:off x="648784" y="1658764"/>
            <a:ext cx="10643235" cy="3713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(1) </a:t>
            </a:r>
            <a:r>
              <a:rPr lang="zh-CN" altLang="en-US" sz="26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掌握函数的定义和调用方法 </a:t>
            </a:r>
            <a:endParaRPr lang="en-US" altLang="zh-CN" sz="2667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(2) </a:t>
            </a:r>
            <a:r>
              <a:rPr lang="zh-CN" altLang="en-US" sz="26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理解函数的参数传递过程及变量的作用范围</a:t>
            </a:r>
            <a:endParaRPr lang="en-US" altLang="zh-CN" sz="2667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(3) </a:t>
            </a:r>
            <a:r>
              <a:rPr lang="zh-CN" altLang="en-US" sz="26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了解</a:t>
            </a:r>
            <a:r>
              <a:rPr lang="en-US" altLang="zh-CN" sz="26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lambda()</a:t>
            </a:r>
            <a:r>
              <a:rPr lang="zh-CN" altLang="en-US" sz="26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函数的用法 </a:t>
            </a:r>
            <a:endParaRPr lang="en-US" altLang="zh-CN" sz="2667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(4) </a:t>
            </a:r>
            <a:r>
              <a:rPr lang="zh-CN" altLang="en-US" sz="26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掌握递归函数的定义和使用方法</a:t>
            </a:r>
            <a:endParaRPr lang="en-US" altLang="zh-CN" sz="2667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(5) </a:t>
            </a:r>
            <a:r>
              <a:rPr lang="zh-CN" altLang="en-US" sz="26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理解抽象、封装以及代码复用思想和模块化设计方法</a:t>
            </a:r>
            <a:endParaRPr lang="en-US" altLang="zh-CN" sz="2667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150000"/>
              </a:lnSpc>
              <a:defRPr/>
            </a:pPr>
            <a:r>
              <a:rPr lang="en-US" altLang="zh-CN" sz="2667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(6) </a:t>
            </a:r>
            <a:r>
              <a:rPr lang="zh-CN" altLang="en-US" sz="26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掌握常用的</a:t>
            </a:r>
            <a:r>
              <a:rPr lang="en-US" altLang="zh-CN" sz="26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667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标准函数</a:t>
            </a:r>
            <a:endParaRPr lang="en-US" altLang="zh-CN" sz="2667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8610B36-1617-4773-BB77-1D107C99A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246" y="1658765"/>
            <a:ext cx="2510228" cy="234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332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"/>
          <p:cNvSpPr>
            <a:spLocks/>
          </p:cNvSpPr>
          <p:nvPr/>
        </p:nvSpPr>
        <p:spPr bwMode="auto">
          <a:xfrm>
            <a:off x="0" y="2270256"/>
            <a:ext cx="12192000" cy="1371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5.1 </a:t>
            </a:r>
            <a:r>
              <a:rPr lang="zh-CN" altLang="en-US" sz="5867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函数定义</a:t>
            </a:r>
          </a:p>
        </p:txBody>
      </p:sp>
    </p:spTree>
    <p:extLst>
      <p:ext uri="{BB962C8B-B14F-4D97-AF65-F5344CB8AC3E}">
        <p14:creationId xmlns:p14="http://schemas.microsoft.com/office/powerpoint/2010/main" val="245323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ED873A4-6D98-39C4-F3A4-3BA0823F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03" y="431099"/>
            <a:ext cx="10369152" cy="5857519"/>
          </a:xfrm>
          <a:prstGeom prst="rect">
            <a:avLst/>
          </a:prstGeom>
          <a:noFill/>
          <a:ln w="6350" cmpd="thickThin">
            <a:solidFill>
              <a:schemeClr val="bg2">
                <a:lumMod val="20000"/>
                <a:lumOff val="80000"/>
              </a:schemeClr>
            </a:solidFill>
          </a:ln>
          <a:effectLst/>
        </p:spPr>
        <p:txBody>
          <a:bodyPr vert="horz" wrap="none" lIns="121920" tIns="60960" rIns="121920" bIns="60960" numCol="1" anchor="t" anchorCtr="0" compatLnSpc="1">
            <a:prstTxWarp prst="textNoShape">
              <a:avLst/>
            </a:prstTxWarp>
            <a:no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zh-CN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#</a:t>
            </a:r>
            <a:r>
              <a:rPr lang="en-US" altLang="zh-CN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400" b="1" dirty="0">
                <a:solidFill>
                  <a:srgbClr val="E00000"/>
                </a:solidFill>
                <a:latin typeface="Consolas" panose="020B0609020204030204" pitchFamily="49" charset="0"/>
              </a:rPr>
              <a:t>之前的练习题：</a:t>
            </a:r>
            <a:r>
              <a:rPr lang="zh-CN" altLang="en-US" sz="24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输出</a:t>
            </a:r>
            <a:r>
              <a:rPr lang="en-US" altLang="zh-CN" sz="24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sz="24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以内的素数</a:t>
            </a:r>
            <a:br>
              <a:rPr lang="zh-CN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</a:b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print(2, end=' ') #</a:t>
            </a:r>
            <a:r>
              <a:rPr lang="zh-CN" altLang="en-US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先输出</a:t>
            </a: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2--</a:t>
            </a:r>
            <a:r>
              <a:rPr lang="zh-CN" altLang="en-US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素数</a:t>
            </a:r>
            <a:endParaRPr lang="en-US" altLang="zh-CN" sz="2400" b="1" dirty="0">
              <a:solidFill>
                <a:srgbClr val="75715E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latin typeface="Consolas" panose="020B0609020204030204" pitchFamily="49" charset="0"/>
              </a:rPr>
              <a:t>(3,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21):    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b="1" dirty="0">
                <a:latin typeface="Consolas" panose="020B0609020204030204" pitchFamily="49" charset="0"/>
              </a:rPr>
              <a:t> j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latin typeface="Consolas" panose="020B0609020204030204" pitchFamily="49" charset="0"/>
              </a:rPr>
              <a:t>(2,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 % j == 0: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    break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</a:t>
            </a:r>
            <a:r>
              <a:rPr lang="en-US" altLang="zh-CN" sz="24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</a:t>
            </a: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400" b="1" dirty="0" err="1">
                <a:solidFill>
                  <a:srgbClr val="75715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, end=' ')</a:t>
            </a:r>
            <a:endParaRPr lang="en-US" altLang="zh-CN" sz="2400" b="1" dirty="0"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endParaRPr lang="en-US" altLang="zh-CN" sz="2400" b="1" dirty="0">
              <a:solidFill>
                <a:srgbClr val="90009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19403" y="4437112"/>
            <a:ext cx="3522229" cy="182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问题：如果要输出</a:t>
            </a: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以内的素数呢？</a:t>
            </a:r>
            <a:endParaRPr lang="en-US" altLang="zh-CN" sz="3200" kern="100" dirty="0">
              <a:solidFill>
                <a:srgbClr val="C00000"/>
              </a:solidFill>
              <a:latin typeface="Britannic Bold" panose="020B0903060703020204" pitchFamily="34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defTabSz="1219170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zh-CN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365</a:t>
            </a:r>
            <a:r>
              <a:rPr lang="zh-CN" altLang="en-US" sz="3200" kern="100" dirty="0">
                <a:solidFill>
                  <a:srgbClr val="C00000"/>
                </a:solidFill>
                <a:latin typeface="Britannic Bold" panose="020B090306070302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以内的素数呢？</a:t>
            </a:r>
            <a:endParaRPr lang="zh-CN" altLang="zh-CN" sz="1067" kern="100" dirty="0">
              <a:solidFill>
                <a:srgbClr val="C0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1385" y="908720"/>
            <a:ext cx="5544616" cy="3312368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/>
            <a:endParaRPr lang="zh-CN" altLang="en-US" sz="746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4C3027-1A19-4073-9146-A3B2F771864B}"/>
              </a:ext>
            </a:extLst>
          </p:cNvPr>
          <p:cNvSpPr txBox="1"/>
          <p:nvPr/>
        </p:nvSpPr>
        <p:spPr>
          <a:xfrm>
            <a:off x="6600056" y="188640"/>
            <a:ext cx="5400600" cy="62654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def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print_primes</a:t>
            </a:r>
            <a:r>
              <a:rPr lang="en-US" altLang="zh-CN" sz="2400" b="1" dirty="0">
                <a:latin typeface="Consolas" panose="020B0609020204030204" pitchFamily="49" charset="0"/>
              </a:rPr>
              <a:t>(n):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   if </a:t>
            </a:r>
            <a:r>
              <a:rPr lang="en-US" altLang="zh-CN" sz="2400" b="1" dirty="0">
                <a:latin typeface="Consolas" panose="020B0609020204030204" pitchFamily="49" charset="0"/>
              </a:rPr>
              <a:t>n &lt; 2: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        return </a:t>
            </a:r>
            <a:r>
              <a:rPr lang="en-US" altLang="zh-CN" sz="2400" b="1" dirty="0">
                <a:latin typeface="Consolas" panose="020B0609020204030204" pitchFamily="49" charset="0"/>
              </a:rPr>
              <a:t>None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print(2, end=' ')     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    for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latin typeface="Consolas" panose="020B0609020204030204" pitchFamily="49" charset="0"/>
              </a:rPr>
              <a:t>(3,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latin typeface="Consolas" panose="020B0609020204030204" pitchFamily="49" charset="0"/>
              </a:rPr>
              <a:t>n+1):    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400" b="1" dirty="0">
                <a:latin typeface="Consolas" panose="020B0609020204030204" pitchFamily="49" charset="0"/>
              </a:rPr>
              <a:t> j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2400" b="1" dirty="0">
                <a:latin typeface="Consolas" panose="020B0609020204030204" pitchFamily="49" charset="0"/>
              </a:rPr>
              <a:t>(2,</a:t>
            </a:r>
            <a:r>
              <a:rPr lang="zh-CN" altLang="en-US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):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    </a:t>
            </a:r>
            <a:r>
              <a:rPr lang="en-US" altLang="zh-CN" sz="2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r>
              <a:rPr lang="en-US" altLang="zh-CN" sz="2400" b="1" dirty="0" err="1"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latin typeface="Consolas" panose="020B0609020204030204" pitchFamily="49" charset="0"/>
              </a:rPr>
              <a:t> % j == 0: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        break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 </a:t>
            </a:r>
            <a:r>
              <a:rPr lang="en-US" altLang="zh-CN" sz="2400" b="1" i="1" dirty="0">
                <a:solidFill>
                  <a:srgbClr val="FF7C1F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400" b="1" dirty="0">
                <a:latin typeface="Consolas" panose="020B0609020204030204" pitchFamily="49" charset="0"/>
              </a:rPr>
              <a:t>: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        </a:t>
            </a: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print(</a:t>
            </a:r>
            <a:r>
              <a:rPr lang="en-US" altLang="zh-CN" sz="2400" b="1" dirty="0" err="1">
                <a:solidFill>
                  <a:srgbClr val="75715E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, end=' ')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400" b="1" dirty="0">
                <a:solidFill>
                  <a:srgbClr val="90009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sz="2400" b="1" dirty="0">
                <a:latin typeface="Consolas" panose="020B0609020204030204" pitchFamily="49" charset="0"/>
              </a:rPr>
              <a:t>None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latin typeface="Consolas" panose="020B0609020204030204" pitchFamily="49" charset="0"/>
              </a:rPr>
              <a:t>函数定义结束</a:t>
            </a:r>
            <a:r>
              <a:rPr lang="en-US" altLang="zh-CN" sz="2400" b="1" dirty="0">
                <a:latin typeface="Consolas" panose="020B0609020204030204" pitchFamily="49" charset="0"/>
              </a:rPr>
              <a:t> </a:t>
            </a:r>
            <a:endParaRPr lang="en-US" altLang="zh-CN" sz="2400" b="1" dirty="0">
              <a:solidFill>
                <a:srgbClr val="75715E"/>
              </a:solidFill>
              <a:latin typeface="Consolas" panose="020B0609020204030204" pitchFamily="49" charset="0"/>
            </a:endParaRP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 err="1">
                <a:solidFill>
                  <a:srgbClr val="75715E"/>
                </a:solidFill>
                <a:latin typeface="Consolas" panose="020B0609020204030204" pitchFamily="49" charset="0"/>
              </a:rPr>
              <a:t>print_primes</a:t>
            </a: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(100)</a:t>
            </a:r>
          </a:p>
          <a:p>
            <a:pPr algn="l" defTabSz="1219170" eaLnBrk="0" hangingPunct="0">
              <a:lnSpc>
                <a:spcPct val="120000"/>
              </a:lnSpc>
              <a:defRPr/>
            </a:pPr>
            <a:r>
              <a:rPr lang="en-US" altLang="zh-CN" sz="2400" b="1" dirty="0" err="1">
                <a:solidFill>
                  <a:srgbClr val="75715E"/>
                </a:solidFill>
                <a:latin typeface="Consolas" panose="020B0609020204030204" pitchFamily="49" charset="0"/>
              </a:rPr>
              <a:t>print_primes</a:t>
            </a:r>
            <a:r>
              <a:rPr lang="en-US" altLang="zh-CN" sz="2400" b="1" dirty="0">
                <a:solidFill>
                  <a:srgbClr val="75715E"/>
                </a:solidFill>
                <a:latin typeface="Consolas" panose="020B0609020204030204" pitchFamily="49" charset="0"/>
              </a:rPr>
              <a:t>(365)</a:t>
            </a:r>
            <a:endParaRPr lang="en-US" altLang="zh-CN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0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 defTabSz="1219170">
              <a:defRPr/>
            </a:pPr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endParaRPr lang="en-US" sz="4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函数是一段代码的表示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40000" y="2553600"/>
            <a:ext cx="12192000" cy="2898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-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函数是一段具有特定功能的、可重用的语句组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函数是一种功能的抽象，一般函数表达特定功能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 defTabSz="1219170">
              <a:lnSpc>
                <a:spcPct val="200000"/>
              </a:lnSpc>
              <a:defRPr/>
            </a:pPr>
            <a:r>
              <a:rPr lang="en-US" altLang="zh-CN" sz="32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	-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两个作用：降低编程难度 和 代码复用 </a:t>
            </a:r>
            <a:endParaRPr lang="zh-CN" altLang="en-US" sz="2667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102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624000" y="43200"/>
            <a:ext cx="11568000" cy="98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4000" tIns="24000" rIns="24000" bIns="24000" anchor="b" anchorCtr="0"/>
          <a:lstStyle/>
          <a:p>
            <a:pPr algn="l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5.1.1 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—</a:t>
            </a:r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自定义函数</a:t>
            </a:r>
            <a:endParaRPr 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55219"/>
            <a:ext cx="12196800" cy="66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733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函数是一段代码的表示</a:t>
            </a:r>
            <a:endParaRPr lang="en-US" altLang="zh-CN" sz="3733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65DDFAD-B296-4A21-8BF0-30956955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579" y="2948947"/>
            <a:ext cx="8004875" cy="290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def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函数名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(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参数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(0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个或多个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)&gt;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)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: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     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函数体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  <a:p>
            <a:pPr lvl="1" indent="0" algn="just" defTabSz="121917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   </a:t>
            </a:r>
            <a:r>
              <a:rPr lang="en-US" altLang="zh-CN" sz="3200" b="1" i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return</a:t>
            </a:r>
            <a:r>
              <a:rPr lang="en-US" altLang="zh-CN" sz="3200" b="1" dirty="0">
                <a:solidFill>
                  <a:srgbClr val="FF931A"/>
                </a:solidFill>
                <a:latin typeface="Consolas" panose="020B0609020204030204" pitchFamily="49" charset="0"/>
                <a:ea typeface="微软雅黑" pitchFamily="34" charset="-122"/>
              </a:rPr>
              <a:t>  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返回值</a:t>
            </a:r>
            <a:r>
              <a:rPr lang="en-US" altLang="zh-CN" sz="3200" b="1" dirty="0">
                <a:solidFill>
                  <a:srgbClr val="000000"/>
                </a:solidFill>
                <a:latin typeface="Consolas" panose="020B0609020204030204" pitchFamily="49" charset="0"/>
                <a:ea typeface="微软雅黑" pitchFamily="34" charset="-122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9378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自定义 1">
      <a:majorFont>
        <a:latin typeface="Gill Sans"/>
        <a:ea typeface="微软雅黑"/>
        <a:cs typeface="ヒラギノ角ゴ ProN W3"/>
      </a:majorFont>
      <a:minorFont>
        <a:latin typeface="Gill Sans"/>
        <a:ea typeface="微软雅黑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自定义 1">
      <a:majorFont>
        <a:latin typeface="Gill Sans"/>
        <a:ea typeface="微软雅黑"/>
        <a:cs typeface="ヒラギノ角ゴ ProN W3"/>
      </a:majorFont>
      <a:minorFont>
        <a:latin typeface="Gill Sans"/>
        <a:ea typeface="微软雅黑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53399</TotalTime>
  <Pages>0</Pages>
  <Words>2929</Words>
  <Characters>0</Characters>
  <Application>Microsoft Office PowerPoint</Application>
  <PresentationFormat>Widescreen</PresentationFormat>
  <Lines>0</Lines>
  <Paragraphs>404</Paragraphs>
  <Slides>48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64" baseType="lpstr">
      <vt:lpstr>-apple-system</vt:lpstr>
      <vt:lpstr>Gill Sans</vt:lpstr>
      <vt:lpstr>Microsoft YaHei</vt:lpstr>
      <vt:lpstr>Microsoft YaHei</vt:lpstr>
      <vt:lpstr>等线</vt:lpstr>
      <vt:lpstr>Arial</vt:lpstr>
      <vt:lpstr>Britannic Bold</vt:lpstr>
      <vt:lpstr>Calibri</vt:lpstr>
      <vt:lpstr>Consolas</vt:lpstr>
      <vt:lpstr>Courier New</vt:lpstr>
      <vt:lpstr>Palatino Linotype</vt:lpstr>
      <vt:lpstr>Times New Roman</vt:lpstr>
      <vt:lpstr>Wingdings</vt:lpstr>
      <vt:lpstr>Title &amp; Subtitle</vt:lpstr>
      <vt:lpstr>1_Title &amp; Subtitle</vt:lpstr>
      <vt:lpstr>2_Title &amp; Subtitle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H.F.</cp:lastModifiedBy>
  <cp:revision>4707</cp:revision>
  <cp:lastPrinted>2017-02-27T11:23:14Z</cp:lastPrinted>
  <dcterms:modified xsi:type="dcterms:W3CDTF">2025-04-02T23:39:29Z</dcterms:modified>
</cp:coreProperties>
</file>