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29" r:id="rId2"/>
  </p:sldMasterIdLst>
  <p:notesMasterIdLst>
    <p:notesMasterId r:id="rId63"/>
  </p:notesMasterIdLst>
  <p:handoutMasterIdLst>
    <p:handoutMasterId r:id="rId64"/>
  </p:handoutMasterIdLst>
  <p:sldIdLst>
    <p:sldId id="1191" r:id="rId3"/>
    <p:sldId id="1194" r:id="rId4"/>
    <p:sldId id="1199" r:id="rId5"/>
    <p:sldId id="702" r:id="rId6"/>
    <p:sldId id="1172" r:id="rId7"/>
    <p:sldId id="1173" r:id="rId8"/>
    <p:sldId id="1183" r:id="rId9"/>
    <p:sldId id="1174" r:id="rId10"/>
    <p:sldId id="1200" r:id="rId11"/>
    <p:sldId id="1041" r:id="rId12"/>
    <p:sldId id="1201" r:id="rId13"/>
    <p:sldId id="1045" r:id="rId14"/>
    <p:sldId id="1046" r:id="rId15"/>
    <p:sldId id="1047" r:id="rId16"/>
    <p:sldId id="1049" r:id="rId17"/>
    <p:sldId id="1050" r:id="rId18"/>
    <p:sldId id="632" r:id="rId19"/>
    <p:sldId id="634" r:id="rId20"/>
    <p:sldId id="635" r:id="rId21"/>
    <p:sldId id="637" r:id="rId22"/>
    <p:sldId id="1175" r:id="rId23"/>
    <p:sldId id="646" r:id="rId24"/>
    <p:sldId id="647" r:id="rId25"/>
    <p:sldId id="648" r:id="rId26"/>
    <p:sldId id="1055" r:id="rId27"/>
    <p:sldId id="1056" r:id="rId28"/>
    <p:sldId id="1057" r:id="rId29"/>
    <p:sldId id="1058" r:id="rId30"/>
    <p:sldId id="1065" r:id="rId31"/>
    <p:sldId id="1066" r:id="rId32"/>
    <p:sldId id="662" r:id="rId33"/>
    <p:sldId id="663" r:id="rId34"/>
    <p:sldId id="664" r:id="rId35"/>
    <p:sldId id="665" r:id="rId36"/>
    <p:sldId id="666" r:id="rId37"/>
    <p:sldId id="1067" r:id="rId38"/>
    <p:sldId id="668" r:id="rId39"/>
    <p:sldId id="670" r:id="rId40"/>
    <p:sldId id="1068" r:id="rId41"/>
    <p:sldId id="1069" r:id="rId42"/>
    <p:sldId id="674" r:id="rId43"/>
    <p:sldId id="1176" r:id="rId44"/>
    <p:sldId id="1071" r:id="rId45"/>
    <p:sldId id="1072" r:id="rId46"/>
    <p:sldId id="1074" r:id="rId47"/>
    <p:sldId id="1075" r:id="rId48"/>
    <p:sldId id="1078" r:id="rId49"/>
    <p:sldId id="1079" r:id="rId50"/>
    <p:sldId id="1177" r:id="rId51"/>
    <p:sldId id="1060" r:id="rId52"/>
    <p:sldId id="1061" r:id="rId53"/>
    <p:sldId id="1062" r:id="rId54"/>
    <p:sldId id="1063" r:id="rId55"/>
    <p:sldId id="1134" r:id="rId56"/>
    <p:sldId id="1153" r:id="rId57"/>
    <p:sldId id="1198" r:id="rId58"/>
    <p:sldId id="1083" r:id="rId59"/>
    <p:sldId id="1084" r:id="rId60"/>
    <p:sldId id="1085" r:id="rId61"/>
    <p:sldId id="1086" r:id="rId62"/>
  </p:sldIdLst>
  <p:sldSz cx="12192000" cy="6858000"/>
  <p:notesSz cx="7096125" cy="10231438"/>
  <p:custDataLst>
    <p:tags r:id="rId65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228594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457189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685783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914377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142971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371566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600160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828754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Review" id="{36B29C5E-F8EF-4426-B586-190C230B3939}">
          <p14:sldIdLst>
            <p14:sldId id="1191"/>
            <p14:sldId id="1194"/>
            <p14:sldId id="1199"/>
            <p14:sldId id="702"/>
          </p14:sldIdLst>
        </p14:section>
        <p14:section name="组合数据" id="{BA4DE456-F9B7-419E-8733-41A045BFD984}">
          <p14:sldIdLst>
            <p14:sldId id="1172"/>
            <p14:sldId id="1173"/>
            <p14:sldId id="1183"/>
            <p14:sldId id="1174"/>
            <p14:sldId id="1200"/>
            <p14:sldId id="1041"/>
            <p14:sldId id="1201"/>
            <p14:sldId id="1045"/>
            <p14:sldId id="1046"/>
            <p14:sldId id="1047"/>
            <p14:sldId id="1049"/>
            <p14:sldId id="1050"/>
            <p14:sldId id="632"/>
            <p14:sldId id="634"/>
            <p14:sldId id="635"/>
            <p14:sldId id="637"/>
            <p14:sldId id="1175"/>
            <p14:sldId id="646"/>
            <p14:sldId id="647"/>
            <p14:sldId id="648"/>
            <p14:sldId id="1055"/>
            <p14:sldId id="1056"/>
            <p14:sldId id="1057"/>
            <p14:sldId id="1058"/>
            <p14:sldId id="1065"/>
            <p14:sldId id="1066"/>
            <p14:sldId id="662"/>
            <p14:sldId id="663"/>
            <p14:sldId id="664"/>
            <p14:sldId id="665"/>
            <p14:sldId id="666"/>
            <p14:sldId id="1067"/>
            <p14:sldId id="668"/>
            <p14:sldId id="670"/>
            <p14:sldId id="1068"/>
            <p14:sldId id="1069"/>
            <p14:sldId id="674"/>
            <p14:sldId id="1176"/>
            <p14:sldId id="1071"/>
            <p14:sldId id="1072"/>
            <p14:sldId id="1074"/>
            <p14:sldId id="1075"/>
            <p14:sldId id="1078"/>
            <p14:sldId id="1079"/>
            <p14:sldId id="1177"/>
            <p14:sldId id="1060"/>
            <p14:sldId id="1061"/>
            <p14:sldId id="1062"/>
            <p14:sldId id="1063"/>
            <p14:sldId id="1134"/>
            <p14:sldId id="1153"/>
            <p14:sldId id="1198"/>
            <p14:sldId id="1083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6EE"/>
    <a:srgbClr val="FF6900"/>
    <a:srgbClr val="006600"/>
    <a:srgbClr val="0070C0"/>
    <a:srgbClr val="FBFBF5"/>
    <a:srgbClr val="FAFAF4"/>
    <a:srgbClr val="FDFCF9"/>
    <a:srgbClr val="FEFEFA"/>
    <a:srgbClr val="D98431"/>
    <a:srgbClr val="1C86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5" autoAdjust="0"/>
    <p:restoredTop sz="86218" autoAdjust="0"/>
  </p:normalViewPr>
  <p:slideViewPr>
    <p:cSldViewPr>
      <p:cViewPr varScale="1">
        <p:scale>
          <a:sx n="119" d="100"/>
          <a:sy n="119" d="100"/>
        </p:scale>
        <p:origin x="429" y="51"/>
      </p:cViewPr>
      <p:guideLst>
        <p:guide orient="horz" pos="432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2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86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92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00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00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15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60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67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387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B8967-5567-30B0-4C0B-5BE95F08C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4D2432-2260-ECEF-99BD-AE597084B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146131-2119-0468-137C-B0F489A80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A77A6-1686-469B-B52A-A628047F1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4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07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”为什么</a:t>
            </a:r>
            <a:r>
              <a:rPr lang="en-US" altLang="zh-CN" dirty="0"/>
              <a:t>": </a:t>
            </a:r>
            <a:r>
              <a:rPr lang="en-US" b="0" i="0" dirty="0">
                <a:solidFill>
                  <a:srgbClr val="FFFFFF"/>
                </a:solidFill>
                <a:effectLst/>
                <a:latin typeface="Segoe WPC"/>
              </a:rPr>
              <a:t>Sets use a hash table data structure internally, which requires each element to have a consistent hash value throughout its lifetime.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55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07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69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5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9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80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83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数据科学的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 4.0</a:t>
            </a:r>
            <a:endParaRPr lang="en-US" sz="2135" dirty="0">
              <a:solidFill>
                <a:srgbClr val="FF000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79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FCE0-4FF8-45A9-8D4A-AD72A4B8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787DC-43E6-4847-8909-CF5721BB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07353-2EBD-4301-823A-D5606152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7DC7A-2235-469C-A057-E6CD89E9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7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459E5-FA72-42D9-A372-FC01B731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2A5D2-86B2-432C-8BC4-9A599041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7353A-7138-46F8-94B5-4A636EE8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99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8785-D6B7-421C-96B7-E5BCB7EF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E5D-7C52-4E43-8257-C61379E2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26FE8-48B3-430A-AD2B-6918D66FB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344EE-4BB2-4FA1-B9EF-4B17064B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CB500-81AB-453F-8947-4CC33474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B6B97-D493-45B9-AAAC-BB93362C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45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A4B6-A2EF-435A-9C8E-EEB9E9C0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95BAD-3777-467F-9B1E-40AEA0E1A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D7D56-CB11-4DD6-B457-97624BFB5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BC511-298E-4CE9-B103-87165005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F518F-1A5D-43DC-ADC9-2591B5BA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16BC8-37B0-4E64-B216-7559927C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2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52471-E725-477F-9DE7-853FCB9C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73229-E5CA-431A-A792-9BFE07CFA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363A-62E6-4AA7-A83E-84EA62AC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53BB4-869C-49F2-9338-11854D4F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F6E6-F787-4D73-BA04-FE6D8515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6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ABF8D-C698-4FDA-ABBB-B10DE4887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C37D7-C684-4BF7-8109-89331783D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3092-0048-4E2B-A8FC-BFA63DC4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F4E02-00EF-4EB3-9750-AB36AD83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D1C92-A45A-4DB3-BE5D-043D0BE8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5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 descr="logo-原版新">
            <a:extLst>
              <a:ext uri="{FF2B5EF4-FFF2-40B4-BE49-F238E27FC236}">
                <a16:creationId xmlns:a16="http://schemas.microsoft.com/office/drawing/2014/main" id="{87939B4F-738E-4CF8-B42E-3E91FAA233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pic>
        <p:nvPicPr>
          <p:cNvPr id="3" name="图片 11">
            <a:extLst>
              <a:ext uri="{FF2B5EF4-FFF2-40B4-BE49-F238E27FC236}">
                <a16:creationId xmlns:a16="http://schemas.microsoft.com/office/drawing/2014/main" id="{118928E9-5AAB-4F06-A50C-A5BAF68E0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18B07C-8B8E-EBEB-65E0-2B33FFF98BB1}"/>
              </a:ext>
            </a:extLst>
          </p:cNvPr>
          <p:cNvSpPr/>
          <p:nvPr userDrawn="1"/>
        </p:nvSpPr>
        <p:spPr bwMode="auto">
          <a:xfrm>
            <a:off x="-1389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4930DCB-33D8-B5E2-D23B-0D415EB8DDBA}"/>
              </a:ext>
            </a:extLst>
          </p:cNvPr>
          <p:cNvSpPr txBox="1">
            <a:spLocks/>
          </p:cNvSpPr>
          <p:nvPr userDrawn="1"/>
        </p:nvSpPr>
        <p:spPr>
          <a:xfrm>
            <a:off x="9120336" y="6528725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9F0C37-25D5-4F66-B204-2D89F65E08FE}"/>
              </a:ext>
            </a:extLst>
          </p:cNvPr>
          <p:cNvSpPr txBox="1"/>
          <p:nvPr userDrawn="1"/>
        </p:nvSpPr>
        <p:spPr>
          <a:xfrm>
            <a:off x="21185" y="6525344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14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9" descr="logo-原版新">
            <a:extLst>
              <a:ext uri="{FF2B5EF4-FFF2-40B4-BE49-F238E27FC236}">
                <a16:creationId xmlns:a16="http://schemas.microsoft.com/office/drawing/2014/main" id="{2E34BCF9-3396-44ED-99C0-2F3D16003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pic>
        <p:nvPicPr>
          <p:cNvPr id="14" name="图片 11">
            <a:extLst>
              <a:ext uri="{FF2B5EF4-FFF2-40B4-BE49-F238E27FC236}">
                <a16:creationId xmlns:a16="http://schemas.microsoft.com/office/drawing/2014/main" id="{B97EC67A-A0A9-4133-8627-48A023FC44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A02128-1C5F-44D3-9C2B-78C28D54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8" y="184783"/>
            <a:ext cx="10452100" cy="864097"/>
          </a:xfrm>
        </p:spPr>
        <p:txBody>
          <a:bodyPr/>
          <a:lstStyle>
            <a:lvl1pPr algn="l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A15B53-8747-4648-9C25-8229F626F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563" y="1268413"/>
            <a:ext cx="7137573" cy="3384723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793875" indent="-269875" algn="l"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6450" indent="-446088" algn="l">
              <a:buFont typeface="Wingdings" panose="05000000000000000000" pitchFamily="2" charset="2"/>
              <a:buChar char="Ø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3638" indent="-357188" algn="l">
              <a:buFont typeface="Courier New" panose="02070309020205020404" pitchFamily="49" charset="0"/>
              <a:buChar char="o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24000" indent="-360363" algn="l">
              <a:buFont typeface="Wingdings" panose="05000000000000000000" pitchFamily="2" charset="2"/>
              <a:buChar char="§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32166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4C889C8-1DC4-2119-1E48-21143FF58880}"/>
              </a:ext>
            </a:extLst>
          </p:cNvPr>
          <p:cNvSpPr/>
          <p:nvPr userDrawn="1"/>
        </p:nvSpPr>
        <p:spPr bwMode="auto">
          <a:xfrm>
            <a:off x="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6C121B8C-869F-781B-61CC-75FDFAAB60A6}"/>
              </a:ext>
            </a:extLst>
          </p:cNvPr>
          <p:cNvSpPr txBox="1">
            <a:spLocks/>
          </p:cNvSpPr>
          <p:nvPr userDrawn="1"/>
        </p:nvSpPr>
        <p:spPr>
          <a:xfrm>
            <a:off x="9346469" y="6497736"/>
            <a:ext cx="2743200" cy="3923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b="0" smtClean="0">
                <a:solidFill>
                  <a:schemeClr val="bg1"/>
                </a:solidFill>
                <a:effectLst/>
              </a:rPr>
              <a:pPr/>
              <a:t>‹#›</a:t>
            </a:fld>
            <a:endParaRPr lang="zh-CN" altLang="en-US" sz="1467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F8E04C-9C63-4F2E-8F69-E1D2BF979C41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pic>
        <p:nvPicPr>
          <p:cNvPr id="6" name="图片 9" descr="logo-原版新">
            <a:extLst>
              <a:ext uri="{FF2B5EF4-FFF2-40B4-BE49-F238E27FC236}">
                <a16:creationId xmlns:a16="http://schemas.microsoft.com/office/drawing/2014/main" id="{9EF14C9B-43AB-4968-A491-3C09744AE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pic>
        <p:nvPicPr>
          <p:cNvPr id="9" name="图片 11">
            <a:extLst>
              <a:ext uri="{FF2B5EF4-FFF2-40B4-BE49-F238E27FC236}">
                <a16:creationId xmlns:a16="http://schemas.microsoft.com/office/drawing/2014/main" id="{6A39E9A4-58CD-4863-8668-49AAEBFD17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777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22DC-CF51-4200-AB5B-7386FA5FA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56F1-31D5-473A-84A7-9CC0FFCC3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77B01C4-9693-4E26-A520-B999911AFF33}"/>
              </a:ext>
            </a:extLst>
          </p:cNvPr>
          <p:cNvSpPr txBox="1">
            <a:spLocks/>
          </p:cNvSpPr>
          <p:nvPr userDrawn="1"/>
        </p:nvSpPr>
        <p:spPr>
          <a:xfrm>
            <a:off x="9120336" y="6528725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09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D302-5BDD-454C-8A1F-BAB8734A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11449272" cy="831627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E099A-22AC-46C7-A592-6075C54F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340768"/>
            <a:ext cx="11449272" cy="4836195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ABFAA6CE-0819-4CAE-A027-FD4F6EF78E39}"/>
              </a:ext>
            </a:extLst>
          </p:cNvPr>
          <p:cNvSpPr txBox="1">
            <a:spLocks/>
          </p:cNvSpPr>
          <p:nvPr userDrawn="1"/>
        </p:nvSpPr>
        <p:spPr>
          <a:xfrm>
            <a:off x="9120336" y="6528725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1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F905-0607-4172-8092-4547373DB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89653-9B17-41CD-935C-6AB9C200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56C37-9600-46FD-AFCF-98184020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E129-F8B3-4BFC-9243-39352B38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2F42F-E9E9-484B-BC13-9553C275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AA10-CA13-434B-9143-7A1FC05D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4860E-2AA1-4FC7-A080-C2C02590E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9A653-11DB-4873-A540-29458CCF8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60388-E030-47DD-B17E-19CEF830E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58248-0076-4C1D-98ED-15F0B97C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EA1D-0336-488C-9986-5B27D5DB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9D87-A1AB-4C40-8DF2-1562C0A2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9DD46-8A04-4C27-9B72-E28DE4DE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74EAF-20D8-4F32-BB85-4EEAE5880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C173A-C68B-4735-B046-516329890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B22E3-17AE-4F31-A53A-56203D071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0766F-5F84-4145-9D3D-87B36422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297061-06CF-4F65-B29F-8D49D76131A8}" type="datetimeFigureOut">
              <a:rPr lang="en-US" smtClean="0"/>
              <a:t>2025/04/16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04742-55C1-4439-922F-DDE3A9D2D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2F358-9F3C-41AF-A34C-ABACCFA3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006858-E497-4E99-B289-D808DDB3F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50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1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68" r:id="rId2"/>
    <p:sldLayoutId id="2147483709" r:id="rId3"/>
    <p:sldLayoutId id="2147483713" r:id="rId4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">
            <a:extLst>
              <a:ext uri="{FF2B5EF4-FFF2-40B4-BE49-F238E27FC236}">
                <a16:creationId xmlns:a16="http://schemas.microsoft.com/office/drawing/2014/main" id="{9E6067BD-60B7-4BC7-B6C7-C3277801F4C0}"/>
              </a:ext>
            </a:extLst>
          </p:cNvPr>
          <p:cNvSpPr/>
          <p:nvPr userDrawn="1"/>
        </p:nvSpPr>
        <p:spPr bwMode="auto">
          <a:xfrm>
            <a:off x="-1389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958AC-97B6-4165-8868-DC250112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BC5A3-E426-4832-94D8-362398BD3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文本框 7">
            <a:extLst>
              <a:ext uri="{FF2B5EF4-FFF2-40B4-BE49-F238E27FC236}">
                <a16:creationId xmlns:a16="http://schemas.microsoft.com/office/drawing/2014/main" id="{AFEB4393-C05D-4490-BE73-86FE04B92EC0}"/>
              </a:ext>
            </a:extLst>
          </p:cNvPr>
          <p:cNvSpPr txBox="1"/>
          <p:nvPr userDrawn="1"/>
        </p:nvSpPr>
        <p:spPr>
          <a:xfrm>
            <a:off x="21185" y="6525344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14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437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95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集合是多个元素的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无序组合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9BFDCC-EECD-563B-C3D0-83896E7DC9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651B3C-2970-3D48-7DF5-FC04F4A618E1}"/>
              </a:ext>
            </a:extLst>
          </p:cNvPr>
          <p:cNvSpPr/>
          <p:nvPr/>
        </p:nvSpPr>
        <p:spPr>
          <a:xfrm>
            <a:off x="911425" y="2564905"/>
            <a:ext cx="10585142" cy="3883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集合用大括号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表示，元素间用逗号分隔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建立集合类型用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set()</a:t>
            </a: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建立空集合类型，必须使用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set(),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不能用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表示空集合（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表示空字典，后面会讲到）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129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7FC7-300A-43B8-9D84-0BEBF266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集合类型的定义举例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5B506-5708-4FB5-993F-C27E5DA7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11449272" cy="512422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800" b="1" dirty="0">
                <a:latin typeface="Consolas" panose="020B0609020204030204" pitchFamily="49" charset="0"/>
              </a:rPr>
              <a:t> S = 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李四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  <a:r>
              <a:rPr lang="zh-CN" altLang="en-US" b="1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T</a:t>
            </a:r>
            <a:r>
              <a:rPr lang="en-US" altLang="zh-CN" sz="2800" b="1" dirty="0">
                <a:latin typeface="Consolas" panose="020B0609020204030204" pitchFamily="49" charset="0"/>
              </a:rPr>
              <a:t> = 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李四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CE9178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王五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latin typeface="Consolas" panose="020B0609020204030204" pitchFamily="49" charset="0"/>
              </a:rPr>
              <a:t>;</a:t>
            </a:r>
          </a:p>
          <a:p>
            <a:pPr marL="0" indent="0" algn="l" defTabSz="1219170" eaLnBrk="0" hangingPunct="0">
              <a:lnSpc>
                <a:spcPct val="100000"/>
              </a:lnSpc>
              <a:buNone/>
              <a:defRPr/>
            </a:pPr>
            <a:r>
              <a:rPr lang="en-US" altLang="zh-CN" sz="2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800" b="1" dirty="0">
                <a:latin typeface="Consolas" panose="020B0609020204030204" pitchFamily="49" charset="0"/>
              </a:rPr>
              <a:t> B = set(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pypy123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latin typeface="Consolas" panose="020B0609020204030204" pitchFamily="49" charset="0"/>
              </a:rPr>
              <a:t>)       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set()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建立集合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 algn="l" defTabSz="1219170" eaLnBrk="0" hangingPunct="0">
              <a:lnSpc>
                <a:spcPct val="100000"/>
              </a:lnSpc>
              <a:buNone/>
              <a:defRPr/>
            </a:pPr>
            <a:r>
              <a:rPr lang="en-US" altLang="zh-CN" sz="2800" b="1" dirty="0">
                <a:solidFill>
                  <a:srgbClr val="0010FF"/>
                </a:solidFill>
                <a:latin typeface="Consolas" panose="020B0609020204030204" pitchFamily="49" charset="0"/>
              </a:rPr>
              <a:t>{'1', 'p', '2', '3', 'y'}</a:t>
            </a: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集合间操作（并、差、交，补）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BD3F39-882B-4EC9-90A0-84FB09D41C40}"/>
              </a:ext>
            </a:extLst>
          </p:cNvPr>
          <p:cNvGrpSpPr/>
          <p:nvPr/>
        </p:nvGrpSpPr>
        <p:grpSpPr>
          <a:xfrm>
            <a:off x="176940" y="3653359"/>
            <a:ext cx="9015404" cy="2799977"/>
            <a:chOff x="1103445" y="2251978"/>
            <a:chExt cx="13199458" cy="4099445"/>
          </a:xfrm>
        </p:grpSpPr>
        <p:sp>
          <p:nvSpPr>
            <p:cNvPr id="4" name="矩形 1">
              <a:extLst>
                <a:ext uri="{FF2B5EF4-FFF2-40B4-BE49-F238E27FC236}">
                  <a16:creationId xmlns:a16="http://schemas.microsoft.com/office/drawing/2014/main" id="{11576723-3354-4C3B-B3D7-C816DDFEBC17}"/>
                </a:ext>
              </a:extLst>
            </p:cNvPr>
            <p:cNvSpPr/>
            <p:nvPr/>
          </p:nvSpPr>
          <p:spPr>
            <a:xfrm>
              <a:off x="4208701" y="2320798"/>
              <a:ext cx="1458174" cy="1671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 | T</a:t>
              </a:r>
            </a:p>
            <a:p>
              <a:pPr defTabSz="1219170"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并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5" name="椭圆 2">
              <a:extLst>
                <a:ext uri="{FF2B5EF4-FFF2-40B4-BE49-F238E27FC236}">
                  <a16:creationId xmlns:a16="http://schemas.microsoft.com/office/drawing/2014/main" id="{1D37F7D5-276B-43A5-810B-681E782D6668}"/>
                </a:ext>
              </a:extLst>
            </p:cNvPr>
            <p:cNvSpPr/>
            <p:nvPr/>
          </p:nvSpPr>
          <p:spPr bwMode="auto">
            <a:xfrm>
              <a:off x="1324297" y="2288280"/>
              <a:ext cx="1728192" cy="1728192"/>
            </a:xfrm>
            <a:prstGeom prst="ellipse">
              <a:avLst/>
            </a:prstGeom>
            <a:pattFill prst="diagBrick">
              <a:fgClr>
                <a:srgbClr val="0070C0"/>
              </a:fgClr>
              <a:bgClr>
                <a:schemeClr val="bg1"/>
              </a:bgClr>
            </a:patt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/>
            </a:p>
          </p:txBody>
        </p:sp>
        <p:sp>
          <p:nvSpPr>
            <p:cNvPr id="6" name="椭圆 6">
              <a:extLst>
                <a:ext uri="{FF2B5EF4-FFF2-40B4-BE49-F238E27FC236}">
                  <a16:creationId xmlns:a16="http://schemas.microsoft.com/office/drawing/2014/main" id="{BE22CCB1-B8AC-42D4-A7CD-187C8860D878}"/>
                </a:ext>
              </a:extLst>
            </p:cNvPr>
            <p:cNvSpPr/>
            <p:nvPr/>
          </p:nvSpPr>
          <p:spPr bwMode="auto">
            <a:xfrm>
              <a:off x="2462889" y="2276872"/>
              <a:ext cx="1728192" cy="1728192"/>
            </a:xfrm>
            <a:prstGeom prst="ellipse">
              <a:avLst/>
            </a:prstGeom>
            <a:pattFill prst="shingle">
              <a:fgClr>
                <a:srgbClr val="0070C0"/>
              </a:fgClr>
              <a:bgClr>
                <a:schemeClr val="bg1"/>
              </a:bgClr>
            </a:pattFill>
            <a:ln w="25400" cap="flat" cmpd="sng" algn="ctr">
              <a:solidFill>
                <a:srgbClr val="0070C0">
                  <a:alpha val="9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/>
            </a:p>
          </p:txBody>
        </p:sp>
        <p:sp>
          <p:nvSpPr>
            <p:cNvPr id="7" name="椭圆 7">
              <a:extLst>
                <a:ext uri="{FF2B5EF4-FFF2-40B4-BE49-F238E27FC236}">
                  <a16:creationId xmlns:a16="http://schemas.microsoft.com/office/drawing/2014/main" id="{88C618A0-A0A1-4704-9096-F68537C50290}"/>
                </a:ext>
              </a:extLst>
            </p:cNvPr>
            <p:cNvSpPr/>
            <p:nvPr/>
          </p:nvSpPr>
          <p:spPr bwMode="auto">
            <a:xfrm>
              <a:off x="1324297" y="2282576"/>
              <a:ext cx="1728192" cy="1728192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/>
            </a:p>
          </p:txBody>
        </p:sp>
        <p:sp>
          <p:nvSpPr>
            <p:cNvPr id="8" name="椭圆 8">
              <a:extLst>
                <a:ext uri="{FF2B5EF4-FFF2-40B4-BE49-F238E27FC236}">
                  <a16:creationId xmlns:a16="http://schemas.microsoft.com/office/drawing/2014/main" id="{44A7F073-09B0-4D78-ACA5-DDF1FC1189A8}"/>
                </a:ext>
              </a:extLst>
            </p:cNvPr>
            <p:cNvSpPr/>
            <p:nvPr/>
          </p:nvSpPr>
          <p:spPr bwMode="auto">
            <a:xfrm>
              <a:off x="9814135" y="2274554"/>
              <a:ext cx="1728192" cy="1728192"/>
            </a:xfrm>
            <a:prstGeom prst="ellipse">
              <a:avLst/>
            </a:prstGeom>
            <a:pattFill prst="diagBrick">
              <a:fgClr>
                <a:srgbClr val="0070C0"/>
              </a:fgClr>
              <a:bgClr>
                <a:schemeClr val="bg1"/>
              </a:bgClr>
            </a:patt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/>
            </a:p>
          </p:txBody>
        </p:sp>
        <p:sp>
          <p:nvSpPr>
            <p:cNvPr id="9" name="椭圆 9">
              <a:extLst>
                <a:ext uri="{FF2B5EF4-FFF2-40B4-BE49-F238E27FC236}">
                  <a16:creationId xmlns:a16="http://schemas.microsoft.com/office/drawing/2014/main" id="{65780CD0-3474-42AD-B348-0B64CAD1B845}"/>
                </a:ext>
              </a:extLst>
            </p:cNvPr>
            <p:cNvSpPr/>
            <p:nvPr/>
          </p:nvSpPr>
          <p:spPr bwMode="auto">
            <a:xfrm>
              <a:off x="10965275" y="2251978"/>
              <a:ext cx="1728192" cy="1728192"/>
            </a:xfrm>
            <a:prstGeom prst="ellipse">
              <a:avLst/>
            </a:prstGeom>
            <a:solidFill>
              <a:srgbClr val="FEFEFA"/>
            </a:solidFill>
            <a:ln w="25400" cap="flat" cmpd="sng" algn="ctr">
              <a:solidFill>
                <a:srgbClr val="0070C0">
                  <a:alpha val="9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/>
            </a:p>
          </p:txBody>
        </p:sp>
        <p:sp>
          <p:nvSpPr>
            <p:cNvPr id="10" name="椭圆 10">
              <a:extLst>
                <a:ext uri="{FF2B5EF4-FFF2-40B4-BE49-F238E27FC236}">
                  <a16:creationId xmlns:a16="http://schemas.microsoft.com/office/drawing/2014/main" id="{395DFBB1-03CA-4DD5-B9BF-5C7836E8429B}"/>
                </a:ext>
              </a:extLst>
            </p:cNvPr>
            <p:cNvSpPr/>
            <p:nvPr/>
          </p:nvSpPr>
          <p:spPr bwMode="auto">
            <a:xfrm>
              <a:off x="9833610" y="2276872"/>
              <a:ext cx="1728192" cy="1728192"/>
            </a:xfrm>
            <a:prstGeom prst="ellipse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zh-CN" altLang="en-US" sz="2400"/>
            </a:p>
          </p:txBody>
        </p:sp>
        <p:pic>
          <p:nvPicPr>
            <p:cNvPr id="11" name="图片 5">
              <a:extLst>
                <a:ext uri="{FF2B5EF4-FFF2-40B4-BE49-F238E27FC236}">
                  <a16:creationId xmlns:a16="http://schemas.microsoft.com/office/drawing/2014/main" id="{AA4F4067-A6CC-4BA4-9B16-14DD910E7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3445" y="4293097"/>
              <a:ext cx="3168352" cy="1874329"/>
            </a:xfrm>
            <a:prstGeom prst="rect">
              <a:avLst/>
            </a:prstGeom>
          </p:spPr>
        </p:pic>
        <p:pic>
          <p:nvPicPr>
            <p:cNvPr id="12" name="图片 21">
              <a:extLst>
                <a:ext uri="{FF2B5EF4-FFF2-40B4-BE49-F238E27FC236}">
                  <a16:creationId xmlns:a16="http://schemas.microsoft.com/office/drawing/2014/main" id="{1B2518F3-3CA1-42CB-AF96-63C833A07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5789" y="4194766"/>
              <a:ext cx="3137546" cy="2156657"/>
            </a:xfrm>
            <a:prstGeom prst="rect">
              <a:avLst/>
            </a:prstGeom>
          </p:spPr>
        </p:pic>
        <p:sp>
          <p:nvSpPr>
            <p:cNvPr id="13" name="矩形 4">
              <a:extLst>
                <a:ext uri="{FF2B5EF4-FFF2-40B4-BE49-F238E27FC236}">
                  <a16:creationId xmlns:a16="http://schemas.microsoft.com/office/drawing/2014/main" id="{74C199E0-8C33-43BA-9D8C-BF8598F738DA}"/>
                </a:ext>
              </a:extLst>
            </p:cNvPr>
            <p:cNvSpPr/>
            <p:nvPr/>
          </p:nvSpPr>
          <p:spPr>
            <a:xfrm>
              <a:off x="1847528" y="2553600"/>
              <a:ext cx="10584472" cy="10535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20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</a:t>
              </a:r>
              <a:endPara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</p:txBody>
        </p:sp>
        <p:sp>
          <p:nvSpPr>
            <p:cNvPr id="14" name="矩形 23">
              <a:extLst>
                <a:ext uri="{FF2B5EF4-FFF2-40B4-BE49-F238E27FC236}">
                  <a16:creationId xmlns:a16="http://schemas.microsoft.com/office/drawing/2014/main" id="{1DD7B8E1-DA82-48FA-88BC-28DC29D6442B}"/>
                </a:ext>
              </a:extLst>
            </p:cNvPr>
            <p:cNvSpPr/>
            <p:nvPr/>
          </p:nvSpPr>
          <p:spPr>
            <a:xfrm>
              <a:off x="3219048" y="2811501"/>
              <a:ext cx="562528" cy="675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70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24">
              <a:extLst>
                <a:ext uri="{FF2B5EF4-FFF2-40B4-BE49-F238E27FC236}">
                  <a16:creationId xmlns:a16="http://schemas.microsoft.com/office/drawing/2014/main" id="{29C4CF83-DA60-41DF-82C2-54AF85638930}"/>
                </a:ext>
              </a:extLst>
            </p:cNvPr>
            <p:cNvSpPr/>
            <p:nvPr/>
          </p:nvSpPr>
          <p:spPr>
            <a:xfrm>
              <a:off x="10234885" y="2811503"/>
              <a:ext cx="562528" cy="675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70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矩形 25">
              <a:extLst>
                <a:ext uri="{FF2B5EF4-FFF2-40B4-BE49-F238E27FC236}">
                  <a16:creationId xmlns:a16="http://schemas.microsoft.com/office/drawing/2014/main" id="{3EC435E8-714E-4B1C-A944-84AE69918F2C}"/>
                </a:ext>
              </a:extLst>
            </p:cNvPr>
            <p:cNvSpPr/>
            <p:nvPr/>
          </p:nvSpPr>
          <p:spPr>
            <a:xfrm>
              <a:off x="11453156" y="2811501"/>
              <a:ext cx="562528" cy="675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70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26">
              <a:extLst>
                <a:ext uri="{FF2B5EF4-FFF2-40B4-BE49-F238E27FC236}">
                  <a16:creationId xmlns:a16="http://schemas.microsoft.com/office/drawing/2014/main" id="{3F5AC747-E30F-4AEA-81CD-4AF709685606}"/>
                </a:ext>
              </a:extLst>
            </p:cNvPr>
            <p:cNvSpPr/>
            <p:nvPr/>
          </p:nvSpPr>
          <p:spPr>
            <a:xfrm>
              <a:off x="1881040" y="4922488"/>
              <a:ext cx="562528" cy="675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70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27">
              <a:extLst>
                <a:ext uri="{FF2B5EF4-FFF2-40B4-BE49-F238E27FC236}">
                  <a16:creationId xmlns:a16="http://schemas.microsoft.com/office/drawing/2014/main" id="{E9EDBAD9-1F75-467B-B9AF-8041161F467A}"/>
                </a:ext>
              </a:extLst>
            </p:cNvPr>
            <p:cNvSpPr/>
            <p:nvPr/>
          </p:nvSpPr>
          <p:spPr>
            <a:xfrm>
              <a:off x="3327968" y="4922486"/>
              <a:ext cx="562528" cy="675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70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28">
              <a:extLst>
                <a:ext uri="{FF2B5EF4-FFF2-40B4-BE49-F238E27FC236}">
                  <a16:creationId xmlns:a16="http://schemas.microsoft.com/office/drawing/2014/main" id="{1A773660-6971-4698-AE30-60F538CD6AFF}"/>
                </a:ext>
              </a:extLst>
            </p:cNvPr>
            <p:cNvSpPr/>
            <p:nvPr/>
          </p:nvSpPr>
          <p:spPr>
            <a:xfrm>
              <a:off x="10391453" y="4922488"/>
              <a:ext cx="562528" cy="675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70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矩形 29">
              <a:extLst>
                <a:ext uri="{FF2B5EF4-FFF2-40B4-BE49-F238E27FC236}">
                  <a16:creationId xmlns:a16="http://schemas.microsoft.com/office/drawing/2014/main" id="{F4521EF4-90E9-4DDC-9CAC-1C961677E1FF}"/>
                </a:ext>
              </a:extLst>
            </p:cNvPr>
            <p:cNvSpPr/>
            <p:nvPr/>
          </p:nvSpPr>
          <p:spPr>
            <a:xfrm>
              <a:off x="11838381" y="4922485"/>
              <a:ext cx="562528" cy="6759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219170">
                <a:defRPr/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T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30">
              <a:extLst>
                <a:ext uri="{FF2B5EF4-FFF2-40B4-BE49-F238E27FC236}">
                  <a16:creationId xmlns:a16="http://schemas.microsoft.com/office/drawing/2014/main" id="{EB7B27FB-0DC7-4675-8450-B20353B8CB15}"/>
                </a:ext>
              </a:extLst>
            </p:cNvPr>
            <p:cNvSpPr/>
            <p:nvPr/>
          </p:nvSpPr>
          <p:spPr>
            <a:xfrm>
              <a:off x="12633875" y="2368449"/>
              <a:ext cx="1458174" cy="1661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 - T</a:t>
              </a:r>
            </a:p>
            <a:p>
              <a:pPr defTabSz="1219170"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差</a:t>
              </a:r>
            </a:p>
          </p:txBody>
        </p:sp>
        <p:sp>
          <p:nvSpPr>
            <p:cNvPr id="22" name="矩形 31">
              <a:extLst>
                <a:ext uri="{FF2B5EF4-FFF2-40B4-BE49-F238E27FC236}">
                  <a16:creationId xmlns:a16="http://schemas.microsoft.com/office/drawing/2014/main" id="{C7DFD623-F205-43F1-A745-895EE9B96C35}"/>
                </a:ext>
              </a:extLst>
            </p:cNvPr>
            <p:cNvSpPr/>
            <p:nvPr/>
          </p:nvSpPr>
          <p:spPr>
            <a:xfrm>
              <a:off x="4351308" y="4534429"/>
              <a:ext cx="1745059" cy="16710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 &amp; T</a:t>
              </a:r>
            </a:p>
            <a:p>
              <a:pPr defTabSz="1219170"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交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3" name="矩形 32">
              <a:extLst>
                <a:ext uri="{FF2B5EF4-FFF2-40B4-BE49-F238E27FC236}">
                  <a16:creationId xmlns:a16="http://schemas.microsoft.com/office/drawing/2014/main" id="{A78861AF-D485-48F5-9277-6D6D739EFE93}"/>
                </a:ext>
              </a:extLst>
            </p:cNvPr>
            <p:cNvSpPr/>
            <p:nvPr/>
          </p:nvSpPr>
          <p:spPr>
            <a:xfrm>
              <a:off x="12844729" y="4534429"/>
              <a:ext cx="1458174" cy="1671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lnSpc>
                  <a:spcPct val="150000"/>
                </a:lnSpc>
                <a:defRPr/>
              </a:pPr>
              <a:r>
                <a:rPr lang="en-US" altLang="zh-CN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S ^ T</a:t>
              </a:r>
            </a:p>
            <a:p>
              <a:pPr defTabSz="1219170">
                <a:lnSpc>
                  <a:spcPct val="150000"/>
                </a:lnSpc>
                <a:defRPr/>
              </a:pPr>
              <a:r>
                <a:rPr lang="zh-CN" altLang="en-US" sz="2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补</a:t>
              </a:r>
              <a:endParaRPr lang="zh-CN" alt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FA5D79-5570-4BDC-BB29-74C2ABB0DF03}"/>
              </a:ext>
            </a:extLst>
          </p:cNvPr>
          <p:cNvSpPr txBox="1"/>
          <p:nvPr/>
        </p:nvSpPr>
        <p:spPr>
          <a:xfrm>
            <a:off x="3143672" y="3937309"/>
            <a:ext cx="28412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</a:t>
            </a:r>
            <a:b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李四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王五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9DBC7C-6B31-4153-970D-27D7C9652722}"/>
              </a:ext>
            </a:extLst>
          </p:cNvPr>
          <p:cNvSpPr txBox="1"/>
          <p:nvPr/>
        </p:nvSpPr>
        <p:spPr>
          <a:xfrm>
            <a:off x="7221697" y="4123772"/>
            <a:ext cx="6115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985433-6CC6-4B44-AF14-45415DEAC3BD}"/>
              </a:ext>
            </a:extLst>
          </p:cNvPr>
          <p:cNvSpPr txBox="1"/>
          <p:nvPr/>
        </p:nvSpPr>
        <p:spPr>
          <a:xfrm>
            <a:off x="9028487" y="5387085"/>
            <a:ext cx="316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张三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王五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480EC9-D3B2-4C9D-A509-9C5EB6B612E3}"/>
              </a:ext>
            </a:extLst>
          </p:cNvPr>
          <p:cNvSpPr txBox="1"/>
          <p:nvPr/>
        </p:nvSpPr>
        <p:spPr>
          <a:xfrm>
            <a:off x="1348646" y="5467480"/>
            <a:ext cx="6115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李四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集合的互操作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2084851"/>
          <a:ext cx="10887605" cy="40883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156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55603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并，返回一个新集合，包括在集合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差，返回一个新集合，包括在集合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交，返回一个新集合，包括同时在集合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补，返回一个新集合，包括集合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&lt;= T </a:t>
                      </a: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的子集关系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&gt;= T </a:t>
                      </a: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的包含关系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8792160" y="1223076"/>
            <a:ext cx="2747643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个操作符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46C5EA-BD41-F77A-A0D4-6EBBBBDBCD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5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集合的互操作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719403" y="2424095"/>
          <a:ext cx="10887605" cy="29084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156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55603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|=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并，更新集合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-=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差，更新集合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&amp;=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交，更新集合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，包括同时在集合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^=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补，更新集合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8496267" y="1223076"/>
            <a:ext cx="304353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个增强操作符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860FA5-5A03-5519-D0B9-31A27ABA44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46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21793" y="2153361"/>
            <a:ext cx="4992555" cy="384042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 = {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, 123} 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B = set(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pypy123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A-B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{123}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B-A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{'3', '1', '2'}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集合的互操作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87419" y="3338388"/>
            <a:ext cx="4992555" cy="249627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A&amp;B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{'p', 'y'}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A|B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{'1', 'p', '2', 'y', '3', 123}</a:t>
            </a:r>
          </a:p>
        </p:txBody>
      </p:sp>
      <p:sp>
        <p:nvSpPr>
          <p:cNvPr id="2" name="矩形 1"/>
          <p:cNvSpPr/>
          <p:nvPr/>
        </p:nvSpPr>
        <p:spPr>
          <a:xfrm>
            <a:off x="7824192" y="3338388"/>
            <a:ext cx="4032448" cy="1257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A^B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{'2', 123, '3', '1'}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234EE5-93A8-DCFF-BB36-20B33DD6DC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06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集合的基本操作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589790" y="2276873"/>
          <a:ext cx="11012421" cy="34984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420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812821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S.add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不在集合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中，将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增加到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S.discard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中，不报错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S.remove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中，产生</a:t>
                      </a:r>
                      <a:r>
                        <a:rPr lang="en-US" altLang="zh-CN" sz="2400" b="0" kern="1200" baseline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KeyError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S.clear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中所有元素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S.pop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随机返回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的一个元素，更新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为空产生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KeyError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CC75D10-538F-644E-D107-5892F4F6FA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集合的基本操作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589790" y="2276873"/>
          <a:ext cx="11012421" cy="34984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84204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812821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S.copy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返回集合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的一个副本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返回集合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的元素个数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在集合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not in S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判断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set(x)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24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将其他类型变量</a:t>
                      </a:r>
                      <a:r>
                        <a:rPr lang="en-US" altLang="zh-CN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24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转变为集合类型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991803448"/>
                  </a:ext>
                </a:extLst>
              </a:tr>
            </a:tbl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9833EF-F871-F728-EF14-3C64E042C7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35360" y="2276873"/>
            <a:ext cx="4992555" cy="3980183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 = {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, 123} 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tem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A: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(item,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p123y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{'p', 123, 'y'}</a:t>
            </a: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集合的基本操作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615947" y="1796819"/>
            <a:ext cx="4992555" cy="384042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2667" b="1" dirty="0">
                <a:latin typeface="Consolas" panose="020B0609020204030204" pitchFamily="49" charset="0"/>
              </a:rPr>
              <a:t>: 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6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           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 err="1">
                <a:latin typeface="Consolas" panose="020B0609020204030204" pitchFamily="49" charset="0"/>
              </a:rPr>
              <a:t>A.pop</a:t>
            </a:r>
            <a:r>
              <a:rPr lang="en-US" altLang="zh-CN" sz="2667" b="1" dirty="0">
                <a:latin typeface="Consolas" panose="020B0609020204030204" pitchFamily="49" charset="0"/>
              </a:rPr>
              <a:t>(), end=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))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667" b="1" dirty="0">
                <a:latin typeface="Consolas" panose="020B0609020204030204" pitchFamily="49" charset="0"/>
              </a:rPr>
              <a:t>: 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pass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p123y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A</a:t>
            </a:r>
            <a:endParaRPr lang="en-US" altLang="zh-CN" sz="2667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set()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93093B-C488-C074-13EE-631493B702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3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集合类型应用场景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成员检测及包含关系比较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735627" y="3044957"/>
            <a:ext cx="7104789" cy="259228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in {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, 123}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True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{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} &gt;= {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, 123}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7A8551-5A53-30D9-0C24-C61CE7CD05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0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集合类型应用场景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元素去重：集合类型所有元素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无重复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51584" y="2948947"/>
            <a:ext cx="8352928" cy="3264363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123]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s = set(ls) 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利用了集合无重复元素的特点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{'p', 'y', 123}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latin typeface="Consolas" panose="020B0609020204030204" pitchFamily="49" charset="0"/>
              </a:rPr>
              <a:t> = list(s)  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还可以将集合转换为列表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['p', 'y', 123]</a:t>
            </a:r>
          </a:p>
          <a:p>
            <a:pPr algn="l" eaLnBrk="0" hangingPunct="0">
              <a:lnSpc>
                <a:spcPct val="150000"/>
              </a:lnSpc>
              <a:defRPr/>
            </a:pPr>
            <a:endParaRPr lang="en-US" altLang="zh-CN" sz="2667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7BB765-D69C-8C35-55F7-0D2CD46354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4232" y="6041911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28685-8DC0-43CE-BD74-5B1E5AE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函数部分回顾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B582-BBD2-4E7F-8DC8-E27E3BFF45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563" y="1268413"/>
            <a:ext cx="5841429" cy="5184923"/>
          </a:xfrm>
          <a:ln>
            <a:solidFill>
              <a:srgbClr val="FF6900"/>
            </a:solidFill>
          </a:ln>
        </p:spPr>
        <p:txBody>
          <a:bodyPr/>
          <a:lstStyle/>
          <a:p>
            <a:r>
              <a:rPr lang="zh-CN" altLang="en-US" sz="2800" dirty="0"/>
              <a:t>函数是一段具有特定功能的、可重用的语句组</a:t>
            </a:r>
            <a:r>
              <a:rPr lang="en-US" altLang="zh-CN" sz="2800" dirty="0"/>
              <a:t>, </a:t>
            </a:r>
            <a:r>
              <a:rPr lang="zh-CN" altLang="en-US" sz="2800" dirty="0"/>
              <a:t>是一种功能的抽象</a:t>
            </a:r>
            <a:r>
              <a:rPr lang="en-US" altLang="zh-CN" sz="2800" dirty="0"/>
              <a:t>; </a:t>
            </a:r>
          </a:p>
          <a:p>
            <a:r>
              <a:rPr lang="zh-CN" altLang="en-US" sz="2800" dirty="0"/>
              <a:t>函数可降低编程难度和代码复用 </a:t>
            </a:r>
            <a:endParaRPr lang="en-US" altLang="zh-CN" sz="2800" dirty="0"/>
          </a:p>
          <a:p>
            <a:r>
              <a:rPr lang="zh-CN" altLang="en-US" sz="2800" dirty="0"/>
              <a:t>函数定义</a:t>
            </a:r>
            <a:r>
              <a:rPr lang="en-US" altLang="zh-CN" sz="2800" dirty="0"/>
              <a:t>: </a:t>
            </a:r>
            <a:r>
              <a:rPr lang="zh-CN" altLang="en-US" sz="2800" dirty="0"/>
              <a:t>参数和返回值均可有一个或多个，也可以没有（返回值缺省时为</a:t>
            </a:r>
            <a:r>
              <a:rPr lang="en-US" altLang="zh-CN" sz="2800" dirty="0"/>
              <a:t>None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94A6102-5120-4ACF-9D28-70D45D11B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" y="4293096"/>
            <a:ext cx="5976664" cy="220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(0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个或多个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)&gt;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421854C-AEC7-468B-94D6-7E7765B9C3A9}"/>
              </a:ext>
            </a:extLst>
          </p:cNvPr>
          <p:cNvSpPr txBox="1">
            <a:spLocks/>
          </p:cNvSpPr>
          <p:nvPr/>
        </p:nvSpPr>
        <p:spPr bwMode="auto">
          <a:xfrm>
            <a:off x="6240016" y="1268760"/>
            <a:ext cx="5841429" cy="5184923"/>
          </a:xfrm>
          <a:prstGeom prst="rect">
            <a:avLst/>
          </a:prstGeom>
          <a:noFill/>
          <a:ln>
            <a:solidFill>
              <a:srgbClr val="FF69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1pPr>
            <a:lvl2pPr marL="1793875" indent="-26987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2pPr>
            <a:lvl3pPr marL="806450" indent="-446088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3pPr>
            <a:lvl4pPr marL="1163638" indent="-357188" algn="l" rtl="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4pPr>
            <a:lvl5pPr marL="1524000" indent="-360363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5pPr>
            <a:lvl6pPr marL="228594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457189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685783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914377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zh-CN" altLang="en-US" sz="2800" kern="0" dirty="0"/>
              <a:t>举例：</a:t>
            </a:r>
            <a:r>
              <a:rPr lang="en-US" altLang="zh-CN" sz="2800" kern="0" dirty="0" err="1"/>
              <a:t>Call_AI</a:t>
            </a:r>
            <a:r>
              <a:rPr lang="zh-CN" altLang="en-US" sz="2800" kern="0" dirty="0"/>
              <a:t>模块</a:t>
            </a:r>
            <a:endParaRPr lang="en-US" altLang="zh-CN" sz="2800" kern="0" dirty="0"/>
          </a:p>
          <a:p>
            <a:r>
              <a:rPr lang="zh-CN" altLang="en-US" sz="2800" kern="0" dirty="0"/>
              <a:t>三个的基本函数</a:t>
            </a:r>
            <a:r>
              <a:rPr lang="en-US" altLang="zh-CN" sz="2800" kern="0" dirty="0"/>
              <a:t>,</a:t>
            </a:r>
            <a:r>
              <a:rPr lang="zh-CN" altLang="en-US" sz="2800" kern="0" dirty="0"/>
              <a:t>各有特定功能的，可供反复调用</a:t>
            </a:r>
            <a:endParaRPr lang="en-US" altLang="zh-CN" sz="2800" kern="0" dirty="0"/>
          </a:p>
          <a:p>
            <a:pPr marL="541338" lvl="1" indent="-182563" defTabSz="271463"/>
            <a:r>
              <a:rPr lang="en-US" altLang="zh-CN" sz="2400" kern="0" dirty="0"/>
              <a:t> </a:t>
            </a:r>
            <a:r>
              <a:rPr lang="en-US" altLang="zh-CN" sz="2400" kern="0" dirty="0" err="1"/>
              <a:t>set_api_key</a:t>
            </a:r>
            <a:r>
              <a:rPr lang="zh-CN" altLang="en-US" sz="2400" kern="0" dirty="0"/>
              <a:t>：设置</a:t>
            </a:r>
            <a:r>
              <a:rPr lang="en-US" altLang="zh-CN" sz="2400" kern="0" dirty="0"/>
              <a:t>API</a:t>
            </a:r>
            <a:r>
              <a:rPr lang="zh-CN" altLang="en-US" sz="2400" kern="0" dirty="0"/>
              <a:t>密钥，初始化访问权限，没有返回值</a:t>
            </a:r>
          </a:p>
          <a:p>
            <a:pPr marL="541338" lvl="1" indent="-182563" defTabSz="271463"/>
            <a:r>
              <a:rPr lang="en-US" altLang="zh-CN" sz="2400" kern="0" dirty="0" err="1"/>
              <a:t>get_models</a:t>
            </a:r>
            <a:r>
              <a:rPr lang="zh-CN" altLang="en-US" sz="2400" kern="0" dirty="0"/>
              <a:t>：获取可用的</a:t>
            </a:r>
            <a:r>
              <a:rPr lang="en-US" altLang="zh-CN" sz="2400" kern="0" dirty="0"/>
              <a:t>AI</a:t>
            </a:r>
            <a:r>
              <a:rPr lang="zh-CN" altLang="en-US" sz="2400" kern="0" dirty="0"/>
              <a:t>模型列表，返回模型列表</a:t>
            </a:r>
          </a:p>
          <a:p>
            <a:pPr marL="541338" lvl="1" indent="-182563" defTabSz="271463"/>
            <a:r>
              <a:rPr lang="en-US" altLang="zh-CN" sz="2400" kern="0" dirty="0" err="1"/>
              <a:t>call_silicon</a:t>
            </a:r>
            <a:r>
              <a:rPr lang="zh-CN" altLang="en-US" sz="2400" kern="0" dirty="0"/>
              <a:t>：实际调用</a:t>
            </a:r>
            <a:r>
              <a:rPr lang="en-US" altLang="zh-CN" sz="2400" kern="0" dirty="0"/>
              <a:t>AI</a:t>
            </a:r>
            <a:r>
              <a:rPr lang="zh-CN" altLang="en-US" sz="2400" kern="0" dirty="0"/>
              <a:t>模型进行对话，返回</a:t>
            </a:r>
            <a:r>
              <a:rPr lang="en-US" altLang="zh-CN" sz="2400" kern="0" dirty="0"/>
              <a:t>AI</a:t>
            </a:r>
            <a:r>
              <a:rPr lang="zh-CN" altLang="en-US" sz="2400" kern="0" dirty="0"/>
              <a:t>的</a:t>
            </a:r>
            <a:r>
              <a:rPr lang="en-US" altLang="zh-CN" sz="2400" kern="0" dirty="0"/>
              <a:t>response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client</a:t>
            </a:r>
            <a:r>
              <a:rPr lang="zh-CN" altLang="en-US" sz="2400" kern="0" dirty="0"/>
              <a:t>（可选）</a:t>
            </a:r>
          </a:p>
        </p:txBody>
      </p:sp>
    </p:spTree>
    <p:extLst>
      <p:ext uri="{BB962C8B-B14F-4D97-AF65-F5344CB8AC3E}">
        <p14:creationId xmlns:p14="http://schemas.microsoft.com/office/powerpoint/2010/main" val="299796395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89429" y="1707157"/>
            <a:ext cx="11808052" cy="3513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集合使用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函数创建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集合间操作：交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(&amp;)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、并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(|)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、差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(-)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、补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(^)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、比较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(&gt;=&lt;)</a:t>
            </a: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集合类型方法：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.add()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.discard()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.pop()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集合类型主要应用：成员检测、元素去重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CC2CDD3D-60F1-44F7-AC5A-8855161942CB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单元小结：集合类型</a:t>
            </a:r>
            <a:endParaRPr lang="en-US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3CC711-9029-46FB-9475-CA36138D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40235-D75C-9908-7312-1782B72D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2FE7000B-0C3B-61C0-2AF5-31D0D465C669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6.2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</a:t>
            </a:r>
            <a:endParaRPr lang="en-US" altLang="zh-CN" sz="5867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798986-C135-4D17-BD60-CA17068A5842}"/>
              </a:ext>
            </a:extLst>
          </p:cNvPr>
          <p:cNvSpPr txBox="1"/>
          <p:nvPr/>
        </p:nvSpPr>
        <p:spPr>
          <a:xfrm>
            <a:off x="3215680" y="3789040"/>
            <a:ext cx="6097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列表是一种序列类型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6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序列是具有先后关系的一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组元素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F2E123-BB0C-D7F9-36AC-A7FB74AC67A6}"/>
              </a:ext>
            </a:extLst>
          </p:cNvPr>
          <p:cNvSpPr/>
          <p:nvPr/>
        </p:nvSpPr>
        <p:spPr>
          <a:xfrm>
            <a:off x="1319435" y="2564904"/>
            <a:ext cx="10177131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序列是一维元素向量，元素类型可以不同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类似数学元素序列： </a:t>
            </a:r>
            <a:r>
              <a:rPr lang="en-US" altLang="zh-CN" sz="32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s</a:t>
            </a:r>
            <a:r>
              <a:rPr lang="en-US" altLang="zh-CN" sz="32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en-US" altLang="zh-CN" sz="32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, s</a:t>
            </a:r>
            <a:r>
              <a:rPr lang="en-US" altLang="zh-CN" sz="32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en-US" altLang="zh-CN" sz="3200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, … , s</a:t>
            </a:r>
            <a:r>
              <a:rPr lang="en-US" altLang="zh-CN" sz="32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n-1</a:t>
            </a: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元素间由序号引导，通过下标访问序列的特定元素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58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2711624" y="1124744"/>
            <a:ext cx="648072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序列是一个基类类型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59861" y="4146888"/>
            <a:ext cx="2400267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序列类型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823525" y="1991243"/>
            <a:ext cx="2400267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字符串类型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2967749" y="3282791"/>
            <a:ext cx="0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95867" y="1991243"/>
            <a:ext cx="2400267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元组类型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6081603" y="3282791"/>
            <a:ext cx="0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968208" y="1991243"/>
            <a:ext cx="2400267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列表类型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9131484" y="3282791"/>
            <a:ext cx="0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6081603" y="3858855"/>
            <a:ext cx="0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2951651" y="3858855"/>
            <a:ext cx="619268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矩形 3">
            <a:extLst>
              <a:ext uri="{FF2B5EF4-FFF2-40B4-BE49-F238E27FC236}">
                <a16:creationId xmlns:a16="http://schemas.microsoft.com/office/drawing/2014/main" id="{75DD703D-FA2B-48C3-9C17-F63ADFBEEBF0}"/>
              </a:ext>
            </a:extLst>
          </p:cNvPr>
          <p:cNvSpPr/>
          <p:nvPr/>
        </p:nvSpPr>
        <p:spPr>
          <a:xfrm>
            <a:off x="1203763" y="5229200"/>
            <a:ext cx="9932797" cy="1197373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pPr algn="l"/>
            <a:r>
              <a:rPr lang="zh-CN" altLang="en-US" sz="37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温故知新：字符串，下标索引，切片</a:t>
            </a:r>
            <a:r>
              <a:rPr lang="en-US" altLang="zh-CN" sz="37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—</a:t>
            </a:r>
            <a:r>
              <a:rPr lang="zh-CN" altLang="en-US" sz="37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本质上序列的操作；列表也有类似规则</a:t>
            </a:r>
            <a:endParaRPr lang="en-US" altLang="zh-CN" sz="3733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1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序号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的定义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32683" y="4831776"/>
            <a:ext cx="720075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0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804621" y="3958476"/>
            <a:ext cx="9244016" cy="864096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16" name="矩形 15"/>
          <p:cNvSpPr/>
          <p:nvPr/>
        </p:nvSpPr>
        <p:spPr>
          <a:xfrm>
            <a:off x="1804615" y="4037106"/>
            <a:ext cx="1716413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37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733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37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sz="3200" dirty="0"/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3628824" y="3937575"/>
            <a:ext cx="0" cy="8640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5721875" y="3963917"/>
            <a:ext cx="0" cy="8640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7079151" y="3963917"/>
            <a:ext cx="0" cy="8640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8500111" y="3963917"/>
            <a:ext cx="0" cy="86409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331647" y="4841780"/>
            <a:ext cx="710464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1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051581" y="4812977"/>
            <a:ext cx="691287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2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464939" y="4831774"/>
            <a:ext cx="720075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3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430017" y="4822570"/>
            <a:ext cx="720075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4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09881" y="3073477"/>
            <a:ext cx="780217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-5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192445" y="3089778"/>
            <a:ext cx="789721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-4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939797" y="3094061"/>
            <a:ext cx="780111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-3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325500" y="3076364"/>
            <a:ext cx="837552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-2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313932" y="3073477"/>
            <a:ext cx="836160" cy="86409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defTabSz="1219170"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-1</a:t>
            </a:r>
            <a:endParaRPr lang="en-US" altLang="zh-CN" sz="3733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3521027" y="5734679"/>
            <a:ext cx="503532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>
          <a:xfrm>
            <a:off x="5059816" y="5849889"/>
            <a:ext cx="22333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正向递增序号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flipH="1">
            <a:off x="3403654" y="3085175"/>
            <a:ext cx="5003341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矩形 53"/>
          <p:cNvSpPr/>
          <p:nvPr/>
        </p:nvSpPr>
        <p:spPr>
          <a:xfrm>
            <a:off x="4979348" y="2496175"/>
            <a:ext cx="22333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反向递减序号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3590432" y="4037106"/>
            <a:ext cx="2141033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3.1415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5715986" y="4027699"/>
            <a:ext cx="1363165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1024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079150" y="4027062"/>
            <a:ext cx="1420961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(2,3)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481329" y="4037106"/>
            <a:ext cx="2548529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37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b="1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3733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733" b="1" dirty="0">
                <a:solidFill>
                  <a:schemeClr val="tx1"/>
                </a:solidFill>
                <a:latin typeface="Consolas" panose="020B0609020204030204" pitchFamily="49" charset="0"/>
              </a:rPr>
              <a:t>,9]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</a:t>
            </a:r>
            <a:r>
              <a:rPr lang="zh-CN" altLang="en-US" sz="4800" b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通用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2256777"/>
          <a:ext cx="10887605" cy="40883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156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55603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的元素，返回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not in s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的元素，返回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连接两个序列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n*s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索引，返回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中的第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个元素，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是序列的序号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j]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切片，返回序列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为步长的元素子序列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325847"/>
            <a:ext cx="1219200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个操作符</a:t>
            </a:r>
            <a:endParaRPr lang="en-US" altLang="zh-CN" sz="373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26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255574" y="2180861"/>
            <a:ext cx="7968885" cy="384042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123,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667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io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] 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ls[::-1]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['.</a:t>
            </a:r>
            <a:r>
              <a:rPr lang="en-US" altLang="zh-CN" sz="2667" b="1" dirty="0" err="1">
                <a:solidFill>
                  <a:srgbClr val="0010FF"/>
                </a:solidFill>
                <a:latin typeface="Consolas" panose="020B0609020204030204" pitchFamily="49" charset="0"/>
              </a:rPr>
              <a:t>io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', 123, 'python']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s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python123.io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s[::-1]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'oi.321nohtyp'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序列类型操作实例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</a:t>
            </a:r>
            <a:r>
              <a:rPr lang="zh-CN" altLang="en-US" sz="4800" b="1" u="sng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通用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函数和方法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2372883"/>
          <a:ext cx="10887605" cy="377714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156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55603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函数和方法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的长度，即元素个数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min(s)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的最小元素，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中元素需要可比较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max(s)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的最大元素，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中元素需要可比较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s.index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 </a:t>
                      </a:r>
                      <a:r>
                        <a:rPr lang="zh-CN" altLang="en-US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en-US" altLang="zh-CN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s.index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(x, 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j)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开始到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位置中第一次出现元素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的位置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s.count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的总次数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48FAAD53-F60A-4A8B-93C2-436F25EC59E7}"/>
              </a:ext>
            </a:extLst>
          </p:cNvPr>
          <p:cNvSpPr/>
          <p:nvPr/>
        </p:nvSpPr>
        <p:spPr>
          <a:xfrm>
            <a:off x="0" y="1325847"/>
            <a:ext cx="12192000" cy="852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个函数和方法</a:t>
            </a:r>
            <a:endParaRPr lang="en-US" altLang="zh-CN" sz="3733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2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35360" y="1196752"/>
            <a:ext cx="6148149" cy="384042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123,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667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io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] 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len</a:t>
            </a:r>
            <a:r>
              <a:rPr lang="en-US" altLang="zh-CN" sz="2667" b="1" dirty="0">
                <a:latin typeface="Consolas" panose="020B0609020204030204" pitchFamily="49" charset="0"/>
              </a:rPr>
              <a:t>(ls)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3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s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python123.io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max(s)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'y'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序列类型操作示例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B461F-0094-4274-9CD2-29CE42A56207}"/>
              </a:ext>
            </a:extLst>
          </p:cNvPr>
          <p:cNvSpPr txBox="1"/>
          <p:nvPr/>
        </p:nvSpPr>
        <p:spPr>
          <a:xfrm>
            <a:off x="6163473" y="1771069"/>
            <a:ext cx="60975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补充说明：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第三章讲字符串的时候提过，每个字符可以表示为一个整数，这个整数称为字符编码（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Unicode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编码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实际上，字符比大小的时候，是按它们的编码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ord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(x)</a:t>
            </a:r>
            <a:b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大小作为比较的：数字字符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大写字母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&lt;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小写字母，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'.'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又小于字母（标点的编码大小不要求掌握）</a:t>
            </a:r>
            <a:endParaRPr lang="en-US" sz="2000" dirty="0"/>
          </a:p>
        </p:txBody>
      </p:sp>
      <p:grpSp>
        <p:nvGrpSpPr>
          <p:cNvPr id="6" name="组合 2">
            <a:extLst>
              <a:ext uri="{FF2B5EF4-FFF2-40B4-BE49-F238E27FC236}">
                <a16:creationId xmlns:a16="http://schemas.microsoft.com/office/drawing/2014/main" id="{9D72AC05-49AC-4528-9618-941C68776AFD}"/>
              </a:ext>
            </a:extLst>
          </p:cNvPr>
          <p:cNvGrpSpPr/>
          <p:nvPr/>
        </p:nvGrpSpPr>
        <p:grpSpPr>
          <a:xfrm>
            <a:off x="7464152" y="2644463"/>
            <a:ext cx="3321417" cy="989300"/>
            <a:chOff x="3660" y="5411"/>
            <a:chExt cx="6329" cy="2281"/>
          </a:xfrm>
        </p:grpSpPr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A5E0DCCB-A7D8-44AB-B7E0-3BD7A4E84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7" y="5411"/>
              <a:ext cx="2608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indent="0" algn="just" eaLnBrk="1" hangingPunct="1">
                <a:buClr>
                  <a:srgbClr val="0066FF"/>
                </a:buClr>
                <a:defRPr/>
              </a:pPr>
              <a:r>
                <a:rPr lang="en-US" altLang="zh-CN" sz="1400" b="1" dirty="0" err="1">
                  <a:latin typeface="Consolas" panose="020B0609020204030204" pitchFamily="49" charset="0"/>
                  <a:ea typeface="微软雅黑" panose="020B0503020204020204" pitchFamily="34" charset="-122"/>
                </a:rPr>
                <a:t>chr</a:t>
              </a:r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(u)</a:t>
              </a:r>
            </a:p>
          </p:txBody>
        </p:sp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959BD66A-C501-49E3-9589-00323EE71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7" y="6982"/>
              <a:ext cx="2608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indent="0" algn="just" eaLnBrk="1" hangingPunct="1">
                <a:buClr>
                  <a:srgbClr val="0066FF"/>
                </a:buClr>
                <a:defRPr/>
              </a:pPr>
              <a:r>
                <a:rPr lang="en-US" altLang="zh-CN" sz="1400" b="1" dirty="0" err="1">
                  <a:latin typeface="Consolas" panose="020B0609020204030204" pitchFamily="49" charset="0"/>
                  <a:ea typeface="微软雅黑" panose="020B0503020204020204" pitchFamily="34" charset="-122"/>
                </a:rPr>
                <a:t>ord</a:t>
              </a:r>
              <a:r>
                <a:rPr lang="en-US" altLang="zh-CN" sz="1400" b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(x)</a:t>
              </a:r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681B6991-66FC-43C2-8BC7-6882D92DB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5875"/>
              <a:ext cx="2212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lvl="1" indent="0" algn="just" eaLnBrk="1" hangingPunct="1">
                <a:lnSpc>
                  <a:spcPct val="200000"/>
                </a:lnSpc>
                <a:buClr>
                  <a:srgbClr val="0066FF"/>
                </a:buClr>
                <a:defRPr sz="2400" b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en-US" altLang="zh-CN" sz="1400" dirty="0">
                  <a:solidFill>
                    <a:srgbClr val="0070C0"/>
                  </a:solidFill>
                </a:rPr>
                <a:t>Unicode</a:t>
              </a:r>
            </a:p>
          </p:txBody>
        </p:sp>
        <p:sp>
          <p:nvSpPr>
            <p:cNvPr id="11" name="TextBox 2">
              <a:extLst>
                <a:ext uri="{FF2B5EF4-FFF2-40B4-BE49-F238E27FC236}">
                  <a16:creationId xmlns:a16="http://schemas.microsoft.com/office/drawing/2014/main" id="{F909A1C2-1698-4290-96D3-F39DD256A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4" y="5926"/>
              <a:ext cx="2155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indent="0" algn="just" eaLnBrk="1" hangingPunct="1">
                <a:lnSpc>
                  <a:spcPct val="200000"/>
                </a:lnSpc>
                <a:buClr>
                  <a:srgbClr val="0066FF"/>
                </a:buClr>
                <a:defRPr/>
              </a:pPr>
              <a:r>
                <a:rPr lang="zh-CN" altLang="en-US" sz="14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单字符</a:t>
              </a:r>
              <a:endParaRPr lang="en-US" altLang="zh-CN" sz="1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2" name="直接箭头连接符 9">
              <a:extLst>
                <a:ext uri="{FF2B5EF4-FFF2-40B4-BE49-F238E27FC236}">
                  <a16:creationId xmlns:a16="http://schemas.microsoft.com/office/drawing/2014/main" id="{71CAB5D0-B793-44E4-BE2D-E359F1E9D081}"/>
                </a:ext>
              </a:extLst>
            </p:cNvPr>
            <p:cNvCxnSpPr/>
            <p:nvPr/>
          </p:nvCxnSpPr>
          <p:spPr bwMode="auto">
            <a:xfrm>
              <a:off x="5839" y="6302"/>
              <a:ext cx="2212" cy="0"/>
            </a:xfrm>
            <a:prstGeom prst="straightConnector1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4925" cap="flat" cmpd="sng" algn="ctr">
              <a:solidFill>
                <a:srgbClr val="FF931A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0">
              <a:extLst>
                <a:ext uri="{FF2B5EF4-FFF2-40B4-BE49-F238E27FC236}">
                  <a16:creationId xmlns:a16="http://schemas.microsoft.com/office/drawing/2014/main" id="{2779E888-2511-45AF-B757-6E770F9CAC12}"/>
                </a:ext>
              </a:extLst>
            </p:cNvPr>
            <p:cNvCxnSpPr/>
            <p:nvPr/>
          </p:nvCxnSpPr>
          <p:spPr bwMode="auto">
            <a:xfrm flipH="1">
              <a:off x="5839" y="6785"/>
              <a:ext cx="2155" cy="0"/>
            </a:xfrm>
            <a:prstGeom prst="straightConnector1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34925" cap="flat" cmpd="sng" algn="ctr">
              <a:solidFill>
                <a:srgbClr val="FF931A"/>
              </a:solidFill>
              <a:prstDash val="solid"/>
              <a:round/>
              <a:headEnd type="none" w="med" len="med"/>
              <a:tailEnd type="arrow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519E90-0A9F-4E20-8A15-06D35558A05C}"/>
              </a:ext>
            </a:extLst>
          </p:cNvPr>
          <p:cNvCxnSpPr/>
          <p:nvPr/>
        </p:nvCxnSpPr>
        <p:spPr bwMode="auto">
          <a:xfrm flipH="1">
            <a:off x="2453393" y="4149080"/>
            <a:ext cx="3642607" cy="21602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338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列表是序列类型的一种扩展，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十分常用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D7C14D-8BA9-35AA-CF68-5DDEA5B735C0}"/>
              </a:ext>
            </a:extLst>
          </p:cNvPr>
          <p:cNvSpPr/>
          <p:nvPr/>
        </p:nvSpPr>
        <p:spPr>
          <a:xfrm>
            <a:off x="1223424" y="2660915"/>
            <a:ext cx="10369152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列表是一种序列类型，创建后可以随意被修改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使用方括号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[]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list()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创建，元素间用逗号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分隔</a:t>
            </a:r>
            <a:endParaRPr lang="en-US" altLang="zh-CN" sz="3200" b="1" i="1" baseline="-25000" dirty="0"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列表中各元素类型可以不同，无长度限制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6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28685-8DC0-43CE-BD74-5B1E5AE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函数部分回顾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B582-BBD2-4E7F-8DC8-E27E3BFF45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563" y="1268413"/>
            <a:ext cx="5841429" cy="5184923"/>
          </a:xfrm>
          <a:ln>
            <a:solidFill>
              <a:srgbClr val="FF6900"/>
            </a:solidFill>
          </a:ln>
        </p:spPr>
        <p:txBody>
          <a:bodyPr/>
          <a:lstStyle/>
          <a:p>
            <a:r>
              <a:rPr lang="zh-CN" altLang="en-US" sz="2800" kern="0" dirty="0"/>
              <a:t>可选参数</a:t>
            </a:r>
            <a:r>
              <a:rPr lang="en-US" altLang="zh-CN" sz="2800" kern="0" dirty="0"/>
              <a:t>(</a:t>
            </a:r>
            <a:r>
              <a:rPr lang="zh-CN" altLang="en-US" sz="2800" kern="0" dirty="0"/>
              <a:t>赋初值</a:t>
            </a:r>
            <a:r>
              <a:rPr lang="en-US" altLang="zh-CN" sz="2800" kern="0" dirty="0"/>
              <a:t>)</a:t>
            </a:r>
            <a:r>
              <a:rPr lang="zh-CN" altLang="en-US" sz="2800" kern="0" dirty="0"/>
              <a:t>、可变参数</a:t>
            </a:r>
            <a:r>
              <a:rPr lang="en-US" altLang="zh-CN" sz="2800" kern="0" dirty="0"/>
              <a:t>(*b)</a:t>
            </a:r>
            <a:r>
              <a:rPr lang="zh-CN" altLang="en-US" sz="2800" kern="0" dirty="0"/>
              <a:t>、可按位置顺序传递参数或按参数名称传递参数，或混合（先按位置）</a:t>
            </a:r>
            <a:endParaRPr lang="en-US" altLang="zh-CN" sz="2800" kern="0" dirty="0"/>
          </a:p>
          <a:p>
            <a:r>
              <a:rPr lang="en-US" altLang="zh-CN" sz="2800" kern="0" dirty="0"/>
              <a:t>lambda</a:t>
            </a:r>
            <a:r>
              <a:rPr lang="zh-CN" altLang="en-US" sz="2800" kern="0" dirty="0"/>
              <a:t>表达式</a:t>
            </a:r>
          </a:p>
          <a:p>
            <a:r>
              <a:rPr lang="zh-CN" altLang="en-US" sz="2800" kern="0" dirty="0"/>
              <a:t>保留字</a:t>
            </a:r>
            <a:r>
              <a:rPr lang="en-US" altLang="zh-CN" sz="2800" kern="0" dirty="0">
                <a:solidFill>
                  <a:srgbClr val="FF0000"/>
                </a:solidFill>
              </a:rPr>
              <a:t>global</a:t>
            </a:r>
            <a:r>
              <a:rPr lang="zh-CN" altLang="en-US" sz="2800" kern="0" dirty="0"/>
              <a:t>声明使用全局变量，注意规则：</a:t>
            </a:r>
            <a:endParaRPr lang="en-US" altLang="zh-CN" sz="2800" kern="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先定义后使用；局部有定义的变量在其作用域内会屏蔽同名变量，而函数结束后局部变量会失效；局部变量未定义先使用，则被理解为外层的同名变量，但这时不能先使用又重新赋值</a:t>
            </a:r>
            <a:r>
              <a:rPr lang="zh-CN" altLang="en-US" sz="2400" dirty="0"/>
              <a:t>；</a:t>
            </a:r>
            <a:endParaRPr lang="en-US" sz="2400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315AA18-29F5-4E4C-A972-40DD9D52B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305560"/>
            <a:ext cx="6552727" cy="480131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/>
            <a:r>
              <a:rPr 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SILICON_API_KEY = ""</a:t>
            </a:r>
          </a:p>
          <a:p>
            <a:pPr algn="l"/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</a:rPr>
              <a:t>api_key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 = "not valid"</a:t>
            </a:r>
            <a:endParaRPr lang="en-US" sz="1800" b="1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set_api_key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(cohort=None,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api_key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=None):</a:t>
            </a:r>
          </a:p>
          <a:p>
            <a:pPr algn="l"/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   global SILICON_API_KEY #</a:t>
            </a:r>
            <a:r>
              <a:rPr lang="zh-CN" alt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声明为全局</a:t>
            </a:r>
            <a:endParaRPr lang="en-US" sz="1800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 #</a:t>
            </a:r>
            <a:r>
              <a:rPr lang="zh-CN" altLang="en-US" sz="1800" dirty="0">
                <a:solidFill>
                  <a:srgbClr val="002060"/>
                </a:solidFill>
                <a:latin typeface="Consolas" panose="020B0609020204030204" pitchFamily="49" charset="0"/>
              </a:rPr>
              <a:t>局部</a:t>
            </a:r>
            <a:r>
              <a:rPr lang="zh-CN" alt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，屏蔽外部同名</a:t>
            </a:r>
            <a:r>
              <a:rPr lang="en-US" altLang="zh-CN" sz="18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api_key</a:t>
            </a:r>
            <a:endParaRPr lang="en-US" sz="1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SILICON_API_KEY = </a:t>
            </a:r>
            <a:r>
              <a:rPr lang="en-US" sz="18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api_key</a:t>
            </a:r>
            <a:endParaRPr lang="en-US" sz="1800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cohort in </a:t>
            </a:r>
            <a:r>
              <a:rPr lang="en-US" sz="18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API_KEY_Dict</a:t>
            </a:r>
            <a:r>
              <a:rPr 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       SILICON_API_KEY = </a:t>
            </a:r>
            <a:r>
              <a:rPr lang="en-US" sz="1800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API_KEY_Dict</a:t>
            </a:r>
            <a:r>
              <a:rPr lang="en-US" sz="1800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[cohort]</a:t>
            </a:r>
          </a:p>
          <a:p>
            <a:pPr algn="l"/>
            <a:r>
              <a:rPr lang="en-US" sz="18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else:</a:t>
            </a:r>
          </a:p>
          <a:p>
            <a:pPr algn="l"/>
            <a:r>
              <a:rPr lang="en-US" sz="18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        raise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ValueError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("Invalid cohort!")</a:t>
            </a:r>
          </a:p>
          <a:p>
            <a:pPr algn="l"/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</a:rPr>
              <a:t>set_api_key</a:t>
            </a:r>
            <a:r>
              <a:rPr lang="en-US" sz="1800" dirty="0">
                <a:latin typeface="Consolas" panose="020B0609020204030204" pitchFamily="49" charset="0"/>
              </a:rPr>
              <a:t>("FHL") # </a:t>
            </a:r>
            <a:r>
              <a:rPr lang="zh-CN" altLang="en-US" sz="1800" dirty="0">
                <a:latin typeface="Consolas" panose="020B0609020204030204" pitchFamily="49" charset="0"/>
              </a:rPr>
              <a:t>即</a:t>
            </a:r>
            <a:r>
              <a:rPr lang="en-US" altLang="zh-CN" sz="1800" dirty="0">
                <a:latin typeface="Consolas" panose="020B0609020204030204" pitchFamily="49" charset="0"/>
              </a:rPr>
              <a:t>cohort</a:t>
            </a:r>
            <a:r>
              <a:rPr lang="zh-CN" altLang="en-US" sz="1800" dirty="0">
                <a:latin typeface="Consolas" panose="020B0609020204030204" pitchFamily="49" charset="0"/>
              </a:rPr>
              <a:t>为</a:t>
            </a:r>
            <a:r>
              <a:rPr lang="en-US" altLang="zh-CN" sz="1800" dirty="0">
                <a:latin typeface="Consolas" panose="020B0609020204030204" pitchFamily="49" charset="0"/>
              </a:rPr>
              <a:t>"FHL"</a:t>
            </a:r>
            <a:endParaRPr lang="en-US" altLang="zh-CN" sz="1800" b="1" dirty="0">
              <a:solidFill>
                <a:srgbClr val="0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</a:rPr>
              <a:t>set_api_key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latin typeface="Consolas" panose="020B0609020204030204" pitchFamily="49" charset="0"/>
              </a:rPr>
              <a:t>cohort=</a:t>
            </a:r>
            <a:r>
              <a:rPr lang="en-US" sz="1800" dirty="0">
                <a:latin typeface="Consolas" panose="020B0609020204030204" pitchFamily="49" charset="0"/>
              </a:rPr>
              <a:t>"FHL")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latin typeface="Consolas" panose="020B0609020204030204" pitchFamily="49" charset="0"/>
              </a:rPr>
              <a:t>set_api_key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latin typeface="Consolas" panose="020B0609020204030204" pitchFamily="49" charset="0"/>
              </a:rPr>
              <a:t>api_key</a:t>
            </a:r>
            <a:r>
              <a:rPr lang="en-US" altLang="zh-CN" sz="1800" dirty="0">
                <a:latin typeface="Consolas" panose="020B0609020204030204" pitchFamily="49" charset="0"/>
              </a:rPr>
              <a:t>=</a:t>
            </a:r>
            <a:r>
              <a:rPr lang="en-US" sz="1800" dirty="0">
                <a:latin typeface="Consolas" panose="020B0609020204030204" pitchFamily="49" charset="0"/>
              </a:rPr>
              <a:t>""</a:t>
            </a:r>
            <a:r>
              <a:rPr lang="en-US" sz="1800" dirty="0" err="1">
                <a:latin typeface="Consolas" panose="020B0609020204030204" pitchFamily="49" charset="0"/>
              </a:rPr>
              <a:t>sk-arvuirfaq</a:t>
            </a:r>
            <a:r>
              <a:rPr lang="en-US" sz="1800" dirty="0">
                <a:latin typeface="Consolas" panose="020B0609020204030204" pitchFamily="49" charset="0"/>
              </a:rPr>
              <a:t>")</a:t>
            </a:r>
          </a:p>
          <a:p>
            <a:pPr algn="l"/>
            <a:r>
              <a:rPr lang="en-US" sz="1800" b="0" dirty="0">
                <a:effectLst/>
                <a:latin typeface="Consolas" panose="020B0609020204030204" pitchFamily="49" charset="0"/>
              </a:rPr>
              <a:t>&gt;&gt;&gt;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sk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= lambda x: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set_api_key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latin typeface="Consolas" panose="020B0609020204030204" pitchFamily="49" charset="0"/>
              </a:rPr>
              <a:t>cohort=</a:t>
            </a:r>
            <a:r>
              <a:rPr lang="en-US" sz="1800" dirty="0">
                <a:latin typeface="Consolas" panose="020B0609020204030204" pitchFamily="49" charset="0"/>
              </a:rPr>
              <a:t>x)</a:t>
            </a:r>
            <a:endParaRPr lang="en-US" sz="1800" b="0" dirty="0"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effectLst/>
                <a:latin typeface="Consolas" panose="020B0609020204030204" pitchFamily="49" charset="0"/>
              </a:rPr>
              <a:t>&gt;&gt;&gt;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sk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("FHL") #</a:t>
            </a:r>
            <a:r>
              <a:rPr lang="en-US" altLang="zh-CN" sz="1800" kern="0" dirty="0"/>
              <a:t>lambda</a:t>
            </a:r>
            <a:r>
              <a:rPr lang="zh-CN" altLang="en-US" sz="1800" kern="0" dirty="0"/>
              <a:t>表达式</a:t>
            </a:r>
          </a:p>
          <a:p>
            <a:pPr algn="l"/>
            <a:endParaRPr lang="en-US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9472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14603" y="1742409"/>
            <a:ext cx="9121013" cy="384042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cat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dog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tiger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1024</a:t>
            </a:r>
            <a:r>
              <a:rPr lang="en-US" altLang="zh-CN" sz="2667" b="1" dirty="0">
                <a:latin typeface="Consolas" panose="020B0609020204030204" pitchFamily="49" charset="0"/>
              </a:rPr>
              <a:t>]</a:t>
            </a:r>
            <a:endParaRPr lang="en-US" altLang="zh-CN" sz="2667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1024]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latin typeface="Consolas" panose="020B0609020204030204" pitchFamily="49" charset="0"/>
              </a:rPr>
              <a:t> = ls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lt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1024] 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-4800" y="1508787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endParaRPr lang="zh-CN" altLang="en-US" sz="3733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717051" y="4294471"/>
            <a:ext cx="3197237" cy="42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['cat','dog','tiger',1024] </a:t>
            </a:r>
          </a:p>
        </p:txBody>
      </p:sp>
      <p:sp>
        <p:nvSpPr>
          <p:cNvPr id="3" name="矩形 2"/>
          <p:cNvSpPr/>
          <p:nvPr/>
        </p:nvSpPr>
        <p:spPr>
          <a:xfrm>
            <a:off x="7266748" y="3498548"/>
            <a:ext cx="699337" cy="751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ls</a:t>
            </a:r>
            <a:endParaRPr lang="en-US" altLang="zh-CN" sz="3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261898" y="4540692"/>
            <a:ext cx="636713" cy="751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3200" b="1" dirty="0" err="1">
                <a:latin typeface="Consolas" panose="020B0609020204030204" pitchFamily="49" charset="0"/>
              </a:rPr>
              <a:t>lt</a:t>
            </a:r>
            <a:endParaRPr lang="en-US" altLang="zh-CN" sz="32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8060183" y="4120113"/>
            <a:ext cx="452791" cy="27553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8038677" y="4673092"/>
            <a:ext cx="495807" cy="283109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2135560" y="5764584"/>
            <a:ext cx="9445009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list()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函数和方括号 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[] 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真正创建一个列表，</a:t>
            </a:r>
            <a:r>
              <a:rPr lang="zh-CN" altLang="en-US" sz="2667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赋值仅传递引用</a:t>
            </a:r>
            <a:endParaRPr lang="zh-CN" altLang="en-US" sz="3733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5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列表类型操作函数和方法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52198" y="1892829"/>
          <a:ext cx="10887605" cy="408837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156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55603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 = x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替换列表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元素为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</a:t>
                      </a:r>
                      <a:r>
                        <a:rPr lang="en-US" altLang="zh-CN" sz="27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用列表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切片后所对应元素子列表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7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7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到第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+= </a:t>
                      </a:r>
                      <a:r>
                        <a:rPr lang="en-US" altLang="zh-CN" sz="27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，将列表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元素增加到列表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*= n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，其元素重复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0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535494" y="1700808"/>
            <a:ext cx="9121013" cy="460851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cat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dog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tiger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1024]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ls[1:2] = [1, 2, 3, 4]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1, 2, 3, 4, 'tiger', 1024]</a:t>
            </a:r>
            <a:endParaRPr lang="en-US" altLang="zh-CN" sz="2667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del ls[::3]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[1, 2, 4, 'tiger']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</a:t>
            </a:r>
            <a:r>
              <a:rPr lang="zh-CN" altLang="en-US" sz="2667" b="1" dirty="0">
                <a:latin typeface="Consolas" panose="020B0609020204030204" pitchFamily="49" charset="0"/>
              </a:rPr>
              <a:t>*</a:t>
            </a:r>
            <a:r>
              <a:rPr lang="en-US" altLang="zh-CN" sz="2667" b="1" dirty="0">
                <a:latin typeface="Consolas" panose="020B0609020204030204" pitchFamily="49" charset="0"/>
              </a:rPr>
              <a:t>2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[1, 2, 4, 'tiger', 1, 2, 4, 'tiger']</a:t>
            </a:r>
            <a:endParaRPr lang="en-US" altLang="zh-CN" sz="2667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1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列表类型操作函数和方法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65870" y="1508787"/>
          <a:ext cx="10887605" cy="467833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3156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556037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ls.append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在列表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最后增加一个元素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ls.clear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ls.copy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生成一个新列表，赋值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ls.insert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7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i,x</a:t>
                      </a:r>
                      <a:r>
                        <a:rPr lang="en-US" altLang="zh-CN" sz="27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在列表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位置增加元素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ls.pop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位置元素取出并删除该元素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ls.remove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中出现的第一个元素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822309880"/>
                  </a:ext>
                </a:extLst>
              </a:tr>
              <a:tr h="5899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7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ls.reverse</a:t>
                      </a:r>
                      <a:r>
                        <a:rPr lang="en-US" altLang="zh-CN" sz="27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7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中的元素反转</a:t>
                      </a:r>
                      <a:endParaRPr lang="zh-CN" altLang="en-US" sz="24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427221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4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391478" y="1052736"/>
            <a:ext cx="9121013" cy="453650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cat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dog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tiger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1024]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ls.append(1234)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1024, 1234]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ls.insert</a:t>
            </a:r>
            <a:r>
              <a:rPr lang="en-US" altLang="zh-CN" sz="2667" b="1" dirty="0">
                <a:latin typeface="Consolas" panose="020B0609020204030204" pitchFamily="49" charset="0"/>
              </a:rPr>
              <a:t>(3,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human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 #</a:t>
            </a:r>
            <a:r>
              <a:rPr lang="zh-CN" altLang="en-US" sz="2667" b="1" dirty="0">
                <a:latin typeface="Consolas" panose="020B0609020204030204" pitchFamily="49" charset="0"/>
              </a:rPr>
              <a:t>下标</a:t>
            </a:r>
            <a:r>
              <a:rPr lang="en-US" altLang="zh-CN" sz="2667" b="1" dirty="0">
                <a:latin typeface="Consolas" panose="020B0609020204030204" pitchFamily="49" charset="0"/>
              </a:rPr>
              <a:t>3</a:t>
            </a:r>
            <a:r>
              <a:rPr lang="zh-CN" altLang="en-US" sz="2667" b="1" dirty="0">
                <a:latin typeface="Consolas" panose="020B0609020204030204" pitchFamily="49" charset="0"/>
              </a:rPr>
              <a:t>的位置插入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'human', 1024, 1234]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ls.reverse</a:t>
            </a:r>
            <a:r>
              <a:rPr lang="en-US" altLang="zh-CN" sz="2667" b="1" dirty="0">
                <a:latin typeface="Consolas" panose="020B0609020204030204" pitchFamily="49" charset="0"/>
              </a:rPr>
              <a:t>(); print(ls) #ls</a:t>
            </a:r>
            <a:r>
              <a:rPr lang="zh-CN" altLang="en-US" sz="2667" b="1" dirty="0">
                <a:latin typeface="Consolas" panose="020B0609020204030204" pitchFamily="49" charset="0"/>
              </a:rPr>
              <a:t>本身发生了改变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[1234, 1024, 'human', 'tiger', 'dog', 'cat']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804FE-F9DA-43A6-862F-00E97830B671}"/>
              </a:ext>
            </a:extLst>
          </p:cNvPr>
          <p:cNvSpPr txBox="1"/>
          <p:nvPr/>
        </p:nvSpPr>
        <p:spPr>
          <a:xfrm>
            <a:off x="144016" y="5427221"/>
            <a:ext cx="115686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609585" algn="just" defTabSz="1219170"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注意！列表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的方法往往直接改变该列表，而字符串方法不会改变字符串本身。体会可变对象与不可变对象的分别</a:t>
            </a:r>
            <a:endParaRPr lang="en-US" altLang="zh-CN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86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列表功能默写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A6B0F88-6DB9-45AE-A01F-460FDBD52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1" y="1796819"/>
            <a:ext cx="5807621" cy="442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定义空列表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位置增加一个元素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位置删除一个元素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位置的元素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992" y="1796819"/>
            <a:ext cx="5184576" cy="442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中是否包含数字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新增数字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返回数字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中最大元素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51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列表功能默写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6053" y="1796820"/>
            <a:ext cx="5184576" cy="442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+= [1,2,3,4,5]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[2] = 6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lt.insert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(2, 7)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del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[1]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del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[1:4]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246D23E-A8B3-4992-8292-FF8DED670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71" y="1796819"/>
            <a:ext cx="5807621" cy="442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定义空列表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位置增加一个元素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位置删除一个元素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中下标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位置的元素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122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列表功能默写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992" y="1796819"/>
            <a:ext cx="5184576" cy="442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中是否包含数字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新增数字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返回数字</a:t>
            </a:r>
            <a:r>
              <a:rPr lang="en-US" altLang="zh-CN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中的索引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中最大元素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609585" algn="just" defTabSz="1219170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667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清空</a:t>
            </a:r>
            <a:r>
              <a:rPr lang="en-US" altLang="zh-CN" sz="2667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endParaRPr lang="en-US" altLang="zh-CN" sz="2667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96C312-5CA9-4C22-971F-43A458AB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477" y="1882340"/>
            <a:ext cx="5184576" cy="442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0 in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endParaRPr lang="en-US" altLang="zh-CN" sz="2667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lt.append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lt.index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max(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 algn="just">
              <a:lnSpc>
                <a:spcPct val="180000"/>
              </a:lnSpc>
              <a:spcBef>
                <a:spcPct val="0"/>
              </a:spcBef>
              <a:buClr>
                <a:srgbClr val="0066FF"/>
              </a:buClr>
              <a:buNone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lt.clear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44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列表类型应用场景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-20875" y="122792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数据管理：动态管理一组数据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D0276C-853F-BA0C-DE71-FE35A721F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94" y="2525248"/>
            <a:ext cx="12077058" cy="372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ls = </a:t>
            </a:r>
            <a:r>
              <a:rPr lang="en-US" altLang="zh-CN" sz="2667" b="1" dirty="0">
                <a:latin typeface="Consolas" panose="020B0609020204030204" pitchFamily="49" charset="0"/>
              </a:rPr>
              <a:t>[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"Python"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"Python123"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列表类型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]</a:t>
            </a:r>
          </a:p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  <a:ea typeface="微软雅黑" pitchFamily="34" charset="-122"/>
              </a:rPr>
              <a:t>ls.append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元组类型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 #</a:t>
            </a:r>
            <a:r>
              <a:rPr lang="zh-CN" altLang="en-US" sz="2667" b="1" dirty="0">
                <a:latin typeface="Consolas" panose="020B0609020204030204" pitchFamily="49" charset="0"/>
              </a:rPr>
              <a:t>现在列表多了一个元素</a:t>
            </a:r>
            <a:r>
              <a:rPr lang="en-US" altLang="zh-CN" sz="2667" b="1" dirty="0">
                <a:latin typeface="Consolas" panose="020B0609020204030204" pitchFamily="49" charset="0"/>
              </a:rPr>
              <a:t>--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元组类型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  <a:ea typeface="微软雅黑" pitchFamily="34" charset="-122"/>
              </a:rPr>
              <a:t>ls.remove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"Python123"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) #</a:t>
            </a:r>
            <a:r>
              <a:rPr lang="zh-CN" altLang="en-US" sz="2667" b="1" dirty="0">
                <a:latin typeface="Consolas" panose="020B0609020204030204" pitchFamily="49" charset="0"/>
                <a:ea typeface="微软雅黑" pitchFamily="34" charset="-122"/>
              </a:rPr>
              <a:t>删去了元素 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"Python123"</a:t>
            </a:r>
            <a:endParaRPr lang="en-US" altLang="zh-CN" sz="2667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"Python" </a:t>
            </a:r>
            <a:r>
              <a:rPr lang="en-US" altLang="zh-CN" sz="2667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 ls  #</a:t>
            </a: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成员检测</a:t>
            </a:r>
            <a:endParaRPr lang="en-US" altLang="zh-CN" sz="2667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ls</a:t>
            </a:r>
          </a:p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[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"Python"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zh-CN" altLang="en-US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列表类型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 , 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元组类型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</a:rPr>
              <a:t>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330506-85F0-B141-1DE4-F37FB763F514}"/>
              </a:ext>
            </a:extLst>
          </p:cNvPr>
          <p:cNvSpPr/>
          <p:nvPr/>
        </p:nvSpPr>
        <p:spPr>
          <a:xfrm>
            <a:off x="335360" y="1893886"/>
            <a:ext cx="5280587" cy="63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数据增删、成员检测、数据表示</a:t>
            </a:r>
            <a:endParaRPr lang="en-US" altLang="zh-CN" sz="2667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列表类型应用场景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元素遍历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9842D2F5-A5DC-4BA1-B033-4A309EFD1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33" y="2756926"/>
            <a:ext cx="4896544" cy="22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733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for</a:t>
            </a:r>
            <a:r>
              <a:rPr lang="en-US" altLang="zh-CN" sz="3733" b="1" dirty="0">
                <a:latin typeface="Consolas" panose="020B0609020204030204" pitchFamily="49" charset="0"/>
                <a:ea typeface="微软雅黑" pitchFamily="34" charset="-122"/>
              </a:rPr>
              <a:t> item </a:t>
            </a:r>
            <a:r>
              <a:rPr lang="en-US" altLang="zh-CN" sz="3733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in</a:t>
            </a:r>
            <a:r>
              <a:rPr lang="en-US" altLang="zh-CN" sz="3733" b="1" dirty="0">
                <a:latin typeface="Consolas" panose="020B0609020204030204" pitchFamily="49" charset="0"/>
                <a:ea typeface="微软雅黑" pitchFamily="34" charset="-122"/>
              </a:rPr>
              <a:t> ls </a:t>
            </a:r>
            <a:r>
              <a:rPr lang="en-US" altLang="zh-CN" sz="3733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733" b="1" dirty="0">
                <a:latin typeface="Consolas" panose="020B0609020204030204" pitchFamily="49" charset="0"/>
                <a:ea typeface="微软雅黑" pitchFamily="34" charset="-122"/>
              </a:rPr>
              <a:t>    &lt;</a:t>
            </a:r>
            <a:r>
              <a:rPr lang="zh-CN" altLang="en-US" sz="3733" b="1" dirty="0"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3733" b="1" dirty="0"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224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6907" y="404664"/>
            <a:ext cx="11398168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函数递归的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个特征：基例和链条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函数递归的实现：函数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分支结构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递归典型实例：字符串反转、斐波那契数列、汉诺塔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103446" y="-1178185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 algn="l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DEFB509-3959-4F14-9092-0728F41EAEDA}"/>
              </a:ext>
            </a:extLst>
          </p:cNvPr>
          <p:cNvSpPr>
            <a:spLocks/>
          </p:cNvSpPr>
          <p:nvPr/>
        </p:nvSpPr>
        <p:spPr bwMode="auto">
          <a:xfrm>
            <a:off x="246646" y="57803"/>
            <a:ext cx="1368152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</a:t>
            </a: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4D11608D-E4ED-4A6A-8464-A3A72C45CCBF}"/>
              </a:ext>
            </a:extLst>
          </p:cNvPr>
          <p:cNvSpPr/>
          <p:nvPr/>
        </p:nvSpPr>
        <p:spPr>
          <a:xfrm>
            <a:off x="1343472" y="3356992"/>
            <a:ext cx="11137237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 和 对象 是代码复用的两种主要形式</a:t>
            </a:r>
            <a:endParaRPr lang="en-US" altLang="zh-CN" sz="3200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</a:rPr>
              <a:t>通过函数或对象封装将程序划分为模块及模块间的表达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具体包括：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</a:rPr>
              <a:t>主程序、子程序和子程序间关系</a:t>
            </a:r>
            <a:endParaRPr lang="en-US" altLang="zh-CN" sz="32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分而治之：一种分而治之、分层抽象、体系化的设计思想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2A8E3-8E4F-4295-AF13-20B200BA3AC2}"/>
              </a:ext>
            </a:extLst>
          </p:cNvPr>
          <p:cNvSpPr txBox="1"/>
          <p:nvPr/>
        </p:nvSpPr>
        <p:spPr>
          <a:xfrm>
            <a:off x="16889" y="2977626"/>
            <a:ext cx="6353250" cy="56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l">
              <a:lnSpc>
                <a:spcPct val="70000"/>
              </a:lnSpc>
              <a:defRPr sz="4267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defRPr>
            </a:lvl1pPr>
          </a:lstStyle>
          <a:p>
            <a:r>
              <a:rPr lang="zh-CN" altLang="en-US" dirty="0">
                <a:sym typeface="Bebas Neue" charset="0"/>
              </a:rPr>
              <a:t>代码复用和模块化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0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列表类型应用场景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54091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有序操作：使用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ls.sort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sorted()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方法进行列表排序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15414" y="2372883"/>
            <a:ext cx="10417157" cy="412845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列表类型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“</a:t>
            </a:r>
            <a:r>
              <a:rPr lang="zh-CN" altLang="en-US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元组类型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latin typeface="Consolas" panose="020B0609020204030204" pitchFamily="49" charset="0"/>
              </a:rPr>
              <a:t>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“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Python123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sz="2667" b="1" dirty="0">
                <a:latin typeface="Consolas" panose="020B0609020204030204" pitchFamily="49" charset="0"/>
              </a:rPr>
              <a:t>]</a:t>
            </a:r>
          </a:p>
          <a:p>
            <a:pPr algn="l" defTabSz="1219170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ls.sort()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da-DK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['Python', 'Python123', '</a:t>
            </a:r>
            <a:r>
              <a:rPr lang="zh-CN" altLang="en-US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元组类型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列表类型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’]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ls = [</a:t>
            </a:r>
            <a:r>
              <a:rPr lang="en-US" altLang="zh-CN" sz="2667" b="1" dirty="0">
                <a:solidFill>
                  <a:srgbClr val="00B0F0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00B0F0"/>
                </a:solidFill>
                <a:latin typeface="Consolas" panose="020B0609020204030204" pitchFamily="49" charset="0"/>
              </a:rPr>
              <a:t>29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667" b="1" dirty="0">
                <a:latin typeface="Consolas" panose="020B0609020204030204" pitchFamily="49" charset="0"/>
              </a:rPr>
              <a:t>]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sorted(ls) </a:t>
            </a:r>
            <a:r>
              <a:rPr lang="en-US" altLang="zh-CN" sz="2667" b="1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667" b="1" dirty="0">
                <a:solidFill>
                  <a:srgbClr val="FF0000"/>
                </a:solidFill>
                <a:latin typeface="Consolas" panose="020B0609020204030204" pitchFamily="49" charset="0"/>
              </a:rPr>
              <a:t>注意，这个不改变</a:t>
            </a:r>
            <a:r>
              <a:rPr lang="en-US" altLang="zh-CN" sz="2667" b="1" dirty="0">
                <a:solidFill>
                  <a:srgbClr val="FF0000"/>
                </a:solidFill>
                <a:latin typeface="Consolas" panose="020B0609020204030204" pitchFamily="49" charset="0"/>
              </a:rPr>
              <a:t>ls</a:t>
            </a:r>
            <a:r>
              <a:rPr lang="zh-CN" altLang="en-US" sz="2667" b="1" dirty="0">
                <a:solidFill>
                  <a:srgbClr val="FF0000"/>
                </a:solidFill>
                <a:latin typeface="Consolas" panose="020B0609020204030204" pitchFamily="49" charset="0"/>
              </a:rPr>
              <a:t>本身，而返回新的列表</a:t>
            </a:r>
            <a:endParaRPr lang="en-US" altLang="zh-CN" sz="2667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[3, 9, 12, 29]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DD9368-2EB1-330A-4221-C43D3FB842BE}"/>
              </a:ext>
            </a:extLst>
          </p:cNvPr>
          <p:cNvSpPr/>
          <p:nvPr/>
        </p:nvSpPr>
        <p:spPr bwMode="auto">
          <a:xfrm>
            <a:off x="1583499" y="3044958"/>
            <a:ext cx="2016224" cy="480053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3AD9B8-EEF9-BB3B-664D-E73841F78001}"/>
              </a:ext>
            </a:extLst>
          </p:cNvPr>
          <p:cNvSpPr/>
          <p:nvPr/>
        </p:nvSpPr>
        <p:spPr bwMode="auto">
          <a:xfrm>
            <a:off x="1583499" y="5349214"/>
            <a:ext cx="2016224" cy="480053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</p:spTree>
    <p:extLst>
      <p:ext uri="{BB962C8B-B14F-4D97-AF65-F5344CB8AC3E}">
        <p14:creationId xmlns:p14="http://schemas.microsoft.com/office/powerpoint/2010/main" val="9703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7382" y="1648274"/>
            <a:ext cx="10859305" cy="3513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序列是基类类型，扩展类型包括：字符串、元组和列表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列表用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[]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set()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列表操作在序列操作基础上，增加了更多的灵活性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集合类型主要应用：数据管理、元素遍历、有序操作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13FE31A-B51A-4D10-9D5E-F1ED75900A04}"/>
              </a:ext>
            </a:extLst>
          </p:cNvPr>
          <p:cNvSpPr>
            <a:spLocks/>
          </p:cNvSpPr>
          <p:nvPr/>
        </p:nvSpPr>
        <p:spPr bwMode="auto">
          <a:xfrm>
            <a:off x="1775520" y="-795469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F6EC52-60ED-8940-81B9-25AB7F9F008C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</a:t>
            </a:r>
            <a:r>
              <a:rPr lang="zh-CN" altLang="en-US" sz="4267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小结：组合类型</a:t>
            </a:r>
            <a:endParaRPr lang="zh-CN" alt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7346A5-F18A-A86A-E105-C067F74EE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B0BC4-B240-415D-5A5B-BFBAF1754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CFA07DD4-FBEE-C1B5-149E-A420FB2726AF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6.3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9: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基本统计值计算</a:t>
            </a:r>
          </a:p>
        </p:txBody>
      </p:sp>
    </p:spTree>
    <p:extLst>
      <p:ext uri="{BB962C8B-B14F-4D97-AF65-F5344CB8AC3E}">
        <p14:creationId xmlns:p14="http://schemas.microsoft.com/office/powerpoint/2010/main" val="75280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统计值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583499" y="2564904"/>
            <a:ext cx="8736971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需求：给出一组数，对它们有个概要理解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该怎么做呢？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063552" y="4773150"/>
            <a:ext cx="8544949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总个数、求和、平均值、方差、中位数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634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基本统计值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19403" y="2956638"/>
            <a:ext cx="4992555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总个数：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len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求和：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 … in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平均值：求和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/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总个数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15947" y="2572595"/>
            <a:ext cx="6144683" cy="3580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方差：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各数据与平均数差的平方和的平均数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中位数：排序，然后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 </a:t>
            </a: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奇数找中间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个，偶数找中间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个取平均</a:t>
            </a:r>
          </a:p>
        </p:txBody>
      </p:sp>
    </p:spTree>
    <p:extLst>
      <p:ext uri="{BB962C8B-B14F-4D97-AF65-F5344CB8AC3E}">
        <p14:creationId xmlns:p14="http://schemas.microsoft.com/office/powerpoint/2010/main" val="200161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19403" y="932723"/>
            <a:ext cx="6720747" cy="5088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solidFill>
                  <a:srgbClr val="DC0012"/>
                </a:solidFill>
                <a:latin typeface="Consolas" panose="020B0609020204030204" pitchFamily="49" charset="0"/>
              </a:rPr>
              <a:t>#CalStatisticsV1.py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getNum</a:t>
            </a:r>
            <a:r>
              <a:rPr lang="en-US" altLang="zh-CN" sz="1867" b="1" dirty="0">
                <a:latin typeface="Consolas" panose="020B0609020204030204" pitchFamily="49" charset="0"/>
              </a:rPr>
              <a:t>():       #</a:t>
            </a:r>
            <a:r>
              <a:rPr lang="zh-CN" altLang="en-US" sz="1867" b="1" dirty="0">
                <a:latin typeface="Consolas" panose="020B0609020204030204" pitchFamily="49" charset="0"/>
              </a:rPr>
              <a:t>获取用户输入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en-US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dirty="0" err="1">
                <a:latin typeface="Consolas" panose="020B0609020204030204" pitchFamily="49" charset="0"/>
              </a:rPr>
              <a:t>nums</a:t>
            </a:r>
            <a:r>
              <a:rPr lang="en-US" altLang="zh-CN" sz="1867" b="1" dirty="0">
                <a:latin typeface="Consolas" panose="020B0609020204030204" pitchFamily="49" charset="0"/>
              </a:rPr>
              <a:t> = []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dirty="0" err="1">
                <a:latin typeface="Consolas" panose="020B0609020204030204" pitchFamily="49" charset="0"/>
              </a:rPr>
              <a:t>istr</a:t>
            </a:r>
            <a:r>
              <a:rPr lang="en-US" altLang="zh-CN" sz="1867" b="1" dirty="0">
                <a:latin typeface="Consolas" panose="020B0609020204030204" pitchFamily="49" charset="0"/>
              </a:rPr>
              <a:t> = </a:t>
            </a:r>
            <a:r>
              <a:rPr lang="en-US" altLang="zh-CN" sz="1867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867" b="1" dirty="0">
                <a:latin typeface="Consolas" panose="020B0609020204030204" pitchFamily="49" charset="0"/>
              </a:rPr>
              <a:t>(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请输入数字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输入回车退出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): "</a:t>
            </a:r>
            <a:r>
              <a:rPr lang="en-US" altLang="zh-CN" sz="18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latin typeface="Consolas" panose="020B0609020204030204" pitchFamily="49" charset="0"/>
              </a:rPr>
              <a:t>istr</a:t>
            </a:r>
            <a:r>
              <a:rPr lang="en-US" altLang="zh-CN" sz="1867" b="1" dirty="0">
                <a:latin typeface="Consolas" panose="020B0609020204030204" pitchFamily="49" charset="0"/>
              </a:rPr>
              <a:t> != "":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    </a:t>
            </a:r>
            <a:r>
              <a:rPr lang="en-US" altLang="zh-CN" sz="1867" b="1" dirty="0" err="1">
                <a:latin typeface="Consolas" panose="020B0609020204030204" pitchFamily="49" charset="0"/>
              </a:rPr>
              <a:t>nums.append</a:t>
            </a:r>
            <a:r>
              <a:rPr lang="en-US" altLang="zh-CN" sz="1867" b="1" dirty="0">
                <a:latin typeface="Consolas" panose="020B0609020204030204" pitchFamily="49" charset="0"/>
              </a:rPr>
              <a:t>(</a:t>
            </a:r>
            <a:r>
              <a:rPr lang="en-US" altLang="zh-CN" sz="1867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867" b="1" dirty="0">
                <a:latin typeface="Consolas" panose="020B0609020204030204" pitchFamily="49" charset="0"/>
              </a:rPr>
              <a:t>(</a:t>
            </a:r>
            <a:r>
              <a:rPr lang="en-US" altLang="zh-CN" sz="1867" b="1" dirty="0" err="1">
                <a:latin typeface="Consolas" panose="020B0609020204030204" pitchFamily="49" charset="0"/>
              </a:rPr>
              <a:t>istr</a:t>
            </a:r>
            <a:r>
              <a:rPr lang="en-US" altLang="zh-CN" sz="1867" b="1" dirty="0">
                <a:latin typeface="Consolas" panose="020B0609020204030204" pitchFamily="49" charset="0"/>
              </a:rPr>
              <a:t>))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    </a:t>
            </a:r>
            <a:r>
              <a:rPr lang="en-US" altLang="zh-CN" sz="1867" b="1" dirty="0" err="1">
                <a:latin typeface="Consolas" panose="020B0609020204030204" pitchFamily="49" charset="0"/>
              </a:rPr>
              <a:t>istr</a:t>
            </a:r>
            <a:r>
              <a:rPr lang="en-US" altLang="zh-CN" sz="1867" b="1" dirty="0">
                <a:latin typeface="Consolas" panose="020B0609020204030204" pitchFamily="49" charset="0"/>
              </a:rPr>
              <a:t> = </a:t>
            </a:r>
            <a:r>
              <a:rPr lang="en-US" altLang="zh-CN" sz="1867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867" b="1" dirty="0">
                <a:latin typeface="Consolas" panose="020B0609020204030204" pitchFamily="49" charset="0"/>
              </a:rPr>
              <a:t>(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请输入数字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输入回车退出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): "</a:t>
            </a:r>
            <a:r>
              <a:rPr lang="en-US" altLang="zh-CN" sz="18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latin typeface="Consolas" panose="020B0609020204030204" pitchFamily="49" charset="0"/>
              </a:rPr>
              <a:t>nums</a:t>
            </a:r>
            <a:endParaRPr lang="en-US" altLang="zh-CN" sz="18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18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>
                <a:solidFill>
                  <a:srgbClr val="0101FF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867" b="1" dirty="0">
                <a:latin typeface="Consolas" panose="020B0609020204030204" pitchFamily="49" charset="0"/>
              </a:rPr>
              <a:t>(numbers):  #</a:t>
            </a:r>
            <a:r>
              <a:rPr lang="zh-CN" altLang="en-US" sz="1867" b="1" dirty="0">
                <a:latin typeface="Consolas" panose="020B0609020204030204" pitchFamily="49" charset="0"/>
              </a:rPr>
              <a:t>计算平均值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en-US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dirty="0">
                <a:latin typeface="Consolas" panose="020B0609020204030204" pitchFamily="49" charset="0"/>
              </a:rPr>
              <a:t>s = 0.0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latin typeface="Consolas" panose="020B0609020204030204" pitchFamily="49" charset="0"/>
              </a:rPr>
              <a:t>num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67" b="1" dirty="0">
                <a:latin typeface="Consolas" panose="020B0609020204030204" pitchFamily="49" charset="0"/>
              </a:rPr>
              <a:t> numbers: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    s = s + </a:t>
            </a:r>
            <a:r>
              <a:rPr lang="en-US" altLang="zh-CN" sz="1867" b="1" dirty="0" err="1">
                <a:latin typeface="Consolas" panose="020B0609020204030204" pitchFamily="49" charset="0"/>
              </a:rPr>
              <a:t>num</a:t>
            </a:r>
            <a:endParaRPr lang="en-US" altLang="zh-CN" sz="18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67" b="1" dirty="0">
                <a:latin typeface="Consolas" panose="020B0609020204030204" pitchFamily="49" charset="0"/>
              </a:rPr>
              <a:t> s / </a:t>
            </a:r>
            <a:r>
              <a:rPr lang="en-US" altLang="zh-CN" sz="18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67" b="1" dirty="0">
                <a:latin typeface="Consolas" panose="020B0609020204030204" pitchFamily="49" charset="0"/>
              </a:rPr>
              <a:t>(numbers)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728181" y="2084851"/>
            <a:ext cx="3840427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获取多数据输入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通过函数分隔功能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94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7381" y="-123395"/>
            <a:ext cx="6720747" cy="6720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>
                <a:solidFill>
                  <a:srgbClr val="0101FF"/>
                </a:solidFill>
                <a:latin typeface="Consolas" panose="020B0609020204030204" pitchFamily="49" charset="0"/>
              </a:rPr>
              <a:t>dev</a:t>
            </a:r>
            <a:r>
              <a:rPr lang="en-US" altLang="zh-CN" sz="1867" b="1" dirty="0">
                <a:latin typeface="Consolas" panose="020B0609020204030204" pitchFamily="49" charset="0"/>
              </a:rPr>
              <a:t>(numbers, mean): #</a:t>
            </a:r>
            <a:r>
              <a:rPr lang="zh-CN" altLang="en-US" sz="1867" b="1" dirty="0">
                <a:latin typeface="Consolas" panose="020B0609020204030204" pitchFamily="49" charset="0"/>
              </a:rPr>
              <a:t>计算标准差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dirty="0" err="1">
                <a:latin typeface="Consolas" panose="020B0609020204030204" pitchFamily="49" charset="0"/>
              </a:rPr>
              <a:t>sdev</a:t>
            </a:r>
            <a:r>
              <a:rPr lang="en-US" altLang="zh-CN" sz="1867" b="1" dirty="0">
                <a:latin typeface="Consolas" panose="020B0609020204030204" pitchFamily="49" charset="0"/>
              </a:rPr>
              <a:t> = 0.0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 err="1">
                <a:latin typeface="Consolas" panose="020B0609020204030204" pitchFamily="49" charset="0"/>
              </a:rPr>
              <a:t>num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867" b="1" dirty="0">
                <a:latin typeface="Consolas" panose="020B0609020204030204" pitchFamily="49" charset="0"/>
              </a:rPr>
              <a:t> numbers: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    </a:t>
            </a:r>
            <a:r>
              <a:rPr lang="en-US" altLang="zh-CN" sz="1867" b="1" dirty="0" err="1">
                <a:latin typeface="Consolas" panose="020B0609020204030204" pitchFamily="49" charset="0"/>
              </a:rPr>
              <a:t>sdev</a:t>
            </a:r>
            <a:r>
              <a:rPr lang="en-US" altLang="zh-CN" sz="1867" b="1" dirty="0">
                <a:latin typeface="Consolas" panose="020B0609020204030204" pitchFamily="49" charset="0"/>
              </a:rPr>
              <a:t> = </a:t>
            </a:r>
            <a:r>
              <a:rPr lang="en-US" altLang="zh-CN" sz="1867" b="1" dirty="0" err="1">
                <a:latin typeface="Consolas" panose="020B0609020204030204" pitchFamily="49" charset="0"/>
              </a:rPr>
              <a:t>sdev</a:t>
            </a:r>
            <a:r>
              <a:rPr lang="en-US" altLang="zh-CN" sz="1867" b="1" dirty="0">
                <a:latin typeface="Consolas" panose="020B0609020204030204" pitchFamily="49" charset="0"/>
              </a:rPr>
              <a:t> + (</a:t>
            </a:r>
            <a:r>
              <a:rPr lang="en-US" altLang="zh-CN" sz="1867" b="1" dirty="0" err="1">
                <a:latin typeface="Consolas" panose="020B0609020204030204" pitchFamily="49" charset="0"/>
              </a:rPr>
              <a:t>num</a:t>
            </a:r>
            <a:r>
              <a:rPr lang="en-US" altLang="zh-CN" sz="1867" b="1" dirty="0">
                <a:latin typeface="Consolas" panose="020B0609020204030204" pitchFamily="49" charset="0"/>
              </a:rPr>
              <a:t> - mean)**2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867" b="1" dirty="0">
                <a:latin typeface="Consolas" panose="020B0609020204030204" pitchFamily="49" charset="0"/>
              </a:rPr>
              <a:t>(</a:t>
            </a:r>
            <a:r>
              <a:rPr lang="en-US" altLang="zh-CN" sz="1867" b="1" dirty="0" err="1">
                <a:latin typeface="Consolas" panose="020B0609020204030204" pitchFamily="49" charset="0"/>
              </a:rPr>
              <a:t>sdev</a:t>
            </a:r>
            <a:r>
              <a:rPr lang="en-US" altLang="zh-CN" sz="1867" b="1" dirty="0">
                <a:latin typeface="Consolas" panose="020B0609020204030204" pitchFamily="49" charset="0"/>
              </a:rPr>
              <a:t> / (</a:t>
            </a:r>
            <a:r>
              <a:rPr lang="en-US" altLang="zh-CN" sz="18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67" b="1" dirty="0">
                <a:latin typeface="Consolas" panose="020B0609020204030204" pitchFamily="49" charset="0"/>
              </a:rPr>
              <a:t>(numbers)), 0.5)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8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867" b="1" dirty="0">
                <a:latin typeface="Consolas" panose="020B0609020204030204" pitchFamily="49" charset="0"/>
              </a:rPr>
              <a:t> </a:t>
            </a:r>
            <a:r>
              <a:rPr lang="en-US" altLang="zh-CN" sz="1867" b="1" dirty="0">
                <a:solidFill>
                  <a:srgbClr val="0101FF"/>
                </a:solidFill>
                <a:latin typeface="Consolas" panose="020B0609020204030204" pitchFamily="49" charset="0"/>
              </a:rPr>
              <a:t>median</a:t>
            </a:r>
            <a:r>
              <a:rPr lang="en-US" altLang="zh-CN" sz="1867" b="1" dirty="0">
                <a:latin typeface="Consolas" panose="020B0609020204030204" pitchFamily="49" charset="0"/>
              </a:rPr>
              <a:t>(numbers):    #</a:t>
            </a:r>
            <a:r>
              <a:rPr lang="zh-CN" altLang="en-US" sz="1867" b="1" dirty="0">
                <a:latin typeface="Consolas" panose="020B0609020204030204" pitchFamily="49" charset="0"/>
              </a:rPr>
              <a:t>计算中位数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dirty="0">
                <a:latin typeface="Consolas" panose="020B0609020204030204" pitchFamily="49" charset="0"/>
              </a:rPr>
              <a:t>new = </a:t>
            </a:r>
            <a:r>
              <a:rPr lang="en-US" altLang="zh-CN" sz="1867" b="1" dirty="0">
                <a:solidFill>
                  <a:srgbClr val="90009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867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size = </a:t>
            </a:r>
            <a:r>
              <a:rPr lang="en-US" altLang="zh-CN" sz="18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867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67" b="1" dirty="0">
                <a:latin typeface="Consolas" panose="020B0609020204030204" pitchFamily="49" charset="0"/>
              </a:rPr>
              <a:t> size % 2 == 0: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    med = (new[size//2-1] + new[size//2])/2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867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    med = new[size//2]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    </a:t>
            </a:r>
            <a:r>
              <a:rPr lang="en-US" altLang="zh-CN" sz="18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67" b="1" dirty="0">
                <a:latin typeface="Consolas" panose="020B0609020204030204" pitchFamily="49" charset="0"/>
              </a:rPr>
              <a:t> med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8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n =  </a:t>
            </a:r>
            <a:r>
              <a:rPr lang="en-US" altLang="zh-CN" sz="1867" b="1" dirty="0" err="1">
                <a:latin typeface="Consolas" panose="020B0609020204030204" pitchFamily="49" charset="0"/>
              </a:rPr>
              <a:t>getNum</a:t>
            </a:r>
            <a:r>
              <a:rPr lang="en-US" altLang="zh-CN" sz="1867" b="1" dirty="0">
                <a:latin typeface="Consolas" panose="020B0609020204030204" pitchFamily="49" charset="0"/>
              </a:rPr>
              <a:t>()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m =  mean(n)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67" b="1" dirty="0">
                <a:latin typeface="Consolas" panose="020B0609020204030204" pitchFamily="49" charset="0"/>
              </a:rPr>
              <a:t>print(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平均值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:{},</a:t>
            </a:r>
            <a:r>
              <a:rPr lang="zh-CN" altLang="en-US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标准差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:{:.2},</a:t>
            </a:r>
            <a:r>
              <a:rPr lang="zh-CN" altLang="en-US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中位数</a:t>
            </a:r>
            <a:r>
              <a:rPr lang="en-US" altLang="zh-CN" sz="1867" b="1" dirty="0">
                <a:solidFill>
                  <a:srgbClr val="00AA03"/>
                </a:solidFill>
                <a:latin typeface="Consolas" panose="020B0609020204030204" pitchFamily="49" charset="0"/>
              </a:rPr>
              <a:t>:{}."</a:t>
            </a:r>
            <a:r>
              <a:rPr lang="en-US" altLang="zh-CN" sz="1867" b="1" dirty="0">
                <a:latin typeface="Consolas" panose="020B0609020204030204" pitchFamily="49" charset="0"/>
              </a:rPr>
              <a:t>.format(m, dev(</a:t>
            </a:r>
            <a:r>
              <a:rPr lang="en-US" altLang="zh-CN" sz="1867" b="1" dirty="0" err="1">
                <a:latin typeface="Consolas" panose="020B0609020204030204" pitchFamily="49" charset="0"/>
              </a:rPr>
              <a:t>n,m</a:t>
            </a:r>
            <a:r>
              <a:rPr lang="en-US" altLang="zh-CN" sz="1867" b="1" dirty="0">
                <a:latin typeface="Consolas" panose="020B0609020204030204" pitchFamily="49" charset="0"/>
              </a:rPr>
              <a:t>),median(n)))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4B694A-7D5F-D5AA-63D3-8D3F00150285}"/>
              </a:ext>
            </a:extLst>
          </p:cNvPr>
          <p:cNvSpPr/>
          <p:nvPr/>
        </p:nvSpPr>
        <p:spPr>
          <a:xfrm>
            <a:off x="7728181" y="2084851"/>
            <a:ext cx="3840427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获取多数据输入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通过函数分隔功能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9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 bwMode="auto">
          <a:xfrm rot="10800000">
            <a:off x="5615947" y="2756925"/>
            <a:ext cx="576064" cy="384043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A60382-F5F7-448E-A9BF-C65BCE73F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064" y="703495"/>
            <a:ext cx="5519936" cy="5088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solidFill>
                  <a:srgbClr val="DC0012"/>
                </a:solidFill>
                <a:latin typeface="Consolas" panose="020B0609020204030204" pitchFamily="49" charset="0"/>
              </a:rPr>
              <a:t>#CalStatisticsV1.py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getNum</a:t>
            </a:r>
            <a:r>
              <a:rPr lang="en-US" altLang="zh-CN" sz="1600" b="1" dirty="0">
                <a:latin typeface="Consolas" panose="020B0609020204030204" pitchFamily="49" charset="0"/>
              </a:rPr>
              <a:t>():       #</a:t>
            </a:r>
            <a:r>
              <a:rPr lang="zh-CN" altLang="en-US" sz="1600" b="1" dirty="0">
                <a:latin typeface="Consolas" panose="020B0609020204030204" pitchFamily="49" charset="0"/>
              </a:rPr>
              <a:t>获取用户输入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nums</a:t>
            </a:r>
            <a:r>
              <a:rPr lang="en-US" altLang="zh-CN" sz="1600" b="1" dirty="0">
                <a:latin typeface="Consolas" panose="020B0609020204030204" pitchFamily="49" charset="0"/>
              </a:rPr>
              <a:t> = []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istr</a:t>
            </a:r>
            <a:r>
              <a:rPr lang="en-US" altLang="zh-CN" sz="1600" b="1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请输入数字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输入回车退出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): "</a:t>
            </a:r>
            <a:r>
              <a:rPr lang="en-US" altLang="zh-CN" sz="1600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istr</a:t>
            </a:r>
            <a:r>
              <a:rPr lang="en-US" altLang="zh-CN" sz="1600" b="1" dirty="0">
                <a:latin typeface="Consolas" panose="020B0609020204030204" pitchFamily="49" charset="0"/>
              </a:rPr>
              <a:t> != "":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nums.append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istr</a:t>
            </a:r>
            <a:r>
              <a:rPr lang="en-US" altLang="zh-CN" sz="1600" b="1" dirty="0">
                <a:latin typeface="Consolas" panose="020B0609020204030204" pitchFamily="49" charset="0"/>
              </a:rPr>
              <a:t>))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istr</a:t>
            </a:r>
            <a:r>
              <a:rPr lang="en-US" altLang="zh-CN" sz="1600" b="1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input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请输入数字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输入回车退出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): "</a:t>
            </a:r>
            <a:r>
              <a:rPr lang="en-US" altLang="zh-CN" sz="1600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nums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16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101FF"/>
                </a:solidFill>
                <a:latin typeface="Consolas" panose="020B0609020204030204" pitchFamily="49" charset="0"/>
              </a:rPr>
              <a:t>mean</a:t>
            </a:r>
            <a:r>
              <a:rPr lang="en-US" altLang="zh-CN" sz="1600" b="1" dirty="0">
                <a:latin typeface="Consolas" panose="020B0609020204030204" pitchFamily="49" charset="0"/>
              </a:rPr>
              <a:t>(numbers):  #</a:t>
            </a:r>
            <a:r>
              <a:rPr lang="zh-CN" altLang="en-US" sz="1600" b="1" dirty="0">
                <a:latin typeface="Consolas" panose="020B0609020204030204" pitchFamily="49" charset="0"/>
              </a:rPr>
              <a:t>计算平均值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s = 0.0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num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latin typeface="Consolas" panose="020B0609020204030204" pitchFamily="49" charset="0"/>
              </a:rPr>
              <a:t> numbers: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s = s + </a:t>
            </a:r>
            <a:r>
              <a:rPr lang="en-US" altLang="zh-CN" sz="1600" b="1" dirty="0" err="1">
                <a:latin typeface="Consolas" panose="020B0609020204030204" pitchFamily="49" charset="0"/>
              </a:rPr>
              <a:t>num</a:t>
            </a:r>
            <a:endParaRPr lang="en-US" altLang="zh-CN" sz="16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s / </a:t>
            </a:r>
            <a:r>
              <a:rPr lang="en-US" altLang="zh-CN" sz="16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latin typeface="Consolas" panose="020B0609020204030204" pitchFamily="49" charset="0"/>
              </a:rPr>
              <a:t>(numbers)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5D8A094-F264-C31B-F703-3679BC407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78227"/>
            <a:ext cx="6720747" cy="67207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101FF"/>
                </a:solidFill>
                <a:latin typeface="Consolas" panose="020B0609020204030204" pitchFamily="49" charset="0"/>
              </a:rPr>
              <a:t>dev</a:t>
            </a:r>
            <a:r>
              <a:rPr lang="en-US" altLang="zh-CN" sz="1600" b="1" dirty="0">
                <a:latin typeface="Consolas" panose="020B0609020204030204" pitchFamily="49" charset="0"/>
              </a:rPr>
              <a:t>(numbers, mean): #</a:t>
            </a:r>
            <a:r>
              <a:rPr lang="zh-CN" altLang="en-US" sz="1600" b="1" dirty="0">
                <a:latin typeface="Consolas" panose="020B0609020204030204" pitchFamily="49" charset="0"/>
              </a:rPr>
              <a:t>计算标准差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600" b="1" dirty="0">
                <a:latin typeface="Consolas" panose="020B0609020204030204" pitchFamily="49" charset="0"/>
              </a:rPr>
              <a:t> = 0.0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latin typeface="Consolas" panose="020B0609020204030204" pitchFamily="49" charset="0"/>
              </a:rPr>
              <a:t>num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600" b="1" dirty="0">
                <a:latin typeface="Consolas" panose="020B0609020204030204" pitchFamily="49" charset="0"/>
              </a:rPr>
              <a:t> numbers: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600" b="1" dirty="0">
                <a:latin typeface="Consolas" panose="020B0609020204030204" pitchFamily="49" charset="0"/>
              </a:rPr>
              <a:t> = </a:t>
            </a:r>
            <a:r>
              <a:rPr lang="en-US" altLang="zh-CN" sz="16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600" b="1" dirty="0">
                <a:latin typeface="Consolas" panose="020B0609020204030204" pitchFamily="49" charset="0"/>
              </a:rPr>
              <a:t> + (</a:t>
            </a:r>
            <a:r>
              <a:rPr lang="en-US" altLang="zh-CN" sz="1600" b="1" dirty="0" err="1">
                <a:latin typeface="Consolas" panose="020B0609020204030204" pitchFamily="49" charset="0"/>
              </a:rPr>
              <a:t>num</a:t>
            </a:r>
            <a:r>
              <a:rPr lang="en-US" altLang="zh-CN" sz="1600" b="1" dirty="0">
                <a:latin typeface="Consolas" panose="020B0609020204030204" pitchFamily="49" charset="0"/>
              </a:rPr>
              <a:t> - mean)**2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sdev</a:t>
            </a:r>
            <a:r>
              <a:rPr lang="en-US" altLang="zh-CN" sz="1600" b="1" dirty="0">
                <a:latin typeface="Consolas" panose="020B0609020204030204" pitchFamily="49" charset="0"/>
              </a:rPr>
              <a:t> / (</a:t>
            </a:r>
            <a:r>
              <a:rPr lang="en-US" altLang="zh-CN" sz="16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latin typeface="Consolas" panose="020B0609020204030204" pitchFamily="49" charset="0"/>
              </a:rPr>
              <a:t>(numbers)), 0.5)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6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600" b="1" dirty="0"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101FF"/>
                </a:solidFill>
                <a:latin typeface="Consolas" panose="020B0609020204030204" pitchFamily="49" charset="0"/>
              </a:rPr>
              <a:t>median</a:t>
            </a:r>
            <a:r>
              <a:rPr lang="en-US" altLang="zh-CN" sz="1600" b="1" dirty="0">
                <a:latin typeface="Consolas" panose="020B0609020204030204" pitchFamily="49" charset="0"/>
              </a:rPr>
              <a:t>(numbers):    #</a:t>
            </a:r>
            <a:r>
              <a:rPr lang="zh-CN" altLang="en-US" sz="1600" b="1" dirty="0">
                <a:latin typeface="Consolas" panose="020B0609020204030204" pitchFamily="49" charset="0"/>
              </a:rPr>
              <a:t>计算中位数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latin typeface="Consolas" panose="020B0609020204030204" pitchFamily="49" charset="0"/>
              </a:rPr>
              <a:t>new = </a:t>
            </a:r>
            <a:r>
              <a:rPr lang="en-US" altLang="zh-CN" sz="1600" b="1" dirty="0">
                <a:solidFill>
                  <a:srgbClr val="900090"/>
                </a:solidFill>
                <a:latin typeface="Consolas" panose="020B0609020204030204" pitchFamily="49" charset="0"/>
              </a:rPr>
              <a:t>sorted</a:t>
            </a:r>
            <a:r>
              <a:rPr lang="en-US" altLang="zh-CN" sz="1600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size = </a:t>
            </a:r>
            <a:r>
              <a:rPr lang="en-US" altLang="zh-CN" sz="16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600" b="1" dirty="0">
                <a:latin typeface="Consolas" panose="020B0609020204030204" pitchFamily="49" charset="0"/>
              </a:rPr>
              <a:t>(numbers)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b="1" dirty="0">
                <a:latin typeface="Consolas" panose="020B0609020204030204" pitchFamily="49" charset="0"/>
              </a:rPr>
              <a:t> size % 2 == 0: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med = (new[size//2-1] + new[size//2])/2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med = new[size//2]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med</a:t>
            </a:r>
          </a:p>
          <a:p>
            <a:pPr lvl="0" algn="l" eaLnBrk="0" hangingPunct="0">
              <a:lnSpc>
                <a:spcPct val="120000"/>
              </a:lnSpc>
              <a:defRPr/>
            </a:pPr>
            <a:endParaRPr lang="en-US" altLang="zh-CN" sz="16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n =  </a:t>
            </a:r>
            <a:r>
              <a:rPr lang="en-US" altLang="zh-CN" sz="1600" b="1" dirty="0" err="1">
                <a:latin typeface="Consolas" panose="020B0609020204030204" pitchFamily="49" charset="0"/>
              </a:rPr>
              <a:t>getNum</a:t>
            </a:r>
            <a:r>
              <a:rPr lang="en-US" altLang="zh-CN" sz="1600" b="1" dirty="0">
                <a:latin typeface="Consolas" panose="020B0609020204030204" pitchFamily="49" charset="0"/>
              </a:rPr>
              <a:t>() 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m =  mean(n)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print(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“</a:t>
            </a:r>
            <a:r>
              <a:rPr lang="zh-CN" altLang="en-US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平均值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:{},</a:t>
            </a:r>
            <a:r>
              <a:rPr lang="zh-CN" altLang="en-US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标准差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:{:.2},</a:t>
            </a:r>
            <a:r>
              <a:rPr lang="zh-CN" altLang="en-US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中位数</a:t>
            </a:r>
            <a:r>
              <a:rPr lang="en-US" altLang="zh-CN" sz="1600" b="1" dirty="0">
                <a:solidFill>
                  <a:srgbClr val="00AA03"/>
                </a:solidFill>
                <a:latin typeface="Consolas" panose="020B0609020204030204" pitchFamily="49" charset="0"/>
              </a:rPr>
              <a:t>:{}."</a:t>
            </a:r>
            <a:r>
              <a:rPr lang="en-US" altLang="zh-CN" sz="1600" b="1" dirty="0">
                <a:latin typeface="Consolas" panose="020B0609020204030204" pitchFamily="49" charset="0"/>
              </a:rPr>
              <a:t>.format(m, dev(</a:t>
            </a:r>
            <a:r>
              <a:rPr lang="en-US" altLang="zh-CN" sz="1600" b="1" dirty="0" err="1">
                <a:latin typeface="Consolas" panose="020B0609020204030204" pitchFamily="49" charset="0"/>
              </a:rPr>
              <a:t>n,m</a:t>
            </a:r>
            <a:r>
              <a:rPr lang="en-US" altLang="zh-CN" sz="1600" b="1" dirty="0">
                <a:latin typeface="Consolas" panose="020B0609020204030204" pitchFamily="49" charset="0"/>
              </a:rPr>
              <a:t>),median(n))) </a:t>
            </a:r>
          </a:p>
        </p:txBody>
      </p:sp>
    </p:spTree>
    <p:extLst>
      <p:ext uri="{BB962C8B-B14F-4D97-AF65-F5344CB8AC3E}">
        <p14:creationId xmlns:p14="http://schemas.microsoft.com/office/powerpoint/2010/main" val="30900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39349" y="2756925"/>
            <a:ext cx="10945216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获取多个数据：从控制台获取多个不确定数据的方法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分隔多个函数：模块化设计方法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充分利用函数：充分利用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提供的内置函数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FFC3C0-3189-47DC-8267-83EB133A4C2B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技术能力扩展</a:t>
            </a:r>
          </a:p>
        </p:txBody>
      </p:sp>
    </p:spTree>
    <p:extLst>
      <p:ext uri="{BB962C8B-B14F-4D97-AF65-F5344CB8AC3E}">
        <p14:creationId xmlns:p14="http://schemas.microsoft.com/office/powerpoint/2010/main" val="225261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2EA1F-291D-76B8-5A62-AE43F9B04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AAB4FE1F-795B-8F0C-98D2-8A383D755272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6.4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</a:t>
            </a:r>
          </a:p>
        </p:txBody>
      </p:sp>
    </p:spTree>
    <p:extLst>
      <p:ext uri="{BB962C8B-B14F-4D97-AF65-F5344CB8AC3E}">
        <p14:creationId xmlns:p14="http://schemas.microsoft.com/office/powerpoint/2010/main" val="67983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lang="en-US" altLang="zh-CN" sz="5867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54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元组是序列类型的一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种扩展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15413" y="2585858"/>
            <a:ext cx="12192000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元组是一种序列类型，一旦创建就不能被修改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使用小括号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或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tuple()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创建，元素间用逗号 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,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分隔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可以使用或不使用小括号</a:t>
            </a:r>
          </a:p>
        </p:txBody>
      </p:sp>
      <p:sp>
        <p:nvSpPr>
          <p:cNvPr id="2" name="矩形 1"/>
          <p:cNvSpPr/>
          <p:nvPr/>
        </p:nvSpPr>
        <p:spPr>
          <a:xfrm>
            <a:off x="8208235" y="4935538"/>
            <a:ext cx="2880320" cy="11654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en-US" altLang="zh-CN" sz="2667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func</a:t>
            </a:r>
            <a:r>
              <a:rPr lang="en-US" altLang="zh-CN" sz="2667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():</a:t>
            </a:r>
          </a:p>
          <a:p>
            <a:pPr algn="l">
              <a:lnSpc>
                <a:spcPct val="150000"/>
              </a:lnSpc>
            </a:pPr>
            <a:r>
              <a:rPr lang="en-US" altLang="zh-CN" sz="2667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en-US" altLang="zh-CN" sz="2667" b="1" dirty="0"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 1,2</a:t>
            </a:r>
            <a:endParaRPr lang="zh-CN" altLang="en-US" sz="3733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7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535494" y="1988840"/>
            <a:ext cx="9121013" cy="384042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creature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cat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dog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tiger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human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creature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('cat', 'dog', 'tiger', 'human')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color = (0x001100,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blue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creature)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color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(4352, 'blue', ('cat', 'dog', 'tiger', 'human'))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17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元组类型操作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元组继承序列类型的全部</a:t>
            </a:r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通用操作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967541" y="2564905"/>
            <a:ext cx="9601067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元组继承了序列类型的全部通用操作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元组因为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创建后不能修改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，因此没有特殊操作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使用或不使用小括号</a:t>
            </a:r>
          </a:p>
        </p:txBody>
      </p:sp>
    </p:spTree>
    <p:extLst>
      <p:ext uri="{BB962C8B-B14F-4D97-AF65-F5344CB8AC3E}">
        <p14:creationId xmlns:p14="http://schemas.microsoft.com/office/powerpoint/2010/main" val="45512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535494" y="1988840"/>
            <a:ext cx="9121013" cy="384042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creature 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cat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dog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tiger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human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creature[::-1]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('human', 'tiger', 'dog', 'cat')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color = (0x001100,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blue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creature)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color[-1][2]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'tiger'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元组类型操作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0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B8CE8-DEC7-B663-8B5C-DF284C5A4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>
            <a:extLst>
              <a:ext uri="{FF2B5EF4-FFF2-40B4-BE49-F238E27FC236}">
                <a16:creationId xmlns:a16="http://schemas.microsoft.com/office/drawing/2014/main" id="{BAB231CB-5C94-B999-E921-297F748369DC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元组类型应用场景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F58CAF-80A3-6AAA-0979-B9F67EA1C86B}"/>
              </a:ext>
            </a:extLst>
          </p:cNvPr>
          <p:cNvSpPr/>
          <p:nvPr/>
        </p:nvSpPr>
        <p:spPr>
          <a:xfrm>
            <a:off x="695400" y="1785177"/>
            <a:ext cx="3719736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语法要素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E0FE73-0302-7494-CCD2-DBBE3946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87" y="3212976"/>
            <a:ext cx="6277153" cy="3140157"/>
          </a:xfrm>
          <a:prstGeom prst="rect">
            <a:avLst/>
          </a:prstGeom>
          <a:noFill/>
          <a:ln w="6350" cmpd="thickThin">
            <a:solidFill>
              <a:srgbClr val="FF0000"/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00" b="1" dirty="0">
                <a:latin typeface="Consolas" panose="020B0609020204030204" pitchFamily="49" charset="0"/>
              </a:rPr>
              <a:t> </a:t>
            </a:r>
            <a:r>
              <a:rPr lang="en-US" altLang="zh-CN" sz="26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en-US" altLang="zh-CN" sz="2600" b="1" dirty="0">
                <a:latin typeface="Consolas" panose="020B0609020204030204" pitchFamily="49" charset="0"/>
              </a:rPr>
              <a:t> </a:t>
            </a:r>
            <a:r>
              <a:rPr lang="en-US" altLang="zh-CN" sz="26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600" b="1" dirty="0">
                <a:latin typeface="Consolas" panose="020B0609020204030204" pitchFamily="49" charset="0"/>
              </a:rPr>
              <a:t>(</a:t>
            </a:r>
            <a:r>
              <a:rPr lang="en-US" altLang="zh-CN" sz="2600" b="1" dirty="0" err="1">
                <a:latin typeface="Consolas" panose="020B0609020204030204" pitchFamily="49" charset="0"/>
              </a:rPr>
              <a:t>x,y</a:t>
            </a:r>
            <a:r>
              <a:rPr lang="en-US" altLang="zh-CN" sz="2600" b="1" dirty="0">
                <a:latin typeface="Consolas" panose="020B0609020204030204" pitchFamily="49" charset="0"/>
              </a:rPr>
              <a:t>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00" b="1" dirty="0">
                <a:latin typeface="Consolas" panose="020B0609020204030204" pitchFamily="49" charset="0"/>
              </a:rPr>
              <a:t>	</a:t>
            </a:r>
            <a:r>
              <a:rPr lang="es-ES" altLang="zh-CN" sz="26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es-ES" altLang="zh-CN" sz="2600" b="1" dirty="0">
                <a:latin typeface="Consolas" panose="020B0609020204030204" pitchFamily="49" charset="0"/>
              </a:rPr>
              <a:t> x + y, x - y, x * y</a:t>
            </a:r>
            <a:endParaRPr lang="en-US" altLang="zh-CN" sz="26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00" b="1" dirty="0">
                <a:latin typeface="Consolas" panose="020B0609020204030204" pitchFamily="49" charset="0"/>
              </a:rPr>
              <a:t> </a:t>
            </a:r>
            <a:r>
              <a:rPr lang="en-US" altLang="zh-CN" sz="26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600" b="1" dirty="0">
                <a:latin typeface="Consolas" panose="020B0609020204030204" pitchFamily="49" charset="0"/>
              </a:rPr>
              <a:t>(</a:t>
            </a:r>
            <a:r>
              <a:rPr lang="en-US" altLang="zh-C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600" b="1" dirty="0">
                <a:latin typeface="Consolas" panose="020B0609020204030204" pitchFamily="49" charset="0"/>
              </a:rPr>
              <a:t>,</a:t>
            </a:r>
            <a:r>
              <a:rPr lang="en-US" altLang="zh-C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6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600" b="1" dirty="0">
                <a:solidFill>
                  <a:srgbClr val="0010FF"/>
                </a:solidFill>
                <a:latin typeface="Consolas" panose="020B0609020204030204" pitchFamily="49" charset="0"/>
              </a:rPr>
              <a:t>(11, 7, 18)</a:t>
            </a:r>
            <a:endParaRPr lang="en-US" altLang="zh-CN" sz="2600" b="1" dirty="0"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876ACE-1A34-6438-9E17-FDF416A0A569}"/>
              </a:ext>
            </a:extLst>
          </p:cNvPr>
          <p:cNvSpPr/>
          <p:nvPr/>
        </p:nvSpPr>
        <p:spPr>
          <a:xfrm>
            <a:off x="717286" y="2096637"/>
            <a:ext cx="8256917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返回多值时用元组表示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47A7038A-0D05-4C1C-A598-8D83EB0D7715}"/>
              </a:ext>
            </a:extLst>
          </p:cNvPr>
          <p:cNvSpPr/>
          <p:nvPr/>
        </p:nvSpPr>
        <p:spPr>
          <a:xfrm>
            <a:off x="6456040" y="1823769"/>
            <a:ext cx="5236704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元素遍历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F0481A7A-3FAA-4649-9F6E-553C7C8FB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072" y="3212976"/>
            <a:ext cx="4885365" cy="237866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6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6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for</a:t>
            </a:r>
            <a:r>
              <a:rPr lang="en-US" altLang="zh-CN" sz="2600" b="1" dirty="0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600" b="1" dirty="0" err="1">
                <a:latin typeface="Consolas" panose="020B0609020204030204" pitchFamily="49" charset="0"/>
                <a:ea typeface="微软雅黑" pitchFamily="34" charset="-122"/>
              </a:rPr>
              <a:t>i</a:t>
            </a:r>
            <a:r>
              <a:rPr lang="en-US" altLang="zh-CN" sz="2600" b="1" dirty="0"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6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in</a:t>
            </a:r>
            <a:r>
              <a:rPr lang="en-US" altLang="zh-CN" sz="2600" b="1" dirty="0">
                <a:latin typeface="Consolas" panose="020B0609020204030204" pitchFamily="49" charset="0"/>
                <a:ea typeface="微软雅黑" pitchFamily="34" charset="-122"/>
              </a:rPr>
              <a:t> ('a',1,{2})</a:t>
            </a:r>
            <a:r>
              <a:rPr lang="en-US" altLang="zh-CN" sz="26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600" b="1" dirty="0">
                <a:latin typeface="Consolas" panose="020B0609020204030204" pitchFamily="49" charset="0"/>
                <a:ea typeface="微软雅黑" pitchFamily="34" charset="-122"/>
              </a:rPr>
              <a:t>      print(</a:t>
            </a:r>
            <a:r>
              <a:rPr lang="en-US" altLang="zh-CN" sz="2600" b="1" dirty="0" err="1">
                <a:latin typeface="Consolas" panose="020B0609020204030204" pitchFamily="49" charset="0"/>
                <a:ea typeface="微软雅黑" pitchFamily="34" charset="-122"/>
              </a:rPr>
              <a:t>i</a:t>
            </a:r>
            <a:r>
              <a:rPr lang="en-US" altLang="zh-CN" sz="2600" b="1" dirty="0">
                <a:latin typeface="Consolas" panose="020B0609020204030204" pitchFamily="49" charset="0"/>
                <a:ea typeface="微软雅黑" pitchFamily="34" charset="-122"/>
              </a:rPr>
              <a:t>, end=',')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endParaRPr lang="en-US" altLang="zh-CN" sz="2600" b="1" dirty="0"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507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31027-2EC3-5C0D-2172-A03D25BD5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97E927EC-579A-63E9-ED59-D729F80A744D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单元小结：元组类型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BB268B-5120-880A-6C08-CBEA09CE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B95803-BD6B-A78B-0B04-93562A872595}"/>
              </a:ext>
            </a:extLst>
          </p:cNvPr>
          <p:cNvSpPr/>
          <p:nvPr/>
        </p:nvSpPr>
        <p:spPr>
          <a:xfrm>
            <a:off x="673642" y="1829435"/>
            <a:ext cx="10859305" cy="262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元组用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tuple()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元组操作与序列操作基本相同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元组类型应用：语法要素、元素遍历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3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5EDB-0B4B-17FD-6043-3E5DAF639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4D5FBFE3-C60C-2CCF-D89E-8660DF18A639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6.5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</a:t>
            </a:r>
          </a:p>
        </p:txBody>
      </p:sp>
    </p:spTree>
    <p:extLst>
      <p:ext uri="{BB962C8B-B14F-4D97-AF65-F5344CB8AC3E}">
        <p14:creationId xmlns:p14="http://schemas.microsoft.com/office/powerpoint/2010/main" val="44626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理解“映射”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74592" y="2339821"/>
            <a:ext cx="12192000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映射是一种键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索引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和值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的对应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39483" y="3886970"/>
            <a:ext cx="1728192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内部颜色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外部颜色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367808" y="3476601"/>
            <a:ext cx="1056117" cy="2482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红色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黑色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蓝色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白色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3174373" y="4463035"/>
            <a:ext cx="1059643" cy="576064"/>
          </a:xfrm>
          <a:prstGeom prst="straightConnector1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3237920" y="3982981"/>
            <a:ext cx="996096" cy="1248139"/>
          </a:xfrm>
          <a:prstGeom prst="straightConnector1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960096" y="3724758"/>
            <a:ext cx="3600400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内部颜色：蓝色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外部颜色：红色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5975987" y="4535043"/>
            <a:ext cx="432048" cy="432048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</p:spTree>
    <p:extLst>
      <p:ext uri="{BB962C8B-B14F-4D97-AF65-F5344CB8AC3E}">
        <p14:creationId xmlns:p14="http://schemas.microsoft.com/office/powerpoint/2010/main" val="369065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理解“映射”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573579" y="3780361"/>
            <a:ext cx="3600400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内部颜色：蓝色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外部颜色：红色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4967875" y="4446629"/>
            <a:ext cx="432048" cy="432048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A9FBD67-8E2E-369B-8106-F509842503CC}"/>
              </a:ext>
            </a:extLst>
          </p:cNvPr>
          <p:cNvSpPr/>
          <p:nvPr/>
        </p:nvSpPr>
        <p:spPr>
          <a:xfrm>
            <a:off x="1573579" y="3780361"/>
            <a:ext cx="3600400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内部颜色：蓝色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外部颜色：红色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右箭头 19">
            <a:extLst>
              <a:ext uri="{FF2B5EF4-FFF2-40B4-BE49-F238E27FC236}">
                <a16:creationId xmlns:a16="http://schemas.microsoft.com/office/drawing/2014/main" id="{8B04A034-6CC3-9427-43B3-3EB0C348CAC3}"/>
              </a:ext>
            </a:extLst>
          </p:cNvPr>
          <p:cNvSpPr/>
          <p:nvPr/>
        </p:nvSpPr>
        <p:spPr bwMode="auto">
          <a:xfrm>
            <a:off x="4967875" y="4446629"/>
            <a:ext cx="432048" cy="432048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37D05C7-8624-EF12-90BC-7366E0FEF20B}"/>
              </a:ext>
            </a:extLst>
          </p:cNvPr>
          <p:cNvSpPr>
            <a:spLocks/>
          </p:cNvSpPr>
          <p:nvPr/>
        </p:nvSpPr>
        <p:spPr bwMode="auto">
          <a:xfrm>
            <a:off x="5807968" y="3558772"/>
            <a:ext cx="5952661" cy="220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120000"/>
              </a:lnSpc>
            </a:pP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streetAddr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中关村南大街</a:t>
            </a: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号</a:t>
            </a:r>
            <a:r>
              <a:rPr lang="zh-CN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endParaRPr lang="en-US" altLang="zh-CN" sz="2667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>
              <a:lnSpc>
                <a:spcPct val="120000"/>
              </a:lnSpc>
            </a:pP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city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   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北京市</a:t>
            </a:r>
            <a:r>
              <a:rPr lang="zh-CN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</a:p>
          <a:p>
            <a:pPr algn="l">
              <a:lnSpc>
                <a:spcPct val="120000"/>
              </a:lnSpc>
            </a:pP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zipcode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100081</a:t>
            </a:r>
            <a:r>
              <a:rPr lang="zh-CN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E8EC40-A26C-493E-AFDA-4E7024528501}"/>
              </a:ext>
            </a:extLst>
          </p:cNvPr>
          <p:cNvSpPr/>
          <p:nvPr/>
        </p:nvSpPr>
        <p:spPr>
          <a:xfrm>
            <a:off x="2174592" y="2339822"/>
            <a:ext cx="9586037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映射是一种键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索引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和值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的对应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6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8"/>
            <a:ext cx="12196800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理解“映射”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878281" y="3558773"/>
            <a:ext cx="3600400" cy="1610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内部颜色：蓝色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外部颜色：红色</a:t>
            </a:r>
            <a:endParaRPr lang="en-US" altLang="zh-CN" sz="2667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0" name="右箭头 19"/>
          <p:cNvSpPr/>
          <p:nvPr/>
        </p:nvSpPr>
        <p:spPr bwMode="auto">
          <a:xfrm>
            <a:off x="6390116" y="4391725"/>
            <a:ext cx="432048" cy="432048"/>
          </a:xfrm>
          <a:prstGeom prst="right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57535" y="3415751"/>
            <a:ext cx="4512501" cy="795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[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python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, 123,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667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io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]</a:t>
            </a:r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2213652" y="4322556"/>
            <a:ext cx="0" cy="3278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V="1">
            <a:off x="3653812" y="4322556"/>
            <a:ext cx="0" cy="3278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 flipV="1">
            <a:off x="4805940" y="4322556"/>
            <a:ext cx="0" cy="32785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310040" y="5618971"/>
            <a:ext cx="6345006" cy="5027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序列类型由</a:t>
            </a:r>
            <a:r>
              <a:rPr lang="en-US" altLang="zh-CN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0..N</a:t>
            </a:r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整数作为数据的默认索引</a:t>
            </a:r>
            <a:endParaRPr lang="zh-CN" altLang="en-US" sz="3733" dirty="0"/>
          </a:p>
        </p:txBody>
      </p:sp>
      <p:sp>
        <p:nvSpPr>
          <p:cNvPr id="23" name="矩形 22"/>
          <p:cNvSpPr/>
          <p:nvPr/>
        </p:nvSpPr>
        <p:spPr>
          <a:xfrm>
            <a:off x="6818742" y="5618971"/>
            <a:ext cx="5306260" cy="50276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映射类型则由用户为数据定义索引</a:t>
            </a:r>
            <a:endParaRPr lang="zh-CN" altLang="en-US" sz="3733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EDFBB2D-3F90-44A1-BBD4-FD9F24D462C2}"/>
              </a:ext>
            </a:extLst>
          </p:cNvPr>
          <p:cNvSpPr/>
          <p:nvPr/>
        </p:nvSpPr>
        <p:spPr>
          <a:xfrm>
            <a:off x="2174592" y="2339821"/>
            <a:ext cx="12192000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映射是一种键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索引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和值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</a:t>
            </a:r>
            <a:r>
              <a:rPr lang="en-US" altLang="zh-CN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的对应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2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D266CAB8-D450-4590-2F58-6D0F7BAE0B69}"/>
              </a:ext>
            </a:extLst>
          </p:cNvPr>
          <p:cNvSpPr>
            <a:spLocks/>
          </p:cNvSpPr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章节内容（组合数据</a:t>
            </a:r>
            <a:r>
              <a:rPr lang="en-US" altLang="zh-CN" sz="4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，</a:t>
            </a:r>
            <a:r>
              <a:rPr lang="en-US" altLang="zh-CN" sz="48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D5C8A-FC89-47E2-AD26-72CA6C4740EE}"/>
              </a:ext>
            </a:extLst>
          </p:cNvPr>
          <p:cNvSpPr/>
          <p:nvPr/>
        </p:nvSpPr>
        <p:spPr>
          <a:xfrm>
            <a:off x="-192584" y="1392369"/>
            <a:ext cx="6693515" cy="222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- 6.1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集合类型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- 6.2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列表类型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- 6.3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9: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基本统计值计算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76746-68EB-4C4B-98E5-22909B38B0F9}"/>
              </a:ext>
            </a:extLst>
          </p:cNvPr>
          <p:cNvSpPr txBox="1"/>
          <p:nvPr/>
        </p:nvSpPr>
        <p:spPr>
          <a:xfrm>
            <a:off x="5431957" y="1384072"/>
            <a:ext cx="6672064" cy="296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- 6.4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元组类型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- 6.5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字典</a:t>
            </a:r>
            <a:r>
              <a:rPr lang="zh-CN" altLang="en-US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类型</a:t>
            </a:r>
            <a:endParaRPr lang="en-US" altLang="zh-CN" sz="3200" b="1" dirty="0">
              <a:solidFill>
                <a:srgbClr val="1C86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- 6.6</a:t>
            </a:r>
            <a:r>
              <a:rPr lang="zh-CN" altLang="en-US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10: </a:t>
            </a:r>
            <a:r>
              <a:rPr lang="zh-CN" altLang="en-US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文本词频统计</a:t>
            </a:r>
            <a:endParaRPr lang="en-US" altLang="zh-CN" sz="3200" b="1" dirty="0">
              <a:solidFill>
                <a:srgbClr val="1C86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- 6.7</a:t>
            </a:r>
            <a:r>
              <a:rPr lang="zh-CN" altLang="en-US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 err="1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</a:t>
            </a:r>
            <a:r>
              <a:rPr lang="zh-CN" altLang="en-US" sz="32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库和中文分词</a:t>
            </a:r>
            <a:endParaRPr lang="zh-CN" altLang="en-US" sz="3200" dirty="0">
              <a:solidFill>
                <a:srgbClr val="1C86EE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A65399C6-D9AA-42FD-8B8D-A07EE630962D}"/>
              </a:ext>
            </a:extLst>
          </p:cNvPr>
          <p:cNvGrpSpPr/>
          <p:nvPr/>
        </p:nvGrpSpPr>
        <p:grpSpPr>
          <a:xfrm>
            <a:off x="1583499" y="3909054"/>
            <a:ext cx="4128459" cy="2348441"/>
            <a:chOff x="4811491" y="1159685"/>
            <a:chExt cx="4031453" cy="2232674"/>
          </a:xfrm>
        </p:grpSpPr>
        <p:sp>
          <p:nvSpPr>
            <p:cNvPr id="9" name="云形 8">
              <a:extLst>
                <a:ext uri="{FF2B5EF4-FFF2-40B4-BE49-F238E27FC236}">
                  <a16:creationId xmlns:a16="http://schemas.microsoft.com/office/drawing/2014/main" id="{EBAFC336-8363-4F8A-A5DA-AF1928E9603A}"/>
                </a:ext>
              </a:extLst>
            </p:cNvPr>
            <p:cNvSpPr/>
            <p:nvPr/>
          </p:nvSpPr>
          <p:spPr bwMode="auto">
            <a:xfrm>
              <a:off x="4811491" y="1159685"/>
              <a:ext cx="3970446" cy="2232674"/>
            </a:xfrm>
            <a:prstGeom prst="cloud">
              <a:avLst/>
            </a:prstGeom>
            <a:noFill/>
            <a:ln w="15875" cap="flat" cmpd="sng" algn="ctr">
              <a:solidFill>
                <a:srgbClr val="0070C0">
                  <a:alpha val="6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6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D336813-BDE5-4209-8564-F557711B5833}"/>
                </a:ext>
              </a:extLst>
            </p:cNvPr>
            <p:cNvSpPr/>
            <p:nvPr/>
          </p:nvSpPr>
          <p:spPr>
            <a:xfrm>
              <a:off x="5047535" y="1669511"/>
              <a:ext cx="1780720" cy="108477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3.1413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3.1398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BB69D1D-5217-4A26-A4D3-C6F40D1DAF26}"/>
                </a:ext>
              </a:extLst>
            </p:cNvPr>
            <p:cNvSpPr/>
            <p:nvPr/>
          </p:nvSpPr>
          <p:spPr>
            <a:xfrm>
              <a:off x="6345260" y="1391855"/>
              <a:ext cx="1368153" cy="16114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3.1404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3.1401</a:t>
              </a:r>
            </a:p>
            <a:p>
              <a:pPr algn="l" eaLnBrk="0" hangingPunct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3.1349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232C4EA-9C68-4581-8959-24320EBB97DC}"/>
                </a:ext>
              </a:extLst>
            </p:cNvPr>
            <p:cNvSpPr/>
            <p:nvPr/>
          </p:nvSpPr>
          <p:spPr>
            <a:xfrm>
              <a:off x="7457020" y="1915098"/>
              <a:ext cx="1385924" cy="558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ct val="150000"/>
                </a:lnSpc>
              </a:pPr>
              <a:r>
                <a:rPr lang="en-US" altLang="zh-CN" sz="2400" b="1" dirty="0">
                  <a:solidFill>
                    <a:schemeClr val="tx1"/>
                  </a:solidFill>
                  <a:latin typeface="Consolas" panose="020B0609020204030204" pitchFamily="49" charset="0"/>
                </a:rPr>
                <a:t>3.1376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62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407368" y="1412776"/>
            <a:ext cx="6067017" cy="622921"/>
          </a:xfrm>
          <a:prstGeom prst="rect">
            <a:avLst/>
          </a:prstGeom>
        </p:spPr>
        <p:txBody>
          <a:bodyPr wrap="square" lIns="24000" tIns="24000" rIns="24000" bIns="24000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字典类型是“映射”的体现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20C263-2394-3B3A-BD75-928067ABEF1A}"/>
              </a:ext>
            </a:extLst>
          </p:cNvPr>
          <p:cNvSpPr/>
          <p:nvPr/>
        </p:nvSpPr>
        <p:spPr>
          <a:xfrm>
            <a:off x="265199" y="1868089"/>
            <a:ext cx="7414977" cy="3883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键值对：键是数据索引的扩展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字典是键值对的集合，键值对之间无序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采用大括号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{}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dict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创建，键值对用冒号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表示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BB1A70-ACEB-4ED8-A69F-2EFE27B3E621}"/>
              </a:ext>
            </a:extLst>
          </p:cNvPr>
          <p:cNvSpPr/>
          <p:nvPr/>
        </p:nvSpPr>
        <p:spPr>
          <a:xfrm>
            <a:off x="552307" y="5626115"/>
            <a:ext cx="6840760" cy="6673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{&lt;</a:t>
            </a:r>
            <a:r>
              <a:rPr lang="zh-CN" altLang="en-US" b="1" dirty="0">
                <a:solidFill>
                  <a:srgbClr val="1DB41D"/>
                </a:solidFill>
                <a:latin typeface="Consolas" panose="020B0609020204030204" pitchFamily="49" charset="0"/>
              </a:rPr>
              <a:t>键</a:t>
            </a:r>
            <a:r>
              <a:rPr lang="en-US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1&gt;:&lt;</a:t>
            </a:r>
            <a:r>
              <a:rPr lang="zh-CN" altLang="en-US" b="1" dirty="0">
                <a:solidFill>
                  <a:srgbClr val="1DB41D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1&gt;, … , &lt;</a:t>
            </a:r>
            <a:r>
              <a:rPr lang="zh-CN" altLang="en-US" b="1" dirty="0">
                <a:solidFill>
                  <a:srgbClr val="1DB41D"/>
                </a:solidFill>
                <a:latin typeface="Consolas" panose="020B0609020204030204" pitchFamily="49" charset="0"/>
              </a:rPr>
              <a:t>键</a:t>
            </a:r>
            <a:r>
              <a:rPr lang="en-US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n&gt;:&lt;</a:t>
            </a:r>
            <a:r>
              <a:rPr lang="zh-CN" altLang="en-US" b="1" dirty="0">
                <a:solidFill>
                  <a:srgbClr val="1DB41D"/>
                </a:solidFill>
                <a:latin typeface="Consolas" panose="020B0609020204030204" pitchFamily="49" charset="0"/>
              </a:rPr>
              <a:t>值</a:t>
            </a:r>
            <a:r>
              <a:rPr lang="en-US" altLang="zh-CN" b="1" dirty="0">
                <a:solidFill>
                  <a:srgbClr val="1DB41D"/>
                </a:solidFill>
                <a:latin typeface="Consolas" panose="020B0609020204030204" pitchFamily="49" charset="0"/>
              </a:rPr>
              <a:t>n&gt;}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9117D0E-030B-4A7A-BABC-BD89DA22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539" y="1484784"/>
            <a:ext cx="4769157" cy="447154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 = {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noProof="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北京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: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巴黎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3200" b="1" dirty="0">
                <a:latin typeface="Consolas" panose="020B0609020204030204" pitchFamily="49" charset="0"/>
              </a:rPr>
              <a:t>}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g = {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张三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20240123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李四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20230312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 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b="1" dirty="0">
                <a:solidFill>
                  <a:srgbClr val="1DB41D"/>
                </a:solidFill>
                <a:latin typeface="Consolas" panose="020B0609020204030204" pitchFamily="49" charset="0"/>
              </a:rPr>
              <a:t>王五</a:t>
            </a:r>
            <a:r>
              <a:rPr kumimoji="0" lang="zh-C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20204321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}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endParaRPr lang="en-US" altLang="zh-CN" sz="2600" b="1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3DBE6-E0C1-401D-80DE-FBFC2D904814}"/>
              </a:ext>
            </a:extLst>
          </p:cNvPr>
          <p:cNvSpPr txBox="1"/>
          <p:nvPr/>
        </p:nvSpPr>
        <p:spPr>
          <a:xfrm>
            <a:off x="8904312" y="781287"/>
            <a:ext cx="1944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字典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举例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3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D266CAB8-D450-4590-2F58-6D0F7BAE0B69}"/>
              </a:ext>
            </a:extLst>
          </p:cNvPr>
          <p:cNvSpPr>
            <a:spLocks/>
          </p:cNvSpPr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学习目标（组合数据</a:t>
            </a:r>
            <a:r>
              <a:rPr lang="en-US" altLang="zh-CN" sz="4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，</a:t>
            </a:r>
            <a:r>
              <a:rPr lang="en-US" altLang="zh-CN" sz="4800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II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C839D5-2F91-4E44-A877-F3DE11319C51}"/>
              </a:ext>
            </a:extLst>
          </p:cNvPr>
          <p:cNvSpPr/>
          <p:nvPr/>
        </p:nvSpPr>
        <p:spPr>
          <a:xfrm>
            <a:off x="2878965" y="1431981"/>
            <a:ext cx="9313035" cy="4751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(1) </a:t>
            </a:r>
            <a:r>
              <a:rPr lang="zh-CN" altLang="en-US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掌握集合类型的概念及使用方法</a:t>
            </a:r>
            <a:endParaRPr lang="en-US" altLang="zh-CN" sz="2933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(2) </a:t>
            </a:r>
            <a:r>
              <a:rPr lang="zh-CN" altLang="en-US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掌握列表类型的概念及使用方法 </a:t>
            </a:r>
            <a:endParaRPr lang="en-US" altLang="zh-CN" sz="2933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(3) </a:t>
            </a:r>
            <a:r>
              <a:rPr lang="zh-CN" altLang="en-US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掌握元组类型的概念及使用方法</a:t>
            </a:r>
            <a:endParaRPr lang="en-US" altLang="zh-CN" sz="2933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(4) </a:t>
            </a:r>
            <a:r>
              <a:rPr lang="zh-CN" altLang="en-US" sz="2933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掌握字典类型的概念</a:t>
            </a:r>
            <a:r>
              <a:rPr lang="zh-CN" altLang="en-US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及使用方法</a:t>
            </a:r>
            <a:endParaRPr lang="en-US" altLang="zh-CN" sz="2933" b="1" dirty="0">
              <a:solidFill>
                <a:srgbClr val="1C86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(5) </a:t>
            </a:r>
            <a:r>
              <a:rPr lang="zh-CN" altLang="en-US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理解各种组合数据类型的适用场景 </a:t>
            </a:r>
            <a:endParaRPr lang="en-US" altLang="zh-CN" sz="2933" b="1" dirty="0">
              <a:solidFill>
                <a:srgbClr val="1C86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(6) </a:t>
            </a:r>
            <a:r>
              <a:rPr lang="zh-CN" altLang="en-US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运用组合数据类型进行文本清洗、词语统计等处理</a:t>
            </a:r>
            <a:endParaRPr lang="en-US" altLang="zh-CN" sz="2933" b="1" dirty="0">
              <a:solidFill>
                <a:srgbClr val="1C86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(7) </a:t>
            </a:r>
            <a:r>
              <a:rPr lang="zh-CN" altLang="en-US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</a:t>
            </a:r>
            <a:r>
              <a:rPr lang="en-US" altLang="zh-CN" sz="2933" b="1" dirty="0" err="1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jieba</a:t>
            </a:r>
            <a:r>
              <a:rPr lang="zh-CN" altLang="en-US" sz="2933" b="1" dirty="0">
                <a:solidFill>
                  <a:srgbClr val="1C86E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库的使用方法，以及中文分词方法</a:t>
            </a:r>
            <a:endParaRPr lang="en-US" altLang="zh-CN" sz="2933" b="1" dirty="0">
              <a:solidFill>
                <a:srgbClr val="1C86E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610B36-1617-4773-BB77-1D107C99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1" y="2725800"/>
            <a:ext cx="2354967" cy="21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A298D-CD6B-EB82-D3E0-86B386420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56A200D0-3ED2-9981-9909-809CE948EA19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6.1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</a:t>
            </a:r>
            <a:endParaRPr lang="en-US" altLang="zh-CN" sz="5867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52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1B66-F03F-4779-9933-605C1882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9CECF-384B-4BD4-9B41-4268E7E42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792"/>
            <a:ext cx="10515600" cy="462017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集合是多个元素的无序组合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的集合类型与数学中的集合概念一致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集合元素之间无序，每个元素唯一，不存在相同元素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集合元素不可更改，不能是可变数据类型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为什么？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</a:p>
          <a:p>
            <a:pPr lvl="1" defTabSz="1219170">
              <a:lnSpc>
                <a:spcPct val="200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并不是指集合本身，而是指其任一元素均是不可变对象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1" defTabSz="1219170">
              <a:lnSpc>
                <a:spcPct val="200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例如，</a:t>
            </a:r>
            <a:r>
              <a:rPr lang="zh-CN" altLang="en-US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一个列表不能成为集合的一个元素</a:t>
            </a:r>
            <a:endParaRPr lang="en-US" altLang="zh-CN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742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54523</TotalTime>
  <Pages>0</Pages>
  <Words>4578</Words>
  <Characters>0</Characters>
  <Application>Microsoft Office PowerPoint</Application>
  <PresentationFormat>Widescreen</PresentationFormat>
  <Lines>0</Lines>
  <Paragraphs>621</Paragraphs>
  <Slides>60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1" baseType="lpstr">
      <vt:lpstr>Gill Sans</vt:lpstr>
      <vt:lpstr>Segoe WPC</vt:lpstr>
      <vt:lpstr>微软雅黑</vt:lpstr>
      <vt:lpstr>Arial</vt:lpstr>
      <vt:lpstr>Calibri</vt:lpstr>
      <vt:lpstr>Calibri Light</vt:lpstr>
      <vt:lpstr>Consolas</vt:lpstr>
      <vt:lpstr>Courier New</vt:lpstr>
      <vt:lpstr>Wingdings</vt:lpstr>
      <vt:lpstr>Title &amp; Subtitle</vt:lpstr>
      <vt:lpstr>Custom Design</vt:lpstr>
      <vt:lpstr>PowerPoint Presentation</vt:lpstr>
      <vt:lpstr>函数部分回顾</vt:lpstr>
      <vt:lpstr>函数部分回顾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集合类型的定义</vt:lpstr>
      <vt:lpstr>PowerPoint Presentation</vt:lpstr>
      <vt:lpstr>集合类型的定义举例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H.F.</cp:lastModifiedBy>
  <cp:revision>4729</cp:revision>
  <cp:lastPrinted>2017-02-27T11:23:14Z</cp:lastPrinted>
  <dcterms:modified xsi:type="dcterms:W3CDTF">2025-04-16T13:49:13Z</dcterms:modified>
</cp:coreProperties>
</file>