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71" r:id="rId7"/>
    <p:sldId id="270" r:id="rId8"/>
    <p:sldId id="272" r:id="rId9"/>
    <p:sldId id="267" r:id="rId10"/>
    <p:sldId id="266" r:id="rId11"/>
    <p:sldId id="273" r:id="rId12"/>
    <p:sldId id="264" r:id="rId13"/>
    <p:sldId id="263" r:id="rId14"/>
    <p:sldId id="262" r:id="rId15"/>
    <p:sldId id="261" r:id="rId16"/>
    <p:sldId id="274" r:id="rId17"/>
    <p:sldId id="275" r:id="rId18"/>
    <p:sldId id="269" r:id="rId19"/>
  </p:sldIdLst>
  <p:sldSz cx="12192000" cy="685800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>
        <p:scale>
          <a:sx n="50" d="100"/>
          <a:sy n="50" d="100"/>
        </p:scale>
        <p:origin x="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9754-86B8-4BD8-9BD3-672CE015F1AC}" type="datetimeFigureOut">
              <a:rPr lang="pt-PT" smtClean="0"/>
              <a:t>12/01/2025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CF4F2-A96B-416E-8F79-AB65E33E13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2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16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71C8-FE78-467A-59AB-ADD3D174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C189A48-1699-BF23-ECF6-38CDFD1CC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4EDC8A8-FB32-DF31-8DDD-BE193D2C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1C222-4E7B-33D0-A77D-FA7707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5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9E9B97-F4B1-4A44-94B9-90549CC8CF6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EDC9AB-2B99-42C1-AA13-0D925FA5DDC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F8A97A-6E0A-4555-8F92-0964D54828C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6B46BD-EEE0-48BD-8A09-C330B3D5B3D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01A324-A660-4576-861D-3F7DDD834ED9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30D64-5F26-413B-B9AD-5823A076ED7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BF1F16-E9D5-4CA0-B555-446562BE94C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F79ECA-B85E-47B1-AC67-51BD3B403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5431D-23E0-4AC7-8368-6B6E25B8ABF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03A15-FA16-4918-81C7-B600A087A9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0A17FE-F804-477D-B2B7-3B012209EB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9640D1-F2A7-4DF1-8590-E115B082E3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6B15-B01B-492E-8025-371D3529A48D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158976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3" name="CaixaDeTexto 5"/>
          <p:cNvSpPr/>
          <p:nvPr/>
        </p:nvSpPr>
        <p:spPr>
          <a:xfrm>
            <a:off x="2589120" y="2971800"/>
            <a:ext cx="67831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Parte 2 - Grupo 8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2"/>
          <a:stretch/>
        </p:blipFill>
        <p:spPr>
          <a:xfrm>
            <a:off x="9718920" y="318240"/>
            <a:ext cx="1604520" cy="9471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25"/>
          <p:cNvSpPr/>
          <p:nvPr/>
        </p:nvSpPr>
        <p:spPr>
          <a:xfrm>
            <a:off x="8688600" y="4800600"/>
            <a:ext cx="251388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João Fonseca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Alexis Correia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Ricardo Vilaça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180201-034C-1E18-AE26-1BE75942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59F661-99C9-E2F3-F8A2-C7D5E6E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D6D3843-AE1C-1391-C5BC-320727DE9F9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046F5B0-F841-64DA-AC6B-59511F5F9FE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531AB33-6445-6A35-6AFA-ACC08C9B48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8257343-9309-605D-CA10-C66B1E5278A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C183CD-8565-4EDD-7BD7-5855E4F2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44" r="-52" b="-44"/>
          <a:stretch>
            <a:fillRect/>
          </a:stretch>
        </p:blipFill>
        <p:spPr bwMode="auto">
          <a:xfrm>
            <a:off x="1525680" y="1859456"/>
            <a:ext cx="2910383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9439CA-2C99-6DE7-79D9-2F8A48B6C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359" y="1859456"/>
            <a:ext cx="5481961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33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C4044F-9A5A-F8C9-BA29-5631DD24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A2D45D8-2995-DCA4-A928-7F37F5E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AC10E21-AD38-C39F-917C-677DAA98202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9C955F4-C77F-7C9C-25E3-03F4567D0F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FC54844-30AC-C77E-93E5-6FBAA25C307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1579CDF-B651-C67B-ABEF-85F88F07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52" r="-50" b="-52"/>
          <a:stretch>
            <a:fillRect/>
          </a:stretch>
        </p:blipFill>
        <p:spPr bwMode="auto">
          <a:xfrm>
            <a:off x="1524480" y="1988588"/>
            <a:ext cx="2930038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E0154F-C114-1A59-629B-2FC76AA3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33" y="1988588"/>
            <a:ext cx="4844487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8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C557D5-7865-4C71-FFE9-176938246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DF574B0-44E8-CF13-C529-F115D96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733621F-F0A2-30F9-0087-BBACAC24435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E87CD16-89D6-C2B1-59F6-608AB796EC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F6F310-6414-B9B3-A0C5-9BEC48590DF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D4BC8-673D-6051-CBD4-9E47DC7D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86" y="2249488"/>
            <a:ext cx="4622435" cy="276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195B98B-A384-90D0-E616-64860CF4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t="-53" r="-53" b="-53"/>
          <a:stretch>
            <a:fillRect/>
          </a:stretch>
        </p:blipFill>
        <p:spPr bwMode="auto">
          <a:xfrm>
            <a:off x="1525679" y="2249487"/>
            <a:ext cx="2719749" cy="2764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C8CD5D-F1A1-8EBB-55AA-F006C5F4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49A0E5B-F18C-1607-6E40-CE9D902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2985C4C-4252-A6FE-5A33-E90956DCB3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59C0061-5CEA-5BB2-E983-BE82C1380D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24CE875-BD94-3333-8BF0-5254B69965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3BD777AD-F551-BADA-3CBF-84C8B226510B}"/>
              </a:ext>
            </a:extLst>
          </p:cNvPr>
          <p:cNvSpPr/>
          <p:nvPr/>
        </p:nvSpPr>
        <p:spPr>
          <a:xfrm>
            <a:off x="1525680" y="2254116"/>
            <a:ext cx="9024480" cy="2349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Seguindo a mesma lógica, podemos criar o resto das tabelas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As tabelas que faltam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e Equipa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Treinador, Atleta, Evento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e Realiza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506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87A2-CDD9-7788-DB26-A0D2E905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F7018C8C-2A53-48B8-CDA6-4E0B852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CA61725-5BD6-6FF1-5A4F-CC475F116A5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DE62E53-004B-090E-EF10-4C2FF6C018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67F2921-1514-CDDA-8972-4CE56BB6376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2D189D-C7EE-E115-F17B-47D6CDE3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80" y="2290602"/>
            <a:ext cx="3762900" cy="2276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4ADE5D-B359-90EC-0A8D-304F7E35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34" y="2009575"/>
            <a:ext cx="3772426" cy="2838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0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326896-3894-D6C7-23D9-B9B4A765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89DF5CA-6EA6-C652-ABDA-404F4120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E1F10E1-7E7A-763F-71CA-75C9F479806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8E0864-8788-3C7F-36B9-EE9740CF6B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150ABA3-4A15-8215-D393-83A6BF18EA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3A14FD-62DB-F98F-F4D6-3B0EEDE144B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645DA7-1223-A852-03A9-2DC523DA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8" r="2627"/>
          <a:stretch/>
        </p:blipFill>
        <p:spPr>
          <a:xfrm>
            <a:off x="621720" y="2266788"/>
            <a:ext cx="3572933" cy="2324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E8147F-E791-5771-F955-4E2BAB2E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19" y="1828800"/>
            <a:ext cx="3372321" cy="3353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2013A2-0D03-7FCD-B343-782C51886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306" y="2166761"/>
            <a:ext cx="3829584" cy="2524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2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6E4837-4A72-2EC1-C42C-823AE6FB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55800E1-82FE-1091-36A9-B24BE36E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9731862E-DE81-F6A2-E7BB-3087EC8567B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02D5DD0-1053-DBD8-DF6A-B4A55097DDE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0981F1-9E6F-FAC0-41AF-F4920925F5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62E462-7E51-EB9C-2690-8006EC60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91" y="1715812"/>
            <a:ext cx="3686689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222964-6139-1D28-736B-07F1F7D2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25" y="2535076"/>
            <a:ext cx="3867690" cy="229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1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1B02B5-7C5F-1794-ACAA-B80A3959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3D40603-5E11-4974-F709-9BEC0199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…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BC935C0-F318-ED1B-B924-E43634BA47F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00EE36B-775F-42E2-7D51-491AAF44DD7D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2630B68-09F2-DE78-75F9-2E3190A0CF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B68C47-DD42-7B79-4BC8-37CEC544AD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8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A051DF-9370-6E1F-A966-FCFFF3AF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>
            <a:extLst>
              <a:ext uri="{FF2B5EF4-FFF2-40B4-BE49-F238E27FC236}">
                <a16:creationId xmlns:a16="http://schemas.microsoft.com/office/drawing/2014/main" id="{F5167765-DEF6-8118-1BA0-EACD0A05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Conclusão e Trabalho Futuro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>
            <a:extLst>
              <a:ext uri="{FF2B5EF4-FFF2-40B4-BE49-F238E27FC236}">
                <a16:creationId xmlns:a16="http://schemas.microsoft.com/office/drawing/2014/main" id="{69301A0B-E77F-3789-C9E4-6579746AE1F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3" name="CaixaDeTexto 5">
            <a:extLst>
              <a:ext uri="{FF2B5EF4-FFF2-40B4-BE49-F238E27FC236}">
                <a16:creationId xmlns:a16="http://schemas.microsoft.com/office/drawing/2014/main" id="{9627A777-B39B-0638-8DF6-212D4B3F7B50}"/>
              </a:ext>
            </a:extLst>
          </p:cNvPr>
          <p:cNvSpPr/>
          <p:nvPr/>
        </p:nvSpPr>
        <p:spPr>
          <a:xfrm>
            <a:off x="1814400" y="1845720"/>
            <a:ext cx="679284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4" name="Imagem 3">
            <a:extLst>
              <a:ext uri="{FF2B5EF4-FFF2-40B4-BE49-F238E27FC236}">
                <a16:creationId xmlns:a16="http://schemas.microsoft.com/office/drawing/2014/main" id="{6E7FEA2B-DBA8-4F6D-6745-525908B5D1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>
            <a:extLst>
              <a:ext uri="{FF2B5EF4-FFF2-40B4-BE49-F238E27FC236}">
                <a16:creationId xmlns:a16="http://schemas.microsoft.com/office/drawing/2014/main" id="{BF610D12-74BC-50E5-A694-277F36CC9E5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/>
          <p:cNvSpPr/>
          <p:nvPr/>
        </p:nvSpPr>
        <p:spPr>
          <a:xfrm>
            <a:off x="1823400" y="1845720"/>
            <a:ext cx="884412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Apresentação e Explicação da Base de Dados implementada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Cálculo do espaço da base de dados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Inicial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Taxa de crescimento anual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Realização do povoamento da base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Traduções das interrogações do utilizador para SQL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e caracterização de vistas de utilização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9" name="Imagem 8"/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/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FD6C71-568A-7533-A3CF-E532DB75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>
            <a:extLst>
              <a:ext uri="{FF2B5EF4-FFF2-40B4-BE49-F238E27FC236}">
                <a16:creationId xmlns:a16="http://schemas.microsoft.com/office/drawing/2014/main" id="{AF844D5B-4CCF-892E-76B8-920F1099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>
            <a:extLst>
              <a:ext uri="{FF2B5EF4-FFF2-40B4-BE49-F238E27FC236}">
                <a16:creationId xmlns:a16="http://schemas.microsoft.com/office/drawing/2014/main" id="{C6DC4B98-E5AF-08D0-A584-13871C06A59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>
            <a:extLst>
              <a:ext uri="{FF2B5EF4-FFF2-40B4-BE49-F238E27FC236}">
                <a16:creationId xmlns:a16="http://schemas.microsoft.com/office/drawing/2014/main" id="{2C7E5623-55BC-B0B1-F551-C6E2733947C4}"/>
              </a:ext>
            </a:extLst>
          </p:cNvPr>
          <p:cNvSpPr/>
          <p:nvPr/>
        </p:nvSpPr>
        <p:spPr>
          <a:xfrm>
            <a:off x="1823399" y="1845720"/>
            <a:ext cx="8844121" cy="3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 perfis de utilização para cada utilizador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Indexação do Sistema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Procedimentos implementados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Plano de Segurança e Recuperação de Dados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onsolas"/>
              </a:rPr>
              <a:t>Conclusão e Trabalho Futuro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9" name="Imagem 8">
            <a:extLst>
              <a:ext uri="{FF2B5EF4-FFF2-40B4-BE49-F238E27FC236}">
                <a16:creationId xmlns:a16="http://schemas.microsoft.com/office/drawing/2014/main" id="{C1F911F6-191B-10E3-913B-9C3647A0DA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>
            <a:extLst>
              <a:ext uri="{FF2B5EF4-FFF2-40B4-BE49-F238E27FC236}">
                <a16:creationId xmlns:a16="http://schemas.microsoft.com/office/drawing/2014/main" id="{A54743E4-2C12-7B73-E8C4-1406B567B18F}"/>
              </a:ext>
            </a:extLst>
          </p:cNvPr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324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Implementação Física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4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4211C3E-6824-ADB0-EA02-7CB963C4D586}"/>
              </a:ext>
            </a:extLst>
          </p:cNvPr>
          <p:cNvSpPr/>
          <p:nvPr/>
        </p:nvSpPr>
        <p:spPr>
          <a:xfrm>
            <a:off x="1823399" y="1845720"/>
            <a:ext cx="884412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Anteriormente: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Definição do Sistema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dos Requisitos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Modelação Conceptual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Modelação Lógica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Implementação Física é a próxima etapa, bem como o resultado direto de todo o trabalho anteriormente realizado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5E8478-042E-3633-7964-ECB73EE16B11}"/>
              </a:ext>
            </a:extLst>
          </p:cNvPr>
          <p:cNvSpPr/>
          <p:nvPr/>
        </p:nvSpPr>
        <p:spPr>
          <a:xfrm>
            <a:off x="1525680" y="1828800"/>
            <a:ext cx="9141840" cy="9647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No MySQL, iniciamos a implementação da base de dados com os comandos: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8E5AC-E2B4-DD46-FF9F-8101A297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30" r="-17" b="-130"/>
          <a:stretch>
            <a:fillRect/>
          </a:stretch>
        </p:blipFill>
        <p:spPr bwMode="auto">
          <a:xfrm>
            <a:off x="1441080" y="2950335"/>
            <a:ext cx="9236520" cy="120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C1B5004B-7DB7-7076-B862-71B4BD28B463}"/>
              </a:ext>
            </a:extLst>
          </p:cNvPr>
          <p:cNvSpPr/>
          <p:nvPr/>
        </p:nvSpPr>
        <p:spPr>
          <a:xfrm>
            <a:off x="1489680" y="4561246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52A746E6-B337-A473-2DA6-D0FF0E6D0691}"/>
              </a:ext>
            </a:extLst>
          </p:cNvPr>
          <p:cNvSpPr/>
          <p:nvPr/>
        </p:nvSpPr>
        <p:spPr>
          <a:xfrm>
            <a:off x="1525680" y="4311517"/>
            <a:ext cx="9141840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instrução é responsável pela criação da base de dados (chamada de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EventoDesportivo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) em si;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segunda indica ao sistema qual a base de dados que deve ser utilizada para as próximas operações 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F0B60A-90C2-02B5-B78C-C620608E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F3B4C5-337F-C61C-7DAB-39F127F9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5D3EC9-9C58-C536-EF9E-1A0AEB6EC7C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DBD1F41-3ACE-9D23-EE9A-FBB42384D0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9BEDADD-EBD9-7D3C-566F-D0BEE3C459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2A79F4-E176-8041-B83A-C39F5B3D2BF1}"/>
              </a:ext>
            </a:extLst>
          </p:cNvPr>
          <p:cNvSpPr/>
          <p:nvPr/>
        </p:nvSpPr>
        <p:spPr>
          <a:xfrm>
            <a:off x="1524060" y="2023284"/>
            <a:ext cx="9141840" cy="2811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partir deste momento, já podemos começar a inserir as tebelas na base de dados com a instrução: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CREATE TABLE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primeiras tabelas a serem criadas são aquelas que não contem nenhuma chave estrangeira, ou seja: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Competição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Tipo</a:t>
            </a:r>
          </a:p>
        </p:txBody>
      </p:sp>
    </p:spTree>
    <p:extLst>
      <p:ext uri="{BB962C8B-B14F-4D97-AF65-F5344CB8AC3E}">
        <p14:creationId xmlns:p14="http://schemas.microsoft.com/office/powerpoint/2010/main" val="143527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C86EE-B43B-167F-11A1-3E563A4F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420C69D-327C-A3E5-ABF2-41968D95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8600912-DECF-2B3B-524F-A9F506F239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BAFF717-5419-96CD-DB10-A6EFCCEF8A4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623AE10-6F91-24E6-F3C8-DC071E8F0B3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05E91B-AB55-B2BD-0558-6D0040F4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-37" r="1476" b="-37"/>
          <a:stretch>
            <a:fillRect/>
          </a:stretch>
        </p:blipFill>
        <p:spPr bwMode="auto">
          <a:xfrm>
            <a:off x="6012018" y="2126754"/>
            <a:ext cx="4655502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E5746-6B2B-C9FE-96C1-241E89DE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38" r="-50" b="-38"/>
          <a:stretch>
            <a:fillRect/>
          </a:stretch>
        </p:blipFill>
        <p:spPr bwMode="auto">
          <a:xfrm>
            <a:off x="1240200" y="1706886"/>
            <a:ext cx="2760300" cy="362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1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F80E4E-564B-0EB7-948D-DA5F14842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7FB47C38-40E4-DCA8-482E-CCBB62F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D14162F-2C19-F694-F576-ED7D3598266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34D3820-1A39-C8FE-B10D-BDC7D9F8FC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3F402BD-F8EA-AA3C-7D41-9BBA6DB6316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B4D73C-2D43-B9C4-9ABB-FF73BB90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-64" r="2447" b="-64"/>
          <a:stretch/>
        </p:blipFill>
        <p:spPr bwMode="auto">
          <a:xfrm>
            <a:off x="4963886" y="2038518"/>
            <a:ext cx="6384471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98F254-3DD4-006B-593C-518DFC11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-64" r="-44" b="-64"/>
          <a:stretch>
            <a:fillRect/>
          </a:stretch>
        </p:blipFill>
        <p:spPr bwMode="auto">
          <a:xfrm>
            <a:off x="1240200" y="2521487"/>
            <a:ext cx="2629873" cy="181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6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EDA44D-33DA-F4BB-66F7-6A12E815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5576765-F384-3F4A-369F-6B97046E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59105C0-87EF-F856-F2EF-242D3860FA1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2D20EE2-2194-A042-E6B7-19DC0B9596E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6E7485F-4EC6-23E1-2F80-B8F5FDC9FB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7032339-8074-438D-F4A8-78F24AC9FF4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07BA16-DD96-AD22-4256-B089B4662DE9}"/>
              </a:ext>
            </a:extLst>
          </p:cNvPr>
          <p:cNvSpPr/>
          <p:nvPr/>
        </p:nvSpPr>
        <p:spPr>
          <a:xfrm>
            <a:off x="1524060" y="2023284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Em seguida, podemos criar as tabelas que possuem chaves estrangeiras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as apenas aquelas que fazem referência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Competição 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e/ou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Tipo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tabelas em questão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Funcionário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Esporte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Delegação</a:t>
            </a:r>
          </a:p>
        </p:txBody>
      </p:sp>
    </p:spTree>
    <p:extLst>
      <p:ext uri="{BB962C8B-B14F-4D97-AF65-F5344CB8AC3E}">
        <p14:creationId xmlns:p14="http://schemas.microsoft.com/office/powerpoint/2010/main" val="3671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606</Words>
  <Application>Microsoft Office PowerPoint</Application>
  <PresentationFormat>Ecrã Panorâmico</PresentationFormat>
  <Paragraphs>81</Paragraphs>
  <Slides>18</Slides>
  <Notes>2</Notes>
  <HiddenSlides>18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Bases de Dados – Jogos Olímpicos</vt:lpstr>
      <vt:lpstr>Estrutura da Apresentação</vt:lpstr>
      <vt:lpstr>Estrutura da Apresentação</vt:lpstr>
      <vt:lpstr>Implementação Física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Cálculo do …</vt:lpstr>
      <vt:lpstr>Conclusão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Simão Quintela</dc:creator>
  <dc:description/>
  <cp:lastModifiedBy>fonsecajanjao@gmail.com</cp:lastModifiedBy>
  <cp:revision>571</cp:revision>
  <dcterms:created xsi:type="dcterms:W3CDTF">2022-11-19T12:42:00Z</dcterms:created>
  <dcterms:modified xsi:type="dcterms:W3CDTF">2025-01-12T12:57:05Z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