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ED9E83-A0A8-4CD7-9672-F7E588EB10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EE865B-690C-40A6-AAE0-F1F84A5AA4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E77C4-CC83-4D28-AEE6-2025141310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A2A1B-E2A7-496E-AE21-88C117A0EC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8FAEC-191A-4FAF-9FAC-A5AF41A7EB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4B70C8-857D-4155-A539-8EA87FD441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2B79BF-21C7-413A-BEBE-9B2C17100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B554FE-982D-4DE8-B6BD-71236ABAAB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450BE-0430-441A-B817-58E55F6633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D9231-7E2A-4F47-A1E8-0F18C5B772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39C55B-65A5-4396-A14E-D52C0499A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2B8B3F-FB70-47DF-B146-94E5B2B4B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E27637-F66A-4C12-9F12-A762AE6CE7B4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213912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aixaDeTexto 5"/>
          <p:cNvSpPr/>
          <p:nvPr/>
        </p:nvSpPr>
        <p:spPr>
          <a:xfrm>
            <a:off x="2703240" y="3398040"/>
            <a:ext cx="678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Checkpoint 1/2 - Grupo 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1"/>
          <a:stretch/>
        </p:blipFill>
        <p:spPr>
          <a:xfrm>
            <a:off x="9718920" y="318240"/>
            <a:ext cx="1605600" cy="9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Tipos de Requisitos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Retângulo 6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aixaDeTexto 7"/>
          <p:cNvSpPr/>
          <p:nvPr/>
        </p:nvSpPr>
        <p:spPr>
          <a:xfrm>
            <a:off x="1523880" y="1718640"/>
            <a:ext cx="902556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Descrição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Manipulação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Controlo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8" name="Imagem 6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89" name="CaixaDeTexto 8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aixaDeTexto 5"/>
          <p:cNvSpPr/>
          <p:nvPr/>
        </p:nvSpPr>
        <p:spPr>
          <a:xfrm>
            <a:off x="1523880" y="1718640"/>
            <a:ext cx="9025560" cy="40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 um nome, uma data de início, uma data de encerramento e local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 um número de identificação (número da edição) e uma lista de esportes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é constituído por diversos eventos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eventos são a realização de uma modalidade de um determinado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eventos possuem id, hora, data e locais marcados e uma lista das equipes (delegações) que participarão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tem uma lista das delegações que participarão na edição em questão.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delegação representa um país, são compostas por equipas e possuem uma identificação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13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aixaDeTexto 5"/>
          <p:cNvSpPr/>
          <p:nvPr/>
        </p:nvSpPr>
        <p:spPr>
          <a:xfrm>
            <a:off x="1523880" y="1718640"/>
            <a:ext cx="9025560" cy="57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equipes são constituídas por um id, treinadores, atletas e qual delegação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Atletas possuem id, nome, idade, género, peso, altura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Treinadores possuem id, nome e qual equipa ele(a) treina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equipe compete em diferentes modalidades(eventos) de um mesmo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atleta ou treinador só pode fazer parte de uma delegação, de acordo com sua nacionalidade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possuí diversos funcionários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funcionário tem um nome, um número de id e um cargo/função (juíz, camera, auxiliar,organizador,membros de segurança)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São registados os resultados de cada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14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Retângulo 1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aixaDeTexto 11"/>
          <p:cNvSpPr/>
          <p:nvPr/>
        </p:nvSpPr>
        <p:spPr>
          <a:xfrm>
            <a:off x="1523880" y="1718640"/>
            <a:ext cx="902556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resultados possuem um id, indicam o evento, o atleta e/ou a equipe, sua posição, seu tempo/pontuação e se foi classificado ou não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Atletas podem participar em diferentes modalidades de um mesmo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modalidades possuem id, o esporte a que se referem e uma descrição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possui(em cada modalidade)uma cerimónia de entrega de medalhas para primeiro, segundo e terceiro qualificados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atletas só competirão se passarem num teste de dopping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esporte tem um id e um nome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tipo (do funcionário) é uma entidade com id e descrição do cargo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3" name="Imagem 1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04" name="CaixaDeTexto 20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Manipulação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aixaDeTexto 5"/>
          <p:cNvSpPr/>
          <p:nvPr/>
        </p:nvSpPr>
        <p:spPr>
          <a:xfrm>
            <a:off x="1523880" y="1718640"/>
            <a:ext cx="9025560" cy="32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gerir os funcionários da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adicionar, editar e remover atletas e treinadores antes do início da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adicionar e editar os resultados dos eventos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resultados podem ser consultados a qualquer momento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local, a hora e o dia dos eventos podem ser alterados antes de ocorrerem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excluir registros de atletas que foram desclassificados de uma competição ou que não irão participar mais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15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Manipulação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Retângulo 2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aixaDeTexto 21"/>
          <p:cNvSpPr/>
          <p:nvPr/>
        </p:nvSpPr>
        <p:spPr>
          <a:xfrm>
            <a:off x="1523880" y="1718640"/>
            <a:ext cx="9025560" cy="47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No final de cada modalidade cada atleta ou equipa deve ser ordenada em prol do seu resultado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saber quais foram os países e atletas com maior numero de medalhas no fim de cada dia e no fim dos Jogos Olimpicos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atualizar a lista de eventos de um determinado dia em massa após uma alteração na programação oficial devido a condições climáticas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organizador deve ser capaz de enviar notificações automáticas para juízes e participantes sobre mudanças em horários de eventos, desclassificações ou atualizações de resultados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3" name="Imagem 2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22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Controlo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Retângulo 3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aixaDeTexto 16"/>
          <p:cNvSpPr/>
          <p:nvPr/>
        </p:nvSpPr>
        <p:spPr>
          <a:xfrm>
            <a:off x="1523880" y="1718640"/>
            <a:ext cx="9025560" cy="44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Só o organizador pode alterar os locais e as respetivas datas e horários de cada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Só os juízes podem atualizar os resultados das provas durante 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organizador pode adicionar e remover os outros funcionário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 organizador pode alterar as informações dos atletas/treinadores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Todas as informações sensíveis, como dados pessoais dos atletas devem ser armazenadas em formato criptografado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 organizador pode acrescentar ou retirar modalidades, estas os quais só podem ser feitas num periodo de 4 anos antes do começo dos Jogos Olimpicos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Membros de segurança devem sempre acompanhar atletas e/ou treinadores quando estes prestão declarações aos jornalistas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8" name="Imagem 4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19" name="CaixaDeTexto 17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Controlo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Retângulo 5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aixaDeTexto 23"/>
          <p:cNvSpPr/>
          <p:nvPr/>
        </p:nvSpPr>
        <p:spPr>
          <a:xfrm>
            <a:off x="1523880" y="1718640"/>
            <a:ext cx="9025560" cy="41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juízes são obrigados a inserir os resultados no sistema imediatamente após o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término do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cerimônias de entrega de medalhas só podem ser realizadas após 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confirmação final dos resultados, sendo obrigatória a aprovação do organizador 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dos juízes responsáveis pela modalidade.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É proibido um funcionário ter mais de um cargo/função em áreas críticas de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responsabilidade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treinador só pode interagir com os atletas da delegação à qual ele foi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designado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Nenhum funcionário pode alterar as permissões de outro funcionário sem 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aprovação explícita do organizador principal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3" name="Imagem 5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24" name="CaixaDeTexto 24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3- </a:t>
            </a:r>
            <a:r>
              <a:rPr b="0" lang="pt-PT" sz="4000" spc="-1" strike="noStrike" u="sng">
                <a:solidFill>
                  <a:srgbClr val="870f11"/>
                </a:solidFill>
                <a:uFillTx/>
                <a:latin typeface="Calibri"/>
                <a:ea typeface="Calibri Light"/>
              </a:rPr>
              <a:t>Modelo Conceptual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aixaDeTexto 5"/>
          <p:cNvSpPr/>
          <p:nvPr/>
        </p:nvSpPr>
        <p:spPr>
          <a:xfrm>
            <a:off x="1523880" y="1718640"/>
            <a:ext cx="902556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18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 rot="21594000">
            <a:off x="2419560" y="1132560"/>
            <a:ext cx="7134120" cy="49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4- </a:t>
            </a:r>
            <a:r>
              <a:rPr b="0" lang="pt-PT" sz="4000" spc="-1" strike="noStrike" u="sng">
                <a:solidFill>
                  <a:srgbClr val="870f11"/>
                </a:solidFill>
                <a:uFillTx/>
                <a:latin typeface="Calibri"/>
                <a:ea typeface="Calibri Light"/>
              </a:rPr>
              <a:t>Modelo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2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aixaDeTexto 5"/>
          <p:cNvSpPr/>
          <p:nvPr/>
        </p:nvSpPr>
        <p:spPr>
          <a:xfrm>
            <a:off x="1523880" y="1718640"/>
            <a:ext cx="902556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9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514600" y="1143000"/>
            <a:ext cx="6427080" cy="49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Estrutura da Apresentação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aixaDeTexto 5"/>
          <p:cNvSpPr/>
          <p:nvPr/>
        </p:nvSpPr>
        <p:spPr>
          <a:xfrm>
            <a:off x="1823400" y="1845720"/>
            <a:ext cx="679392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Contextualização do Sistema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Modelação Conceptual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Modelação Lógica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49" name="CaixaDeTexto 3"/>
          <p:cNvSpPr/>
          <p:nvPr/>
        </p:nvSpPr>
        <p:spPr>
          <a:xfrm>
            <a:off x="6629400" y="6400800"/>
            <a:ext cx="5809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1- </a:t>
            </a:r>
            <a:r>
              <a:rPr b="0" lang="pt-PT" sz="4400" spc="-1" strike="noStrike" u="sng">
                <a:solidFill>
                  <a:srgbClr val="870f11"/>
                </a:solidFill>
                <a:uFillTx/>
                <a:latin typeface="Calibri"/>
              </a:rPr>
              <a:t>Contextualização do Sistema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aixaDeTexto 5"/>
          <p:cNvSpPr/>
          <p:nvPr/>
        </p:nvSpPr>
        <p:spPr>
          <a:xfrm>
            <a:off x="1814400" y="1845720"/>
            <a:ext cx="679392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 que são os Jogos Olímpicos?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Motivações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Objetivos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Viabilidade do processo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54" name="CaixaDeTexto 3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O que são os Jogos Olímpicos?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aixaDeTexto 5"/>
          <p:cNvSpPr/>
          <p:nvPr/>
        </p:nvSpPr>
        <p:spPr>
          <a:xfrm>
            <a:off x="1489680" y="1828800"/>
            <a:ext cx="9025560" cy="29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Os Jogos Olímpicos são uma competição internacional que surgiu na Grécia Antiga e foi retomada em 1896.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Reúnem atletas de todo o mundo em várias modalidades desportivas, promovendo valores como a paz, a união e o espírito de amizade entre as nações através do desporto.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59" name="CaixaDeTexto 1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Motivações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aixaDeTexto 5"/>
          <p:cNvSpPr/>
          <p:nvPr/>
        </p:nvSpPr>
        <p:spPr>
          <a:xfrm>
            <a:off x="1523880" y="1645920"/>
            <a:ext cx="9025560" cy="35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Competições desportivas exigem sistemas de gestão de dados eficientes e centralizados, que permitam processar e aceder rapidamente a informações sobre resultados, equipas e jogadores.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 desenvolvimento deste SBD visa resolver a falta de fiabilidade e acessibilidade dos sistemas atuais, melhorando a precisão e o planeamento para administradores e treinadores.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64" name="CaixaDeTexto 2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Objetivos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aixaDeTexto 5"/>
          <p:cNvSpPr/>
          <p:nvPr/>
        </p:nvSpPr>
        <p:spPr>
          <a:xfrm>
            <a:off x="1541160" y="1828800"/>
            <a:ext cx="902556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Gerir dados de jogadores, equipas, competições e resultados.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Permitir entrada e consulta rápida de informações.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Garantir precisão e integridade dos dados.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Analisar o desempenho de atletas e distribuição de prémios.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Facilitar o acesso público a estatísticas de competições.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69" name="CaixaDeTexto 4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Viabilidade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aixaDeTexto 5"/>
          <p:cNvSpPr/>
          <p:nvPr/>
        </p:nvSpPr>
        <p:spPr>
          <a:xfrm>
            <a:off x="1523880" y="1645920"/>
            <a:ext cx="9025560" cy="36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 utilização de sistemas de base de dados (SBD) para gestão de competições desportivas é eficaz, oferecendo benefícios como redução de custos, maior precisão nas informações e relatórios detalhados para melhor tomada de decisões.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74" name="CaixaDeTexto 6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2- </a:t>
            </a:r>
            <a:r>
              <a:rPr b="0" lang="pt-PT" sz="4400" spc="-1" strike="noStrike" u="sng">
                <a:solidFill>
                  <a:srgbClr val="870f11"/>
                </a:solidFill>
                <a:uFillTx/>
                <a:latin typeface="Calibri"/>
              </a:rPr>
              <a:t>Requisitos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aixaDeTexto 5"/>
          <p:cNvSpPr/>
          <p:nvPr/>
        </p:nvSpPr>
        <p:spPr>
          <a:xfrm>
            <a:off x="1814400" y="1845720"/>
            <a:ext cx="679392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Processo de levantamento e organização de 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Tipos de 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Analise e validação geral de requisitos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79" name="CaixaDeTexto 10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9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Processo de levantamento e organização de requisitos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Retângulo 4"/>
          <p:cNvSpPr/>
          <p:nvPr/>
        </p:nvSpPr>
        <p:spPr>
          <a:xfrm>
            <a:off x="0" y="6233760"/>
            <a:ext cx="12191040" cy="62316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aixaDeTexto 5"/>
          <p:cNvSpPr/>
          <p:nvPr/>
        </p:nvSpPr>
        <p:spPr>
          <a:xfrm>
            <a:off x="1523880" y="1718640"/>
            <a:ext cx="902556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8040" cy="710280"/>
          </a:xfrm>
          <a:prstGeom prst="rect">
            <a:avLst/>
          </a:prstGeom>
          <a:ln w="0">
            <a:noFill/>
          </a:ln>
        </p:spPr>
      </p:pic>
      <p:sp>
        <p:nvSpPr>
          <p:cNvPr id="84" name="CaixaDeTexto 12"/>
          <p:cNvSpPr/>
          <p:nvPr/>
        </p:nvSpPr>
        <p:spPr>
          <a:xfrm>
            <a:off x="6629400" y="6362640"/>
            <a:ext cx="585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0F99B1A9D38C4D82DDAEDA3598BCDA" ma:contentTypeVersion="4" ma:contentTypeDescription="Criar um novo documento." ma:contentTypeScope="" ma:versionID="bcabf9fb0f565926b5d1ae1ba80e7003">
  <xsd:schema xmlns:xsd="http://www.w3.org/2001/XMLSchema" xmlns:xs="http://www.w3.org/2001/XMLSchema" xmlns:p="http://schemas.microsoft.com/office/2006/metadata/properties" xmlns:ns3="61ffdd43-71ea-4afc-bb01-7baa052ac94c" targetNamespace="http://schemas.microsoft.com/office/2006/metadata/properties" ma:root="true" ma:fieldsID="e9255b4cc8d60997d911398195b2c0fa" ns3:_="">
    <xsd:import namespace="61ffdd43-71ea-4afc-bb01-7baa052ac9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fdd43-71ea-4afc-bb01-7baa052ac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5201F-F8A8-4EDF-949D-401E44F88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7326BF-A4AE-4FD2-8F1F-81E4DEB2D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ffdd43-71ea-4afc-bb01-7baa052ac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E60C97-375D-4CB7-9E8A-39B4321C938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61ffdd43-71ea-4afc-bb01-7baa052ac94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LibreOffice/7.3.7.2$Linux_X86_64 LibreOffice_project/30$Build-2</Application>
  <AppVersion>15.0000</AppVersion>
  <Words>1126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2022-11-19T12:42:00Z</dcterms:created>
  <dc:creator>Simão Quintela</dc:creator>
  <dc:description/>
  <dc:language>en-US</dc:language>
  <cp:lastModifiedBy/>
  <dcterms:modified xsi:type="dcterms:W3CDTF">2024-11-16T19:07:46Z</dcterms:modified>
  <cp:revision>553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