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9E9B97-F4B1-4A44-94B9-90549CC8CF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EDC9AB-2B99-42C1-AA13-0D925FA5DD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F8A97A-6E0A-4555-8F92-0964D54828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6B46BD-EEE0-48BD-8A09-C330B3D5B3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01A324-A660-4576-861D-3F7DDD834E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F30D64-5F26-413B-B9AD-5823A076ED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BF1F16-E9D5-4CA0-B555-446562BE94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F79ECA-B85E-47B1-AC67-51BD3B4037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35431D-23E0-4AC7-8368-6B6E25B8AB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B03A15-FA16-4918-81C7-B600A087A9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0A17FE-F804-477D-B2B7-3B012209EB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9640D1-F2A7-4DF1-8590-E115B082E3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386B15-B01B-492E-8025-371D3529A48D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71600" y="158976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PT" sz="4800" spc="-1" strike="noStrike">
                <a:solidFill>
                  <a:srgbClr val="000000"/>
                </a:solidFill>
                <a:latin typeface="Calibri"/>
              </a:rPr>
              <a:t>Bases de Dados – Jogos Olímpicos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aixaDeTexto 5"/>
          <p:cNvSpPr/>
          <p:nvPr/>
        </p:nvSpPr>
        <p:spPr>
          <a:xfrm>
            <a:off x="2589120" y="2971800"/>
            <a:ext cx="6783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Checkpoint 1/2 - Grupo 8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4" name="Imagem 7" descr="Uma imagem com texto, ClipArt&#10;&#10;Descrição gerada automaticamente"/>
          <p:cNvPicPr/>
          <p:nvPr/>
        </p:nvPicPr>
        <p:blipFill>
          <a:blip r:embed="rId1"/>
          <a:stretch/>
        </p:blipFill>
        <p:spPr>
          <a:xfrm>
            <a:off x="9718920" y="318240"/>
            <a:ext cx="1604520" cy="947160"/>
          </a:xfrm>
          <a:prstGeom prst="rect">
            <a:avLst/>
          </a:prstGeom>
          <a:ln w="0">
            <a:noFill/>
          </a:ln>
        </p:spPr>
      </p:pic>
      <p:sp>
        <p:nvSpPr>
          <p:cNvPr id="45" name="CaixaDeTexto 25"/>
          <p:cNvSpPr/>
          <p:nvPr/>
        </p:nvSpPr>
        <p:spPr>
          <a:xfrm>
            <a:off x="8688600" y="4800600"/>
            <a:ext cx="251388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João Fonseca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Alexis Correia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Ricardo Vilaça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Descrição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7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aixaDeTexto 5"/>
          <p:cNvSpPr/>
          <p:nvPr/>
        </p:nvSpPr>
        <p:spPr>
          <a:xfrm>
            <a:off x="1523880" y="1718640"/>
            <a:ext cx="9024480" cy="40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possui um nome, uma data de início, uma data de encerramento e local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possui um número de identificação (número da edição) e uma lista de esportes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é constituído por diversos eventos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eventos são a realização de uma modalidade de um determinado esporte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eventos possuem id, hora, data e locais marcados e uma lista das equipes (delegações) que participarão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tem uma lista das delegações que participarão na edição em questão.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delegação representa um país, são compostas por equipas e possuem uma identificação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89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90" name="CaixaDeTexto 13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Descrição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aixaDeTexto 5"/>
          <p:cNvSpPr/>
          <p:nvPr/>
        </p:nvSpPr>
        <p:spPr>
          <a:xfrm>
            <a:off x="1523880" y="1718640"/>
            <a:ext cx="9024480" cy="56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As equipes são constituídas por um id, treinadores, atletas e qual delegação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Atletas possuem id, nome, idade, género, peso, altura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Treinadores possuem id, nome e qual equipa ele(a) treina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equipe compete em diferentes modalidades(eventos) de um mesmo esporte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atleta ou treinador só pode fazer parte de uma delegação, de acordo com sua nacionalidade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possuí diversos funcionários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funcionário tem um nome, um número de id e um cargo/função (juíz, camera, auxiliar,organizador,membros de segurança)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São registados os resultados de cada evento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4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95" name="CaixaDeTexto 14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Descrição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7" name="Retângulo 1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aixaDeTexto 11"/>
          <p:cNvSpPr/>
          <p:nvPr/>
        </p:nvSpPr>
        <p:spPr>
          <a:xfrm>
            <a:off x="1523880" y="1718640"/>
            <a:ext cx="902448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resultados possuem um id, indicam o evento, o atleta e/ou a equipe, sua posição, seu tempo/pontuação e se foi classificado ou não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Atletas podem participar em diferentes modalidades de um mesmo esporte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As modalidades possuem id, o esporte a que se referem e uma descrição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 competição possui(em cada modalidade)uma cerimónia de entrega de medalhas para primeiro, segundo e terceiro qualificados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atletas só competirão se passarem num teste de dopping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esporte tem um id e um nome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 tipo (do funcionário) é uma entidade com id e descrição do cargo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9" name="Imagem 1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100" name="CaixaDeTexto 20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Manipulação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aixaDeTexto 5"/>
          <p:cNvSpPr/>
          <p:nvPr/>
        </p:nvSpPr>
        <p:spPr>
          <a:xfrm>
            <a:off x="1523880" y="1718640"/>
            <a:ext cx="902448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possível gerir os funcionários da competição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possível adicionar, editar e remover atletas e treinadores antes do início da competição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possível adicionar e editar os resultados dos eventos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resultados podem ser consultados a qualquer momento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 local, a hora e o dia dos eventos podem ser alterados antes de ocorrerem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possivel excluir registros de atletas que foram desclassificados de uma competição ou que não irão participar mais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4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105" name="CaixaDeTexto 15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Manipulação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7" name="Retângulo 2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aixaDeTexto 21"/>
          <p:cNvSpPr/>
          <p:nvPr/>
        </p:nvSpPr>
        <p:spPr>
          <a:xfrm>
            <a:off x="1523880" y="1718640"/>
            <a:ext cx="9024480" cy="47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No final de cada modalidade cada atleta ou equipa deve ser ordenada em prol do seu resultado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possivel saber quais foram os países e atletas com maior numero de medalhas no fim de cada dia e no fim dos Jogos Olimpicos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Deve ser possivel atualizar a lista de eventos de um determinado dia em massa após uma alteração na programação oficial devido a condições climáticas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 organizador deve ser capaz de enviar notificações automáticas para juízes e participantes sobre mudanças em horários de eventos, desclassificações ou atualizações de resultados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9" name="Imagem 2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110" name="CaixaDeTexto 22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Controlo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2" name="Retângulo 3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aixaDeTexto 16"/>
          <p:cNvSpPr/>
          <p:nvPr/>
        </p:nvSpPr>
        <p:spPr>
          <a:xfrm>
            <a:off x="1523880" y="1718640"/>
            <a:ext cx="902448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Só o organizador pode alterar os locais e as respetivas datas e horários de cada evento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Só os juízes podem atualizar os resultados das provas durante a competição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Apenas organizador pode adicionar e remover os outros funcionário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Apenas o organizador pode alterar as informações dos atletas/treinadores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Todas as informações sensíveis, como dados pessoais dos atletas devem ser armazenadas em formato criptografado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Apenas o organizador pode acrescentar ou retirar modalidades, estas os quais só podem ser feitas num periodo de 4 anos antes do começo dos Jogos Olimpicos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Membros de segurança devem sempre acompanhar atletas e/ou treinadores quando estes prestão declarações aos jornalistas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14" name="Imagem 4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115" name="CaixaDeTexto 17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Requisitos de Controlo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7" name="Retângulo 5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aixaDeTexto 23"/>
          <p:cNvSpPr/>
          <p:nvPr/>
        </p:nvSpPr>
        <p:spPr>
          <a:xfrm>
            <a:off x="1523880" y="1718640"/>
            <a:ext cx="902448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Os juízes são obrigados a inserir os resultados no sistema imediatamente após o término do evento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As cerimônias de entrega de medalhas só podem ser realizadas após a confirmação final dos resultados, sendo obrigatória a aprovação do organizador e dos juízes responsáveis pela modalidade.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É proibido um funcionário ter mais de um cargo/função em áreas críticas de responsabilidade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treinador só pode interagir com os atletas da delegação à qual ele foi designado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Nenhum funcionário pode alterar as permissões de outro funcionário sem a aprovação explícita do organizador principal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19" name="Imagem 5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120" name="CaixaDeTexto 24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Satisfação de Requisitos de Exploração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2" name="Retângulo 13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aixaDeTexto 34"/>
          <p:cNvSpPr/>
          <p:nvPr/>
        </p:nvSpPr>
        <p:spPr>
          <a:xfrm>
            <a:off x="838080" y="1875240"/>
            <a:ext cx="10134360" cy="38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Lista dos países e o número de medalhas adquiridas, ordenados por ordem decrescente: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τ numMedalhas DESC(γ pais,COUNT(∗)→numMedalhas(π pais((((σ posicao&lt;=3(Resultado))⨝Atleta)⨝Equipa)⨝Delegacao)))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Lista dos atletas que não foram classificados em um determinado evento: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Seja 'e' o id do Evento, então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b="0" i="1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πidAtleta,nome((σclassificado=0(σidEvento=e(Resultado)))⋈(Atleta))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4" name="Imagem 14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125" name="CaixaDeTexto 35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21720" y="-13140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3- </a:t>
            </a:r>
            <a:r>
              <a:rPr b="0" lang="pt-PT" sz="4000" spc="-1" strike="noStrike" u="sng">
                <a:solidFill>
                  <a:srgbClr val="870f11"/>
                </a:solidFill>
                <a:uFillTx/>
                <a:latin typeface="Calibri"/>
                <a:ea typeface="Calibri Light"/>
              </a:rPr>
              <a:t>Modelo Conceptual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7" name="Retângulo 8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aixaDeTexto 19"/>
          <p:cNvSpPr/>
          <p:nvPr/>
        </p:nvSpPr>
        <p:spPr>
          <a:xfrm>
            <a:off x="1523880" y="1718640"/>
            <a:ext cx="90244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9" name="Imagem 9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130" name="CaixaDeTexto 26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 rot="21594000">
            <a:off x="2418480" y="1131480"/>
            <a:ext cx="7133040" cy="494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21720" y="-13140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4- </a:t>
            </a:r>
            <a:r>
              <a:rPr b="0" lang="pt-PT" sz="4000" spc="-1" strike="noStrike" u="sng">
                <a:solidFill>
                  <a:srgbClr val="870f11"/>
                </a:solidFill>
                <a:uFillTx/>
                <a:latin typeface="Calibri"/>
                <a:ea typeface="Calibri Light"/>
              </a:rPr>
              <a:t>Modelo Lógico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3" name="Retângulo 10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aixaDeTexto 18"/>
          <p:cNvSpPr/>
          <p:nvPr/>
        </p:nvSpPr>
        <p:spPr>
          <a:xfrm>
            <a:off x="1523880" y="1718640"/>
            <a:ext cx="90244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5" name="Imagem 11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136" name="CaixaDeTexto 27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2743200" y="1143000"/>
            <a:ext cx="6109200" cy="50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PT" sz="4400" spc="-1" strike="noStrike">
                <a:solidFill>
                  <a:srgbClr val="870f11"/>
                </a:solidFill>
                <a:latin typeface="Calibri"/>
              </a:rPr>
              <a:t>Estrutura da Apresentação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Retângulo 7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aixaDeTexto 9"/>
          <p:cNvSpPr/>
          <p:nvPr/>
        </p:nvSpPr>
        <p:spPr>
          <a:xfrm>
            <a:off x="1823400" y="1845720"/>
            <a:ext cx="6792840" cy="38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Contextualização do Sistema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Requisitos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Modelação Conceptual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Modelação Lógica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9" name="Imagem 8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12"/>
          <p:cNvSpPr/>
          <p:nvPr/>
        </p:nvSpPr>
        <p:spPr>
          <a:xfrm>
            <a:off x="6629400" y="6400800"/>
            <a:ext cx="5808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21720" y="-13140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	</a:t>
            </a: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Implementação Fisica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9" name="Retângulo 9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aixaDeTexto 28"/>
          <p:cNvSpPr/>
          <p:nvPr/>
        </p:nvSpPr>
        <p:spPr>
          <a:xfrm>
            <a:off x="1523880" y="1718640"/>
            <a:ext cx="90244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41" name="Imagem 10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142" name="CaixaDeTexto 29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621720" y="1022040"/>
            <a:ext cx="4896720" cy="497016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6086880" y="1143000"/>
            <a:ext cx="5378040" cy="465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21720" y="-24408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	</a:t>
            </a: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Implementação Fisica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6" name="Retângulo 11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aixaDeTexto 30"/>
          <p:cNvSpPr/>
          <p:nvPr/>
        </p:nvSpPr>
        <p:spPr>
          <a:xfrm>
            <a:off x="1523880" y="1718640"/>
            <a:ext cx="90244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48" name="Imagem 12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149" name="CaixaDeTexto 31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914400" y="1022040"/>
            <a:ext cx="4826160" cy="511812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6629400" y="1057680"/>
            <a:ext cx="4421160" cy="511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PT" sz="4400" spc="-1" strike="noStrike">
                <a:solidFill>
                  <a:srgbClr val="870f11"/>
                </a:solidFill>
                <a:latin typeface="Calibri"/>
              </a:rPr>
              <a:t>1- </a:t>
            </a:r>
            <a:r>
              <a:rPr b="0" lang="pt-PT" sz="4400" spc="-1" strike="noStrike" u="sng">
                <a:solidFill>
                  <a:srgbClr val="870f11"/>
                </a:solidFill>
                <a:uFillTx/>
                <a:latin typeface="Calibri"/>
              </a:rPr>
              <a:t>Contextualização do Sistema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aixaDeTexto 5"/>
          <p:cNvSpPr/>
          <p:nvPr/>
        </p:nvSpPr>
        <p:spPr>
          <a:xfrm>
            <a:off x="1814400" y="1845720"/>
            <a:ext cx="6792840" cy="34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O que são os Jogos Olímpicos?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Motivações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Objetivos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Viabilidade do processo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54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3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</a:rPr>
              <a:t>O que são os Jogos Olímpicos?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7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aixaDeTexto 5"/>
          <p:cNvSpPr/>
          <p:nvPr/>
        </p:nvSpPr>
        <p:spPr>
          <a:xfrm>
            <a:off x="1489680" y="1828800"/>
            <a:ext cx="9024480" cy="29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Os Jogos Olímpicos são uma competição internacional que surgiu na Grécia Antiga e foi retomada em 1896.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Reúnem atletas de todo o mundo em várias modalidades desportivas, promovendo valores como a paz, a união e o espírito de amizade entre as nações através do desporto.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59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</a:rPr>
              <a:t>Motivações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aixaDeTexto 5"/>
          <p:cNvSpPr/>
          <p:nvPr/>
        </p:nvSpPr>
        <p:spPr>
          <a:xfrm>
            <a:off x="1523880" y="1645920"/>
            <a:ext cx="9024480" cy="356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Competições desportivas exigem sistemas de gestão de dados eficientes e centralizados, que permitam processar e aceder rapidamente a informações sobre resultados, equipas e jogadores.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O desenvolvimento deste SBD visa resolver a falta de fiabilidade e acessibilidade dos sistemas atuais, melhorando a precisão e o planeamento para administradores e treinadores.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64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5" name="CaixaDeTexto 2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</a:rPr>
              <a:t>Objetivos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7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aixaDeTexto 5"/>
          <p:cNvSpPr/>
          <p:nvPr/>
        </p:nvSpPr>
        <p:spPr>
          <a:xfrm>
            <a:off x="1541160" y="1828800"/>
            <a:ext cx="902448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Gerir dados de jogadores, equipas, competições e resultados.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Permitir entrada e consulta rápida de informações.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Garantir precisão e integridade dos dados.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Analisar o desempenho de atletas e distribuição de prémios.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Facilitar o acesso público a estatísticas de competições.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69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70" name="CaixaDeTexto 4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</a:rPr>
              <a:t>Viabilidade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aixaDeTexto 5"/>
          <p:cNvSpPr/>
          <p:nvPr/>
        </p:nvSpPr>
        <p:spPr>
          <a:xfrm>
            <a:off x="1523880" y="1645920"/>
            <a:ext cx="9024480" cy="36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 utilização de sistemas de base de dados (SBD) para gestão de competições desportivas é eficaz, oferecendo benefícios como redução de custos, maior precisão nas informações e relatórios detalhados para melhor tomada de decisões.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74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75" name="CaixaDeTexto 6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PT" sz="4400" spc="-1" strike="noStrike">
                <a:solidFill>
                  <a:srgbClr val="870f11"/>
                </a:solidFill>
                <a:latin typeface="Calibri"/>
              </a:rPr>
              <a:t>2- </a:t>
            </a:r>
            <a:r>
              <a:rPr b="0" lang="pt-PT" sz="4400" spc="-1" strike="noStrike" u="sng">
                <a:solidFill>
                  <a:srgbClr val="870f11"/>
                </a:solidFill>
                <a:uFillTx/>
                <a:latin typeface="Calibri"/>
              </a:rPr>
              <a:t>Requisitos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aixaDeTexto 5"/>
          <p:cNvSpPr/>
          <p:nvPr/>
        </p:nvSpPr>
        <p:spPr>
          <a:xfrm>
            <a:off x="1814400" y="1845720"/>
            <a:ext cx="679284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Tipos de requisitos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Analise e validação geral de requisitos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79" name="Imagem 3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80" name="CaixaDeTexto 10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4000" spc="-1" strike="noStrike">
                <a:solidFill>
                  <a:srgbClr val="870f11"/>
                </a:solidFill>
                <a:latin typeface="Calibri"/>
                <a:ea typeface="Calibri Light"/>
              </a:rPr>
              <a:t>Tipos de Requisitos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2" name="Retângulo 6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aixaDeTexto 7"/>
          <p:cNvSpPr/>
          <p:nvPr/>
        </p:nvSpPr>
        <p:spPr>
          <a:xfrm>
            <a:off x="1523880" y="1718640"/>
            <a:ext cx="902448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Descrição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Manipulação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Controlo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84" name="Imagem 6" descr=""/>
          <p:cNvPicPr/>
          <p:nvPr/>
        </p:nvPicPr>
        <p:blipFill>
          <a:blip r:embed="rId1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85" name="CaixaDeTexto 8"/>
          <p:cNvSpPr/>
          <p:nvPr/>
        </p:nvSpPr>
        <p:spPr>
          <a:xfrm>
            <a:off x="6629400" y="6362640"/>
            <a:ext cx="5855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Checkpoint 1/2 - Grupo 8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80F99B1A9D38C4D82DDAEDA3598BCDA" ma:contentTypeVersion="4" ma:contentTypeDescription="Criar um novo documento." ma:contentTypeScope="" ma:versionID="bcabf9fb0f565926b5d1ae1ba80e7003">
  <xsd:schema xmlns:xsd="http://www.w3.org/2001/XMLSchema" xmlns:xs="http://www.w3.org/2001/XMLSchema" xmlns:p="http://schemas.microsoft.com/office/2006/metadata/properties" xmlns:ns3="61ffdd43-71ea-4afc-bb01-7baa052ac94c" targetNamespace="http://schemas.microsoft.com/office/2006/metadata/properties" ma:root="true" ma:fieldsID="e9255b4cc8d60997d911398195b2c0fa" ns3:_="">
    <xsd:import namespace="61ffdd43-71ea-4afc-bb01-7baa052ac9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ffdd43-71ea-4afc-bb01-7baa052ac9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15201F-F8A8-4EDF-949D-401E44F88A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7326BF-A4AE-4FD2-8F1F-81E4DEB2D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ffdd43-71ea-4afc-bb01-7baa052ac9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E60C97-375D-4CB7-9E8A-39B4321C938B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61ffdd43-71ea-4afc-bb01-7baa052ac94c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Application>LibreOffice/7.3.7.2$Linux_X86_64 LibreOffice_project/30$Build-2</Application>
  <AppVersion>15.0000</AppVersion>
  <Words>1126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2022-11-19T12:42:00Z</dcterms:created>
  <dc:creator>Simão Quintela</dc:creator>
  <dc:description/>
  <dc:language>en-US</dc:language>
  <cp:lastModifiedBy/>
  <dcterms:modified xsi:type="dcterms:W3CDTF">2024-11-19T22:13:31Z</dcterms:modified>
  <cp:revision>556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0x010100C80F99B1A9D38C4D82DDAEDA3598BCDA</vt:lpwstr>
  </property>
  <property fmtid="{D5CDD505-2E9C-101B-9397-08002B2CF9AE}" pid="3" name="HiddenSlides">
    <vt:i4>21</vt:i4>
  </property>
  <property fmtid="{D5CDD505-2E9C-101B-9397-08002B2CF9AE}" pid="4" name="PresentationFormat">
    <vt:lpwstr>Ecrã Panorâmico</vt:lpwstr>
  </property>
  <property fmtid="{D5CDD505-2E9C-101B-9397-08002B2CF9AE}" pid="5" name="Slides">
    <vt:i4>21</vt:i4>
  </property>
</Properties>
</file>