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257" r:id="rId3"/>
    <p:sldId id="260" r:id="rId4"/>
    <p:sldId id="258" r:id="rId5"/>
    <p:sldId id="259" r:id="rId6"/>
    <p:sldId id="271" r:id="rId7"/>
    <p:sldId id="270" r:id="rId8"/>
    <p:sldId id="272" r:id="rId9"/>
    <p:sldId id="267" r:id="rId10"/>
    <p:sldId id="266" r:id="rId11"/>
    <p:sldId id="273" r:id="rId12"/>
    <p:sldId id="264" r:id="rId13"/>
    <p:sldId id="263" r:id="rId14"/>
    <p:sldId id="262" r:id="rId15"/>
    <p:sldId id="261" r:id="rId16"/>
    <p:sldId id="274" r:id="rId17"/>
    <p:sldId id="277" r:id="rId18"/>
    <p:sldId id="275" r:id="rId19"/>
    <p:sldId id="279" r:id="rId20"/>
    <p:sldId id="276" r:id="rId21"/>
    <p:sldId id="278" r:id="rId22"/>
    <p:sldId id="280" r:id="rId23"/>
    <p:sldId id="283" r:id="rId24"/>
    <p:sldId id="281" r:id="rId25"/>
    <p:sldId id="282" r:id="rId26"/>
    <p:sldId id="284" r:id="rId27"/>
    <p:sldId id="285" r:id="rId28"/>
    <p:sldId id="286" r:id="rId29"/>
    <p:sldId id="290" r:id="rId30"/>
    <p:sldId id="287" r:id="rId31"/>
    <p:sldId id="288" r:id="rId32"/>
    <p:sldId id="291" r:id="rId33"/>
    <p:sldId id="289" r:id="rId34"/>
    <p:sldId id="292" r:id="rId35"/>
    <p:sldId id="296" r:id="rId36"/>
    <p:sldId id="293" r:id="rId37"/>
    <p:sldId id="294" r:id="rId38"/>
    <p:sldId id="295" r:id="rId39"/>
    <p:sldId id="297" r:id="rId40"/>
    <p:sldId id="298" r:id="rId41"/>
    <p:sldId id="299" r:id="rId42"/>
    <p:sldId id="300" r:id="rId43"/>
    <p:sldId id="302" r:id="rId44"/>
    <p:sldId id="301" r:id="rId45"/>
    <p:sldId id="308" r:id="rId46"/>
    <p:sldId id="304" r:id="rId47"/>
    <p:sldId id="303" r:id="rId48"/>
    <p:sldId id="306" r:id="rId49"/>
    <p:sldId id="309" r:id="rId50"/>
    <p:sldId id="305" r:id="rId51"/>
    <p:sldId id="307" r:id="rId52"/>
    <p:sldId id="310" r:id="rId53"/>
    <p:sldId id="311" r:id="rId54"/>
    <p:sldId id="314" r:id="rId55"/>
    <p:sldId id="312" r:id="rId56"/>
    <p:sldId id="313" r:id="rId57"/>
    <p:sldId id="315" r:id="rId58"/>
    <p:sldId id="318" r:id="rId59"/>
    <p:sldId id="317" r:id="rId60"/>
    <p:sldId id="319" r:id="rId61"/>
    <p:sldId id="320" r:id="rId62"/>
    <p:sldId id="321" r:id="rId63"/>
    <p:sldId id="323" r:id="rId64"/>
    <p:sldId id="322" r:id="rId65"/>
    <p:sldId id="269" r:id="rId66"/>
    <p:sldId id="324" r:id="rId67"/>
  </p:sldIdLst>
  <p:sldSz cx="12192000" cy="6858000"/>
  <p:notesSz cx="7772400" cy="100584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B149754-86B8-4BD8-9BD3-672CE015F1AC}" type="datetimeFigureOut">
              <a:rPr lang="pt-PT" smtClean="0"/>
              <a:t>12/01/2025</a:t>
            </a:fld>
            <a:endParaRPr lang="pt-PT"/>
          </a:p>
        </p:txBody>
      </p:sp>
      <p:sp>
        <p:nvSpPr>
          <p:cNvPr id="4" name="Marcador de Posição da Imagem do Diapositivo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3BCF4F2-A96B-416E-8F79-AB65E33E13C6}" type="slidenum">
              <a:rPr lang="pt-PT" smtClean="0"/>
              <a:t>‹nº›</a:t>
            </a:fld>
            <a:endParaRPr lang="pt-PT"/>
          </a:p>
        </p:txBody>
      </p:sp>
    </p:spTree>
    <p:extLst>
      <p:ext uri="{BB962C8B-B14F-4D97-AF65-F5344CB8AC3E}">
        <p14:creationId xmlns:p14="http://schemas.microsoft.com/office/powerpoint/2010/main" val="164223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3BCF4F2-A96B-416E-8F79-AB65E33E13C6}" type="slidenum">
              <a:rPr lang="pt-PT" smtClean="0"/>
              <a:t>2</a:t>
            </a:fld>
            <a:endParaRPr lang="pt-PT"/>
          </a:p>
        </p:txBody>
      </p:sp>
    </p:spTree>
    <p:extLst>
      <p:ext uri="{BB962C8B-B14F-4D97-AF65-F5344CB8AC3E}">
        <p14:creationId xmlns:p14="http://schemas.microsoft.com/office/powerpoint/2010/main" val="203161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171C8-FE78-467A-59AB-ADD3D1744F31}"/>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FC189A48-1699-BF23-ECF6-38CDFD1CC19E}"/>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B4EDC8A8-FB32-DF31-8DDD-BE193D2C6A69}"/>
              </a:ext>
            </a:extLst>
          </p:cNvPr>
          <p:cNvSpPr>
            <a:spLocks noGrp="1"/>
          </p:cNvSpPr>
          <p:nvPr>
            <p:ph type="body" idx="1"/>
          </p:nvPr>
        </p:nvSpPr>
        <p:spPr/>
        <p:txBody>
          <a:bodyPr/>
          <a:lstStyle/>
          <a:p>
            <a:endParaRPr lang="pt-PT" dirty="0"/>
          </a:p>
        </p:txBody>
      </p:sp>
      <p:sp>
        <p:nvSpPr>
          <p:cNvPr id="4" name="Marcador de Posição do Número do Diapositivo 3">
            <a:extLst>
              <a:ext uri="{FF2B5EF4-FFF2-40B4-BE49-F238E27FC236}">
                <a16:creationId xmlns:a16="http://schemas.microsoft.com/office/drawing/2014/main" id="{3731C222-4E7B-33D0-A77D-FA77077C1906}"/>
              </a:ext>
            </a:extLst>
          </p:cNvPr>
          <p:cNvSpPr>
            <a:spLocks noGrp="1"/>
          </p:cNvSpPr>
          <p:nvPr>
            <p:ph type="sldNum" sz="quarter" idx="5"/>
          </p:nvPr>
        </p:nvSpPr>
        <p:spPr/>
        <p:txBody>
          <a:bodyPr/>
          <a:lstStyle/>
          <a:p>
            <a:fld id="{73BCF4F2-A96B-416E-8F79-AB65E33E13C6}" type="slidenum">
              <a:rPr lang="pt-PT" smtClean="0"/>
              <a:t>3</a:t>
            </a:fld>
            <a:endParaRPr lang="pt-PT"/>
          </a:p>
        </p:txBody>
      </p:sp>
    </p:spTree>
    <p:extLst>
      <p:ext uri="{BB962C8B-B14F-4D97-AF65-F5344CB8AC3E}">
        <p14:creationId xmlns:p14="http://schemas.microsoft.com/office/powerpoint/2010/main" val="397151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49E9B97-F4B1-4A44-94B9-90549CC8CF69}"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FEDC9AB-2B99-42C1-AA13-0D925FA5DDCD}"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E0F8A97A-6E0A-4555-8F92-0964D54828C6}"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A36B46BD-EEE0-48BD-8A09-C330B3D5B3D8}"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901A324-A660-4576-861D-3F7DDD834ED9}"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1F30D64-5F26-413B-B9AD-5823A076ED74}"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5BF1F16-E9D5-4CA0-B555-446562BE94C6}"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BF79ECA-B85E-47B1-AC67-51BD3B403799}"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E35431D-23E0-4AC7-8368-6B6E25B8ABF2}"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6B03A15-FA16-4918-81C7-B600A087A98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80A17FE-F804-477D-B2B7-3B012209EBC4}"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D9640D1-F2A7-4DF1-8590-E115B082E38C}"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6" name="PlaceHolder 2"/>
          <p:cNvSpPr>
            <a:spLocks noGrp="1"/>
          </p:cNvSpPr>
          <p:nvPr>
            <p:ph type="sldNum" idx="2"/>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pt-PT" sz="1200" b="0" strike="noStrike" spc="-1">
                <a:solidFill>
                  <a:srgbClr val="8B8B8B"/>
                </a:solidFill>
                <a:latin typeface="Calibri"/>
              </a:defRPr>
            </a:lvl1pPr>
          </a:lstStyle>
          <a:p>
            <a:pPr algn="r">
              <a:lnSpc>
                <a:spcPct val="100000"/>
              </a:lnSpc>
              <a:buNone/>
            </a:pPr>
            <a:fld id="{A0386B15-B01B-492E-8025-371D3529A48D}" type="slidenum">
              <a:rPr lang="pt-PT" sz="1200" b="0" strike="noStrike" spc="-1">
                <a:solidFill>
                  <a:srgbClr val="8B8B8B"/>
                </a:solidFill>
                <a:latin typeface="Calibri"/>
              </a:rPr>
              <a:t>‹nº›</a:t>
            </a:fld>
            <a:endParaRPr lang="en-US" sz="1200" b="0" strike="noStrike" spc="-1">
              <a:latin typeface="Times New Roman"/>
            </a:endParaRPr>
          </a:p>
        </p:txBody>
      </p:sp>
      <p:sp>
        <p:nvSpPr>
          <p:cNvPr id="2" name="PlaceHolder 3"/>
          <p:cNvSpPr>
            <a:spLocks noGrp="1"/>
          </p:cNvSpPr>
          <p:nvPr>
            <p:ph type="dt" idx="3"/>
          </p:nvPr>
        </p:nvSpPr>
        <p:spPr>
          <a:xfrm>
            <a:off x="838080" y="6356520"/>
            <a:ext cx="2741040" cy="36288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1371600" y="1589760"/>
            <a:ext cx="9141840" cy="1153080"/>
          </a:xfrm>
          <a:prstGeom prst="rect">
            <a:avLst/>
          </a:prstGeom>
          <a:noFill/>
          <a:ln w="0">
            <a:noFill/>
          </a:ln>
        </p:spPr>
        <p:txBody>
          <a:bodyPr lIns="0" tIns="0" rIns="0" bIns="0" anchor="b">
            <a:noAutofit/>
          </a:bodyPr>
          <a:lstStyle/>
          <a:p>
            <a:pPr algn="ctr">
              <a:lnSpc>
                <a:spcPct val="90000"/>
              </a:lnSpc>
              <a:buNone/>
            </a:pPr>
            <a:r>
              <a:rPr lang="pt-PT" sz="4800" b="0" strike="noStrike" spc="-1" dirty="0">
                <a:solidFill>
                  <a:srgbClr val="000000"/>
                </a:solidFill>
                <a:latin typeface="Calibri"/>
              </a:rPr>
              <a:t>Bases de Dados – Jogos Olímpicos</a:t>
            </a:r>
            <a:endParaRPr lang="en-US" sz="4800" b="0" strike="noStrike" spc="-1" dirty="0">
              <a:latin typeface="Arial"/>
            </a:endParaRPr>
          </a:p>
        </p:txBody>
      </p:sp>
      <p:sp>
        <p:nvSpPr>
          <p:cNvPr id="42" name="Retângulo 4"/>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3" name="CaixaDeTexto 5"/>
          <p:cNvSpPr/>
          <p:nvPr/>
        </p:nvSpPr>
        <p:spPr>
          <a:xfrm>
            <a:off x="2589120" y="2971800"/>
            <a:ext cx="6783120" cy="460211"/>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r>
              <a:rPr lang="pt-PT" sz="2400" b="0" strike="noStrike" spc="-1" dirty="0">
                <a:solidFill>
                  <a:srgbClr val="000000"/>
                </a:solidFill>
                <a:latin typeface="Calibri"/>
                <a:ea typeface="DejaVu Sans"/>
              </a:rPr>
              <a:t>Parte 2 - Grupo 8</a:t>
            </a:r>
            <a:endParaRPr lang="en-US" sz="2400" b="0" strike="noStrike" spc="-1" dirty="0">
              <a:latin typeface="Arial"/>
            </a:endParaRPr>
          </a:p>
        </p:txBody>
      </p:sp>
      <p:pic>
        <p:nvPicPr>
          <p:cNvPr id="44" name="Imagem 7" descr="Uma imagem com texto, ClipArt&#10;&#10;Descrição gerada automaticamente"/>
          <p:cNvPicPr/>
          <p:nvPr/>
        </p:nvPicPr>
        <p:blipFill>
          <a:blip r:embed="rId2"/>
          <a:stretch/>
        </p:blipFill>
        <p:spPr>
          <a:xfrm>
            <a:off x="9718920" y="318240"/>
            <a:ext cx="1604520" cy="947160"/>
          </a:xfrm>
          <a:prstGeom prst="rect">
            <a:avLst/>
          </a:prstGeom>
          <a:ln w="0">
            <a:noFill/>
          </a:ln>
        </p:spPr>
      </p:pic>
      <p:sp>
        <p:nvSpPr>
          <p:cNvPr id="45" name="CaixaDeTexto 25"/>
          <p:cNvSpPr/>
          <p:nvPr/>
        </p:nvSpPr>
        <p:spPr>
          <a:xfrm>
            <a:off x="8688600" y="4800600"/>
            <a:ext cx="2513880" cy="11847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marL="343080" indent="-343080">
              <a:lnSpc>
                <a:spcPct val="150000"/>
              </a:lnSpc>
              <a:buClr>
                <a:srgbClr val="000000"/>
              </a:buClr>
              <a:buFont typeface="Arial"/>
              <a:buChar char="•"/>
            </a:pPr>
            <a:r>
              <a:rPr lang="en" sz="1600" b="0" strike="noStrike" spc="-1">
                <a:solidFill>
                  <a:srgbClr val="000000"/>
                </a:solidFill>
                <a:latin typeface="Consolas"/>
                <a:ea typeface="DejaVu Sans"/>
              </a:rPr>
              <a:t>João Fonseca</a:t>
            </a:r>
            <a:endParaRPr lang="en-US" sz="1600" b="0" strike="noStrike" spc="-1">
              <a:latin typeface="Arial"/>
            </a:endParaRPr>
          </a:p>
          <a:p>
            <a:pPr marL="343080" indent="-343080">
              <a:lnSpc>
                <a:spcPct val="150000"/>
              </a:lnSpc>
              <a:buClr>
                <a:srgbClr val="000000"/>
              </a:buClr>
              <a:buFont typeface="Arial"/>
              <a:buChar char="•"/>
            </a:pPr>
            <a:r>
              <a:rPr lang="en" sz="1600" b="0" strike="noStrike" spc="-1">
                <a:solidFill>
                  <a:srgbClr val="000000"/>
                </a:solidFill>
                <a:latin typeface="Consolas"/>
                <a:ea typeface="DejaVu Sans"/>
              </a:rPr>
              <a:t>Alexis Correia</a:t>
            </a:r>
            <a:endParaRPr lang="en-US" sz="1600" b="0" strike="noStrike" spc="-1">
              <a:latin typeface="Arial"/>
            </a:endParaRPr>
          </a:p>
          <a:p>
            <a:pPr marL="343080" indent="-343080">
              <a:lnSpc>
                <a:spcPct val="150000"/>
              </a:lnSpc>
              <a:buClr>
                <a:srgbClr val="000000"/>
              </a:buClr>
              <a:buFont typeface="Arial"/>
              <a:buChar char="•"/>
            </a:pPr>
            <a:r>
              <a:rPr lang="en" sz="1600" b="0" strike="noStrike" spc="-1">
                <a:solidFill>
                  <a:srgbClr val="000000"/>
                </a:solidFill>
                <a:latin typeface="Consolas"/>
                <a:ea typeface="DejaVu Sans"/>
              </a:rPr>
              <a:t>Ricardo Vilaça</a:t>
            </a:r>
            <a:endParaRPr lang="en-US"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B180201-034C-1E18-AE26-1BE75942B17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659F661-99C9-E2F3-F8A2-C7D5E6EF32A9}"/>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0D6D3843-AE1C-1391-C5BC-320727DE9F9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3046F5B0-F841-64DA-AC6B-59511F5F9FEB}"/>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9531AB33-6445-6A35-6AFA-ACC08C9B48C6}"/>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8257343-9309-605D-CA10-C66B1E5278A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4098" name="Picture 2">
            <a:extLst>
              <a:ext uri="{FF2B5EF4-FFF2-40B4-BE49-F238E27FC236}">
                <a16:creationId xmlns:a16="http://schemas.microsoft.com/office/drawing/2014/main" id="{71C183CD-8565-4EDD-7BD7-5855E4F2E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 t="-44" r="-52" b="-44"/>
          <a:stretch>
            <a:fillRect/>
          </a:stretch>
        </p:blipFill>
        <p:spPr bwMode="auto">
          <a:xfrm>
            <a:off x="1525680" y="1859456"/>
            <a:ext cx="2910383" cy="3365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3" name="Imagem 2">
            <a:extLst>
              <a:ext uri="{FF2B5EF4-FFF2-40B4-BE49-F238E27FC236}">
                <a16:creationId xmlns:a16="http://schemas.microsoft.com/office/drawing/2014/main" id="{919439CA-2C99-6DE7-79D9-2F8A48B6C4C7}"/>
              </a:ext>
            </a:extLst>
          </p:cNvPr>
          <p:cNvPicPr>
            <a:picLocks noChangeAspect="1"/>
          </p:cNvPicPr>
          <p:nvPr/>
        </p:nvPicPr>
        <p:blipFill>
          <a:blip r:embed="rId4"/>
          <a:stretch>
            <a:fillRect/>
          </a:stretch>
        </p:blipFill>
        <p:spPr>
          <a:xfrm>
            <a:off x="5220359" y="1859456"/>
            <a:ext cx="5481961" cy="3365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533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BC4044F-9A5A-F8C9-BA29-5631DD249B17}"/>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A2D45D8-2995-DCA4-A928-7F37F5E4684A}"/>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3AC10E21-AD38-C39F-917C-677DAA98202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09C955F4-C77F-7C9C-25E3-03F4567D0F0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FC54844-30AC-C77E-93E5-6FBAA25C307E}"/>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5123" name="Picture 3">
            <a:extLst>
              <a:ext uri="{FF2B5EF4-FFF2-40B4-BE49-F238E27FC236}">
                <a16:creationId xmlns:a16="http://schemas.microsoft.com/office/drawing/2014/main" id="{E1579CDF-B651-C67B-ABEF-85F88F07D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 t="-52" r="-50" b="-52"/>
          <a:stretch>
            <a:fillRect/>
          </a:stretch>
        </p:blipFill>
        <p:spPr bwMode="auto">
          <a:xfrm>
            <a:off x="1524480" y="1988588"/>
            <a:ext cx="2930038" cy="2880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3" name="Imagem 2">
            <a:extLst>
              <a:ext uri="{FF2B5EF4-FFF2-40B4-BE49-F238E27FC236}">
                <a16:creationId xmlns:a16="http://schemas.microsoft.com/office/drawing/2014/main" id="{63E0154F-C114-1A59-629B-2FC76AA34BC8}"/>
              </a:ext>
            </a:extLst>
          </p:cNvPr>
          <p:cNvPicPr>
            <a:picLocks noChangeAspect="1"/>
          </p:cNvPicPr>
          <p:nvPr/>
        </p:nvPicPr>
        <p:blipFill>
          <a:blip r:embed="rId4"/>
          <a:stretch>
            <a:fillRect/>
          </a:stretch>
        </p:blipFill>
        <p:spPr>
          <a:xfrm>
            <a:off x="5823033" y="1988588"/>
            <a:ext cx="4844487" cy="2880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882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C557D5-7865-4C71-FFE9-17693824671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BDF574B0-44E8-CF13-C529-F115D966C346}"/>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6733621F-F0A2-30F9-0087-BBACAC24435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3E87CD16-89D6-C2B1-59F6-608AB796EC2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DF6F310-6414-B9B3-A0C5-9BEC48590DF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58CD4BC8-673D-6051-CBD4-9E47DC7D821C}"/>
              </a:ext>
            </a:extLst>
          </p:cNvPr>
          <p:cNvPicPr>
            <a:picLocks noChangeAspect="1"/>
          </p:cNvPicPr>
          <p:nvPr/>
        </p:nvPicPr>
        <p:blipFill>
          <a:blip r:embed="rId3"/>
          <a:stretch>
            <a:fillRect/>
          </a:stretch>
        </p:blipFill>
        <p:spPr>
          <a:xfrm>
            <a:off x="6043886" y="2249488"/>
            <a:ext cx="4622435" cy="2764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6" name="Picture 2">
            <a:extLst>
              <a:ext uri="{FF2B5EF4-FFF2-40B4-BE49-F238E27FC236}">
                <a16:creationId xmlns:a16="http://schemas.microsoft.com/office/drawing/2014/main" id="{B195B98B-A384-90D0-E616-64860CF46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3" t="-53" r="-53" b="-53"/>
          <a:stretch>
            <a:fillRect/>
          </a:stretch>
        </p:blipFill>
        <p:spPr bwMode="auto">
          <a:xfrm>
            <a:off x="1525679" y="2249487"/>
            <a:ext cx="2719749" cy="2764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89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0C8CD5D-F1A1-8EBB-55AA-F006C5F4961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49A0E5B-F18C-1607-6E40-CE9D90241CCC}"/>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02985C4C-4252-A6FE-5A33-E90956DCB3E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D59C0061-5CEA-5BB2-E983-BE82C1380DD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724CE875-BD94-3333-8BF0-5254B6996538}"/>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3BD777AD-F551-BADA-3CBF-84C8B226510B}"/>
              </a:ext>
            </a:extLst>
          </p:cNvPr>
          <p:cNvSpPr/>
          <p:nvPr/>
        </p:nvSpPr>
        <p:spPr>
          <a:xfrm>
            <a:off x="1525680" y="2254116"/>
            <a:ext cx="9024480" cy="234976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pt-PT" sz="2000" spc="-1" dirty="0">
                <a:solidFill>
                  <a:srgbClr val="000000"/>
                </a:solidFill>
                <a:latin typeface="Consolas"/>
              </a:rPr>
              <a:t>Seguindo a mesma lógica, podemos criar o resto das tabelas</a:t>
            </a:r>
          </a:p>
          <a:p>
            <a:pPr marL="343080" indent="-343080">
              <a:lnSpc>
                <a:spcPct val="150000"/>
              </a:lnSpc>
              <a:buClr>
                <a:srgbClr val="000000"/>
              </a:buClr>
              <a:buFont typeface="Arial"/>
              <a:buChar char="•"/>
            </a:pPr>
            <a:r>
              <a:rPr lang="pt-PT" sz="2000" spc="-1" dirty="0">
                <a:solidFill>
                  <a:srgbClr val="000000"/>
                </a:solidFill>
                <a:latin typeface="Consolas"/>
              </a:rPr>
              <a:t>As tabelas que faltam são:</a:t>
            </a:r>
          </a:p>
          <a:p>
            <a:pPr marL="800280" lvl="1" indent="-343080">
              <a:lnSpc>
                <a:spcPct val="150000"/>
              </a:lnSpc>
              <a:buClr>
                <a:srgbClr val="000000"/>
              </a:buClr>
              <a:buFont typeface="Arial"/>
              <a:buChar char="•"/>
            </a:pPr>
            <a:r>
              <a:rPr lang="pt-PT" sz="2000" spc="-1" dirty="0">
                <a:solidFill>
                  <a:srgbClr val="000000"/>
                </a:solidFill>
                <a:latin typeface="Consolas"/>
              </a:rPr>
              <a:t>Modalidade e Equipa</a:t>
            </a:r>
          </a:p>
          <a:p>
            <a:pPr marL="800280" lvl="1" indent="-343080">
              <a:lnSpc>
                <a:spcPct val="150000"/>
              </a:lnSpc>
              <a:buClr>
                <a:srgbClr val="000000"/>
              </a:buClr>
              <a:buFont typeface="Arial"/>
              <a:buChar char="•"/>
            </a:pPr>
            <a:r>
              <a:rPr lang="pt-PT" sz="2000" spc="-1" dirty="0">
                <a:solidFill>
                  <a:srgbClr val="000000"/>
                </a:solidFill>
                <a:latin typeface="Consolas"/>
              </a:rPr>
              <a:t>Treinador, Atleta, Evento</a:t>
            </a:r>
          </a:p>
          <a:p>
            <a:pPr marL="800280" lvl="1" indent="-343080">
              <a:lnSpc>
                <a:spcPct val="150000"/>
              </a:lnSpc>
              <a:buClr>
                <a:srgbClr val="000000"/>
              </a:buClr>
              <a:buFont typeface="Arial"/>
              <a:buChar char="•"/>
            </a:pPr>
            <a:r>
              <a:rPr lang="pt-PT" sz="2000" spc="-1" dirty="0">
                <a:solidFill>
                  <a:srgbClr val="000000"/>
                </a:solidFill>
                <a:latin typeface="Consolas"/>
              </a:rPr>
              <a:t>Resultado e Realiza</a:t>
            </a:r>
            <a:endParaRPr lang="en" sz="2000" spc="-1" dirty="0">
              <a:solidFill>
                <a:srgbClr val="000000"/>
              </a:solidFill>
              <a:latin typeface="Consolas"/>
            </a:endParaRPr>
          </a:p>
        </p:txBody>
      </p:sp>
    </p:spTree>
    <p:extLst>
      <p:ext uri="{BB962C8B-B14F-4D97-AF65-F5344CB8AC3E}">
        <p14:creationId xmlns:p14="http://schemas.microsoft.com/office/powerpoint/2010/main" val="386506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CA887A2-CDD9-7788-DB26-A0D2E9055178}"/>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F7018C8C-2A53-48B8-CDA6-4E0B8525B2A5}"/>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4CA61725-5BD6-6FF1-5A4F-CC475F116A5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9DE62E53-004B-090E-EF10-4C2FF6C018D0}"/>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67F2921-1514-CDDA-8972-4CE56BB6376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912D189D-C7EE-E115-F17B-47D6CDE34202}"/>
              </a:ext>
            </a:extLst>
          </p:cNvPr>
          <p:cNvPicPr>
            <a:picLocks noChangeAspect="1"/>
          </p:cNvPicPr>
          <p:nvPr/>
        </p:nvPicPr>
        <p:blipFill>
          <a:blip r:embed="rId3"/>
          <a:stretch>
            <a:fillRect/>
          </a:stretch>
        </p:blipFill>
        <p:spPr>
          <a:xfrm>
            <a:off x="1489680" y="2290602"/>
            <a:ext cx="3762900" cy="2276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extLst>
              <a:ext uri="{FF2B5EF4-FFF2-40B4-BE49-F238E27FC236}">
                <a16:creationId xmlns:a16="http://schemas.microsoft.com/office/drawing/2014/main" id="{964ADE5D-B359-90EC-0A8D-304F7E35144E}"/>
              </a:ext>
            </a:extLst>
          </p:cNvPr>
          <p:cNvPicPr>
            <a:picLocks noChangeAspect="1"/>
          </p:cNvPicPr>
          <p:nvPr/>
        </p:nvPicPr>
        <p:blipFill>
          <a:blip r:embed="rId4"/>
          <a:stretch>
            <a:fillRect/>
          </a:stretch>
        </p:blipFill>
        <p:spPr>
          <a:xfrm>
            <a:off x="6741734" y="2009575"/>
            <a:ext cx="3772426" cy="2838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090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5326896-3894-D6C7-23D9-B9B4A7659A9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89DF5CA-6EA6-C652-ABDA-404F412078CC}"/>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2E1F10E1-7E7A-763F-71CA-75C9F479806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DC8E0864-8788-3C7F-36B9-EE9740CF6BF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B150ABA3-4A15-8215-D393-83A6BF18EAA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E3A14FD-62DB-F98F-F4D6-3B0EEDE144B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A1645DA7-1223-A852-03A9-2DC523DAAC62}"/>
              </a:ext>
            </a:extLst>
          </p:cNvPr>
          <p:cNvPicPr>
            <a:picLocks noChangeAspect="1"/>
          </p:cNvPicPr>
          <p:nvPr/>
        </p:nvPicPr>
        <p:blipFill>
          <a:blip r:embed="rId3"/>
          <a:srcRect l="1938" r="2627"/>
          <a:stretch/>
        </p:blipFill>
        <p:spPr>
          <a:xfrm>
            <a:off x="621720" y="2266788"/>
            <a:ext cx="3572933"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extLst>
              <a:ext uri="{FF2B5EF4-FFF2-40B4-BE49-F238E27FC236}">
                <a16:creationId xmlns:a16="http://schemas.microsoft.com/office/drawing/2014/main" id="{9BE8147F-E791-5771-F955-4E2BAB2E4D08}"/>
              </a:ext>
            </a:extLst>
          </p:cNvPr>
          <p:cNvPicPr>
            <a:picLocks noChangeAspect="1"/>
          </p:cNvPicPr>
          <p:nvPr/>
        </p:nvPicPr>
        <p:blipFill>
          <a:blip r:embed="rId4"/>
          <a:stretch>
            <a:fillRect/>
          </a:stretch>
        </p:blipFill>
        <p:spPr>
          <a:xfrm>
            <a:off x="4408819" y="1828800"/>
            <a:ext cx="3372321" cy="3353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m 6">
            <a:extLst>
              <a:ext uri="{FF2B5EF4-FFF2-40B4-BE49-F238E27FC236}">
                <a16:creationId xmlns:a16="http://schemas.microsoft.com/office/drawing/2014/main" id="{1F2013A2-0D03-7FCD-B343-782C51886C47}"/>
              </a:ext>
            </a:extLst>
          </p:cNvPr>
          <p:cNvPicPr>
            <a:picLocks noChangeAspect="1"/>
          </p:cNvPicPr>
          <p:nvPr/>
        </p:nvPicPr>
        <p:blipFill>
          <a:blip r:embed="rId5"/>
          <a:stretch>
            <a:fillRect/>
          </a:stretch>
        </p:blipFill>
        <p:spPr>
          <a:xfrm>
            <a:off x="7995306" y="2166761"/>
            <a:ext cx="3829584" cy="2524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982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56E4837-4A72-2EC1-C42C-823AE6FB73C0}"/>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55800E1-82FE-1091-36A9-B24BE36E7A49}"/>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9731862E-DE81-F6A2-E7BB-3087EC8567B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B02D5DD0-1053-DBD8-DF6A-B4A55097DDE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60981F1-9E6F-FAC0-41AF-F4920925F55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7D62E462-7E51-EB9C-2690-8006EC608A59}"/>
              </a:ext>
            </a:extLst>
          </p:cNvPr>
          <p:cNvPicPr>
            <a:picLocks noChangeAspect="1"/>
          </p:cNvPicPr>
          <p:nvPr/>
        </p:nvPicPr>
        <p:blipFill>
          <a:blip r:embed="rId3"/>
          <a:stretch>
            <a:fillRect/>
          </a:stretch>
        </p:blipFill>
        <p:spPr>
          <a:xfrm>
            <a:off x="2408291" y="1715812"/>
            <a:ext cx="3686689" cy="39343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extLst>
              <a:ext uri="{FF2B5EF4-FFF2-40B4-BE49-F238E27FC236}">
                <a16:creationId xmlns:a16="http://schemas.microsoft.com/office/drawing/2014/main" id="{84222964-6139-1D28-736B-07F1F7D2C89B}"/>
              </a:ext>
            </a:extLst>
          </p:cNvPr>
          <p:cNvPicPr>
            <a:picLocks noChangeAspect="1"/>
          </p:cNvPicPr>
          <p:nvPr/>
        </p:nvPicPr>
        <p:blipFill>
          <a:blip r:embed="rId4"/>
          <a:stretch>
            <a:fillRect/>
          </a:stretch>
        </p:blipFill>
        <p:spPr>
          <a:xfrm>
            <a:off x="6370725" y="2535076"/>
            <a:ext cx="3867690" cy="2295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81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365E27C-1B2A-CB5F-0E77-06A30F6C011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F47DD45-D43B-CCBD-F2EB-02E42BD79F8B}"/>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B5C46074-F5CC-A4E5-DD64-BC12534C17E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507CF98B-50D9-37B9-0825-F5BF1775D289}"/>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B327B180-2B77-2D8E-1FAF-85DF9E2BDB3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6AC517E-2751-371E-10D6-969512E3913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graphicFrame>
        <p:nvGraphicFramePr>
          <p:cNvPr id="2" name="Tabela 1">
            <a:extLst>
              <a:ext uri="{FF2B5EF4-FFF2-40B4-BE49-F238E27FC236}">
                <a16:creationId xmlns:a16="http://schemas.microsoft.com/office/drawing/2014/main" id="{96CF2D85-FF8F-EFB1-61B8-F3C042EFAAF6}"/>
              </a:ext>
            </a:extLst>
          </p:cNvPr>
          <p:cNvGraphicFramePr>
            <a:graphicFrameLocks noGrp="1"/>
          </p:cNvGraphicFramePr>
          <p:nvPr>
            <p:extLst>
              <p:ext uri="{D42A27DB-BD31-4B8C-83A1-F6EECF244321}">
                <p14:modId xmlns:p14="http://schemas.microsoft.com/office/powerpoint/2010/main" val="3300653812"/>
              </p:ext>
            </p:extLst>
          </p:nvPr>
        </p:nvGraphicFramePr>
        <p:xfrm>
          <a:off x="1525680" y="2336800"/>
          <a:ext cx="9024480" cy="2666736"/>
        </p:xfrm>
        <a:graphic>
          <a:graphicData uri="http://schemas.openxmlformats.org/drawingml/2006/table">
            <a:tbl>
              <a:tblPr>
                <a:tableStyleId>{5C22544A-7EE6-4342-B048-85BDC9FD1C3A}</a:tableStyleId>
              </a:tblPr>
              <a:tblGrid>
                <a:gridCol w="4510117">
                  <a:extLst>
                    <a:ext uri="{9D8B030D-6E8A-4147-A177-3AD203B41FA5}">
                      <a16:colId xmlns:a16="http://schemas.microsoft.com/office/drawing/2014/main" val="1591339019"/>
                    </a:ext>
                  </a:extLst>
                </a:gridCol>
                <a:gridCol w="4514363">
                  <a:extLst>
                    <a:ext uri="{9D8B030D-6E8A-4147-A177-3AD203B41FA5}">
                      <a16:colId xmlns:a16="http://schemas.microsoft.com/office/drawing/2014/main" val="2181530519"/>
                    </a:ext>
                  </a:extLst>
                </a:gridCol>
              </a:tblGrid>
              <a:tr h="333342">
                <a:tc>
                  <a:txBody>
                    <a:bodyPr/>
                    <a:lstStyle/>
                    <a:p>
                      <a:pPr algn="ctr">
                        <a:lnSpc>
                          <a:spcPct val="150000"/>
                        </a:lnSpc>
                      </a:pPr>
                      <a:r>
                        <a:rPr lang="en-US" sz="1000" dirty="0">
                          <a:effectLst/>
                        </a:rPr>
                        <a:t>Tipo de Dados</a:t>
                      </a:r>
                      <a:endParaRPr lang="pt-PT" sz="1000" dirty="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Tamanho (bytes)</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3389011452"/>
                  </a:ext>
                </a:extLst>
              </a:tr>
              <a:tr h="333342">
                <a:tc>
                  <a:txBody>
                    <a:bodyPr/>
                    <a:lstStyle/>
                    <a:p>
                      <a:pPr algn="ctr">
                        <a:lnSpc>
                          <a:spcPct val="150000"/>
                        </a:lnSpc>
                      </a:pPr>
                      <a:r>
                        <a:rPr lang="en-US" sz="1000">
                          <a:effectLst/>
                        </a:rPr>
                        <a:t>INT</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4</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461427715"/>
                  </a:ext>
                </a:extLst>
              </a:tr>
              <a:tr h="333342">
                <a:tc>
                  <a:txBody>
                    <a:bodyPr/>
                    <a:lstStyle/>
                    <a:p>
                      <a:pPr algn="ctr">
                        <a:lnSpc>
                          <a:spcPct val="150000"/>
                        </a:lnSpc>
                      </a:pPr>
                      <a:r>
                        <a:rPr lang="en-US" sz="1000">
                          <a:effectLst/>
                        </a:rPr>
                        <a:t>DATE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3</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72145552"/>
                  </a:ext>
                </a:extLst>
              </a:tr>
              <a:tr h="333342">
                <a:tc>
                  <a:txBody>
                    <a:bodyPr/>
                    <a:lstStyle/>
                    <a:p>
                      <a:pPr algn="ctr">
                        <a:lnSpc>
                          <a:spcPct val="150000"/>
                        </a:lnSpc>
                      </a:pPr>
                      <a:r>
                        <a:rPr lang="en-US" sz="1000">
                          <a:effectLst/>
                        </a:rPr>
                        <a:t>VARCHAR(M)</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pt-PT" sz="1000" dirty="0">
                          <a:effectLst/>
                        </a:rPr>
                        <a:t>L + 1 bytes caso a coluna necessite 0 − 255 bytes</a:t>
                      </a:r>
                      <a:endParaRPr lang="pt-PT" sz="1000" dirty="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189297122"/>
                  </a:ext>
                </a:extLst>
              </a:tr>
              <a:tr h="333342">
                <a:tc>
                  <a:txBody>
                    <a:bodyPr/>
                    <a:lstStyle/>
                    <a:p>
                      <a:pPr algn="ctr">
                        <a:lnSpc>
                          <a:spcPct val="150000"/>
                        </a:lnSpc>
                      </a:pPr>
                      <a:r>
                        <a:rPr lang="en-US" sz="1000">
                          <a:effectLst/>
                        </a:rPr>
                        <a:t>DECIMAL (M,D)</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M + 2</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815754688"/>
                  </a:ext>
                </a:extLst>
              </a:tr>
              <a:tr h="333342">
                <a:tc>
                  <a:txBody>
                    <a:bodyPr/>
                    <a:lstStyle/>
                    <a:p>
                      <a:pPr algn="ctr">
                        <a:lnSpc>
                          <a:spcPct val="150000"/>
                        </a:lnSpc>
                      </a:pPr>
                      <a:r>
                        <a:rPr lang="en-US" sz="1000">
                          <a:effectLst/>
                        </a:rPr>
                        <a:t>TINYINT</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229469565"/>
                  </a:ext>
                </a:extLst>
              </a:tr>
              <a:tr h="333342">
                <a:tc>
                  <a:txBody>
                    <a:bodyPr/>
                    <a:lstStyle/>
                    <a:p>
                      <a:pPr algn="ctr">
                        <a:lnSpc>
                          <a:spcPct val="150000"/>
                        </a:lnSpc>
                      </a:pPr>
                      <a:r>
                        <a:rPr lang="en-US" sz="1000">
                          <a:effectLst/>
                        </a:rPr>
                        <a:t>DATETIME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8</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928216962"/>
                  </a:ext>
                </a:extLst>
              </a:tr>
              <a:tr h="333342">
                <a:tc>
                  <a:txBody>
                    <a:bodyPr/>
                    <a:lstStyle/>
                    <a:p>
                      <a:pPr algn="ctr">
                        <a:lnSpc>
                          <a:spcPct val="150000"/>
                        </a:lnSpc>
                      </a:pPr>
                      <a:r>
                        <a:rPr lang="en-US" sz="1000">
                          <a:effectLst/>
                        </a:rPr>
                        <a:t>TIME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dirty="0">
                          <a:effectLst/>
                        </a:rPr>
                        <a:t>6</a:t>
                      </a:r>
                      <a:endParaRPr lang="pt-PT" sz="1000" dirty="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569130684"/>
                  </a:ext>
                </a:extLst>
              </a:tr>
            </a:tbl>
          </a:graphicData>
        </a:graphic>
      </p:graphicFrame>
    </p:spTree>
    <p:extLst>
      <p:ext uri="{BB962C8B-B14F-4D97-AF65-F5344CB8AC3E}">
        <p14:creationId xmlns:p14="http://schemas.microsoft.com/office/powerpoint/2010/main" val="27870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C1B02B5-7C5F-1794-ACAA-B80A395903CE}"/>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3D40603-5E11-4974-F709-9BEC01990AFA}"/>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6BC935C0-F318-ED1B-B924-E43634BA47F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42630B68-09F2-DE78-75F9-2E3190A0CF4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DB68C47-DD42-7B79-4BC8-37CEC544AD5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D3953D5-043D-A47D-56DB-635560082309}"/>
              </a:ext>
            </a:extLst>
          </p:cNvPr>
          <p:cNvSpPr/>
          <p:nvPr/>
        </p:nvSpPr>
        <p:spPr>
          <a:xfrm>
            <a:off x="1525680" y="1563216"/>
            <a:ext cx="9024480" cy="4658091"/>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pt-PT" sz="2000" spc="-1" dirty="0">
                <a:solidFill>
                  <a:srgbClr val="000000"/>
                </a:solidFill>
                <a:latin typeface="Consolas"/>
              </a:rPr>
              <a:t>Com o auxílio da tabela anterior podemos calcular o tamanho (bytes) de cada tabela</a:t>
            </a:r>
          </a:p>
          <a:p>
            <a:pPr marL="800280" lvl="1" indent="-343080">
              <a:lnSpc>
                <a:spcPct val="150000"/>
              </a:lnSpc>
              <a:buClr>
                <a:srgbClr val="000000"/>
              </a:buClr>
              <a:buFont typeface="Arial"/>
              <a:buChar char="•"/>
            </a:pPr>
            <a:r>
              <a:rPr lang="pt-PT" sz="2000" spc="-1" dirty="0">
                <a:solidFill>
                  <a:srgbClr val="000000"/>
                </a:solidFill>
                <a:latin typeface="Consolas"/>
              </a:rPr>
              <a:t>Competição – 102 bytes</a:t>
            </a:r>
          </a:p>
          <a:p>
            <a:pPr marL="800280" lvl="1" indent="-343080">
              <a:lnSpc>
                <a:spcPct val="150000"/>
              </a:lnSpc>
              <a:buClr>
                <a:srgbClr val="000000"/>
              </a:buClr>
              <a:buFont typeface="Arial"/>
              <a:buChar char="•"/>
            </a:pPr>
            <a:r>
              <a:rPr lang="pt-PT" sz="2000" spc="-1" dirty="0">
                <a:solidFill>
                  <a:srgbClr val="000000"/>
                </a:solidFill>
                <a:latin typeface="Consolas"/>
              </a:rPr>
              <a:t>Funcionário – 58 bytes</a:t>
            </a:r>
          </a:p>
          <a:p>
            <a:pPr marL="800280" lvl="1" indent="-343080">
              <a:lnSpc>
                <a:spcPct val="150000"/>
              </a:lnSpc>
              <a:buClr>
                <a:srgbClr val="000000"/>
              </a:buClr>
              <a:buFont typeface="Arial"/>
              <a:buChar char="•"/>
            </a:pPr>
            <a:r>
              <a:rPr lang="pt-PT" sz="2000" spc="-1" dirty="0">
                <a:solidFill>
                  <a:srgbClr val="000000"/>
                </a:solidFill>
                <a:latin typeface="Consolas"/>
              </a:rPr>
              <a:t>Tipo – 50 bytes</a:t>
            </a:r>
          </a:p>
          <a:p>
            <a:pPr marL="800280" lvl="1" indent="-343080">
              <a:lnSpc>
                <a:spcPct val="150000"/>
              </a:lnSpc>
              <a:buClr>
                <a:srgbClr val="000000"/>
              </a:buClr>
              <a:buFont typeface="Arial"/>
              <a:buChar char="•"/>
            </a:pPr>
            <a:r>
              <a:rPr lang="pt-PT" sz="2000" spc="-1" dirty="0">
                <a:solidFill>
                  <a:srgbClr val="000000"/>
                </a:solidFill>
                <a:latin typeface="Consolas"/>
              </a:rPr>
              <a:t>Esporte – 54 bytes</a:t>
            </a:r>
          </a:p>
          <a:p>
            <a:pPr marL="800280" lvl="1" indent="-343080">
              <a:lnSpc>
                <a:spcPct val="150000"/>
              </a:lnSpc>
              <a:buClr>
                <a:srgbClr val="000000"/>
              </a:buClr>
              <a:buFont typeface="Arial"/>
              <a:buChar char="•"/>
            </a:pPr>
            <a:r>
              <a:rPr lang="pt-PT" sz="2000" spc="-1" dirty="0">
                <a:solidFill>
                  <a:srgbClr val="000000"/>
                </a:solidFill>
                <a:latin typeface="Consolas"/>
              </a:rPr>
              <a:t>Modalidade – 109 bytes</a:t>
            </a:r>
          </a:p>
          <a:p>
            <a:pPr marL="800280" lvl="1" indent="-343080">
              <a:lnSpc>
                <a:spcPct val="150000"/>
              </a:lnSpc>
              <a:buClr>
                <a:srgbClr val="000000"/>
              </a:buClr>
              <a:buFont typeface="Arial"/>
              <a:buChar char="•"/>
            </a:pPr>
            <a:r>
              <a:rPr lang="pt-PT" sz="2000" spc="-1" dirty="0">
                <a:solidFill>
                  <a:srgbClr val="000000"/>
                </a:solidFill>
                <a:latin typeface="Consolas"/>
              </a:rPr>
              <a:t>Delegação – 54 bytes</a:t>
            </a:r>
          </a:p>
          <a:p>
            <a:pPr marL="800280" lvl="1" indent="-343080">
              <a:lnSpc>
                <a:spcPct val="150000"/>
              </a:lnSpc>
              <a:buClr>
                <a:srgbClr val="000000"/>
              </a:buClr>
              <a:buFont typeface="Arial"/>
              <a:buChar char="•"/>
            </a:pPr>
            <a:r>
              <a:rPr lang="pt-PT" sz="2000" spc="-1" dirty="0">
                <a:solidFill>
                  <a:srgbClr val="000000"/>
                </a:solidFill>
                <a:latin typeface="Consolas"/>
              </a:rPr>
              <a:t>Equipa – 12 bytes</a:t>
            </a:r>
          </a:p>
          <a:p>
            <a:pPr marL="800280" lvl="1" indent="-343080">
              <a:lnSpc>
                <a:spcPct val="150000"/>
              </a:lnSpc>
              <a:buClr>
                <a:srgbClr val="000000"/>
              </a:buClr>
              <a:buFont typeface="Arial"/>
              <a:buChar char="•"/>
            </a:pPr>
            <a:r>
              <a:rPr lang="pt-PT" sz="2000" spc="-1" dirty="0">
                <a:solidFill>
                  <a:srgbClr val="000000"/>
                </a:solidFill>
                <a:latin typeface="Consolas"/>
              </a:rPr>
              <a:t>Treinador - 54 bytes</a:t>
            </a:r>
          </a:p>
        </p:txBody>
      </p:sp>
    </p:spTree>
    <p:extLst>
      <p:ext uri="{BB962C8B-B14F-4D97-AF65-F5344CB8AC3E}">
        <p14:creationId xmlns:p14="http://schemas.microsoft.com/office/powerpoint/2010/main" val="47008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EEC9010-BA3F-5F06-8FF9-FCA2C3F36A2E}"/>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B81C445-D0C0-F78C-98D7-0CEA6E1A59C0}"/>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8EDBA293-E116-3638-F9C3-66284F96F1F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C1E99A4-C310-99FA-975B-1A42072D0C6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8BD751F-B443-0ED8-F576-7EA75112CD8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8A1FF469-8211-5F58-1124-9D66E8911D3F}"/>
              </a:ext>
            </a:extLst>
          </p:cNvPr>
          <p:cNvSpPr/>
          <p:nvPr/>
        </p:nvSpPr>
        <p:spPr>
          <a:xfrm>
            <a:off x="1525680" y="1563216"/>
            <a:ext cx="9024480" cy="4196426"/>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pt-PT" sz="2000" spc="-1" dirty="0">
                <a:solidFill>
                  <a:srgbClr val="000000"/>
                </a:solidFill>
                <a:latin typeface="Consolas"/>
              </a:rPr>
              <a:t>Com o auxílio da tabela anterior podemos calcular o tamanho (bytes) de cada tabela</a:t>
            </a:r>
          </a:p>
          <a:p>
            <a:pPr marL="800280" lvl="1" indent="-343080">
              <a:lnSpc>
                <a:spcPct val="150000"/>
              </a:lnSpc>
              <a:buClr>
                <a:srgbClr val="000000"/>
              </a:buClr>
              <a:buFont typeface="Arial"/>
              <a:buChar char="•"/>
            </a:pPr>
            <a:r>
              <a:rPr lang="pt-PT" sz="2000" spc="-1" dirty="0">
                <a:solidFill>
                  <a:srgbClr val="000000"/>
                </a:solidFill>
                <a:latin typeface="Consolas"/>
              </a:rPr>
              <a:t>Atleta – 72 bytes</a:t>
            </a:r>
          </a:p>
          <a:p>
            <a:pPr marL="800280" lvl="1" indent="-343080">
              <a:lnSpc>
                <a:spcPct val="150000"/>
              </a:lnSpc>
              <a:buClr>
                <a:srgbClr val="000000"/>
              </a:buClr>
              <a:buFont typeface="Arial"/>
              <a:buChar char="•"/>
            </a:pPr>
            <a:r>
              <a:rPr lang="pt-PT" sz="2000" spc="-1" dirty="0">
                <a:solidFill>
                  <a:srgbClr val="000000"/>
                </a:solidFill>
                <a:latin typeface="Consolas"/>
              </a:rPr>
              <a:t>Evento – 62 bytes</a:t>
            </a:r>
          </a:p>
          <a:p>
            <a:pPr marL="800280" lvl="1" indent="-343080">
              <a:lnSpc>
                <a:spcPct val="150000"/>
              </a:lnSpc>
              <a:buClr>
                <a:srgbClr val="000000"/>
              </a:buClr>
              <a:buFont typeface="Arial"/>
              <a:buChar char="•"/>
            </a:pPr>
            <a:r>
              <a:rPr lang="pt-PT" sz="2000" spc="-1" dirty="0">
                <a:solidFill>
                  <a:srgbClr val="000000"/>
                </a:solidFill>
                <a:latin typeface="Consolas"/>
              </a:rPr>
              <a:t>Realiza – 8 bytes</a:t>
            </a:r>
          </a:p>
          <a:p>
            <a:pPr marL="800280" lvl="1" indent="-343080">
              <a:lnSpc>
                <a:spcPct val="150000"/>
              </a:lnSpc>
              <a:buClr>
                <a:srgbClr val="000000"/>
              </a:buClr>
              <a:buFont typeface="Arial"/>
              <a:buChar char="•"/>
            </a:pPr>
            <a:r>
              <a:rPr lang="pt-PT" sz="2000" spc="-1" dirty="0">
                <a:solidFill>
                  <a:srgbClr val="000000"/>
                </a:solidFill>
                <a:latin typeface="Consolas"/>
              </a:rPr>
              <a:t>Resultado – 28 bytes</a:t>
            </a:r>
          </a:p>
          <a:p>
            <a:pPr marL="343080" indent="-343080">
              <a:lnSpc>
                <a:spcPct val="150000"/>
              </a:lnSpc>
              <a:buClr>
                <a:srgbClr val="000000"/>
              </a:buClr>
              <a:buFont typeface="Arial"/>
              <a:buChar char="•"/>
            </a:pPr>
            <a:endParaRPr lang="pt-PT" sz="2000" spc="-1" dirty="0">
              <a:solidFill>
                <a:srgbClr val="000000"/>
              </a:solidFill>
              <a:latin typeface="Consolas"/>
            </a:endParaRPr>
          </a:p>
          <a:p>
            <a:pPr marL="343080" indent="-343080">
              <a:lnSpc>
                <a:spcPct val="150000"/>
              </a:lnSpc>
              <a:buClr>
                <a:srgbClr val="000000"/>
              </a:buClr>
              <a:buFont typeface="Arial"/>
              <a:buChar char="•"/>
            </a:pPr>
            <a:r>
              <a:rPr lang="pt-PT" sz="2000" dirty="0">
                <a:effectLst/>
                <a:latin typeface="Consolas" panose="020B0609020204030204" pitchFamily="49" charset="0"/>
                <a:ea typeface="Times New Roman" panose="02020603050405020304" pitchFamily="18" charset="0"/>
              </a:rPr>
              <a:t>Com esta configuração, o espaço total ocupado pelas tabelas, preenchidas com um registo cada, seria igual a 663 bytes.</a:t>
            </a:r>
          </a:p>
        </p:txBody>
      </p:sp>
    </p:spTree>
    <p:extLst>
      <p:ext uri="{BB962C8B-B14F-4D97-AF65-F5344CB8AC3E}">
        <p14:creationId xmlns:p14="http://schemas.microsoft.com/office/powerpoint/2010/main" val="141826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strike="noStrike" spc="-1">
                <a:solidFill>
                  <a:srgbClr val="870F11"/>
                </a:solidFill>
                <a:latin typeface="Calibri"/>
              </a:rPr>
              <a:t>Estrutura da Apresentação</a:t>
            </a:r>
            <a:endParaRPr lang="en-US" sz="4400" b="0" strike="noStrike" spc="-1">
              <a:latin typeface="Arial"/>
            </a:endParaRPr>
          </a:p>
        </p:txBody>
      </p:sp>
      <p:sp>
        <p:nvSpPr>
          <p:cNvPr id="47" name="Retângulo 7"/>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8" name="CaixaDeTexto 9"/>
          <p:cNvSpPr/>
          <p:nvPr/>
        </p:nvSpPr>
        <p:spPr>
          <a:xfrm>
            <a:off x="1823400" y="1845720"/>
            <a:ext cx="8844120" cy="373476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Implementação Física</a:t>
            </a:r>
          </a:p>
          <a:p>
            <a:pPr marL="800280" lvl="1" indent="-343080">
              <a:lnSpc>
                <a:spcPct val="150000"/>
              </a:lnSpc>
              <a:buClr>
                <a:srgbClr val="000000"/>
              </a:buClr>
              <a:buFont typeface="Arial"/>
              <a:buChar char="•"/>
            </a:pPr>
            <a:r>
              <a:rPr lang="pt-PT" sz="2000" spc="-1" dirty="0">
                <a:solidFill>
                  <a:srgbClr val="000000"/>
                </a:solidFill>
                <a:latin typeface="Consolas"/>
              </a:rPr>
              <a:t>Apresentação e Explicação da Base de Dados implementada</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Cálculo do espaço da base de dados</a:t>
            </a:r>
          </a:p>
          <a:p>
            <a:pPr marL="1257480" lvl="2" indent="-343080">
              <a:lnSpc>
                <a:spcPct val="150000"/>
              </a:lnSpc>
              <a:buClr>
                <a:srgbClr val="000000"/>
              </a:buClr>
              <a:buFont typeface="Arial"/>
              <a:buChar char="•"/>
            </a:pPr>
            <a:r>
              <a:rPr lang="pt-PT" sz="2000" spc="-1" dirty="0">
                <a:solidFill>
                  <a:srgbClr val="000000"/>
                </a:solidFill>
                <a:latin typeface="Consolas"/>
              </a:rPr>
              <a:t>Inicial</a:t>
            </a:r>
          </a:p>
          <a:p>
            <a:pPr marL="1257480" lvl="2" indent="-343080">
              <a:lnSpc>
                <a:spcPct val="150000"/>
              </a:lnSpc>
              <a:buClr>
                <a:srgbClr val="000000"/>
              </a:buClr>
              <a:buFont typeface="Arial"/>
              <a:buChar char="•"/>
            </a:pPr>
            <a:r>
              <a:rPr lang="pt-PT" sz="2000" spc="-1" dirty="0">
                <a:solidFill>
                  <a:srgbClr val="000000"/>
                </a:solidFill>
                <a:latin typeface="Consolas"/>
              </a:rPr>
              <a:t>Taxa de crescimento anual</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Realização do povoamento da base de dados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en" sz="2000" spc="-1" dirty="0">
                <a:solidFill>
                  <a:srgbClr val="000000"/>
                </a:solidFill>
                <a:latin typeface="Consolas"/>
              </a:rPr>
              <a:t>Traduções das interrogações do utilizador para SQL</a:t>
            </a:r>
          </a:p>
          <a:p>
            <a:pPr marL="800280" lvl="1" indent="-343080">
              <a:lnSpc>
                <a:spcPct val="150000"/>
              </a:lnSpc>
              <a:buClr>
                <a:srgbClr val="000000"/>
              </a:buClr>
              <a:buFont typeface="Arial"/>
              <a:buChar char="•"/>
            </a:pPr>
            <a:r>
              <a:rPr lang="pt-PT" sz="2000" spc="-1" dirty="0">
                <a:solidFill>
                  <a:srgbClr val="000000"/>
                </a:solidFill>
                <a:latin typeface="Consolas"/>
              </a:rPr>
              <a:t>Definição e caracterização de vistas de utilização</a:t>
            </a:r>
            <a:endParaRPr lang="en" sz="2000" spc="-1" dirty="0">
              <a:solidFill>
                <a:srgbClr val="000000"/>
              </a:solidFill>
              <a:latin typeface="Consolas"/>
            </a:endParaRPr>
          </a:p>
        </p:txBody>
      </p:sp>
      <p:pic>
        <p:nvPicPr>
          <p:cNvPr id="49" name="Imagem 8"/>
          <p:cNvPicPr/>
          <p:nvPr/>
        </p:nvPicPr>
        <p:blipFill>
          <a:blip r:embed="rId3"/>
          <a:stretch/>
        </p:blipFill>
        <p:spPr>
          <a:xfrm>
            <a:off x="3240" y="6261480"/>
            <a:ext cx="1236960" cy="709200"/>
          </a:xfrm>
          <a:prstGeom prst="rect">
            <a:avLst/>
          </a:prstGeom>
          <a:ln w="0">
            <a:noFill/>
          </a:ln>
        </p:spPr>
      </p:pic>
      <p:sp>
        <p:nvSpPr>
          <p:cNvPr id="50" name="CaixaDeTexto 12"/>
          <p:cNvSpPr/>
          <p:nvPr/>
        </p:nvSpPr>
        <p:spPr>
          <a:xfrm>
            <a:off x="6629400" y="6379029"/>
            <a:ext cx="4822371"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B88CC37-D695-E18B-AAA6-EF0F59DB140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A70AB89-6E4C-EB39-EE11-F4B4406B9585}"/>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E61D4D0F-42F0-5163-54F4-0B505631E94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23B1BE5C-BF09-0656-FA39-82A8A289ED3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E0A88D2-A6BD-EF74-A149-BACBC9DCDAD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4" name="CaixaDeTexto 9">
            <a:extLst>
              <a:ext uri="{FF2B5EF4-FFF2-40B4-BE49-F238E27FC236}">
                <a16:creationId xmlns:a16="http://schemas.microsoft.com/office/drawing/2014/main" id="{45345B8F-9D78-4BAA-54B1-D29FEBDACC2F}"/>
              </a:ext>
            </a:extLst>
          </p:cNvPr>
          <p:cNvSpPr/>
          <p:nvPr/>
        </p:nvSpPr>
        <p:spPr>
          <a:xfrm>
            <a:off x="1525680" y="1563216"/>
            <a:ext cx="9024480" cy="373476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gn="just">
              <a:lnSpc>
                <a:spcPct val="150000"/>
              </a:lnSpc>
              <a:buClr>
                <a:srgbClr val="000000"/>
              </a:buClr>
              <a:buFont typeface="Arial"/>
              <a:buChar char="•"/>
            </a:pPr>
            <a:r>
              <a:rPr lang="pt-PT" sz="2000" dirty="0">
                <a:effectLst/>
                <a:latin typeface="Consolas" panose="020B0609020204030204" pitchFamily="49" charset="0"/>
                <a:ea typeface="Times New Roman" panose="02020603050405020304" pitchFamily="18" charset="0"/>
              </a:rPr>
              <a:t>Num cenário real, o povoamento inicial (no caso dos Jogos Olímpicos) contaria com 1 Competição que é esta próxima edição dos Jogos Olímpicos, com 206 delegações a competir. </a:t>
            </a:r>
            <a:r>
              <a:rPr lang="pt-PT" sz="2000" dirty="0">
                <a:latin typeface="Consolas" panose="020B0609020204030204" pitchFamily="49" charset="0"/>
                <a:ea typeface="Times New Roman" panose="02020603050405020304" pitchFamily="18" charset="0"/>
              </a:rPr>
              <a:t>P</a:t>
            </a:r>
            <a:r>
              <a:rPr lang="pt-PT" sz="2000" dirty="0">
                <a:effectLst/>
                <a:latin typeface="Consolas" panose="020B0609020204030204" pitchFamily="49" charset="0"/>
                <a:ea typeface="Times New Roman" panose="02020603050405020304" pitchFamily="18" charset="0"/>
              </a:rPr>
              <a:t>ara garantir o bom funcionamento desta competição temos 500 funcionários com 10 funções distintas. Teremos ainda, 32 desportes com </a:t>
            </a:r>
            <a:r>
              <a:rPr lang="pt-PT" sz="2000" dirty="0">
                <a:latin typeface="Consolas" panose="020B0609020204030204" pitchFamily="49" charset="0"/>
                <a:ea typeface="Times New Roman" panose="02020603050405020304" pitchFamily="18" charset="0"/>
              </a:rPr>
              <a:t>u</a:t>
            </a:r>
            <a:r>
              <a:rPr lang="pt-PT" sz="2000" dirty="0">
                <a:effectLst/>
                <a:latin typeface="Consolas" panose="020B0609020204030204" pitchFamily="49" charset="0"/>
                <a:ea typeface="Times New Roman" panose="02020603050405020304" pitchFamily="18" charset="0"/>
              </a:rPr>
              <a:t>ma média de 5 modalidades cada, ou seja com um total de 160 modalidades.</a:t>
            </a:r>
          </a:p>
          <a:p>
            <a:pPr marL="343080" indent="-343080" algn="just">
              <a:lnSpc>
                <a:spcPct val="150000"/>
              </a:lnSpc>
              <a:buClr>
                <a:srgbClr val="000000"/>
              </a:buClr>
              <a:buFont typeface="Arial"/>
              <a:buChar char="•"/>
            </a:pPr>
            <a:r>
              <a:rPr lang="pt-PT" sz="2000" dirty="0">
                <a:latin typeface="Consolas" panose="020B0609020204030204" pitchFamily="49" charset="0"/>
                <a:ea typeface="Times New Roman" panose="02020603050405020304" pitchFamily="18" charset="0"/>
              </a:rPr>
              <a:t>Isso resultaria em 80354 bytes após o povoamento inicial</a:t>
            </a:r>
            <a:endParaRPr lang="pt-PT" sz="2000" dirty="0">
              <a:effectLst/>
              <a:latin typeface="Consolas" panose="020B0609020204030204" pitchFamily="49" charset="0"/>
              <a:ea typeface="Times New Roman" panose="02020603050405020304" pitchFamily="18" charset="0"/>
            </a:endParaRPr>
          </a:p>
        </p:txBody>
      </p:sp>
    </p:spTree>
    <p:extLst>
      <p:ext uri="{BB962C8B-B14F-4D97-AF65-F5344CB8AC3E}">
        <p14:creationId xmlns:p14="http://schemas.microsoft.com/office/powerpoint/2010/main" val="8546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AD9FEC-8EFB-48DA-E5D0-ACFA98D4C0F5}"/>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12EFF26-3D83-A645-131A-D0AEDAE632B0}"/>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046FB392-5257-3CAD-4B4B-4E06FAE46FB5}"/>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DC458871-2271-62C5-DEFB-AA11BF494557}"/>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363067EE-F0CD-100C-B690-1FF540EC0C1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E5C5A328-F9A7-DA18-04E6-8E09AB5D119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graphicFrame>
        <p:nvGraphicFramePr>
          <p:cNvPr id="4" name="Tabela 3">
            <a:extLst>
              <a:ext uri="{FF2B5EF4-FFF2-40B4-BE49-F238E27FC236}">
                <a16:creationId xmlns:a16="http://schemas.microsoft.com/office/drawing/2014/main" id="{F5252DFF-FBE6-00DB-1964-26E21E88FB07}"/>
              </a:ext>
            </a:extLst>
          </p:cNvPr>
          <p:cNvGraphicFramePr>
            <a:graphicFrameLocks noGrp="1"/>
          </p:cNvGraphicFramePr>
          <p:nvPr>
            <p:extLst>
              <p:ext uri="{D42A27DB-BD31-4B8C-83A1-F6EECF244321}">
                <p14:modId xmlns:p14="http://schemas.microsoft.com/office/powerpoint/2010/main" val="1504659745"/>
              </p:ext>
            </p:extLst>
          </p:nvPr>
        </p:nvGraphicFramePr>
        <p:xfrm>
          <a:off x="1643039" y="2303793"/>
          <a:ext cx="8871121" cy="2499003"/>
        </p:xfrm>
        <a:graphic>
          <a:graphicData uri="http://schemas.openxmlformats.org/drawingml/2006/table">
            <a:tbl>
              <a:tblPr>
                <a:tableStyleId>{5C22544A-7EE6-4342-B048-85BDC9FD1C3A}</a:tableStyleId>
              </a:tblPr>
              <a:tblGrid>
                <a:gridCol w="3097833">
                  <a:extLst>
                    <a:ext uri="{9D8B030D-6E8A-4147-A177-3AD203B41FA5}">
                      <a16:colId xmlns:a16="http://schemas.microsoft.com/office/drawing/2014/main" val="2380402356"/>
                    </a:ext>
                  </a:extLst>
                </a:gridCol>
                <a:gridCol w="2939253">
                  <a:extLst>
                    <a:ext uri="{9D8B030D-6E8A-4147-A177-3AD203B41FA5}">
                      <a16:colId xmlns:a16="http://schemas.microsoft.com/office/drawing/2014/main" val="2072639528"/>
                    </a:ext>
                  </a:extLst>
                </a:gridCol>
                <a:gridCol w="2834035">
                  <a:extLst>
                    <a:ext uri="{9D8B030D-6E8A-4147-A177-3AD203B41FA5}">
                      <a16:colId xmlns:a16="http://schemas.microsoft.com/office/drawing/2014/main" val="453000036"/>
                    </a:ext>
                  </a:extLst>
                </a:gridCol>
              </a:tblGrid>
              <a:tr h="277667">
                <a:tc>
                  <a:txBody>
                    <a:bodyPr/>
                    <a:lstStyle/>
                    <a:p>
                      <a:pPr algn="ctr">
                        <a:lnSpc>
                          <a:spcPct val="150000"/>
                        </a:lnSpc>
                      </a:pPr>
                      <a:r>
                        <a:rPr lang="en-US" sz="1000">
                          <a:effectLst/>
                        </a:rPr>
                        <a:t>Tabela</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Quantidade de registos</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Tamanho da tabela (bytes)</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830065651"/>
                  </a:ext>
                </a:extLst>
              </a:tr>
              <a:tr h="277667">
                <a:tc>
                  <a:txBody>
                    <a:bodyPr/>
                    <a:lstStyle/>
                    <a:p>
                      <a:pPr algn="ctr">
                        <a:lnSpc>
                          <a:spcPct val="150000"/>
                        </a:lnSpc>
                      </a:pPr>
                      <a:r>
                        <a:rPr lang="en-US" sz="1000">
                          <a:effectLst/>
                        </a:rPr>
                        <a:t>Competicao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102</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2092646392"/>
                  </a:ext>
                </a:extLst>
              </a:tr>
              <a:tr h="277667">
                <a:tc>
                  <a:txBody>
                    <a:bodyPr/>
                    <a:lstStyle/>
                    <a:p>
                      <a:pPr algn="ctr">
                        <a:lnSpc>
                          <a:spcPct val="150000"/>
                        </a:lnSpc>
                      </a:pPr>
                      <a:r>
                        <a:rPr lang="en-US" sz="1000">
                          <a:effectLst/>
                        </a:rPr>
                        <a:t>Tipo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rPr>
                        <a:t>10</a:t>
                      </a:r>
                      <a:endParaRPr lang="pt-PT" sz="1000" dirty="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2817334259"/>
                  </a:ext>
                </a:extLst>
              </a:tr>
              <a:tr h="277667">
                <a:tc>
                  <a:txBody>
                    <a:bodyPr/>
                    <a:lstStyle/>
                    <a:p>
                      <a:pPr algn="ctr">
                        <a:lnSpc>
                          <a:spcPct val="150000"/>
                        </a:lnSpc>
                      </a:pPr>
                      <a:r>
                        <a:rPr lang="en-US" sz="1000">
                          <a:effectLst/>
                        </a:rPr>
                        <a:t>Funcionario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29 000</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1319712797"/>
                  </a:ext>
                </a:extLst>
              </a:tr>
              <a:tr h="277667">
                <a:tc>
                  <a:txBody>
                    <a:bodyPr/>
                    <a:lstStyle/>
                    <a:p>
                      <a:pPr algn="ctr">
                        <a:lnSpc>
                          <a:spcPct val="150000"/>
                        </a:lnSpc>
                      </a:pPr>
                      <a:r>
                        <a:rPr lang="en-US" sz="1000">
                          <a:effectLst/>
                        </a:rPr>
                        <a:t>Esporte</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32</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1 728</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1802938329"/>
                  </a:ext>
                </a:extLst>
              </a:tr>
              <a:tr h="277667">
                <a:tc>
                  <a:txBody>
                    <a:bodyPr/>
                    <a:lstStyle/>
                    <a:p>
                      <a:pPr algn="ctr">
                        <a:lnSpc>
                          <a:spcPct val="150000"/>
                        </a:lnSpc>
                      </a:pPr>
                      <a:r>
                        <a:rPr lang="en-US" sz="1000">
                          <a:effectLst/>
                        </a:rPr>
                        <a:t>Modalidade</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160</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17 440</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3403794679"/>
                  </a:ext>
                </a:extLst>
              </a:tr>
              <a:tr h="277667">
                <a:tc>
                  <a:txBody>
                    <a:bodyPr/>
                    <a:lstStyle/>
                    <a:p>
                      <a:pPr algn="ctr">
                        <a:lnSpc>
                          <a:spcPct val="150000"/>
                        </a:lnSpc>
                      </a:pPr>
                      <a:r>
                        <a:rPr lang="en-US" sz="1000">
                          <a:effectLst/>
                        </a:rPr>
                        <a:t>Delegacao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206</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11 124</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1398797287"/>
                  </a:ext>
                </a:extLst>
              </a:tr>
              <a:tr h="277667">
                <a:tc>
                  <a:txBody>
                    <a:bodyPr/>
                    <a:lstStyle/>
                    <a:p>
                      <a:pPr algn="ctr">
                        <a:lnSpc>
                          <a:spcPct val="150000"/>
                        </a:lnSpc>
                      </a:pPr>
                      <a:r>
                        <a:rPr lang="en-US" sz="1000" dirty="0" err="1">
                          <a:effectLst/>
                        </a:rPr>
                        <a:t>Evento</a:t>
                      </a:r>
                      <a:endParaRPr lang="pt-PT" sz="1000" dirty="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330</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rPr>
                        <a:t>20 460</a:t>
                      </a:r>
                      <a:endParaRPr lang="pt-PT" sz="1000" dirty="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849737096"/>
                  </a:ext>
                </a:extLst>
              </a:tr>
              <a:tr h="277667">
                <a:tc>
                  <a:txBody>
                    <a:bodyPr/>
                    <a:lstStyle/>
                    <a:p>
                      <a:pPr algn="ctr">
                        <a:lnSpc>
                          <a:spcPct val="150000"/>
                        </a:lnSpc>
                      </a:pPr>
                      <a:r>
                        <a:rPr lang="en-US" sz="1000">
                          <a:effectLst/>
                        </a:rPr>
                        <a:t>Total</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latin typeface="Arial" panose="020B0604020202020204" pitchFamily="34" charset="0"/>
                          <a:ea typeface="Times New Roman" panose="02020603050405020304" pitchFamily="18" charset="0"/>
                        </a:rPr>
                        <a:t>1539</a:t>
                      </a:r>
                      <a:endParaRPr lang="pt-PT" sz="1000" dirty="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rPr>
                        <a:t>80 354</a:t>
                      </a:r>
                      <a:endParaRPr lang="pt-PT" sz="1000" dirty="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645560135"/>
                  </a:ext>
                </a:extLst>
              </a:tr>
            </a:tbl>
          </a:graphicData>
        </a:graphic>
      </p:graphicFrame>
    </p:spTree>
    <p:extLst>
      <p:ext uri="{BB962C8B-B14F-4D97-AF65-F5344CB8AC3E}">
        <p14:creationId xmlns:p14="http://schemas.microsoft.com/office/powerpoint/2010/main" val="104210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30A2F7A-4B5C-2EA1-5B32-700802CC09C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82004858-22F9-FA60-CD70-336FD9352E11}"/>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E3B949BD-CD3C-FF00-EFBA-A0D2AB4D82E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20BF984C-7386-548E-0CC7-85A5A01BFF8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24350598-B012-7332-66B4-946578B19D0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1D6DDB9-E50E-D5CD-0844-87A4B18290C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5A8690E-3E99-8C0D-7810-820327B09385}"/>
              </a:ext>
            </a:extLst>
          </p:cNvPr>
          <p:cNvSpPr/>
          <p:nvPr/>
        </p:nvSpPr>
        <p:spPr>
          <a:xfrm>
            <a:off x="1582740" y="1792451"/>
            <a:ext cx="9024480" cy="327309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Depois, haverá um processo de qualificação árduo para os Jogos Olímpicos, e é expectável que se qualifique em média 10 equipas por delegação, com cada equipa a ter um treinador e em média 5 atletas;</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Cada evento vai ser competido por cerca de 30 atletas (realiza-se 9900) , no qual apenas os 8 finalistas terão direito a ter o seu resultado registado na base de dados.</a:t>
            </a:r>
          </a:p>
        </p:txBody>
      </p:sp>
    </p:spTree>
    <p:extLst>
      <p:ext uri="{BB962C8B-B14F-4D97-AF65-F5344CB8AC3E}">
        <p14:creationId xmlns:p14="http://schemas.microsoft.com/office/powerpoint/2010/main" val="2250902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3C05B8-D06B-97E9-EF88-FE19656D713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ABD1E5B-1883-86F7-F8E3-171418A60766}"/>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57C1B0DC-735D-4E59-EF2D-1E454FBA41F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9B9F972E-CF75-D3F6-6FFB-673C37892E57}"/>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FFD8B581-B57A-22E6-568D-14E6026AC502}"/>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115C64D-9F8C-E8AF-4771-CC1C88E868C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graphicFrame>
        <p:nvGraphicFramePr>
          <p:cNvPr id="2" name="Tabela 1">
            <a:extLst>
              <a:ext uri="{FF2B5EF4-FFF2-40B4-BE49-F238E27FC236}">
                <a16:creationId xmlns:a16="http://schemas.microsoft.com/office/drawing/2014/main" id="{81EC0C77-1E86-F1F0-4C60-CC20518915A1}"/>
              </a:ext>
            </a:extLst>
          </p:cNvPr>
          <p:cNvGraphicFramePr>
            <a:graphicFrameLocks noGrp="1"/>
          </p:cNvGraphicFramePr>
          <p:nvPr>
            <p:extLst>
              <p:ext uri="{D42A27DB-BD31-4B8C-83A1-F6EECF244321}">
                <p14:modId xmlns:p14="http://schemas.microsoft.com/office/powerpoint/2010/main" val="2865718273"/>
              </p:ext>
            </p:extLst>
          </p:nvPr>
        </p:nvGraphicFramePr>
        <p:xfrm>
          <a:off x="609600" y="1701955"/>
          <a:ext cx="10972800" cy="3782702"/>
        </p:xfrm>
        <a:graphic>
          <a:graphicData uri="http://schemas.openxmlformats.org/drawingml/2006/table">
            <a:tbl>
              <a:tblPr>
                <a:tableStyleId>{5C22544A-7EE6-4342-B048-85BDC9FD1C3A}</a:tableStyleId>
              </a:tblPr>
              <a:tblGrid>
                <a:gridCol w="3766457">
                  <a:extLst>
                    <a:ext uri="{9D8B030D-6E8A-4147-A177-3AD203B41FA5}">
                      <a16:colId xmlns:a16="http://schemas.microsoft.com/office/drawing/2014/main" val="3866280554"/>
                    </a:ext>
                  </a:extLst>
                </a:gridCol>
                <a:gridCol w="3592286">
                  <a:extLst>
                    <a:ext uri="{9D8B030D-6E8A-4147-A177-3AD203B41FA5}">
                      <a16:colId xmlns:a16="http://schemas.microsoft.com/office/drawing/2014/main" val="2094042845"/>
                    </a:ext>
                  </a:extLst>
                </a:gridCol>
                <a:gridCol w="3614057">
                  <a:extLst>
                    <a:ext uri="{9D8B030D-6E8A-4147-A177-3AD203B41FA5}">
                      <a16:colId xmlns:a16="http://schemas.microsoft.com/office/drawing/2014/main" val="2592998787"/>
                    </a:ext>
                  </a:extLst>
                </a:gridCol>
              </a:tblGrid>
              <a:tr h="270193">
                <a:tc>
                  <a:txBody>
                    <a:bodyPr/>
                    <a:lstStyle/>
                    <a:p>
                      <a:pPr algn="ctr">
                        <a:lnSpc>
                          <a:spcPct val="150000"/>
                        </a:lnSpc>
                      </a:pPr>
                      <a:r>
                        <a:rPr lang="en-US" sz="1000">
                          <a:effectLst/>
                        </a:rPr>
                        <a:t>Tabela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Quantidade de registos</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Tamanho da tabela (bytes)</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723577177"/>
                  </a:ext>
                </a:extLst>
              </a:tr>
              <a:tr h="270193">
                <a:tc>
                  <a:txBody>
                    <a:bodyPr/>
                    <a:lstStyle/>
                    <a:p>
                      <a:pPr algn="ctr">
                        <a:lnSpc>
                          <a:spcPct val="150000"/>
                        </a:lnSpc>
                      </a:pPr>
                      <a:r>
                        <a:rPr lang="en-US" sz="1000">
                          <a:effectLst/>
                        </a:rPr>
                        <a:t>Competicao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102</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765218804"/>
                  </a:ext>
                </a:extLst>
              </a:tr>
              <a:tr h="270193">
                <a:tc>
                  <a:txBody>
                    <a:bodyPr/>
                    <a:lstStyle/>
                    <a:p>
                      <a:pPr algn="ctr">
                        <a:lnSpc>
                          <a:spcPct val="150000"/>
                        </a:lnSpc>
                      </a:pPr>
                      <a:r>
                        <a:rPr lang="en-US" sz="1000">
                          <a:effectLst/>
                        </a:rPr>
                        <a:t>Tipo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988801781"/>
                  </a:ext>
                </a:extLst>
              </a:tr>
              <a:tr h="270193">
                <a:tc>
                  <a:txBody>
                    <a:bodyPr/>
                    <a:lstStyle/>
                    <a:p>
                      <a:pPr algn="ctr">
                        <a:lnSpc>
                          <a:spcPct val="150000"/>
                        </a:lnSpc>
                      </a:pPr>
                      <a:r>
                        <a:rPr lang="en-US" sz="1000">
                          <a:effectLst/>
                        </a:rPr>
                        <a:t>Funcionario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29 000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09179857"/>
                  </a:ext>
                </a:extLst>
              </a:tr>
              <a:tr h="270193">
                <a:tc>
                  <a:txBody>
                    <a:bodyPr/>
                    <a:lstStyle/>
                    <a:p>
                      <a:pPr algn="ctr">
                        <a:lnSpc>
                          <a:spcPct val="150000"/>
                        </a:lnSpc>
                      </a:pPr>
                      <a:r>
                        <a:rPr lang="en-US" sz="1000">
                          <a:effectLst/>
                        </a:rPr>
                        <a:t>Esporte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32</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1 728</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764817999"/>
                  </a:ext>
                </a:extLst>
              </a:tr>
              <a:tr h="270193">
                <a:tc>
                  <a:txBody>
                    <a:bodyPr/>
                    <a:lstStyle/>
                    <a:p>
                      <a:pPr algn="ctr">
                        <a:lnSpc>
                          <a:spcPct val="150000"/>
                        </a:lnSpc>
                      </a:pPr>
                      <a:r>
                        <a:rPr lang="en-US" sz="1000">
                          <a:effectLst/>
                        </a:rPr>
                        <a:t>Modalidade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160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17 440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124626125"/>
                  </a:ext>
                </a:extLst>
              </a:tr>
              <a:tr h="270193">
                <a:tc>
                  <a:txBody>
                    <a:bodyPr/>
                    <a:lstStyle/>
                    <a:p>
                      <a:pPr algn="ctr">
                        <a:lnSpc>
                          <a:spcPct val="150000"/>
                        </a:lnSpc>
                      </a:pPr>
                      <a:r>
                        <a:rPr lang="en-US" sz="1000">
                          <a:effectLst/>
                        </a:rPr>
                        <a:t>Delegacao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206</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11 124</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898492586"/>
                  </a:ext>
                </a:extLst>
              </a:tr>
              <a:tr h="270193">
                <a:tc>
                  <a:txBody>
                    <a:bodyPr/>
                    <a:lstStyle/>
                    <a:p>
                      <a:pPr algn="ctr">
                        <a:lnSpc>
                          <a:spcPct val="150000"/>
                        </a:lnSpc>
                      </a:pPr>
                      <a:r>
                        <a:rPr lang="en-US" sz="1000">
                          <a:effectLst/>
                        </a:rPr>
                        <a:t>Equipa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+2060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24 720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73569840"/>
                  </a:ext>
                </a:extLst>
              </a:tr>
              <a:tr h="270193">
                <a:tc>
                  <a:txBody>
                    <a:bodyPr/>
                    <a:lstStyle/>
                    <a:p>
                      <a:pPr algn="ctr">
                        <a:lnSpc>
                          <a:spcPct val="150000"/>
                        </a:lnSpc>
                      </a:pPr>
                      <a:r>
                        <a:rPr lang="en-US" sz="1000">
                          <a:effectLst/>
                        </a:rPr>
                        <a:t>Treinador</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+2060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111 240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550890912"/>
                  </a:ext>
                </a:extLst>
              </a:tr>
              <a:tr h="270193">
                <a:tc>
                  <a:txBody>
                    <a:bodyPr/>
                    <a:lstStyle/>
                    <a:p>
                      <a:pPr algn="ctr">
                        <a:lnSpc>
                          <a:spcPct val="150000"/>
                        </a:lnSpc>
                      </a:pPr>
                      <a:r>
                        <a:rPr lang="en-US" sz="1000">
                          <a:effectLst/>
                        </a:rPr>
                        <a:t>Atleta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+10 500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756 000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041142616"/>
                  </a:ext>
                </a:extLst>
              </a:tr>
              <a:tr h="270193">
                <a:tc>
                  <a:txBody>
                    <a:bodyPr/>
                    <a:lstStyle/>
                    <a:p>
                      <a:pPr algn="ctr">
                        <a:lnSpc>
                          <a:spcPct val="150000"/>
                        </a:lnSpc>
                      </a:pPr>
                      <a:r>
                        <a:rPr lang="en-US" sz="1000">
                          <a:effectLst/>
                        </a:rPr>
                        <a:t>Evento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330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20 460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053522494"/>
                  </a:ext>
                </a:extLst>
              </a:tr>
              <a:tr h="270193">
                <a:tc>
                  <a:txBody>
                    <a:bodyPr/>
                    <a:lstStyle/>
                    <a:p>
                      <a:pPr algn="ctr">
                        <a:lnSpc>
                          <a:spcPct val="150000"/>
                        </a:lnSpc>
                      </a:pPr>
                      <a:r>
                        <a:rPr lang="en-US" sz="1000">
                          <a:effectLst/>
                        </a:rPr>
                        <a:t>Resultado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+2 640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73 920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574443179"/>
                  </a:ext>
                </a:extLst>
              </a:tr>
              <a:tr h="270193">
                <a:tc>
                  <a:txBody>
                    <a:bodyPr/>
                    <a:lstStyle/>
                    <a:p>
                      <a:pPr algn="ctr">
                        <a:lnSpc>
                          <a:spcPct val="150000"/>
                        </a:lnSpc>
                      </a:pPr>
                      <a:r>
                        <a:rPr lang="en-US" sz="1000">
                          <a:effectLst/>
                        </a:rPr>
                        <a:t>Realiza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+9 900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79 200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827672060"/>
                  </a:ext>
                </a:extLst>
              </a:tr>
              <a:tr h="270193">
                <a:tc>
                  <a:txBody>
                    <a:bodyPr/>
                    <a:lstStyle/>
                    <a:p>
                      <a:pPr algn="ctr">
                        <a:lnSpc>
                          <a:spcPct val="150000"/>
                        </a:lnSpc>
                      </a:pPr>
                      <a:r>
                        <a:rPr lang="en-US" sz="1000">
                          <a:effectLst/>
                        </a:rPr>
                        <a:t>Total</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dirty="0">
                          <a:effectLst/>
                        </a:rPr>
                        <a:t>+ 1 045 080</a:t>
                      </a:r>
                      <a:endParaRPr lang="pt-PT" sz="1000" dirty="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663687487"/>
                  </a:ext>
                </a:extLst>
              </a:tr>
            </a:tbl>
          </a:graphicData>
        </a:graphic>
      </p:graphicFrame>
    </p:spTree>
    <p:extLst>
      <p:ext uri="{BB962C8B-B14F-4D97-AF65-F5344CB8AC3E}">
        <p14:creationId xmlns:p14="http://schemas.microsoft.com/office/powerpoint/2010/main" val="3423097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B875EB4-C559-FE85-8253-32CDBF0F0A7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A0CB9B9-FBD6-3251-DAB2-9B0A5BCE4FFB}"/>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C8086440-03E2-0C37-57AF-DB5085C313B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38B712B8-E4D3-60B0-E918-6EE935A90E93}"/>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1C9939F8-E86C-B88C-A76B-5B7CD7FCD3A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973EE1BE-D1A1-DA94-B61A-484CFC3F1EC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1F8932A4-1691-6FC7-7F5F-24C723757742}"/>
              </a:ext>
            </a:extLst>
          </p:cNvPr>
          <p:cNvSpPr txBox="1"/>
          <p:nvPr/>
        </p:nvSpPr>
        <p:spPr>
          <a:xfrm>
            <a:off x="2968059" y="1791724"/>
            <a:ext cx="6253842" cy="3274551"/>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Como foi evidenciado nas tabelas, o espaço necessário mínimo para a primeira implementação da base de dados seria de 78,47 </a:t>
            </a:r>
            <a:r>
              <a:rPr lang="pt-PT" sz="2000" dirty="0" err="1">
                <a:effectLst/>
                <a:latin typeface="Consolas" panose="020B0609020204030204" pitchFamily="49" charset="0"/>
                <a:ea typeface="Times New Roman" panose="02020603050405020304" pitchFamily="18" charset="0"/>
              </a:rPr>
              <a:t>Kbytes</a:t>
            </a:r>
            <a:r>
              <a:rPr lang="pt-PT" sz="2000" dirty="0">
                <a:effectLst/>
                <a:latin typeface="Consolas" panose="020B0609020204030204" pitchFamily="49" charset="0"/>
                <a:ea typeface="Times New Roman" panose="02020603050405020304" pitchFamily="18" charset="0"/>
              </a:rPr>
              <a:t> ou 0,0766 </a:t>
            </a:r>
            <a:r>
              <a:rPr lang="pt-PT" sz="2000" dirty="0" err="1">
                <a:effectLst/>
                <a:latin typeface="Consolas" panose="020B0609020204030204" pitchFamily="49" charset="0"/>
                <a:ea typeface="Times New Roman" panose="02020603050405020304" pitchFamily="18" charset="0"/>
              </a:rPr>
              <a:t>Mbytes</a:t>
            </a:r>
            <a:r>
              <a:rPr lang="pt-PT" sz="2000" dirty="0">
                <a:effectLst/>
                <a:latin typeface="Consolas" panose="020B0609020204030204" pitchFamily="49" charset="0"/>
                <a:ea typeface="Times New Roman" panose="02020603050405020304" pitchFamily="18" charset="0"/>
              </a:rPr>
              <a:t>, com um crescimento no fim de quatro anos de 1200%, em que é traduzido por um aumento de 1020 </a:t>
            </a:r>
            <a:r>
              <a:rPr lang="pt-PT" sz="2000" dirty="0" err="1">
                <a:effectLst/>
                <a:latin typeface="Consolas" panose="020B0609020204030204" pitchFamily="49" charset="0"/>
                <a:ea typeface="Times New Roman" panose="02020603050405020304" pitchFamily="18" charset="0"/>
              </a:rPr>
              <a:t>Kbytes</a:t>
            </a:r>
            <a:r>
              <a:rPr lang="pt-PT" sz="2000" dirty="0">
                <a:effectLst/>
                <a:latin typeface="Consolas" panose="020B0609020204030204" pitchFamily="49" charset="0"/>
                <a:ea typeface="Times New Roman" panose="02020603050405020304" pitchFamily="18" charset="0"/>
              </a:rPr>
              <a:t> ou 0,997 </a:t>
            </a:r>
            <a:r>
              <a:rPr lang="pt-PT" sz="2000" dirty="0" err="1">
                <a:effectLst/>
                <a:latin typeface="Consolas" panose="020B0609020204030204" pitchFamily="49" charset="0"/>
                <a:ea typeface="Times New Roman" panose="02020603050405020304" pitchFamily="18" charset="0"/>
              </a:rPr>
              <a:t>Mbytes</a:t>
            </a:r>
            <a:r>
              <a:rPr lang="pt-PT" sz="2000" dirty="0">
                <a:effectLst/>
                <a:latin typeface="Consolas" panose="020B0609020204030204" pitchFamily="49" charset="0"/>
                <a:ea typeface="Times New Roman" panose="02020603050405020304" pitchFamily="18" charset="0"/>
              </a:rPr>
              <a:t>.</a:t>
            </a:r>
            <a:endParaRPr lang="pt-PT" sz="2000" dirty="0">
              <a:latin typeface="Consolas" panose="020B0609020204030204" pitchFamily="49" charset="0"/>
            </a:endParaRPr>
          </a:p>
        </p:txBody>
      </p:sp>
    </p:spTree>
    <p:extLst>
      <p:ext uri="{BB962C8B-B14F-4D97-AF65-F5344CB8AC3E}">
        <p14:creationId xmlns:p14="http://schemas.microsoft.com/office/powerpoint/2010/main" val="100256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3F84119-9D1F-683B-9C00-CB097422474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44C1E26-E85B-BD82-8AA2-E71172558B4B}"/>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D5F63225-44B9-3A7E-E0E5-DDEF00DD794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6B4290B-570E-D012-8A72-1335BC2D4EA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4E201676-42B9-D695-92BC-9703BBA81BF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BE89CCBF-E15D-A46E-4416-0B48FEF7E21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CD54DE45-2CCB-1EFB-3306-69B182ED65A4}"/>
              </a:ext>
            </a:extLst>
          </p:cNvPr>
          <p:cNvSpPr/>
          <p:nvPr/>
        </p:nvSpPr>
        <p:spPr>
          <a:xfrm>
            <a:off x="1582740" y="1655023"/>
            <a:ext cx="9024480" cy="4658091"/>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Após a criação da estrutura de base de dados, avançamos para a fase de povoamento, onde serão inseridos manualmente os dados necessários para dar suporte às operações e análises previstas. </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Este passo será conduzido de forma criteriosa, respeitando as relações estabelecidas entre as tabelas e garantindo a consistência das informações.</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 seguir, detalhamos o processo de inserção de dados nas diferentes tabelas, seguindo uma ordem lógica que assegure a integridade referencial do sistema.</a:t>
            </a:r>
          </a:p>
        </p:txBody>
      </p:sp>
    </p:spTree>
    <p:extLst>
      <p:ext uri="{BB962C8B-B14F-4D97-AF65-F5344CB8AC3E}">
        <p14:creationId xmlns:p14="http://schemas.microsoft.com/office/powerpoint/2010/main" val="413897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C120F25-142F-7087-9B95-18911D1C060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ED25CDD-3D5C-B997-ED41-6E7C36FC5143}"/>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E6975E24-A9F7-C820-9C80-76B9992AB4E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AC95974-D346-7CBB-9754-306EC65E8EB9}"/>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F5A5A07D-9B26-F254-7E71-EFF43E9746A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8EC395C-0359-40A5-BBC2-A777A060D8AE}"/>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4" name="CaixaDeTexto 9">
            <a:extLst>
              <a:ext uri="{FF2B5EF4-FFF2-40B4-BE49-F238E27FC236}">
                <a16:creationId xmlns:a16="http://schemas.microsoft.com/office/drawing/2014/main" id="{1003F9B9-1775-5B98-3422-ECE11B3FE3F5}"/>
              </a:ext>
            </a:extLst>
          </p:cNvPr>
          <p:cNvSpPr/>
          <p:nvPr/>
        </p:nvSpPr>
        <p:spPr>
          <a:xfrm>
            <a:off x="1582740" y="1828800"/>
            <a:ext cx="9024480" cy="327309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 preenchimento dos dados precisa seguir a mesma ordem da criação das tabelas, ou seja iniciaremos com o povoamento das tabelas Competição e Tipo.</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Ao iniciar um conjunto base com estas tabelas, garantimos:</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um sistema estável e consistente, permitindo que outras tabelas sejam públicas regularmente</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evitando problemas de compatibilidade.</a:t>
            </a:r>
          </a:p>
        </p:txBody>
      </p:sp>
    </p:spTree>
    <p:extLst>
      <p:ext uri="{BB962C8B-B14F-4D97-AF65-F5344CB8AC3E}">
        <p14:creationId xmlns:p14="http://schemas.microsoft.com/office/powerpoint/2010/main" val="1661444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603ACC-32C6-B7C4-C1BE-B10ABDA50BB1}"/>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0C1A8671-9FFA-46B4-74FA-483754A938FF}"/>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6671C18A-7FCB-422C-3818-E585B2E26A0F}"/>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2E62E0EA-FBB6-85D3-25A0-F7CB349CFA76}"/>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4A3396C5-5594-C421-AC65-8FDA3C8B2E9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8CE43D7-BEB3-6276-9BAC-96CA1FAAA18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0242" name="Picture 2">
            <a:extLst>
              <a:ext uri="{FF2B5EF4-FFF2-40B4-BE49-F238E27FC236}">
                <a16:creationId xmlns:a16="http://schemas.microsoft.com/office/drawing/2014/main" id="{80596567-30B1-1C39-8AA1-B63A5DD3F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 t="-18" r="-9" b="-18"/>
          <a:stretch>
            <a:fillRect/>
          </a:stretch>
        </p:blipFill>
        <p:spPr bwMode="auto">
          <a:xfrm>
            <a:off x="2991406" y="1909788"/>
            <a:ext cx="6207148" cy="3038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399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1A17F26-F19D-F84C-15D8-BE31E795FC0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2E4286C-506D-0CD3-AD53-191E98379652}"/>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29832E5F-C15E-4F7A-79A3-8501A471A61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E8C6CD50-64CA-B4B3-E860-F5FB7ABF5E6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E02FEEA-9170-9258-035C-2805F0549F9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1266" name="Picture 2">
            <a:extLst>
              <a:ext uri="{FF2B5EF4-FFF2-40B4-BE49-F238E27FC236}">
                <a16:creationId xmlns:a16="http://schemas.microsoft.com/office/drawing/2014/main" id="{DE657A32-71E0-D5AD-F875-A288C084EF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 t="-12" r="12136" b="68680"/>
          <a:stretch/>
        </p:blipFill>
        <p:spPr bwMode="auto">
          <a:xfrm>
            <a:off x="1528277" y="2074056"/>
            <a:ext cx="4131129" cy="16161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11267" name="Picture 3">
            <a:extLst>
              <a:ext uri="{FF2B5EF4-FFF2-40B4-BE49-F238E27FC236}">
                <a16:creationId xmlns:a16="http://schemas.microsoft.com/office/drawing/2014/main" id="{1231B61F-19D2-F21A-9BDA-27FBC6C99A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5" t="32236" r="28084" b="35096"/>
          <a:stretch/>
        </p:blipFill>
        <p:spPr bwMode="auto">
          <a:xfrm>
            <a:off x="4530907" y="2882124"/>
            <a:ext cx="3275746" cy="16850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11268" name="Picture 4">
            <a:extLst>
              <a:ext uri="{FF2B5EF4-FFF2-40B4-BE49-F238E27FC236}">
                <a16:creationId xmlns:a16="http://schemas.microsoft.com/office/drawing/2014/main" id="{889B61E0-06F6-2953-A43F-9F1720F800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 t="67344" r="26129" b="-12"/>
          <a:stretch/>
        </p:blipFill>
        <p:spPr bwMode="auto">
          <a:xfrm>
            <a:off x="7109467" y="3880753"/>
            <a:ext cx="3473255" cy="16850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33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7479A80-D4F1-AE39-0546-BCCB1758E9D4}"/>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0910C99-3D13-A67C-7069-A5B41F5FB6BA}"/>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CEBFF533-265B-30FD-198F-033B3D30A0D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669F9E13-7EAD-C6C5-E91A-72A0DBC1102D}"/>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6E72CC51-3DCB-5FB9-23B4-469F868202B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65ABCE5-1EC2-B75B-E9DA-7742F9EA993C}"/>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2290" name="Picture 2">
            <a:extLst>
              <a:ext uri="{FF2B5EF4-FFF2-40B4-BE49-F238E27FC236}">
                <a16:creationId xmlns:a16="http://schemas.microsoft.com/office/drawing/2014/main" id="{B86B9210-518D-484F-A87F-45B6998416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 t="-17" r="-17" b="50672"/>
          <a:stretch/>
        </p:blipFill>
        <p:spPr bwMode="auto">
          <a:xfrm>
            <a:off x="1381320" y="2517878"/>
            <a:ext cx="4600613" cy="2250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12291" name="Picture 3">
            <a:extLst>
              <a:ext uri="{FF2B5EF4-FFF2-40B4-BE49-F238E27FC236}">
                <a16:creationId xmlns:a16="http://schemas.microsoft.com/office/drawing/2014/main" id="{1F41B68C-18D6-4D2B-0A20-F9CABE2B26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 t="49354" r="-17" b="-17"/>
          <a:stretch/>
        </p:blipFill>
        <p:spPr bwMode="auto">
          <a:xfrm>
            <a:off x="6255584" y="2517878"/>
            <a:ext cx="4577856" cy="2298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96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4FD6C71-568A-7533-A3CF-E532DB75B32D}"/>
            </a:ext>
          </a:extLst>
        </p:cNvPr>
        <p:cNvGrpSpPr/>
        <p:nvPr/>
      </p:nvGrpSpPr>
      <p:grpSpPr>
        <a:xfrm>
          <a:off x="0" y="0"/>
          <a:ext cx="0" cy="0"/>
          <a:chOff x="0" y="0"/>
          <a:chExt cx="0" cy="0"/>
        </a:xfrm>
      </p:grpSpPr>
      <p:sp>
        <p:nvSpPr>
          <p:cNvPr id="46" name="PlaceHolder 1">
            <a:extLst>
              <a:ext uri="{FF2B5EF4-FFF2-40B4-BE49-F238E27FC236}">
                <a16:creationId xmlns:a16="http://schemas.microsoft.com/office/drawing/2014/main" id="{AF844D5B-4CCF-892E-76B8-920F109957B0}"/>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strike="noStrike" spc="-1">
                <a:solidFill>
                  <a:srgbClr val="870F11"/>
                </a:solidFill>
                <a:latin typeface="Calibri"/>
              </a:rPr>
              <a:t>Estrutura da Apresentação</a:t>
            </a:r>
            <a:endParaRPr lang="en-US" sz="4400" b="0" strike="noStrike" spc="-1">
              <a:latin typeface="Arial"/>
            </a:endParaRPr>
          </a:p>
        </p:txBody>
      </p:sp>
      <p:sp>
        <p:nvSpPr>
          <p:cNvPr id="47" name="Retângulo 7">
            <a:extLst>
              <a:ext uri="{FF2B5EF4-FFF2-40B4-BE49-F238E27FC236}">
                <a16:creationId xmlns:a16="http://schemas.microsoft.com/office/drawing/2014/main" id="{C6DC4B98-E5AF-08D0-A584-13871C06A59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8" name="CaixaDeTexto 9">
            <a:extLst>
              <a:ext uri="{FF2B5EF4-FFF2-40B4-BE49-F238E27FC236}">
                <a16:creationId xmlns:a16="http://schemas.microsoft.com/office/drawing/2014/main" id="{2C7E5623-55BC-B0B1-F551-C6E2733947C4}"/>
              </a:ext>
            </a:extLst>
          </p:cNvPr>
          <p:cNvSpPr/>
          <p:nvPr/>
        </p:nvSpPr>
        <p:spPr>
          <a:xfrm>
            <a:off x="1823399" y="1845720"/>
            <a:ext cx="8844121" cy="3230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Implementação Física</a:t>
            </a:r>
          </a:p>
          <a:p>
            <a:pPr marL="800280" lvl="1" indent="-343080">
              <a:lnSpc>
                <a:spcPct val="150000"/>
              </a:lnSpc>
              <a:buClr>
                <a:srgbClr val="000000"/>
              </a:buClr>
              <a:buFont typeface="Arial"/>
              <a:buChar char="•"/>
            </a:pPr>
            <a:r>
              <a:rPr lang="pt-PT" sz="2000" spc="-1" dirty="0">
                <a:solidFill>
                  <a:srgbClr val="000000"/>
                </a:solidFill>
                <a:latin typeface="Consolas"/>
              </a:rPr>
              <a:t>Definição do perfis de utilização para cada utilizador</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Indexação do Sistema de Dados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Procedimentos implementados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en" sz="2000" spc="-1" dirty="0">
                <a:solidFill>
                  <a:srgbClr val="000000"/>
                </a:solidFill>
                <a:latin typeface="Consolas"/>
              </a:rPr>
              <a:t>Plano de Segurança e Recuperação de Dados</a:t>
            </a:r>
          </a:p>
          <a:p>
            <a:pPr marL="343080" indent="-343080">
              <a:lnSpc>
                <a:spcPct val="150000"/>
              </a:lnSpc>
              <a:buClr>
                <a:srgbClr val="000000"/>
              </a:buClr>
              <a:buFont typeface="Arial"/>
              <a:buChar char="•"/>
            </a:pPr>
            <a:r>
              <a:rPr lang="en" sz="2000" b="0" strike="noStrike" spc="-1" dirty="0">
                <a:solidFill>
                  <a:srgbClr val="000000"/>
                </a:solidFill>
                <a:latin typeface="Consolas"/>
              </a:rPr>
              <a:t>Conclusão e Trabalho Futuro</a:t>
            </a: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49" name="Imagem 8">
            <a:extLst>
              <a:ext uri="{FF2B5EF4-FFF2-40B4-BE49-F238E27FC236}">
                <a16:creationId xmlns:a16="http://schemas.microsoft.com/office/drawing/2014/main" id="{C1F911F6-191B-10E3-913B-9C3647A0DAFB}"/>
              </a:ext>
            </a:extLst>
          </p:cNvPr>
          <p:cNvPicPr/>
          <p:nvPr/>
        </p:nvPicPr>
        <p:blipFill>
          <a:blip r:embed="rId3"/>
          <a:stretch/>
        </p:blipFill>
        <p:spPr>
          <a:xfrm>
            <a:off x="3240" y="6261480"/>
            <a:ext cx="1236960" cy="709200"/>
          </a:xfrm>
          <a:prstGeom prst="rect">
            <a:avLst/>
          </a:prstGeom>
          <a:ln w="0">
            <a:noFill/>
          </a:ln>
        </p:spPr>
      </p:pic>
      <p:sp>
        <p:nvSpPr>
          <p:cNvPr id="50" name="CaixaDeTexto 12">
            <a:extLst>
              <a:ext uri="{FF2B5EF4-FFF2-40B4-BE49-F238E27FC236}">
                <a16:creationId xmlns:a16="http://schemas.microsoft.com/office/drawing/2014/main" id="{A54743E4-2C12-7B73-E8C4-1406B567B18F}"/>
              </a:ext>
            </a:extLst>
          </p:cNvPr>
          <p:cNvSpPr/>
          <p:nvPr/>
        </p:nvSpPr>
        <p:spPr>
          <a:xfrm>
            <a:off x="6629400" y="6379029"/>
            <a:ext cx="4822371"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Tree>
    <p:extLst>
      <p:ext uri="{BB962C8B-B14F-4D97-AF65-F5344CB8AC3E}">
        <p14:creationId xmlns:p14="http://schemas.microsoft.com/office/powerpoint/2010/main" val="182324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CD1E8A6-6355-4B67-F38A-A926FC7A2287}"/>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18C3FF3-4A16-C5E0-063D-FE00A0B865E4}"/>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BF32A6BB-1448-BAEC-C97C-4CE8A338C44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A1D0F681-B036-1FC6-1E7D-268AF9CFFF3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282A45F-0B03-A68A-2E55-1B3AB74E3B4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3314" name="Picture 2">
            <a:extLst>
              <a:ext uri="{FF2B5EF4-FFF2-40B4-BE49-F238E27FC236}">
                <a16:creationId xmlns:a16="http://schemas.microsoft.com/office/drawing/2014/main" id="{5ACA0D08-8D44-822E-8A1B-22CD0923A4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 t="-12" r="44585" b="68458"/>
          <a:stretch/>
        </p:blipFill>
        <p:spPr bwMode="auto">
          <a:xfrm>
            <a:off x="967252" y="2183666"/>
            <a:ext cx="2683054" cy="1482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13315" name="Picture 3">
            <a:extLst>
              <a:ext uri="{FF2B5EF4-FFF2-40B4-BE49-F238E27FC236}">
                <a16:creationId xmlns:a16="http://schemas.microsoft.com/office/drawing/2014/main" id="{F1C71F68-BB18-A814-CC58-00BEA581D0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 t="33382" r="4405" b="35779"/>
          <a:stretch/>
        </p:blipFill>
        <p:spPr bwMode="auto">
          <a:xfrm>
            <a:off x="3366820" y="2901295"/>
            <a:ext cx="4628183" cy="1449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13316" name="Picture 4">
            <a:extLst>
              <a:ext uri="{FF2B5EF4-FFF2-40B4-BE49-F238E27FC236}">
                <a16:creationId xmlns:a16="http://schemas.microsoft.com/office/drawing/2014/main" id="{D8F67264-D36E-4087-93EC-2AF5651451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 t="65887" r="12832" b="-12"/>
          <a:stretch/>
        </p:blipFill>
        <p:spPr bwMode="auto">
          <a:xfrm>
            <a:off x="7206598" y="3587730"/>
            <a:ext cx="4220155" cy="1603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570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DD07B41-99D8-E3BE-CDE6-BAB9111DFBFE}"/>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4379786-5021-E5E7-7B92-02D01E8D1F29}"/>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5EB98864-1B1D-BC44-8989-AEE045400CD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B0FD9931-AB42-35B9-CA5E-25F447C37481}"/>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74D3BB7A-5C9F-EB5E-A62A-B1962F82724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8628BAC-E8FD-20D5-7DD0-914051336CE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4338" name="Picture 2">
            <a:extLst>
              <a:ext uri="{FF2B5EF4-FFF2-40B4-BE49-F238E27FC236}">
                <a16:creationId xmlns:a16="http://schemas.microsoft.com/office/drawing/2014/main" id="{3299E49E-3E3D-C151-0DFA-C9444534B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 t="-18" r="-9" b="-18"/>
          <a:stretch/>
        </p:blipFill>
        <p:spPr bwMode="auto">
          <a:xfrm>
            <a:off x="3304757" y="2225970"/>
            <a:ext cx="5394325" cy="2628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9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1F3144C-A4A9-A5E5-A996-F5C233650D05}"/>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AF407F5-BDD2-4923-1E27-71979BE6100E}"/>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EA28AE00-0030-FC5F-A02F-AE4ADBD2327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AE749BC5-F56E-57C3-0659-362E055A3289}"/>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C8917520-F696-4296-3B45-ED5D285214A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C0C4D62-42F6-61F6-DF86-552DA893B92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6C3FCFF0-AE32-D8F5-A1AA-5A8988FC05DD}"/>
              </a:ext>
            </a:extLst>
          </p:cNvPr>
          <p:cNvSpPr txBox="1"/>
          <p:nvPr/>
        </p:nvSpPr>
        <p:spPr>
          <a:xfrm>
            <a:off x="2972218" y="2484222"/>
            <a:ext cx="6245524" cy="1889556"/>
          </a:xfrm>
          <a:prstGeom prst="rect">
            <a:avLst/>
          </a:prstGeom>
          <a:noFill/>
        </p:spPr>
        <p:txBody>
          <a:bodyPr wrap="square">
            <a:spAutoFit/>
          </a:bodyPr>
          <a:lstStyle/>
          <a:p>
            <a:pPr indent="457200" algn="just">
              <a:lnSpc>
                <a:spcPct val="150000"/>
              </a:lnSpc>
            </a:pPr>
            <a:r>
              <a:rPr lang="pt-PT" sz="2000" dirty="0">
                <a:effectLst/>
                <a:latin typeface="Consolas" panose="020B0609020204030204" pitchFamily="49" charset="0"/>
                <a:ea typeface="Times New Roman" panose="02020603050405020304" pitchFamily="18" charset="0"/>
              </a:rPr>
              <a:t>O processo de povoamento deve ser realizado desta forma para garantir que a estrutura do banco de dados esteja devidamente organizada e funcional.</a:t>
            </a:r>
          </a:p>
        </p:txBody>
      </p:sp>
    </p:spTree>
    <p:extLst>
      <p:ext uri="{BB962C8B-B14F-4D97-AF65-F5344CB8AC3E}">
        <p14:creationId xmlns:p14="http://schemas.microsoft.com/office/powerpoint/2010/main" val="3979954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02E84C-F8F2-A930-8E2A-A927E02237C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8B1E1DF-02FB-F479-D305-A31867503FC2}"/>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4944B325-8F52-DB0F-D9C5-3AFEB6756526}"/>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50124AC2-9560-247D-8F37-A46E682BCF8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43925B1E-5E6A-1849-00F4-72F409A227A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87CF107-9066-5623-85B6-0B757D524B0A}"/>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0711F713-5D9B-3C40-CF01-5B3CDA92E072}"/>
              </a:ext>
            </a:extLst>
          </p:cNvPr>
          <p:cNvSpPr txBox="1"/>
          <p:nvPr/>
        </p:nvSpPr>
        <p:spPr>
          <a:xfrm>
            <a:off x="2156697" y="1672699"/>
            <a:ext cx="7690446" cy="4659545"/>
          </a:xfrm>
          <a:prstGeom prst="rect">
            <a:avLst/>
          </a:prstGeom>
          <a:noFill/>
        </p:spPr>
        <p:txBody>
          <a:bodyPr wrap="square">
            <a:spAutoFit/>
          </a:bodyPr>
          <a:lstStyle/>
          <a:p>
            <a:pPr indent="457200" algn="just">
              <a:lnSpc>
                <a:spcPct val="150000"/>
              </a:lnSpc>
            </a:pPr>
            <a:r>
              <a:rPr lang="pt-PT" sz="2000" dirty="0">
                <a:effectLst/>
                <a:latin typeface="Consolas" panose="020B0609020204030204" pitchFamily="49" charset="0"/>
                <a:ea typeface="Times New Roman" panose="02020603050405020304" pitchFamily="18" charset="0"/>
              </a:rPr>
              <a:t>Depois de realizar o povoamento das tabelas, começamos a elaborar e a executar algumas queries para testar a estrutura e verificar se os dados estavam organizados de forma correta. Essas consultas foram desenvolvidas com o objetivo de explorar as informações armazenadas, garantindo que a modelagem atenda às necessidades propostas inicialmente.</a:t>
            </a:r>
          </a:p>
          <a:p>
            <a:pPr indent="457200" algn="just">
              <a:lnSpc>
                <a:spcPct val="150000"/>
              </a:lnSpc>
            </a:pPr>
            <a:r>
              <a:rPr lang="pt-PT" sz="2000" dirty="0">
                <a:effectLst/>
                <a:latin typeface="Consolas" panose="020B0609020204030204" pitchFamily="49" charset="0"/>
                <a:ea typeface="Times New Roman" panose="02020603050405020304" pitchFamily="18" charset="0"/>
              </a:rPr>
              <a:t>Tendo isto dito apresentamos aqui algumas das queries que utilizamos como testes para a base de dados.</a:t>
            </a:r>
          </a:p>
        </p:txBody>
      </p:sp>
    </p:spTree>
    <p:extLst>
      <p:ext uri="{BB962C8B-B14F-4D97-AF65-F5344CB8AC3E}">
        <p14:creationId xmlns:p14="http://schemas.microsoft.com/office/powerpoint/2010/main" val="4017792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2FE0F7C-989B-02E2-D4B7-D7D48AFE291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E516310-F963-96A3-8B3A-738F98D4DF67}"/>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FCBEB019-D30B-5B47-A18E-697CA6D3C54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EB33FF6E-F0F1-DD77-AC6A-DEC930861CCA}"/>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E0D0ABD6-333D-5AF5-90AA-3092B4D605CB}"/>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952F90D-C50D-9B92-0BA0-B9357181768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5362" name="Picture 2">
            <a:extLst>
              <a:ext uri="{FF2B5EF4-FFF2-40B4-BE49-F238E27FC236}">
                <a16:creationId xmlns:a16="http://schemas.microsoft.com/office/drawing/2014/main" id="{B3394DD3-F7B5-B57D-9A4C-347C33CD2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 t="-40" r="-12" b="-40"/>
          <a:stretch>
            <a:fillRect/>
          </a:stretch>
        </p:blipFill>
        <p:spPr bwMode="auto">
          <a:xfrm>
            <a:off x="1592223" y="2381592"/>
            <a:ext cx="9007553" cy="3004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67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521F07-4E1F-49F9-2D02-DD55B77794D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5DAF35C-CED3-5228-6B82-0AB26D2BA57D}"/>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C13E8AAB-9159-12D3-0020-B11C619A75C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C67CD105-BD21-B63B-E0C9-A4328B074B2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26E5CAE5-3538-39E7-6D88-DB23ECF76F8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C1ADE9C-4860-F386-9DAA-1FD78C39BA4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7411" name="Picture 3">
            <a:extLst>
              <a:ext uri="{FF2B5EF4-FFF2-40B4-BE49-F238E27FC236}">
                <a16:creationId xmlns:a16="http://schemas.microsoft.com/office/drawing/2014/main" id="{69F11D26-0C59-F105-2FC5-EE80BDF7E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 t="-55" r="-14" b="-55"/>
          <a:stretch>
            <a:fillRect/>
          </a:stretch>
        </p:blipFill>
        <p:spPr bwMode="auto">
          <a:xfrm>
            <a:off x="1332751" y="2171982"/>
            <a:ext cx="9526498" cy="2514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171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4EE7F9-8458-9B60-049F-5C2630696827}"/>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3D2CBB03-3468-59F0-31CB-183AE0046D96}"/>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01BA3BCF-1EF4-2C62-FA00-815BCEEE5A0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A5A540A-D493-D6BE-7D2A-0FBAD50F45CF}"/>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105F8328-3408-8040-2C10-C0831162C97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BF6BC0D-EFA8-5B4F-D0FE-1821BEB292E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6386" name="Imagem 1">
            <a:extLst>
              <a:ext uri="{FF2B5EF4-FFF2-40B4-BE49-F238E27FC236}">
                <a16:creationId xmlns:a16="http://schemas.microsoft.com/office/drawing/2014/main" id="{3D2147A1-D081-4C5F-49D3-AC26AF7FB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121" y="2243571"/>
            <a:ext cx="10185718" cy="2734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255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602CE5-4858-B8B9-6247-9549CBF383F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485EFFE-DD8A-8C97-5DEF-EB69EE5200BA}"/>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23D4FDCD-D292-0132-1760-B908041EE9B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6B8DCED-8B63-7F0C-76FD-B14849514D63}"/>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002D8968-B2AC-CA7C-87A6-08CFC54DDA9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655C1821-37FB-A030-8B68-3AD0A9D907C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8434" name="Picture 2">
            <a:extLst>
              <a:ext uri="{FF2B5EF4-FFF2-40B4-BE49-F238E27FC236}">
                <a16:creationId xmlns:a16="http://schemas.microsoft.com/office/drawing/2014/main" id="{A2639C6B-F819-59A3-AE1F-718A90394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 t="-40" r="-15" b="-40"/>
          <a:stretch>
            <a:fillRect/>
          </a:stretch>
        </p:blipFill>
        <p:spPr bwMode="auto">
          <a:xfrm>
            <a:off x="1582740" y="2243571"/>
            <a:ext cx="9024480" cy="3534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76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19B2B3-08C6-432C-BCF7-C4403FB79761}"/>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7061AA5-0EE5-91CA-5B9B-B8E4B619F40F}"/>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43E791B0-B736-1BAE-C323-33CB62D26DC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C00BEC9D-3108-A847-7879-57D36454D915}"/>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A1B7BE71-E39F-B03A-4078-85326E5B54EB}"/>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7761CD0D-171C-C51D-047C-4A24E1509D8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1">
            <a:extLst>
              <a:ext uri="{FF2B5EF4-FFF2-40B4-BE49-F238E27FC236}">
                <a16:creationId xmlns:a16="http://schemas.microsoft.com/office/drawing/2014/main" id="{D25B3F85-3D02-0621-868C-7BA1D6B66734}"/>
              </a:ext>
            </a:extLst>
          </p:cNvPr>
          <p:cNvSpPr txBox="1"/>
          <p:nvPr/>
        </p:nvSpPr>
        <p:spPr>
          <a:xfrm>
            <a:off x="2404705" y="2658343"/>
            <a:ext cx="7194430" cy="1889556"/>
          </a:xfrm>
          <a:prstGeom prst="rect">
            <a:avLst/>
          </a:prstGeom>
          <a:noFill/>
        </p:spPr>
        <p:txBody>
          <a:bodyPr wrap="square" rtlCol="0">
            <a:spAutoFit/>
          </a:bodyPr>
          <a:lstStyle/>
          <a:p>
            <a:pPr algn="just">
              <a:lnSpc>
                <a:spcPct val="150000"/>
              </a:lnSpc>
            </a:pPr>
            <a:r>
              <a:rPr lang="pt-PT" sz="2000" dirty="0">
                <a:latin typeface="Consolas" panose="020B0609020204030204" pitchFamily="49" charset="0"/>
              </a:rPr>
              <a:t>	Estes são apenas alguns dos exemplos de queries de exploração da base de dados, mas elas já são capazes de demonstrar as capacidades e das possíveis aplicações desta mesma base.</a:t>
            </a:r>
          </a:p>
        </p:txBody>
      </p:sp>
    </p:spTree>
    <p:extLst>
      <p:ext uri="{BB962C8B-B14F-4D97-AF65-F5344CB8AC3E}">
        <p14:creationId xmlns:p14="http://schemas.microsoft.com/office/powerpoint/2010/main" val="137269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EFE96B5-BFDE-85F6-CC2B-208B0B509FB8}"/>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6B93583-90BC-42CF-CD09-8EDEBAA89226}"/>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C2879FD4-6C58-C78F-CDC2-3F5994F5F60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61203661-EDB4-DF42-5A41-22E2EA24C5CA}"/>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88A9571C-296F-58F0-0035-BD776466C98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B223991-32BB-19FC-7139-44C2DDF4910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59F2E4A2-5581-76F1-8041-C4C49A387183}"/>
              </a:ext>
            </a:extLst>
          </p:cNvPr>
          <p:cNvSpPr txBox="1"/>
          <p:nvPr/>
        </p:nvSpPr>
        <p:spPr>
          <a:xfrm>
            <a:off x="2023312" y="2032538"/>
            <a:ext cx="8143336" cy="373621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Este capítulo tem como objetivo criar estruturas que consolidem os dados mais relevantes e frequentemente consultados, simplificando o acesso e a reutilização dessas informações.</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Exploraremos como as vistas podem ser criadas para representar cenários específicos de análise, combinando dados de várias tabelas e agrupando-os de forma lógica.</a:t>
            </a:r>
            <a:endParaRPr lang="pt-PT" sz="2000" dirty="0">
              <a:latin typeface="Consolas" panose="020B0609020204030204" pitchFamily="49" charset="0"/>
            </a:endParaRPr>
          </a:p>
        </p:txBody>
      </p:sp>
    </p:spTree>
    <p:extLst>
      <p:ext uri="{BB962C8B-B14F-4D97-AF65-F5344CB8AC3E}">
        <p14:creationId xmlns:p14="http://schemas.microsoft.com/office/powerpoint/2010/main" val="169863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u="sng" strike="noStrike" spc="-1" dirty="0">
                <a:solidFill>
                  <a:srgbClr val="870F11"/>
                </a:solidFill>
                <a:uFillTx/>
                <a:latin typeface="Calibri"/>
              </a:rPr>
              <a:t>Implementação Física</a:t>
            </a:r>
            <a:endParaRPr lang="en-US" sz="4400" b="0" strike="noStrike" spc="-1" dirty="0">
              <a:latin typeface="Arial"/>
            </a:endParaRPr>
          </a:p>
        </p:txBody>
      </p:sp>
      <p:sp>
        <p:nvSpPr>
          <p:cNvPr id="52" name="Retângulo 4"/>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4" name="Imagem 3"/>
          <p:cNvPicPr/>
          <p:nvPr/>
        </p:nvPicPr>
        <p:blipFill>
          <a:blip r:embed="rId2"/>
          <a:stretch/>
        </p:blipFill>
        <p:spPr>
          <a:xfrm>
            <a:off x="3240" y="6261480"/>
            <a:ext cx="1236960" cy="709200"/>
          </a:xfrm>
          <a:prstGeom prst="rect">
            <a:avLst/>
          </a:prstGeom>
          <a:ln w="0">
            <a:noFill/>
          </a:ln>
        </p:spPr>
      </p:pic>
      <p:sp>
        <p:nvSpPr>
          <p:cNvPr id="55" name="CaixaDeTexto 3"/>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9">
            <a:extLst>
              <a:ext uri="{FF2B5EF4-FFF2-40B4-BE49-F238E27FC236}">
                <a16:creationId xmlns:a16="http://schemas.microsoft.com/office/drawing/2014/main" id="{E4211C3E-6824-ADB0-EA02-7CB963C4D586}"/>
              </a:ext>
            </a:extLst>
          </p:cNvPr>
          <p:cNvSpPr/>
          <p:nvPr/>
        </p:nvSpPr>
        <p:spPr>
          <a:xfrm>
            <a:off x="1823399" y="1845720"/>
            <a:ext cx="8844121" cy="3691865"/>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Anteriormente:</a:t>
            </a:r>
          </a:p>
          <a:p>
            <a:pPr marL="800280" lvl="1" indent="-343080">
              <a:lnSpc>
                <a:spcPct val="150000"/>
              </a:lnSpc>
              <a:buClr>
                <a:srgbClr val="000000"/>
              </a:buClr>
              <a:buFont typeface="Arial"/>
              <a:buChar char="•"/>
            </a:pPr>
            <a:r>
              <a:rPr lang="en" sz="2000" spc="-1" dirty="0">
                <a:solidFill>
                  <a:srgbClr val="000000"/>
                </a:solidFill>
                <a:latin typeface="Consolas"/>
              </a:rPr>
              <a:t>Definição do Sistema</a:t>
            </a:r>
          </a:p>
          <a:p>
            <a:pPr marL="800280" lvl="1" indent="-343080">
              <a:lnSpc>
                <a:spcPct val="150000"/>
              </a:lnSpc>
              <a:buClr>
                <a:srgbClr val="000000"/>
              </a:buClr>
              <a:buFont typeface="Arial"/>
              <a:buChar char="•"/>
            </a:pPr>
            <a:r>
              <a:rPr lang="pt-PT" sz="2000" spc="-1" dirty="0">
                <a:solidFill>
                  <a:srgbClr val="000000"/>
                </a:solidFill>
                <a:latin typeface="Consolas"/>
              </a:rPr>
              <a:t>Definição dos Requisitos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Modelação Conceptual</a:t>
            </a:r>
            <a:endParaRPr lang="en" sz="2000" spc="-1" dirty="0">
              <a:solidFill>
                <a:srgbClr val="000000"/>
              </a:solidFill>
              <a:latin typeface="Consolas"/>
            </a:endParaRPr>
          </a:p>
          <a:p>
            <a:pPr marL="800280" lvl="1" indent="-343080">
              <a:lnSpc>
                <a:spcPct val="150000"/>
              </a:lnSpc>
              <a:buClr>
                <a:srgbClr val="000000"/>
              </a:buClr>
              <a:buFont typeface="Arial"/>
              <a:buChar char="•"/>
            </a:pPr>
            <a:r>
              <a:rPr lang="en" sz="2000" spc="-1" dirty="0">
                <a:solidFill>
                  <a:srgbClr val="000000"/>
                </a:solidFill>
                <a:latin typeface="Consolas"/>
              </a:rPr>
              <a:t>Modelação Lógica</a:t>
            </a:r>
          </a:p>
          <a:p>
            <a:pPr marL="343080" indent="-343080">
              <a:lnSpc>
                <a:spcPct val="150000"/>
              </a:lnSpc>
              <a:buClr>
                <a:srgbClr val="000000"/>
              </a:buClr>
              <a:buFont typeface="Arial"/>
              <a:buChar char="•"/>
            </a:pPr>
            <a:r>
              <a:rPr lang="en" sz="2000" spc="-1" dirty="0">
                <a:solidFill>
                  <a:srgbClr val="000000"/>
                </a:solidFill>
                <a:latin typeface="Consolas"/>
              </a:rPr>
              <a:t>A Implementação Física é a próxima etapa, bem como o resultado direto de todo o trabalho anteriormente realizado</a:t>
            </a:r>
            <a:endParaRPr lang="en-US" sz="2400" b="0" strike="noStrike" spc="-1" dirty="0">
              <a:latin typeface="Arial"/>
            </a:endParaRPr>
          </a:p>
          <a:p>
            <a:pPr algn="ctr">
              <a:lnSpc>
                <a:spcPct val="100000"/>
              </a:lnSpc>
              <a:buNone/>
            </a:pPr>
            <a:endParaRPr lang="en-US" sz="24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7977BB-FBAC-281A-1D41-BB7C6AB8A05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89AD208-3F9A-E186-B045-943A14A9070D}"/>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7C2A7CDC-D242-B979-3B6A-BA524517B31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EA7DE1E0-A8BC-7BD9-59C4-405E1A756665}"/>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D71D9329-0F0D-9BE0-4B3F-1307E6A9981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6C4E565-A2A6-0635-9B99-44C019B35BAE}"/>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9458" name="Imagem 1">
            <a:extLst>
              <a:ext uri="{FF2B5EF4-FFF2-40B4-BE49-F238E27FC236}">
                <a16:creationId xmlns:a16="http://schemas.microsoft.com/office/drawing/2014/main" id="{3833EA43-E9D6-2740-70D9-D4E930B7C1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45"/>
          <a:stretch/>
        </p:blipFill>
        <p:spPr bwMode="auto">
          <a:xfrm>
            <a:off x="1336167" y="2318916"/>
            <a:ext cx="9517626" cy="3008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61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AF0AE7-C843-B58F-6A55-9DC7E115B99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03CB93AE-13AF-92CB-4ED4-7AB2D956541B}"/>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34EE7332-E5E2-97B3-3ACB-9D1D714D67A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15328B9E-4EF8-1D49-A40D-289EE80AAE3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49CDA91-AAAE-FE38-3360-FAFBB4672EE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0482" name="Imagem 1">
            <a:extLst>
              <a:ext uri="{FF2B5EF4-FFF2-40B4-BE49-F238E27FC236}">
                <a16:creationId xmlns:a16="http://schemas.microsoft.com/office/drawing/2014/main" id="{BF10CE31-B91D-9D70-7DB8-D33280FC62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719"/>
          <a:stretch/>
        </p:blipFill>
        <p:spPr bwMode="auto">
          <a:xfrm>
            <a:off x="973857" y="2270973"/>
            <a:ext cx="10242245" cy="3004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65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75F6C09-FE74-041E-3876-6E4660A2073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24678AC-59C2-41D7-3B65-784D0FDEFB48}"/>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78428E9D-0827-5B23-E076-4290B7B1060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D1EDA0F-2A5F-FD96-818C-C3350317B7D2}"/>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98FBF2CF-5B75-C184-9163-508A18F68D3A}"/>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62E2DB1-E7CC-85AF-0D65-BFE523CD11C0}"/>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1506" name="Imagem 1">
            <a:extLst>
              <a:ext uri="{FF2B5EF4-FFF2-40B4-BE49-F238E27FC236}">
                <a16:creationId xmlns:a16="http://schemas.microsoft.com/office/drawing/2014/main" id="{420D5FA6-8AE5-0520-D386-96D95EA6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129" y="2243571"/>
            <a:ext cx="8183701" cy="2764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967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26C62E-2E90-796E-607A-504BD331762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B6D97671-A852-A95D-C528-E48370750690}"/>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2FEFD813-B2F8-4BAE-BFC2-6FDE50D3EA00}"/>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BF5EDF7C-02CE-72B0-C84F-9C309C137610}"/>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5C9495C8-D95C-7AD6-CAF5-1AE364BB0C6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B0C5478B-4C81-9462-B5F1-C2BA9020DB3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2530" name="Imagem 1">
            <a:extLst>
              <a:ext uri="{FF2B5EF4-FFF2-40B4-BE49-F238E27FC236}">
                <a16:creationId xmlns:a16="http://schemas.microsoft.com/office/drawing/2014/main" id="{533B0F9A-9F7C-8AA2-95ED-63DA870C0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40" y="2243571"/>
            <a:ext cx="9024480" cy="2837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177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66F1D24-3444-370B-CB25-84D399A3B18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DBA496C-1B6B-6B13-E7C6-161E699DA718}"/>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1512CC11-538D-F461-D5D6-B2B814AD3E8F}"/>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93CABFB6-8B9E-1002-C490-7F674E7401F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90999E14-6F5F-1552-B3E0-1EA601DA532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6430A43-BF43-C662-1BC6-1BC1BE7A970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58730A98-1BF0-AA04-19CC-D77BBC145B82}"/>
              </a:ext>
            </a:extLst>
          </p:cNvPr>
          <p:cNvSpPr/>
          <p:nvPr/>
        </p:nvSpPr>
        <p:spPr>
          <a:xfrm>
            <a:off x="1582740" y="1945124"/>
            <a:ext cx="9024480" cy="142643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gn="just">
              <a:lnSpc>
                <a:spcPct val="150000"/>
              </a:lnSpc>
              <a:buClr>
                <a:srgbClr val="000000"/>
              </a:buClr>
              <a:buFont typeface="Arial"/>
              <a:buChar char="•"/>
            </a:pPr>
            <a:r>
              <a:rPr lang="en" sz="2000" spc="-1" dirty="0">
                <a:solidFill>
                  <a:srgbClr val="000000"/>
                </a:solidFill>
                <a:latin typeface="Consolas"/>
              </a:rPr>
              <a:t>A primeira etapa durante a definição dos perfis de utilização é definir o perfil do administrator de base de dados em questão</a:t>
            </a:r>
          </a:p>
        </p:txBody>
      </p:sp>
      <p:pic>
        <p:nvPicPr>
          <p:cNvPr id="23554" name="Imagem 1">
            <a:extLst>
              <a:ext uri="{FF2B5EF4-FFF2-40B4-BE49-F238E27FC236}">
                <a16:creationId xmlns:a16="http://schemas.microsoft.com/office/drawing/2014/main" id="{815ABD80-D914-4F51-E6F1-551190FFB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40" y="3587280"/>
            <a:ext cx="9216268" cy="853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ixaDeTexto 9">
            <a:extLst>
              <a:ext uri="{FF2B5EF4-FFF2-40B4-BE49-F238E27FC236}">
                <a16:creationId xmlns:a16="http://schemas.microsoft.com/office/drawing/2014/main" id="{553228D0-2380-33DF-04E7-B4DC4A5C32E3}"/>
              </a:ext>
            </a:extLst>
          </p:cNvPr>
          <p:cNvSpPr/>
          <p:nvPr/>
        </p:nvSpPr>
        <p:spPr>
          <a:xfrm>
            <a:off x="1582740" y="4742883"/>
            <a:ext cx="9024480" cy="142643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gn="just">
              <a:lnSpc>
                <a:spcPct val="150000"/>
              </a:lnSpc>
              <a:buClr>
                <a:srgbClr val="000000"/>
              </a:buClr>
              <a:buFont typeface="Arial"/>
              <a:buChar char="•"/>
            </a:pPr>
            <a:r>
              <a:rPr lang="en" sz="2000" spc="-1" dirty="0">
                <a:solidFill>
                  <a:srgbClr val="000000"/>
                </a:solidFill>
                <a:latin typeface="Consolas"/>
              </a:rPr>
              <a:t>Este passo é necessário porque é o administrador que será o responsável por atribuir e revogar as permissões dos outros utilizadores.</a:t>
            </a:r>
          </a:p>
        </p:txBody>
      </p:sp>
    </p:spTree>
    <p:extLst>
      <p:ext uri="{BB962C8B-B14F-4D97-AF65-F5344CB8AC3E}">
        <p14:creationId xmlns:p14="http://schemas.microsoft.com/office/powerpoint/2010/main" val="1523401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C21AAF7-1B99-8D49-FFAB-C1259896CB0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2AE3BB74-8F63-C073-CA71-6B5D6C78789B}"/>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65D77116-1DD2-7FB6-8DD8-F1BCBFE2A73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4EE0978-B5FA-B297-4F8E-9D92056EBCA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7AE1CF7D-1DB1-83F1-393F-94AAC34145C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71C1BCED-030D-BC18-337C-02D104EBBACA}"/>
              </a:ext>
            </a:extLst>
          </p:cNvPr>
          <p:cNvSpPr/>
          <p:nvPr/>
        </p:nvSpPr>
        <p:spPr>
          <a:xfrm>
            <a:off x="1396552" y="2316681"/>
            <a:ext cx="9396856" cy="327309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Num contexto real, haveria dezenas talvez centenas de utilizadores.</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Logo, faz sentido começar por definir alguns grupos de usuários. </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Dessa forma, é mais fácil de controlar quais usuários possuem quais permissões bem como alterar em larga escala de maneira rápida e fácil.</a:t>
            </a:r>
          </a:p>
        </p:txBody>
      </p:sp>
    </p:spTree>
    <p:extLst>
      <p:ext uri="{BB962C8B-B14F-4D97-AF65-F5344CB8AC3E}">
        <p14:creationId xmlns:p14="http://schemas.microsoft.com/office/powerpoint/2010/main" val="1819705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C25C8C1-2C0E-B23E-F004-B727D4D60D6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FA3A582-799B-D6A2-3EB9-74A49FB59140}"/>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8047866D-3A42-A9F2-4F03-C877EB18134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330AC8D5-DC8E-903E-85F1-052641536060}"/>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14066009-ECDA-BB83-4B57-D24A7C5ED8B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C9778FF-FB74-6D6C-AAE0-84F77C94E411}"/>
              </a:ext>
            </a:extLst>
          </p:cNvPr>
          <p:cNvSpPr/>
          <p:nvPr/>
        </p:nvSpPr>
        <p:spPr>
          <a:xfrm>
            <a:off x="1677840" y="2254116"/>
            <a:ext cx="8836320" cy="234976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Os grupos que criamos foram os: </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Organizadores</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Juiz</a:t>
            </a:r>
            <a:endParaRPr lang="pt-PT" sz="2000" dirty="0">
              <a:latin typeface="Consolas" panose="020B0609020204030204" pitchFamily="49" charset="0"/>
              <a:ea typeface="Times New Roman" panose="02020603050405020304" pitchFamily="18" charset="0"/>
            </a:endParaRP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Gerente de delegações</a:t>
            </a:r>
          </a:p>
          <a:p>
            <a:pPr marL="742950" lvl="1" indent="-285750" algn="just">
              <a:lnSpc>
                <a:spcPct val="150000"/>
              </a:lnSpc>
              <a:buFont typeface="Arial" panose="020B0604020202020204" pitchFamily="34" charset="0"/>
              <a:buChar char="•"/>
            </a:pPr>
            <a:r>
              <a:rPr lang="pt-PT" sz="2000" dirty="0" err="1">
                <a:effectLst/>
                <a:latin typeface="Consolas" panose="020B0609020204030204" pitchFamily="49" charset="0"/>
                <a:ea typeface="Times New Roman" panose="02020603050405020304" pitchFamily="18" charset="0"/>
              </a:rPr>
              <a:t>Usuario</a:t>
            </a:r>
            <a:endParaRPr lang="pt-PT" sz="2000" dirty="0">
              <a:effectLst/>
              <a:latin typeface="Consolas" panose="020B0609020204030204" pitchFamily="49" charset="0"/>
              <a:ea typeface="Times New Roman" panose="02020603050405020304" pitchFamily="18" charset="0"/>
            </a:endParaRPr>
          </a:p>
        </p:txBody>
      </p:sp>
    </p:spTree>
    <p:extLst>
      <p:ext uri="{BB962C8B-B14F-4D97-AF65-F5344CB8AC3E}">
        <p14:creationId xmlns:p14="http://schemas.microsoft.com/office/powerpoint/2010/main" val="2110938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6CA36C3-C79B-E646-079C-9738A6EB3306}"/>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874688A-0B43-12B8-A3CE-CCB207A550BD}"/>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1E61CD28-EE5B-5B8E-B9E9-80B809FC644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F995916E-0915-1C4A-7DE9-EEF5FE93DD7B}"/>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080D2D5A-79D9-CDE4-D3A0-851F55D480C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9DCF4738-FDC1-E616-D63E-ADAC5D6CC68D}"/>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4578" name="Imagem 1">
            <a:extLst>
              <a:ext uri="{FF2B5EF4-FFF2-40B4-BE49-F238E27FC236}">
                <a16:creationId xmlns:a16="http://schemas.microsoft.com/office/drawing/2014/main" id="{4FD64AD4-26FA-E3D7-B268-0593E6828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775" y="2243571"/>
            <a:ext cx="9836410" cy="829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Imagem 1">
            <a:extLst>
              <a:ext uri="{FF2B5EF4-FFF2-40B4-BE49-F238E27FC236}">
                <a16:creationId xmlns:a16="http://schemas.microsoft.com/office/drawing/2014/main" id="{CA75F25E-6544-F2E4-F4FC-228254611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423" y="3497546"/>
            <a:ext cx="9052994" cy="2331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88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6161A91-7B6C-A99B-077B-60C314490AF0}"/>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94BD585-50D3-1D49-58B9-9EC5A7F09CFB}"/>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4BDAAE04-9BC7-8DE3-BEB5-7734A02FD91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37E1842-D4DC-054B-9948-6A08CEA5A6AC}"/>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22C7FFC3-B31F-998F-2522-FC7F84CE463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AA9ADB9-0918-0E44-C3D4-ED697203876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5602" name="Imagem 1">
            <a:extLst>
              <a:ext uri="{FF2B5EF4-FFF2-40B4-BE49-F238E27FC236}">
                <a16:creationId xmlns:a16="http://schemas.microsoft.com/office/drawing/2014/main" id="{4F3659DE-C494-EE73-984B-DFA0ADFB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043" y="2622619"/>
            <a:ext cx="9499873" cy="220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355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7B6BB5-EA72-CCF1-0018-4FE35CEDBDB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D7467A9-DE63-674B-59C3-4B2B9DF41AF3}"/>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A2C33D35-6183-A4A1-92FF-52BF486A9E89}"/>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BFCC6B91-59AC-BD76-9274-837AF1AAA737}"/>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866733BD-7F56-30BA-7D45-1C8ED23113FB}"/>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6E6564FE-6DCF-0CF6-8629-7CA492631D3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6626" name="Imagem 1">
            <a:extLst>
              <a:ext uri="{FF2B5EF4-FFF2-40B4-BE49-F238E27FC236}">
                <a16:creationId xmlns:a16="http://schemas.microsoft.com/office/drawing/2014/main" id="{06ECA97C-87FF-CEAF-CA60-DAED5F8C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288" y="2460434"/>
            <a:ext cx="9629384" cy="239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6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p:cNvPicPr/>
          <p:nvPr/>
        </p:nvPicPr>
        <p:blipFill>
          <a:blip r:embed="rId2"/>
          <a:stretch/>
        </p:blipFill>
        <p:spPr>
          <a:xfrm>
            <a:off x="3240" y="6261480"/>
            <a:ext cx="1236960" cy="709200"/>
          </a:xfrm>
          <a:prstGeom prst="rect">
            <a:avLst/>
          </a:prstGeom>
          <a:ln w="0">
            <a:noFill/>
          </a:ln>
        </p:spPr>
      </p:pic>
      <p:sp>
        <p:nvSpPr>
          <p:cNvPr id="60" name="CaixaDeTexto 1"/>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95E8478-042E-3633-7964-ECB73EE16B11}"/>
              </a:ext>
            </a:extLst>
          </p:cNvPr>
          <p:cNvSpPr/>
          <p:nvPr/>
        </p:nvSpPr>
        <p:spPr>
          <a:xfrm>
            <a:off x="1525680" y="1828800"/>
            <a:ext cx="9141840" cy="96477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No MySQL, iniciamos a implementação da base de dados com os comandos:</a:t>
            </a:r>
          </a:p>
        </p:txBody>
      </p:sp>
      <p:pic>
        <p:nvPicPr>
          <p:cNvPr id="1026" name="Picture 2">
            <a:extLst>
              <a:ext uri="{FF2B5EF4-FFF2-40B4-BE49-F238E27FC236}">
                <a16:creationId xmlns:a16="http://schemas.microsoft.com/office/drawing/2014/main" id="{1048E5AC-E2B4-DD46-FF9F-8101A297B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 t="-130" r="-17" b="-130"/>
          <a:stretch>
            <a:fillRect/>
          </a:stretch>
        </p:blipFill>
        <p:spPr bwMode="auto">
          <a:xfrm>
            <a:off x="1441080" y="2950335"/>
            <a:ext cx="9236520" cy="1204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3" name="CaixaDeTexto 5">
            <a:extLst>
              <a:ext uri="{FF2B5EF4-FFF2-40B4-BE49-F238E27FC236}">
                <a16:creationId xmlns:a16="http://schemas.microsoft.com/office/drawing/2014/main" id="{C1B5004B-7DB7-7076-B862-71B4BD28B463}"/>
              </a:ext>
            </a:extLst>
          </p:cNvPr>
          <p:cNvSpPr/>
          <p:nvPr/>
        </p:nvSpPr>
        <p:spPr>
          <a:xfrm>
            <a:off x="1489680" y="4561246"/>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sp>
        <p:nvSpPr>
          <p:cNvPr id="4" name="CaixaDeTexto 9">
            <a:extLst>
              <a:ext uri="{FF2B5EF4-FFF2-40B4-BE49-F238E27FC236}">
                <a16:creationId xmlns:a16="http://schemas.microsoft.com/office/drawing/2014/main" id="{52A746E6-B337-A473-2DA6-D0FF0E6D0691}"/>
              </a:ext>
            </a:extLst>
          </p:cNvPr>
          <p:cNvSpPr/>
          <p:nvPr/>
        </p:nvSpPr>
        <p:spPr>
          <a:xfrm>
            <a:off x="1525680" y="4311517"/>
            <a:ext cx="9141840" cy="188810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800280" lvl="1" indent="-343080">
              <a:lnSpc>
                <a:spcPct val="150000"/>
              </a:lnSpc>
              <a:buClr>
                <a:srgbClr val="000000"/>
              </a:buClr>
              <a:buFont typeface="Arial"/>
              <a:buChar char="•"/>
            </a:pPr>
            <a:r>
              <a:rPr lang="en" sz="2000" spc="-1" dirty="0">
                <a:solidFill>
                  <a:srgbClr val="000000"/>
                </a:solidFill>
                <a:latin typeface="Consolas"/>
              </a:rPr>
              <a:t>A primeira instrução é responsável pela criação da base de dados (chamada de </a:t>
            </a:r>
            <a:r>
              <a:rPr lang="en" sz="2000" b="1" spc="-1" dirty="0">
                <a:solidFill>
                  <a:srgbClr val="000000"/>
                </a:solidFill>
                <a:latin typeface="Consolas"/>
              </a:rPr>
              <a:t>EventoDesportivo</a:t>
            </a:r>
            <a:r>
              <a:rPr lang="en" sz="2000" spc="-1" dirty="0">
                <a:solidFill>
                  <a:srgbClr val="000000"/>
                </a:solidFill>
                <a:latin typeface="Consolas"/>
              </a:rPr>
              <a:t>) em si;</a:t>
            </a:r>
          </a:p>
          <a:p>
            <a:pPr marL="800280" lvl="1" indent="-343080">
              <a:lnSpc>
                <a:spcPct val="150000"/>
              </a:lnSpc>
              <a:buClr>
                <a:srgbClr val="000000"/>
              </a:buClr>
              <a:buFont typeface="Arial"/>
              <a:buChar char="•"/>
            </a:pPr>
            <a:r>
              <a:rPr lang="en" sz="2000" spc="-1" dirty="0">
                <a:solidFill>
                  <a:srgbClr val="000000"/>
                </a:solidFill>
                <a:latin typeface="Consolas"/>
              </a:rPr>
              <a:t>A segunda indica ao sistema qual a base de dados que deve ser utilizada para as próximas operações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065863E-8FE8-8D86-38D3-80C4A09AC91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859EDD4-8AA9-35B9-C362-3560FC18CF9C}"/>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4E72E7B0-4C96-9364-C675-57F6DC445EC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6AD4EBFC-C567-5228-806C-46E8D5579CF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6C0029FB-9E23-0654-E509-2F67A3D513CC}"/>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1C9C18B7-0B12-065E-B2BD-BA043474355C}"/>
              </a:ext>
            </a:extLst>
          </p:cNvPr>
          <p:cNvSpPr/>
          <p:nvPr/>
        </p:nvSpPr>
        <p:spPr>
          <a:xfrm>
            <a:off x="2592226" y="2484949"/>
            <a:ext cx="6819388" cy="188810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Estes grupos são apenas alguns exemplos do que é possível fazer em SQL e não representam os perfis de utilização necessários na gestão de uma base de dados real em sua totalidade.</a:t>
            </a:r>
          </a:p>
        </p:txBody>
      </p:sp>
    </p:spTree>
    <p:extLst>
      <p:ext uri="{BB962C8B-B14F-4D97-AF65-F5344CB8AC3E}">
        <p14:creationId xmlns:p14="http://schemas.microsoft.com/office/powerpoint/2010/main" val="988330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8783E8-6F45-571F-1982-5DB5845127D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F1A9917-A4E5-54CB-600E-B543738C54B8}"/>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3273FC8F-C539-7CE4-6C53-991276EE2198}"/>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AED0749-3DE6-4DC7-C23A-B32B638D4C7E}"/>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53B5A92D-4F72-7913-B197-DF6920BDE412}"/>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730EB3C-7CC8-3481-F7C6-B9F9F52E8A1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3788204A-1EE1-D85D-C473-7F90A52EAE59}"/>
              </a:ext>
            </a:extLst>
          </p:cNvPr>
          <p:cNvSpPr txBox="1"/>
          <p:nvPr/>
        </p:nvSpPr>
        <p:spPr>
          <a:xfrm>
            <a:off x="2472906" y="2484222"/>
            <a:ext cx="7246188" cy="1889556"/>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O próximo passo foi criar alguns usuários e apenas atribuir a qual grupo eles pertencem. Esta forma de definir utilizadores é rápida e evita que um utilizador receba permissões indevidas.</a:t>
            </a:r>
            <a:endParaRPr lang="pt-PT" sz="2000" dirty="0">
              <a:latin typeface="Consolas" panose="020B0609020204030204" pitchFamily="49" charset="0"/>
            </a:endParaRPr>
          </a:p>
        </p:txBody>
      </p:sp>
    </p:spTree>
    <p:extLst>
      <p:ext uri="{BB962C8B-B14F-4D97-AF65-F5344CB8AC3E}">
        <p14:creationId xmlns:p14="http://schemas.microsoft.com/office/powerpoint/2010/main" val="2558534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4B983D-BA8C-03DA-9402-1734678C762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C413050-9F04-B7F4-F9C4-CCDFBDBDFEC9}"/>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242F99F1-71A8-4128-AED8-824936463DE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535F9A21-479D-974A-493F-4C349380B20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8D1A145-1A34-5A7B-5C4D-FC016529BF5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7650" name="Imagem 1">
            <a:extLst>
              <a:ext uri="{FF2B5EF4-FFF2-40B4-BE49-F238E27FC236}">
                <a16:creationId xmlns:a16="http://schemas.microsoft.com/office/drawing/2014/main" id="{D99CA642-6B63-2B9D-E742-B529CD01E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63" y="2034896"/>
            <a:ext cx="5421313" cy="457200"/>
          </a:xfrm>
          <a:prstGeom prst="rect">
            <a:avLst/>
          </a:prstGeom>
          <a:ln/>
        </p:spPr>
        <p:style>
          <a:lnRef idx="2">
            <a:schemeClr val="dk1"/>
          </a:lnRef>
          <a:fillRef idx="1">
            <a:schemeClr val="lt1"/>
          </a:fillRef>
          <a:effectRef idx="0">
            <a:schemeClr val="dk1"/>
          </a:effectRef>
          <a:fontRef idx="minor">
            <a:schemeClr val="dk1"/>
          </a:fontRef>
        </p:style>
      </p:pic>
      <p:pic>
        <p:nvPicPr>
          <p:cNvPr id="27651" name="Imagem 1">
            <a:extLst>
              <a:ext uri="{FF2B5EF4-FFF2-40B4-BE49-F238E27FC236}">
                <a16:creationId xmlns:a16="http://schemas.microsoft.com/office/drawing/2014/main" id="{8F818904-6949-666D-E5DA-D93075E17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1262" y="2811886"/>
            <a:ext cx="5421313" cy="979487"/>
          </a:xfrm>
          <a:prstGeom prst="rect">
            <a:avLst/>
          </a:prstGeom>
          <a:ln/>
        </p:spPr>
        <p:style>
          <a:lnRef idx="2">
            <a:schemeClr val="dk1"/>
          </a:lnRef>
          <a:fillRef idx="1">
            <a:schemeClr val="lt1"/>
          </a:fillRef>
          <a:effectRef idx="0">
            <a:schemeClr val="dk1"/>
          </a:effectRef>
          <a:fontRef idx="minor">
            <a:schemeClr val="dk1"/>
          </a:fontRef>
        </p:style>
      </p:pic>
      <p:pic>
        <p:nvPicPr>
          <p:cNvPr id="27652" name="Imagem 1">
            <a:extLst>
              <a:ext uri="{FF2B5EF4-FFF2-40B4-BE49-F238E27FC236}">
                <a16:creationId xmlns:a16="http://schemas.microsoft.com/office/drawing/2014/main" id="{38B855FB-1698-DC08-104D-0C946B7AE2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900" y="4160601"/>
            <a:ext cx="5421313" cy="457200"/>
          </a:xfrm>
          <a:prstGeom prst="rect">
            <a:avLst/>
          </a:prstGeom>
          <a:ln/>
        </p:spPr>
        <p:style>
          <a:lnRef idx="2">
            <a:schemeClr val="dk1"/>
          </a:lnRef>
          <a:fillRef idx="1">
            <a:schemeClr val="lt1"/>
          </a:fillRef>
          <a:effectRef idx="0">
            <a:schemeClr val="dk1"/>
          </a:effectRef>
          <a:fontRef idx="minor">
            <a:schemeClr val="dk1"/>
          </a:fontRef>
        </p:style>
      </p:pic>
      <p:pic>
        <p:nvPicPr>
          <p:cNvPr id="27653" name="Imagem 1">
            <a:extLst>
              <a:ext uri="{FF2B5EF4-FFF2-40B4-BE49-F238E27FC236}">
                <a16:creationId xmlns:a16="http://schemas.microsoft.com/office/drawing/2014/main" id="{3F594C8D-F873-0305-3B9C-D32B1FFE5C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1900" y="5089096"/>
            <a:ext cx="5400675" cy="82867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09550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2F575C3-0E84-8496-C93F-B0A11337812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1FFCFB6-6D72-3639-2974-0922DF5FC8DC}"/>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B1BE420F-FB58-9BC5-3BD1-CC407B07C736}"/>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114EA53F-B6C1-EF9A-ECEE-BB8547040C9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EC0CBA65-04BB-5317-AE3C-059B8ECCD19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4" name="CaixaDeTexto 3">
            <a:extLst>
              <a:ext uri="{FF2B5EF4-FFF2-40B4-BE49-F238E27FC236}">
                <a16:creationId xmlns:a16="http://schemas.microsoft.com/office/drawing/2014/main" id="{FCC3F08E-1DB4-C706-A586-66F9DF39559B}"/>
              </a:ext>
            </a:extLst>
          </p:cNvPr>
          <p:cNvSpPr txBox="1"/>
          <p:nvPr/>
        </p:nvSpPr>
        <p:spPr>
          <a:xfrm>
            <a:off x="1489680" y="1509775"/>
            <a:ext cx="9024480" cy="465954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Nesta secção aborda-se a necessidade de implementar uma metodologia de indexação na base de dados para melhorar a eficiência das operações de pesquisa e manipulação de dados.</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 primeiro passo envolve a identificação das tabelas e colunas com maior frequência de acesso, uma vez que estas necessitarão de índices para otimizar o desempenho.</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Após uma análise cuidadosa, verificou-se que as tabelas Atleta, Resultado, Evento, Modalidade, Competição e Delegação desempenham um papel central no sistema e estarão sujeitas a consultas frequentes.</a:t>
            </a:r>
            <a:endParaRPr lang="pt-PT" sz="2000" dirty="0">
              <a:latin typeface="Consolas" panose="020B0609020204030204" pitchFamily="49" charset="0"/>
            </a:endParaRPr>
          </a:p>
        </p:txBody>
      </p:sp>
    </p:spTree>
    <p:extLst>
      <p:ext uri="{BB962C8B-B14F-4D97-AF65-F5344CB8AC3E}">
        <p14:creationId xmlns:p14="http://schemas.microsoft.com/office/powerpoint/2010/main" val="1279005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88E159E-1F3C-47C4-2BE3-D85E5ADEF6A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770E7ED2-AAC5-3347-D2DE-40A7377943DD}"/>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08B60A7F-9513-15CC-C57D-ED080C0EFA7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39486043-F841-E35F-03A6-B51625844CD6}"/>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150EA3F4-8F4F-C8EA-8990-EB9F8AE33F8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8674" name="Imagem 1">
            <a:extLst>
              <a:ext uri="{FF2B5EF4-FFF2-40B4-BE49-F238E27FC236}">
                <a16:creationId xmlns:a16="http://schemas.microsoft.com/office/drawing/2014/main" id="{AB6F854C-C4F2-70C8-39AB-C50405DE9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727" y="1491402"/>
            <a:ext cx="9050505" cy="622080"/>
          </a:xfrm>
          <a:prstGeom prst="rect">
            <a:avLst/>
          </a:prstGeom>
          <a:ln/>
        </p:spPr>
        <p:style>
          <a:lnRef idx="2">
            <a:schemeClr val="dk1"/>
          </a:lnRef>
          <a:fillRef idx="1">
            <a:schemeClr val="lt1"/>
          </a:fillRef>
          <a:effectRef idx="0">
            <a:schemeClr val="dk1"/>
          </a:effectRef>
          <a:fontRef idx="minor">
            <a:schemeClr val="dk1"/>
          </a:fontRef>
        </p:style>
      </p:pic>
      <p:pic>
        <p:nvPicPr>
          <p:cNvPr id="28675" name="Imagem 1">
            <a:extLst>
              <a:ext uri="{FF2B5EF4-FFF2-40B4-BE49-F238E27FC236}">
                <a16:creationId xmlns:a16="http://schemas.microsoft.com/office/drawing/2014/main" id="{2E3268A8-EA74-F659-B283-FDB4A168D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01" y="2283928"/>
            <a:ext cx="11786398" cy="566023"/>
          </a:xfrm>
          <a:prstGeom prst="rect">
            <a:avLst/>
          </a:prstGeom>
          <a:ln/>
        </p:spPr>
        <p:style>
          <a:lnRef idx="2">
            <a:schemeClr val="dk1"/>
          </a:lnRef>
          <a:fillRef idx="1">
            <a:schemeClr val="lt1"/>
          </a:fillRef>
          <a:effectRef idx="0">
            <a:schemeClr val="dk1"/>
          </a:effectRef>
          <a:fontRef idx="minor">
            <a:schemeClr val="dk1"/>
          </a:fontRef>
        </p:style>
      </p:pic>
      <p:pic>
        <p:nvPicPr>
          <p:cNvPr id="28676" name="Imagem 1">
            <a:extLst>
              <a:ext uri="{FF2B5EF4-FFF2-40B4-BE49-F238E27FC236}">
                <a16:creationId xmlns:a16="http://schemas.microsoft.com/office/drawing/2014/main" id="{AC52E0E7-D341-FA7B-45FB-AD1266EBB3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853" y="3024427"/>
            <a:ext cx="10302252" cy="622080"/>
          </a:xfrm>
          <a:prstGeom prst="rect">
            <a:avLst/>
          </a:prstGeom>
          <a:ln/>
        </p:spPr>
        <p:style>
          <a:lnRef idx="2">
            <a:schemeClr val="dk1"/>
          </a:lnRef>
          <a:fillRef idx="1">
            <a:schemeClr val="lt1"/>
          </a:fillRef>
          <a:effectRef idx="0">
            <a:schemeClr val="dk1"/>
          </a:effectRef>
          <a:fontRef idx="minor">
            <a:schemeClr val="dk1"/>
          </a:fontRef>
        </p:style>
      </p:pic>
      <p:pic>
        <p:nvPicPr>
          <p:cNvPr id="28677" name="Imagem 1">
            <a:extLst>
              <a:ext uri="{FF2B5EF4-FFF2-40B4-BE49-F238E27FC236}">
                <a16:creationId xmlns:a16="http://schemas.microsoft.com/office/drawing/2014/main" id="{7D867F6D-6137-6606-2538-BC11BFA9DC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7" y="3820983"/>
            <a:ext cx="11156424" cy="622080"/>
          </a:xfrm>
          <a:prstGeom prst="rect">
            <a:avLst/>
          </a:prstGeom>
          <a:ln/>
        </p:spPr>
        <p:style>
          <a:lnRef idx="2">
            <a:schemeClr val="dk1"/>
          </a:lnRef>
          <a:fillRef idx="1">
            <a:schemeClr val="lt1"/>
          </a:fillRef>
          <a:effectRef idx="0">
            <a:schemeClr val="dk1"/>
          </a:effectRef>
          <a:fontRef idx="minor">
            <a:schemeClr val="dk1"/>
          </a:fontRef>
        </p:style>
      </p:pic>
      <p:pic>
        <p:nvPicPr>
          <p:cNvPr id="28678" name="Imagem 1">
            <a:extLst>
              <a:ext uri="{FF2B5EF4-FFF2-40B4-BE49-F238E27FC236}">
                <a16:creationId xmlns:a16="http://schemas.microsoft.com/office/drawing/2014/main" id="{84C03966-1CF1-0103-B1D4-205348549A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341" y="4617539"/>
            <a:ext cx="10223764" cy="622080"/>
          </a:xfrm>
          <a:prstGeom prst="rect">
            <a:avLst/>
          </a:prstGeom>
          <a:ln/>
        </p:spPr>
        <p:style>
          <a:lnRef idx="2">
            <a:schemeClr val="dk1"/>
          </a:lnRef>
          <a:fillRef idx="1">
            <a:schemeClr val="lt1"/>
          </a:fillRef>
          <a:effectRef idx="0">
            <a:schemeClr val="dk1"/>
          </a:effectRef>
          <a:fontRef idx="minor">
            <a:schemeClr val="dk1"/>
          </a:fontRef>
        </p:style>
      </p:pic>
      <p:pic>
        <p:nvPicPr>
          <p:cNvPr id="28679" name="Imagem 1">
            <a:extLst>
              <a:ext uri="{FF2B5EF4-FFF2-40B4-BE49-F238E27FC236}">
                <a16:creationId xmlns:a16="http://schemas.microsoft.com/office/drawing/2014/main" id="{6C3404AB-663D-F6E9-D6EB-C54D74A3FA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518" y="5414095"/>
            <a:ext cx="9062804" cy="62208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28742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D1BFCE3-1BDF-1D6C-F933-1388EB673EA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AE76413-2F41-1F41-66FE-A785F1B5DCA0}"/>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8812A488-215D-0E1A-39A6-BD7E5EC20949}"/>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5419E048-4629-BBC6-24D7-2E83786AB65A}"/>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957464E1-0395-43EE-9754-2C42B56D173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621438F7-3D2C-134A-8D84-59F17E87C209}"/>
              </a:ext>
            </a:extLst>
          </p:cNvPr>
          <p:cNvSpPr txBox="1"/>
          <p:nvPr/>
        </p:nvSpPr>
        <p:spPr>
          <a:xfrm>
            <a:off x="224858" y="1112550"/>
            <a:ext cx="11740243" cy="5121210"/>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A criação destes índices é justificada por três motivos principais:</a:t>
            </a:r>
          </a:p>
          <a:p>
            <a:pPr marL="342900" lvl="0" indent="-342900" algn="just">
              <a:lnSpc>
                <a:spcPct val="150000"/>
              </a:lnSpc>
              <a:buFont typeface="+mj-lt"/>
              <a:buAutoNum type="arabicPeriod"/>
              <a:tabLst>
                <a:tab pos="252095" algn="l"/>
              </a:tabLst>
            </a:pPr>
            <a:r>
              <a:rPr lang="pt-PT" sz="2000" b="1" dirty="0">
                <a:effectLst/>
                <a:latin typeface="Consolas" panose="020B0609020204030204" pitchFamily="49" charset="0"/>
                <a:ea typeface="Times New Roman" panose="02020603050405020304" pitchFamily="18" charset="0"/>
              </a:rPr>
              <a:t>Melhoria do desempenho nas consultas: </a:t>
            </a:r>
            <a:r>
              <a:rPr lang="pt-PT" sz="2000" dirty="0">
                <a:effectLst/>
                <a:latin typeface="Consolas" panose="020B0609020204030204" pitchFamily="49" charset="0"/>
                <a:ea typeface="Times New Roman" panose="02020603050405020304" pitchFamily="18" charset="0"/>
              </a:rPr>
              <a:t>Os índices permitem localizar rapidamente os registos necessários, garantindo tempos de resposta mais curtos em operações de leitura.</a:t>
            </a:r>
          </a:p>
          <a:p>
            <a:pPr marL="342900" lvl="0" indent="-342900" algn="just">
              <a:lnSpc>
                <a:spcPct val="150000"/>
              </a:lnSpc>
              <a:buFont typeface="+mj-lt"/>
              <a:buAutoNum type="arabicPeriod"/>
              <a:tabLst>
                <a:tab pos="252095" algn="l"/>
              </a:tabLst>
            </a:pPr>
            <a:r>
              <a:rPr lang="pt-PT" sz="2000" b="1" dirty="0">
                <a:effectLst/>
                <a:latin typeface="Consolas" panose="020B0609020204030204" pitchFamily="49" charset="0"/>
                <a:ea typeface="Times New Roman" panose="02020603050405020304" pitchFamily="18" charset="0"/>
              </a:rPr>
              <a:t>Redução do processamento desnecessário:</a:t>
            </a:r>
            <a:r>
              <a:rPr lang="pt-PT" sz="2000" dirty="0">
                <a:effectLst/>
                <a:latin typeface="Consolas" panose="020B0609020204030204" pitchFamily="49" charset="0"/>
                <a:ea typeface="Times New Roman" panose="02020603050405020304" pitchFamily="18" charset="0"/>
              </a:rPr>
              <a:t> Com índices, o sistema pode aceder diretamente aos registos relevantes, evitando a necessidade de percorrer toda a tabela.</a:t>
            </a:r>
          </a:p>
          <a:p>
            <a:pPr marL="342900" lvl="0" indent="-342900" algn="just">
              <a:lnSpc>
                <a:spcPct val="150000"/>
              </a:lnSpc>
              <a:buFont typeface="+mj-lt"/>
              <a:buAutoNum type="arabicPeriod"/>
              <a:tabLst>
                <a:tab pos="252095" algn="l"/>
              </a:tabLst>
            </a:pPr>
            <a:r>
              <a:rPr lang="pt-PT" sz="2000" b="1" dirty="0">
                <a:effectLst/>
                <a:latin typeface="Consolas" panose="020B0609020204030204" pitchFamily="49" charset="0"/>
                <a:ea typeface="Times New Roman" panose="02020603050405020304" pitchFamily="18" charset="0"/>
              </a:rPr>
              <a:t>Escalabilidade do sistema:</a:t>
            </a:r>
            <a:r>
              <a:rPr lang="pt-PT" sz="2000" dirty="0">
                <a:effectLst/>
                <a:latin typeface="Consolas" panose="020B0609020204030204" pitchFamily="49" charset="0"/>
                <a:ea typeface="Times New Roman" panose="02020603050405020304" pitchFamily="18" charset="0"/>
              </a:rPr>
              <a:t> Embora o volume de dados vá crescer consideravelmente (1200% em quatro anos), o crescimento é previsível e </a:t>
            </a:r>
            <a:r>
              <a:rPr lang="pt-PT" sz="2000" dirty="0" err="1">
                <a:effectLst/>
                <a:latin typeface="Consolas" panose="020B0609020204030204" pitchFamily="49" charset="0"/>
                <a:ea typeface="Times New Roman" panose="02020603050405020304" pitchFamily="18" charset="0"/>
              </a:rPr>
              <a:t>gerenciável</a:t>
            </a:r>
            <a:r>
              <a:rPr lang="pt-PT" sz="2000" dirty="0">
                <a:effectLst/>
                <a:latin typeface="Consolas" panose="020B0609020204030204" pitchFamily="49" charset="0"/>
                <a:ea typeface="Times New Roman" panose="02020603050405020304" pitchFamily="18" charset="0"/>
              </a:rPr>
              <a:t> devido à estrutura e restrições do sistema. O uso de índices garante que, mesmo com esse aumento, as operações de consulta permaneçam eficientes.</a:t>
            </a:r>
          </a:p>
        </p:txBody>
      </p:sp>
    </p:spTree>
    <p:extLst>
      <p:ext uri="{BB962C8B-B14F-4D97-AF65-F5344CB8AC3E}">
        <p14:creationId xmlns:p14="http://schemas.microsoft.com/office/powerpoint/2010/main" val="403561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206EB69-CED1-25B9-7C36-3B513C18E6C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F970B91A-8349-B827-3A37-BD07D4FF8AC6}"/>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EDF9E02C-9C99-99BB-F9A6-AFD85C68E678}"/>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5384A989-909A-5620-0D12-874FB5EBAE06}"/>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4BBF83A-7BAD-C1B5-CF06-C36D6D8BA57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E11A3B48-E444-92A2-BDCF-14159D1C52B9}"/>
              </a:ext>
            </a:extLst>
          </p:cNvPr>
          <p:cNvSpPr txBox="1"/>
          <p:nvPr/>
        </p:nvSpPr>
        <p:spPr>
          <a:xfrm>
            <a:off x="2061823" y="1791724"/>
            <a:ext cx="8066314" cy="3274551"/>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No contexto do sistema, os índices foram aplicados estrategicamente para alinhar-se com os padrões de uso previstos, assegurando que o desempenho da base de dados seja otimizado. É importante notar que não foi necessário criar índices para chaves primárias, pois estas são automaticamente indexadas no momento da sua definição.</a:t>
            </a:r>
            <a:endParaRPr lang="pt-PT" sz="2000" dirty="0">
              <a:latin typeface="Consolas" panose="020B0609020204030204" pitchFamily="49" charset="0"/>
            </a:endParaRPr>
          </a:p>
        </p:txBody>
      </p:sp>
    </p:spTree>
    <p:extLst>
      <p:ext uri="{BB962C8B-B14F-4D97-AF65-F5344CB8AC3E}">
        <p14:creationId xmlns:p14="http://schemas.microsoft.com/office/powerpoint/2010/main" val="2279883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A43F1EF-7E32-E420-92BE-D87CA29040F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DCA2862B-C29F-1805-25ED-6D50B306BFDC}"/>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9909AC49-A72C-8E1B-FD3B-F65DB554174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B9521D03-E2E6-457B-4D96-987B320D296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BA875166-9CB6-EDE2-4EA2-7776EC6BC7E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0D321D28-E086-42B6-48DD-F950E5DEBB0C}"/>
              </a:ext>
            </a:extLst>
          </p:cNvPr>
          <p:cNvSpPr txBox="1"/>
          <p:nvPr/>
        </p:nvSpPr>
        <p:spPr>
          <a:xfrm>
            <a:off x="1489680" y="2484222"/>
            <a:ext cx="9024480" cy="1889556"/>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	Numa base de dados completa, com diversos usuários utilizando frequentemente, a criação de procedimentos torna-se necessária para garantir o desempenho e, muitas vezes, a segurança da base de dados.</a:t>
            </a:r>
            <a:endParaRPr lang="pt-PT" sz="2000" dirty="0">
              <a:latin typeface="Consolas" panose="020B0609020204030204" pitchFamily="49" charset="0"/>
            </a:endParaRPr>
          </a:p>
        </p:txBody>
      </p:sp>
    </p:spTree>
    <p:extLst>
      <p:ext uri="{BB962C8B-B14F-4D97-AF65-F5344CB8AC3E}">
        <p14:creationId xmlns:p14="http://schemas.microsoft.com/office/powerpoint/2010/main" val="4204355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9C3B320-C744-6CB6-BEFD-8C19E9EAB880}"/>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9076DBE-B972-A7F3-39E5-31FC0FB00750}"/>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3B61B321-1784-E757-E1A0-FDEB67AF8F6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98C24DE4-64BC-2F8B-AEF6-FD7A786EBEE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8A6B845-A5C0-7DE0-6EF9-DA68CFF81F4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9698" name="Imagem 1">
            <a:extLst>
              <a:ext uri="{FF2B5EF4-FFF2-40B4-BE49-F238E27FC236}">
                <a16:creationId xmlns:a16="http://schemas.microsoft.com/office/drawing/2014/main" id="{B6FEC6A4-4E6B-9B8E-89E4-A910A4C31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582" y="1909403"/>
            <a:ext cx="5400675" cy="3868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176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E9F2522-FA95-438B-4D92-4340CCF6C10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4640B8B-266C-EFC4-8727-CECF4775C410}"/>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D069113D-8A8F-890A-F8AD-7B34B0E7ACE5}"/>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967B414C-79BF-67A6-7136-04E5BFD19FB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ED331D5-339F-F192-1874-945FAA4465B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0722" name="Imagem 1">
            <a:extLst>
              <a:ext uri="{FF2B5EF4-FFF2-40B4-BE49-F238E27FC236}">
                <a16:creationId xmlns:a16="http://schemas.microsoft.com/office/drawing/2014/main" id="{DDC22ADA-30F6-939F-22BE-184FF9371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3"/>
          <a:stretch>
            <a:fillRect/>
          </a:stretch>
        </p:blipFill>
        <p:spPr bwMode="auto">
          <a:xfrm>
            <a:off x="3291263" y="2014972"/>
            <a:ext cx="5421313"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64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5F0B60A-90C2-02B5-B78C-C620608E5C56}"/>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AF3B4C5-337F-C61C-7DAB-39F127F964D4}"/>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235D3EC9-9C58-C536-EF9E-1A0AEB6EC7C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ADBD1F41-3ACE-9D23-EE9A-FBB42384D06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9BEDADD-EBD9-7D3C-566F-D0BEE3C45938}"/>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6A2A79F4-E176-8041-B83A-C39F5B3D2BF1}"/>
              </a:ext>
            </a:extLst>
          </p:cNvPr>
          <p:cNvSpPr/>
          <p:nvPr/>
        </p:nvSpPr>
        <p:spPr>
          <a:xfrm>
            <a:off x="1524060" y="2023284"/>
            <a:ext cx="9141840" cy="28114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A partir deste momento, já podemos começar a inserir as tebelas na base de dados com a instrução: </a:t>
            </a:r>
            <a:r>
              <a:rPr lang="en" sz="2000" b="1" spc="-1" dirty="0">
                <a:solidFill>
                  <a:srgbClr val="000000"/>
                </a:solidFill>
                <a:latin typeface="Consolas"/>
              </a:rPr>
              <a:t>CREATE TABLE</a:t>
            </a:r>
          </a:p>
          <a:p>
            <a:pPr marL="343080" indent="-343080">
              <a:lnSpc>
                <a:spcPct val="150000"/>
              </a:lnSpc>
              <a:buClr>
                <a:srgbClr val="000000"/>
              </a:buClr>
              <a:buFont typeface="Arial"/>
              <a:buChar char="•"/>
            </a:pPr>
            <a:r>
              <a:rPr lang="en" sz="2000" spc="-1" dirty="0">
                <a:solidFill>
                  <a:srgbClr val="000000"/>
                </a:solidFill>
                <a:latin typeface="Consolas"/>
              </a:rPr>
              <a:t>As primeiras tabelas a serem criadas são aquelas que não contem nenhuma chave estrangeira, ou seja:</a:t>
            </a:r>
          </a:p>
          <a:p>
            <a:pPr marL="800280" lvl="1" indent="-343080">
              <a:lnSpc>
                <a:spcPct val="150000"/>
              </a:lnSpc>
              <a:buClr>
                <a:srgbClr val="000000"/>
              </a:buClr>
              <a:buFont typeface="Arial"/>
              <a:buChar char="•"/>
            </a:pPr>
            <a:r>
              <a:rPr lang="en" sz="2000" spc="-1" dirty="0">
                <a:solidFill>
                  <a:srgbClr val="000000"/>
                </a:solidFill>
                <a:latin typeface="Consolas"/>
              </a:rPr>
              <a:t>Competição</a:t>
            </a:r>
          </a:p>
          <a:p>
            <a:pPr marL="800280" lvl="1" indent="-343080">
              <a:lnSpc>
                <a:spcPct val="150000"/>
              </a:lnSpc>
              <a:buClr>
                <a:srgbClr val="000000"/>
              </a:buClr>
              <a:buFont typeface="Arial"/>
              <a:buChar char="•"/>
            </a:pPr>
            <a:r>
              <a:rPr lang="en" sz="2000" spc="-1" dirty="0">
                <a:solidFill>
                  <a:srgbClr val="000000"/>
                </a:solidFill>
                <a:latin typeface="Consolas"/>
              </a:rPr>
              <a:t>Tipo</a:t>
            </a:r>
          </a:p>
        </p:txBody>
      </p:sp>
    </p:spTree>
    <p:extLst>
      <p:ext uri="{BB962C8B-B14F-4D97-AF65-F5344CB8AC3E}">
        <p14:creationId xmlns:p14="http://schemas.microsoft.com/office/powerpoint/2010/main" val="1435271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D655262-B24C-7671-8A55-2F8E85DFE40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BD5A0032-D07A-D5A3-A797-6AE32B2CE95E}"/>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3A01E036-3B0F-1ABA-F59C-11A83A802CF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E4AC13C-B171-2B4B-4485-02D09B13007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AC8EBC3-0CBA-0C6B-970D-034F699518B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1746" name="Imagem 1">
            <a:extLst>
              <a:ext uri="{FF2B5EF4-FFF2-40B4-BE49-F238E27FC236}">
                <a16:creationId xmlns:a16="http://schemas.microsoft.com/office/drawing/2014/main" id="{797DF086-48ED-D4C0-13B4-0B4628F26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086" y="2139043"/>
            <a:ext cx="6143828" cy="3479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793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882AECC-8B6C-481A-3CB8-986F84A84CD1}"/>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BF35E2E-8801-6265-14AD-17A5BBCD867E}"/>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0C6F7137-1773-1D1A-39C9-EBD0EA28EE9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7F347116-B056-5E62-05E8-FADC5BB3AA3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C4A4AE5-04BF-702A-DB23-D6D49DECDBF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2770" name="Imagem 1">
            <a:extLst>
              <a:ext uri="{FF2B5EF4-FFF2-40B4-BE49-F238E27FC236}">
                <a16:creationId xmlns:a16="http://schemas.microsoft.com/office/drawing/2014/main" id="{459EAB79-E517-DB3D-5FA0-FD3E0D50D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582" y="1917340"/>
            <a:ext cx="5400675" cy="3852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6202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8B1A174-72CD-82C9-7656-7B78247B826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A1F02F1-AE23-B2EE-B708-3B59EC536828}"/>
              </a:ext>
            </a:extLst>
          </p:cNvPr>
          <p:cNvSpPr>
            <a:spLocks noGrp="1"/>
          </p:cNvSpPr>
          <p:nvPr>
            <p:ph type="title"/>
          </p:nvPr>
        </p:nvSpPr>
        <p:spPr>
          <a:xfrm>
            <a:off x="1489680" y="208399"/>
            <a:ext cx="9024480" cy="1130543"/>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Plano de Segurança e </a:t>
            </a:r>
            <a:br>
              <a:rPr lang="pt-PT" sz="4000" b="0" strike="noStrike" spc="-1" dirty="0">
                <a:solidFill>
                  <a:srgbClr val="870F11"/>
                </a:solidFill>
                <a:latin typeface="Calibri"/>
              </a:rPr>
            </a:br>
            <a:r>
              <a:rPr lang="pt-PT" sz="4000" b="0" strike="noStrike" spc="-1" dirty="0">
                <a:solidFill>
                  <a:srgbClr val="870F11"/>
                </a:solidFill>
                <a:latin typeface="Calibri"/>
              </a:rPr>
              <a:t>Recuperação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FFF1D286-3820-464D-6378-18BE79E4E28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FEEF66F-CE7D-DCD2-5954-1C84F4E09A1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E0DABF80-FE78-59A7-F80A-EE569033BC49}"/>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1EAD3B5D-A052-CC71-6535-2F26792DC072}"/>
              </a:ext>
            </a:extLst>
          </p:cNvPr>
          <p:cNvSpPr txBox="1"/>
          <p:nvPr/>
        </p:nvSpPr>
        <p:spPr>
          <a:xfrm>
            <a:off x="1508080" y="1687411"/>
            <a:ext cx="9173800" cy="4197880"/>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O último passo da Implementação Física desta Base de Dados é o Plano de Segurança e Recuperação de Dados. No contexto do trabalho, no qual a base de dados trata-se de eventos desportivos multimodalidades, a segurança e recuperação de dados são aspetos essenciais devido à importância e sensibilidade das informações, como detalhes dos eventos, participantes, horários e afins. Um bom plano de backup e recuperação minimiza o risco de perda de dados em caso de falhas técnicas, ataques cibernéticos ou erros humanos.</a:t>
            </a:r>
          </a:p>
        </p:txBody>
      </p:sp>
    </p:spTree>
    <p:extLst>
      <p:ext uri="{BB962C8B-B14F-4D97-AF65-F5344CB8AC3E}">
        <p14:creationId xmlns:p14="http://schemas.microsoft.com/office/powerpoint/2010/main" val="618725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6F2282F-5393-F562-4716-EB2F32EB423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A3993CB-BCB6-63EB-7FD9-944266EDC104}"/>
              </a:ext>
            </a:extLst>
          </p:cNvPr>
          <p:cNvSpPr>
            <a:spLocks noGrp="1"/>
          </p:cNvSpPr>
          <p:nvPr>
            <p:ph type="title"/>
          </p:nvPr>
        </p:nvSpPr>
        <p:spPr>
          <a:xfrm>
            <a:off x="1489680" y="208399"/>
            <a:ext cx="9024480" cy="1130543"/>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Plano de Segurança e </a:t>
            </a:r>
            <a:br>
              <a:rPr lang="pt-PT" sz="4000" b="0" strike="noStrike" spc="-1" dirty="0">
                <a:solidFill>
                  <a:srgbClr val="870F11"/>
                </a:solidFill>
                <a:latin typeface="Calibri"/>
              </a:rPr>
            </a:br>
            <a:r>
              <a:rPr lang="pt-PT" sz="4000" b="0" strike="noStrike" spc="-1" dirty="0">
                <a:solidFill>
                  <a:srgbClr val="870F11"/>
                </a:solidFill>
                <a:latin typeface="Calibri"/>
              </a:rPr>
              <a:t>Recuperação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DE289867-C7DE-3ABC-43A9-A070F498FF5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C54BA371-84BA-A446-8C69-C5EB6B6204C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089B95B8-2467-7FF3-683F-126098422B0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2B44C81B-ECCE-09C3-FFCD-CC978D4D929B}"/>
              </a:ext>
            </a:extLst>
          </p:cNvPr>
          <p:cNvSpPr txBox="1"/>
          <p:nvPr/>
        </p:nvSpPr>
        <p:spPr>
          <a:xfrm>
            <a:off x="1508080" y="1687411"/>
            <a:ext cx="9173800" cy="4197880"/>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Quanto a etapa de backup, uma opção é a de backups incrementais diários e completos semanais. Os backups incrementais salvam apenas os dados alterados desde o último backup, seja este backup completo ou não, o que economiza espaço e tempo. Já os backups completos, realizados semanalmente, garantem uma cópia integral dos dados, assegurando que nada será perdido. Além disso, backups podem ser armazenados em mais de um disco rígido (hard drive) ou até em mais do que um local para maior segurança.</a:t>
            </a:r>
          </a:p>
        </p:txBody>
      </p:sp>
    </p:spTree>
    <p:extLst>
      <p:ext uri="{BB962C8B-B14F-4D97-AF65-F5344CB8AC3E}">
        <p14:creationId xmlns:p14="http://schemas.microsoft.com/office/powerpoint/2010/main" val="3360812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19019DF-13C8-D50B-CC44-1595C655A40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B3D4FF6-E131-9757-C96A-AC5AC5E0D651}"/>
              </a:ext>
            </a:extLst>
          </p:cNvPr>
          <p:cNvSpPr>
            <a:spLocks noGrp="1"/>
          </p:cNvSpPr>
          <p:nvPr>
            <p:ph type="title"/>
          </p:nvPr>
        </p:nvSpPr>
        <p:spPr>
          <a:xfrm>
            <a:off x="1489680" y="208399"/>
            <a:ext cx="9024480" cy="1130543"/>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Plano de Segurança e </a:t>
            </a:r>
            <a:br>
              <a:rPr lang="pt-PT" sz="4000" b="0" strike="noStrike" spc="-1" dirty="0">
                <a:solidFill>
                  <a:srgbClr val="870F11"/>
                </a:solidFill>
                <a:latin typeface="Calibri"/>
              </a:rPr>
            </a:br>
            <a:r>
              <a:rPr lang="pt-PT" sz="4000" b="0" strike="noStrike" spc="-1" dirty="0">
                <a:solidFill>
                  <a:srgbClr val="870F11"/>
                </a:solidFill>
                <a:latin typeface="Calibri"/>
              </a:rPr>
              <a:t>Recuperação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DA9A64F4-F31A-A455-4DAC-D2D64F966D70}"/>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6BDED7FD-6F81-3FC4-95D6-86BC76A68A92}"/>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8BB1AEA-B6C5-2433-D2C9-DFB6D3BD78E9}"/>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DDB7938C-4707-8BED-4B99-4FB39D10AA66}"/>
              </a:ext>
            </a:extLst>
          </p:cNvPr>
          <p:cNvSpPr txBox="1"/>
          <p:nvPr/>
        </p:nvSpPr>
        <p:spPr>
          <a:xfrm>
            <a:off x="1508080" y="2379908"/>
            <a:ext cx="9173800" cy="2812886"/>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A recuperação pode ser feita restaurando os arquivos de backup completos e aplicando, em seguida, os backups incrementais para atualizar os dados ao estado mais recente. Esse processo pode ser lento, dependendo de quantos backups incrementais foram realizados, e deve ser documentado e testado regularmente para garantir sua eficiência em situações de emergência.</a:t>
            </a:r>
          </a:p>
        </p:txBody>
      </p:sp>
    </p:spTree>
    <p:extLst>
      <p:ext uri="{BB962C8B-B14F-4D97-AF65-F5344CB8AC3E}">
        <p14:creationId xmlns:p14="http://schemas.microsoft.com/office/powerpoint/2010/main" val="1918244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EA051DF-9370-6E1F-A966-FCFFF3AFAA4E}"/>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F5167765-DEF6-8118-1BA0-EACD0A05728A}"/>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u="sng" strike="noStrike" spc="-1" dirty="0">
                <a:solidFill>
                  <a:srgbClr val="870F11"/>
                </a:solidFill>
                <a:uFillTx/>
                <a:latin typeface="Calibri"/>
              </a:rPr>
              <a:t>Conclusão e Trabalho Futuro</a:t>
            </a:r>
            <a:endParaRPr lang="en-US" sz="4400" b="0" strike="noStrike" spc="-1" dirty="0">
              <a:latin typeface="Arial"/>
            </a:endParaRPr>
          </a:p>
        </p:txBody>
      </p:sp>
      <p:sp>
        <p:nvSpPr>
          <p:cNvPr id="52" name="Retângulo 4">
            <a:extLst>
              <a:ext uri="{FF2B5EF4-FFF2-40B4-BE49-F238E27FC236}">
                <a16:creationId xmlns:a16="http://schemas.microsoft.com/office/drawing/2014/main" id="{69301A0B-E77F-3789-C9E4-6579746AE1F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3" name="CaixaDeTexto 5">
            <a:extLst>
              <a:ext uri="{FF2B5EF4-FFF2-40B4-BE49-F238E27FC236}">
                <a16:creationId xmlns:a16="http://schemas.microsoft.com/office/drawing/2014/main" id="{9627A777-B39B-0638-8DF6-212D4B3F7B50}"/>
              </a:ext>
            </a:extLst>
          </p:cNvPr>
          <p:cNvSpPr/>
          <p:nvPr/>
        </p:nvSpPr>
        <p:spPr>
          <a:xfrm>
            <a:off x="1814400" y="1845720"/>
            <a:ext cx="6792840" cy="1598984"/>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50000"/>
              </a:lnSpc>
              <a:buNone/>
            </a:pPr>
            <a:endParaRPr lang="en-US" sz="2000" b="0" strike="noStrike" spc="-1" dirty="0">
              <a:latin typeface="Arial"/>
            </a:endParaRPr>
          </a:p>
          <a:p>
            <a:pPr>
              <a:lnSpc>
                <a:spcPct val="100000"/>
              </a:lnSpc>
              <a:buNone/>
            </a:pPr>
            <a:endParaRPr lang="en-US" sz="2000" b="0" strike="noStrike" spc="-1" dirty="0">
              <a:latin typeface="Arial"/>
            </a:endParaRPr>
          </a:p>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4" name="Imagem 3">
            <a:extLst>
              <a:ext uri="{FF2B5EF4-FFF2-40B4-BE49-F238E27FC236}">
                <a16:creationId xmlns:a16="http://schemas.microsoft.com/office/drawing/2014/main" id="{6E7FEA2B-DBA8-4F6D-6745-525908B5D127}"/>
              </a:ext>
            </a:extLst>
          </p:cNvPr>
          <p:cNvPicPr/>
          <p:nvPr/>
        </p:nvPicPr>
        <p:blipFill>
          <a:blip r:embed="rId2"/>
          <a:stretch/>
        </p:blipFill>
        <p:spPr>
          <a:xfrm>
            <a:off x="3240" y="6261480"/>
            <a:ext cx="1236960" cy="709200"/>
          </a:xfrm>
          <a:prstGeom prst="rect">
            <a:avLst/>
          </a:prstGeom>
          <a:ln w="0">
            <a:noFill/>
          </a:ln>
        </p:spPr>
      </p:pic>
      <p:sp>
        <p:nvSpPr>
          <p:cNvPr id="55" name="CaixaDeTexto 3">
            <a:extLst>
              <a:ext uri="{FF2B5EF4-FFF2-40B4-BE49-F238E27FC236}">
                <a16:creationId xmlns:a16="http://schemas.microsoft.com/office/drawing/2014/main" id="{BF610D12-74BC-50E5-A694-277F36CC9E5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97894DE0-CE3F-B056-8275-6BDCFA4DEBE3}"/>
              </a:ext>
            </a:extLst>
          </p:cNvPr>
          <p:cNvSpPr txBox="1"/>
          <p:nvPr/>
        </p:nvSpPr>
        <p:spPr>
          <a:xfrm>
            <a:off x="1814400" y="1638032"/>
            <a:ext cx="8358300" cy="4197880"/>
          </a:xfrm>
          <a:prstGeom prst="rect">
            <a:avLst/>
          </a:prstGeom>
          <a:noFill/>
        </p:spPr>
        <p:txBody>
          <a:bodyPr wrap="square">
            <a:spAutoFit/>
          </a:bodyPr>
          <a:lstStyle/>
          <a:p>
            <a:pPr indent="457200" algn="just">
              <a:lnSpc>
                <a:spcPct val="150000"/>
              </a:lnSpc>
            </a:pPr>
            <a:r>
              <a:rPr lang="pt-PT" sz="2000" dirty="0">
                <a:effectLst/>
                <a:latin typeface="Consolas" panose="020B0609020204030204" pitchFamily="49" charset="0"/>
                <a:ea typeface="Times New Roman" panose="02020603050405020304" pitchFamily="18" charset="0"/>
              </a:rPr>
              <a:t>O trabalho realizado, abrangendo os modelos conceitual, lógico e físico, foi concluído, destacando-se pela clareza na definição das entidades e seus relacionamentos, além da transição eficiente entre as etapas, culminando na implementação em SQL. A utilização do </a:t>
            </a:r>
            <a:r>
              <a:rPr lang="pt-PT" sz="2000" dirty="0" err="1">
                <a:effectLst/>
                <a:latin typeface="Consolas" panose="020B0609020204030204" pitchFamily="49" charset="0"/>
                <a:ea typeface="Times New Roman" panose="02020603050405020304" pitchFamily="18" charset="0"/>
              </a:rPr>
              <a:t>brModelo</a:t>
            </a:r>
            <a:r>
              <a:rPr lang="pt-PT" sz="2000" dirty="0">
                <a:effectLst/>
                <a:latin typeface="Consolas" panose="020B0609020204030204" pitchFamily="49" charset="0"/>
                <a:ea typeface="Times New Roman" panose="02020603050405020304" pitchFamily="18" charset="0"/>
              </a:rPr>
              <a:t> na modelagem conceitual proporcionou uma visão clara e bem estruturada do sistema, enquanto a modelagem lógica no MySQL assegurou uma base sólida para a implementação física.</a:t>
            </a:r>
            <a:endParaRPr lang="pt-PT" sz="2000" dirty="0">
              <a:latin typeface="Consolas" panose="020B0609020204030204" pitchFamily="49" charset="0"/>
            </a:endParaRPr>
          </a:p>
        </p:txBody>
      </p:sp>
    </p:spTree>
    <p:extLst>
      <p:ext uri="{BB962C8B-B14F-4D97-AF65-F5344CB8AC3E}">
        <p14:creationId xmlns:p14="http://schemas.microsoft.com/office/powerpoint/2010/main" val="1062937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42235E3-EED1-2F7F-97E4-28E08BF658EA}"/>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BFD9F450-1BE7-B0A4-64C2-7C930B5A7544}"/>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u="sng" strike="noStrike" spc="-1" dirty="0">
                <a:solidFill>
                  <a:srgbClr val="870F11"/>
                </a:solidFill>
                <a:uFillTx/>
                <a:latin typeface="Calibri"/>
              </a:rPr>
              <a:t>Conclusão e Trabalho Futuro</a:t>
            </a:r>
            <a:endParaRPr lang="en-US" sz="4400" b="0" strike="noStrike" spc="-1" dirty="0">
              <a:latin typeface="Arial"/>
            </a:endParaRPr>
          </a:p>
        </p:txBody>
      </p:sp>
      <p:sp>
        <p:nvSpPr>
          <p:cNvPr id="52" name="Retângulo 4">
            <a:extLst>
              <a:ext uri="{FF2B5EF4-FFF2-40B4-BE49-F238E27FC236}">
                <a16:creationId xmlns:a16="http://schemas.microsoft.com/office/drawing/2014/main" id="{87A80A7E-9C8C-ECE0-415A-21118DEFE11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3" name="CaixaDeTexto 5">
            <a:extLst>
              <a:ext uri="{FF2B5EF4-FFF2-40B4-BE49-F238E27FC236}">
                <a16:creationId xmlns:a16="http://schemas.microsoft.com/office/drawing/2014/main" id="{71805C84-2A34-F908-F7FB-7737114110EA}"/>
              </a:ext>
            </a:extLst>
          </p:cNvPr>
          <p:cNvSpPr/>
          <p:nvPr/>
        </p:nvSpPr>
        <p:spPr>
          <a:xfrm>
            <a:off x="1814400" y="1845720"/>
            <a:ext cx="6792840" cy="1598984"/>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50000"/>
              </a:lnSpc>
              <a:buNone/>
            </a:pPr>
            <a:endParaRPr lang="en-US" sz="2000" b="0" strike="noStrike" spc="-1" dirty="0">
              <a:latin typeface="Arial"/>
            </a:endParaRPr>
          </a:p>
          <a:p>
            <a:pPr>
              <a:lnSpc>
                <a:spcPct val="100000"/>
              </a:lnSpc>
              <a:buNone/>
            </a:pPr>
            <a:endParaRPr lang="en-US" sz="2000" b="0" strike="noStrike" spc="-1" dirty="0">
              <a:latin typeface="Arial"/>
            </a:endParaRPr>
          </a:p>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4" name="Imagem 3">
            <a:extLst>
              <a:ext uri="{FF2B5EF4-FFF2-40B4-BE49-F238E27FC236}">
                <a16:creationId xmlns:a16="http://schemas.microsoft.com/office/drawing/2014/main" id="{5F297011-C420-7BAA-DE72-8CECF70FBBD9}"/>
              </a:ext>
            </a:extLst>
          </p:cNvPr>
          <p:cNvPicPr/>
          <p:nvPr/>
        </p:nvPicPr>
        <p:blipFill>
          <a:blip r:embed="rId2"/>
          <a:stretch/>
        </p:blipFill>
        <p:spPr>
          <a:xfrm>
            <a:off x="3240" y="6261480"/>
            <a:ext cx="1236960" cy="709200"/>
          </a:xfrm>
          <a:prstGeom prst="rect">
            <a:avLst/>
          </a:prstGeom>
          <a:ln w="0">
            <a:noFill/>
          </a:ln>
        </p:spPr>
      </p:pic>
      <p:sp>
        <p:nvSpPr>
          <p:cNvPr id="55" name="CaixaDeTexto 3">
            <a:extLst>
              <a:ext uri="{FF2B5EF4-FFF2-40B4-BE49-F238E27FC236}">
                <a16:creationId xmlns:a16="http://schemas.microsoft.com/office/drawing/2014/main" id="{3FF18B8C-C1A5-BF83-28D9-BB891EFAB39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001E5F41-E267-2C82-BB7E-CC32068C176D}"/>
              </a:ext>
            </a:extLst>
          </p:cNvPr>
          <p:cNvSpPr txBox="1"/>
          <p:nvPr/>
        </p:nvSpPr>
        <p:spPr>
          <a:xfrm>
            <a:off x="1915830" y="2105392"/>
            <a:ext cx="8358300" cy="3274551"/>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Com a implementação física já concluída, incluindo índices otimizados e a criação de </a:t>
            </a:r>
            <a:r>
              <a:rPr lang="pt-PT" sz="2000" dirty="0" err="1">
                <a:effectLst/>
                <a:latin typeface="Consolas" panose="020B0609020204030204" pitchFamily="49" charset="0"/>
                <a:ea typeface="Times New Roman" panose="02020603050405020304" pitchFamily="18" charset="0"/>
              </a:rPr>
              <a:t>views</a:t>
            </a:r>
            <a:r>
              <a:rPr lang="pt-PT" sz="2000" dirty="0">
                <a:effectLst/>
                <a:latin typeface="Consolas" panose="020B0609020204030204" pitchFamily="49" charset="0"/>
                <a:ea typeface="Times New Roman" panose="02020603050405020304" pitchFamily="18" charset="0"/>
              </a:rPr>
              <a:t> e outros recursos avançados, o projeto alcançou um nível de maturidade robusto. Para o futuro, pode-se considerar a integração com outras ferramentas, explorar técnicas de análise de dados ou até mesmo expandir o sistema para atender a novas demandas</a:t>
            </a:r>
            <a:endParaRPr lang="pt-PT" sz="2000" dirty="0">
              <a:latin typeface="Consolas" panose="020B0609020204030204" pitchFamily="49" charset="0"/>
            </a:endParaRPr>
          </a:p>
        </p:txBody>
      </p:sp>
    </p:spTree>
    <p:extLst>
      <p:ext uri="{BB962C8B-B14F-4D97-AF65-F5344CB8AC3E}">
        <p14:creationId xmlns:p14="http://schemas.microsoft.com/office/powerpoint/2010/main" val="60518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F5C86EE-B43B-167F-11A1-3E563A4F975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420C69D-327C-A3E5-ABF2-41968D950D74}"/>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08600912-DECF-2B3B-524F-A9F506F2394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4BAFF717-5419-96CD-DB10-A6EFCCEF8A44}"/>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623AE10-6F91-24E6-F3C8-DC071E8F0B3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050" name="Picture 2">
            <a:extLst>
              <a:ext uri="{FF2B5EF4-FFF2-40B4-BE49-F238E27FC236}">
                <a16:creationId xmlns:a16="http://schemas.microsoft.com/office/drawing/2014/main" id="{0805E91B-AB55-B2BD-0558-6D0040F4A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 t="-37" r="1476" b="-37"/>
          <a:stretch>
            <a:fillRect/>
          </a:stretch>
        </p:blipFill>
        <p:spPr bwMode="auto">
          <a:xfrm>
            <a:off x="6012018" y="2126754"/>
            <a:ext cx="4655502" cy="2780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022E5746-6B2B-C9FE-96C1-241E89DE4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 t="-38" r="-50" b="-38"/>
          <a:stretch>
            <a:fillRect/>
          </a:stretch>
        </p:blipFill>
        <p:spPr bwMode="auto">
          <a:xfrm>
            <a:off x="1240200" y="1706886"/>
            <a:ext cx="2760300" cy="362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13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4F80E4E-564B-0EB7-948D-DA5F14842AE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7FB47C38-40E4-DCA8-482E-CCBB62FA02A6}"/>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3D14162F-2C19-F694-F576-ED7D3598266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734D3820-1A39-C8FE-B10D-BDC7D9F8FC7A}"/>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3F402BD-F8EA-AA3C-7D41-9BBA6DB6316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051" name="Picture 3">
            <a:extLst>
              <a:ext uri="{FF2B5EF4-FFF2-40B4-BE49-F238E27FC236}">
                <a16:creationId xmlns:a16="http://schemas.microsoft.com/office/drawing/2014/main" id="{54B4D73C-2D43-B9C4-9ABB-FF73BB90C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60" t="-64" r="2447" b="-64"/>
          <a:stretch/>
        </p:blipFill>
        <p:spPr bwMode="auto">
          <a:xfrm>
            <a:off x="4963886" y="2038518"/>
            <a:ext cx="6384471" cy="2780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4" name="Picture 2">
            <a:extLst>
              <a:ext uri="{FF2B5EF4-FFF2-40B4-BE49-F238E27FC236}">
                <a16:creationId xmlns:a16="http://schemas.microsoft.com/office/drawing/2014/main" id="{FE98F254-3DD4-006B-593C-518DFC11C9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4" t="-64" r="-44" b="-64"/>
          <a:stretch>
            <a:fillRect/>
          </a:stretch>
        </p:blipFill>
        <p:spPr bwMode="auto">
          <a:xfrm>
            <a:off x="1240200" y="2521487"/>
            <a:ext cx="2629873" cy="1815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061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AEDA44D-33DA-F4BB-66F7-6A12E815FE6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5576765-F384-3F4A-369F-6B97046EC7B7}"/>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459105C0-87EF-F856-F2EF-242D3860FA1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2D20EE2-2194-A042-E6B7-19DC0B9596E2}"/>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06E7485F-4EC6-23E1-2F80-B8F5FDC9FBF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7032339-8074-438D-F4A8-78F24AC9FF4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6A07BA16-DD96-AD22-4256-B089B4662DE9}"/>
              </a:ext>
            </a:extLst>
          </p:cNvPr>
          <p:cNvSpPr/>
          <p:nvPr/>
        </p:nvSpPr>
        <p:spPr>
          <a:xfrm>
            <a:off x="1524060" y="2023284"/>
            <a:ext cx="9024480" cy="373476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Em seguida, podemos criar as tabelas que possuem chaves estrangeiras</a:t>
            </a:r>
          </a:p>
          <a:p>
            <a:pPr marL="800280" lvl="1" indent="-343080">
              <a:lnSpc>
                <a:spcPct val="150000"/>
              </a:lnSpc>
              <a:buClr>
                <a:srgbClr val="000000"/>
              </a:buClr>
              <a:buFont typeface="Arial"/>
              <a:buChar char="•"/>
            </a:pPr>
            <a:r>
              <a:rPr lang="pt-PT" sz="2000" spc="-1" dirty="0">
                <a:solidFill>
                  <a:srgbClr val="000000"/>
                </a:solidFill>
                <a:latin typeface="Consolas"/>
              </a:rPr>
              <a:t>M</a:t>
            </a:r>
            <a:r>
              <a:rPr lang="en" sz="2000" spc="-1" dirty="0">
                <a:solidFill>
                  <a:srgbClr val="000000"/>
                </a:solidFill>
                <a:latin typeface="Consolas"/>
              </a:rPr>
              <a:t>as apenas aquelas que fazem referência à tabela </a:t>
            </a:r>
            <a:r>
              <a:rPr lang="en" sz="2000" b="1" spc="-1" dirty="0">
                <a:solidFill>
                  <a:srgbClr val="000000"/>
                </a:solidFill>
                <a:latin typeface="Consolas"/>
              </a:rPr>
              <a:t>Competição </a:t>
            </a:r>
            <a:r>
              <a:rPr lang="en" sz="2000" spc="-1" dirty="0">
                <a:solidFill>
                  <a:srgbClr val="000000"/>
                </a:solidFill>
                <a:latin typeface="Consolas"/>
              </a:rPr>
              <a:t>e/ou à tabela </a:t>
            </a:r>
            <a:r>
              <a:rPr lang="en" sz="2000" b="1" spc="-1" dirty="0">
                <a:solidFill>
                  <a:srgbClr val="000000"/>
                </a:solidFill>
                <a:latin typeface="Consolas"/>
              </a:rPr>
              <a:t>Tipo</a:t>
            </a:r>
            <a:endParaRPr lang="en" sz="2000" spc="-1" dirty="0">
              <a:solidFill>
                <a:srgbClr val="000000"/>
              </a:solidFill>
              <a:latin typeface="Consolas"/>
            </a:endParaRPr>
          </a:p>
          <a:p>
            <a:pPr marL="343080" indent="-343080">
              <a:lnSpc>
                <a:spcPct val="150000"/>
              </a:lnSpc>
              <a:buClr>
                <a:srgbClr val="000000"/>
              </a:buClr>
              <a:buFont typeface="Arial"/>
              <a:buChar char="•"/>
            </a:pPr>
            <a:r>
              <a:rPr lang="en" sz="2000" spc="-1" dirty="0">
                <a:solidFill>
                  <a:srgbClr val="000000"/>
                </a:solidFill>
                <a:latin typeface="Consolas"/>
              </a:rPr>
              <a:t>As tabelas em questão são:</a:t>
            </a:r>
          </a:p>
          <a:p>
            <a:pPr marL="800280" lvl="1" indent="-343080">
              <a:lnSpc>
                <a:spcPct val="150000"/>
              </a:lnSpc>
              <a:buClr>
                <a:srgbClr val="000000"/>
              </a:buClr>
              <a:buFont typeface="Arial"/>
              <a:buChar char="•"/>
            </a:pPr>
            <a:r>
              <a:rPr lang="en" sz="2000" spc="-1" dirty="0">
                <a:solidFill>
                  <a:srgbClr val="000000"/>
                </a:solidFill>
                <a:latin typeface="Consolas"/>
              </a:rPr>
              <a:t>Funcionário</a:t>
            </a:r>
          </a:p>
          <a:p>
            <a:pPr marL="800280" lvl="1" indent="-343080">
              <a:lnSpc>
                <a:spcPct val="150000"/>
              </a:lnSpc>
              <a:buClr>
                <a:srgbClr val="000000"/>
              </a:buClr>
              <a:buFont typeface="Arial"/>
              <a:buChar char="•"/>
            </a:pPr>
            <a:r>
              <a:rPr lang="en" sz="2000" spc="-1" dirty="0">
                <a:solidFill>
                  <a:srgbClr val="000000"/>
                </a:solidFill>
                <a:latin typeface="Consolas"/>
              </a:rPr>
              <a:t>Esporte</a:t>
            </a:r>
          </a:p>
          <a:p>
            <a:pPr marL="800280" lvl="1" indent="-343080">
              <a:lnSpc>
                <a:spcPct val="150000"/>
              </a:lnSpc>
              <a:buClr>
                <a:srgbClr val="000000"/>
              </a:buClr>
              <a:buFont typeface="Arial"/>
              <a:buChar char="•"/>
            </a:pPr>
            <a:r>
              <a:rPr lang="en" sz="2000" spc="-1" dirty="0">
                <a:solidFill>
                  <a:srgbClr val="000000"/>
                </a:solidFill>
                <a:latin typeface="Consolas"/>
              </a:rPr>
              <a:t>Delegação</a:t>
            </a:r>
          </a:p>
        </p:txBody>
      </p:sp>
    </p:spTree>
    <p:extLst>
      <p:ext uri="{BB962C8B-B14F-4D97-AF65-F5344CB8AC3E}">
        <p14:creationId xmlns:p14="http://schemas.microsoft.com/office/powerpoint/2010/main" val="36711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668</TotalTime>
  <Words>3221</Words>
  <Application>Microsoft Office PowerPoint</Application>
  <PresentationFormat>Ecrã Panorâmico</PresentationFormat>
  <Paragraphs>324</Paragraphs>
  <Slides>66</Slides>
  <Notes>2</Notes>
  <HiddenSlides>66</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66</vt:i4>
      </vt:variant>
    </vt:vector>
  </HeadingPairs>
  <TitlesOfParts>
    <vt:vector size="74" baseType="lpstr">
      <vt:lpstr>Aptos</vt:lpstr>
      <vt:lpstr>Arial</vt:lpstr>
      <vt:lpstr>Calibri</vt:lpstr>
      <vt:lpstr>Consolas</vt:lpstr>
      <vt:lpstr>Symbol</vt:lpstr>
      <vt:lpstr>Times New Roman</vt:lpstr>
      <vt:lpstr>Wingdings</vt:lpstr>
      <vt:lpstr>Office Theme</vt:lpstr>
      <vt:lpstr>Bases de Dados – Jogos Olímpicos</vt:lpstr>
      <vt:lpstr>Estrutura da Apresentação</vt:lpstr>
      <vt:lpstr>Estrutura da Apresentação</vt:lpstr>
      <vt:lpstr>Implementação Física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Tradução das interrogações do utilizador para SQL</vt:lpstr>
      <vt:lpstr>Tradução das interrogações do utilizador para SQL</vt:lpstr>
      <vt:lpstr>Tradução das interrogações do utilizador para SQL</vt:lpstr>
      <vt:lpstr>Tradução das interrogações do utilizador para SQL</vt:lpstr>
      <vt:lpstr>Tradução das interrogações do utilizador para SQL</vt:lpstr>
      <vt:lpstr>Tradução das interrogações do utilizador para SQL</vt:lpstr>
      <vt:lpstr>Definição e caracterização de vistas de utilização em SQL</vt:lpstr>
      <vt:lpstr>Definição e caracterização de vistas de utilização em SQL</vt:lpstr>
      <vt:lpstr>Definição e caracterização de vistas de utilização em SQL</vt:lpstr>
      <vt:lpstr>Definição e caracterização de vistas de utilização em SQL</vt:lpstr>
      <vt:lpstr>Definição e caracterização de vistas de utilização em SQL</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Indexação do Sistema de Dados</vt:lpstr>
      <vt:lpstr>Indexação do Sistema de Dados</vt:lpstr>
      <vt:lpstr>Indexação do Sistema de Dados</vt:lpstr>
      <vt:lpstr>Indexação do Sistema de Dados</vt:lpstr>
      <vt:lpstr>Procedimentos Implementados</vt:lpstr>
      <vt:lpstr>Procedimentos Implementados</vt:lpstr>
      <vt:lpstr>Procedimentos Implementados</vt:lpstr>
      <vt:lpstr>Procedimentos Implementados</vt:lpstr>
      <vt:lpstr>Procedimentos Implementados</vt:lpstr>
      <vt:lpstr>Plano de Segurança e  Recuperação de Dados</vt:lpstr>
      <vt:lpstr>Plano de Segurança e  Recuperação de Dados</vt:lpstr>
      <vt:lpstr>Plano de Segurança e  Recuperação de Dados</vt:lpstr>
      <vt:lpstr>Conclusão e Trabalho Futuro</vt:lpstr>
      <vt:lpstr>Conclusão e Trabalho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Simão Quintela</dc:creator>
  <dc:description/>
  <cp:lastModifiedBy>fonsecajanjao@gmail.com</cp:lastModifiedBy>
  <cp:revision>604</cp:revision>
  <dcterms:created xsi:type="dcterms:W3CDTF">2022-11-19T12:42:00Z</dcterms:created>
  <dcterms:modified xsi:type="dcterms:W3CDTF">2025-01-12T16:35:51Z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0x010100C80F99B1A9D38C4D82DDAEDA3598BCDA</vt:lpwstr>
  </property>
  <property fmtid="{D5CDD505-2E9C-101B-9397-08002B2CF9AE}" pid="3" name="HiddenSlides">
    <vt:i4>21</vt:i4>
  </property>
  <property fmtid="{D5CDD505-2E9C-101B-9397-08002B2CF9AE}" pid="4" name="PresentationFormat">
    <vt:lpwstr>Ecrã Panorâmico</vt:lpwstr>
  </property>
  <property fmtid="{D5CDD505-2E9C-101B-9397-08002B2CF9AE}" pid="5" name="Slides">
    <vt:i4>21</vt:i4>
  </property>
</Properties>
</file>