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58" r:id="rId5"/>
    <p:sldId id="259" r:id="rId6"/>
    <p:sldId id="268" r:id="rId7"/>
    <p:sldId id="267" r:id="rId8"/>
    <p:sldId id="266" r:id="rId9"/>
    <p:sldId id="265" r:id="rId10"/>
    <p:sldId id="264" r:id="rId11"/>
    <p:sldId id="263" r:id="rId12"/>
    <p:sldId id="262" r:id="rId13"/>
    <p:sldId id="261" r:id="rId14"/>
    <p:sldId id="269" r:id="rId15"/>
  </p:sldIdLst>
  <p:sldSz cx="12192000" cy="6858000"/>
  <p:notesSz cx="7772400" cy="100584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447" autoAdjust="0"/>
  </p:normalViewPr>
  <p:slideViewPr>
    <p:cSldViewPr snapToGrid="0">
      <p:cViewPr>
        <p:scale>
          <a:sx n="42" d="100"/>
          <a:sy n="42" d="100"/>
        </p:scale>
        <p:origin x="-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49754-86B8-4BD8-9BD3-672CE015F1AC}" type="datetimeFigureOut">
              <a:rPr lang="pt-PT" smtClean="0"/>
              <a:t>12/01/2025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CF4F2-A96B-416E-8F79-AB65E33E13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223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CF4F2-A96B-416E-8F79-AB65E33E13C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1619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171C8-FE78-467A-59AB-ADD3D1744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FC189A48-1699-BF23-ECF6-38CDFD1CC1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B4EDC8A8-FB32-DF31-8DDD-BE193D2C6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731C222-4E7B-33D0-A77D-FA77077C19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CF4F2-A96B-416E-8F79-AB65E33E13C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151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49E9B97-F4B1-4A44-94B9-90549CC8CF6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FEDC9AB-2B99-42C1-AA13-0D925FA5DDCD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0F8A97A-6E0A-4555-8F92-0964D54828C6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36B46BD-EEE0-48BD-8A09-C330B3D5B3D8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01A324-A660-4576-861D-3F7DDD834ED9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F30D64-5F26-413B-B9AD-5823A076ED7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BF1F16-E9D5-4CA0-B555-446562BE94C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BF79ECA-B85E-47B1-AC67-51BD3B403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E35431D-23E0-4AC7-8368-6B6E25B8ABF2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6B03A15-FA16-4918-81C7-B600A087A98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80A17FE-F804-477D-B2B7-3B012209EBC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D9640D1-F2A7-4DF1-8590-E115B082E38C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pt-PT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386B15-B01B-492E-8025-371D3529A48D}" type="slidenum">
              <a:rPr lang="pt-PT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371600" y="158976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800" b="0" strike="noStrike" spc="-1" dirty="0">
                <a:solidFill>
                  <a:srgbClr val="000000"/>
                </a:solidFill>
                <a:latin typeface="Calibri"/>
              </a:rPr>
              <a:t>Bases de Dados – Jogos Olímpicos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42" name="Retângulo 4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43" name="CaixaDeTexto 5"/>
          <p:cNvSpPr/>
          <p:nvPr/>
        </p:nvSpPr>
        <p:spPr>
          <a:xfrm>
            <a:off x="2589120" y="2971800"/>
            <a:ext cx="678312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Parte 2 - Grupo 8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44" name="Imagem 7" descr="Uma imagem com texto, ClipArt&#10;&#10;Descrição gerada automaticamente"/>
          <p:cNvPicPr/>
          <p:nvPr/>
        </p:nvPicPr>
        <p:blipFill>
          <a:blip r:embed="rId2"/>
          <a:stretch/>
        </p:blipFill>
        <p:spPr>
          <a:xfrm>
            <a:off x="9718920" y="318240"/>
            <a:ext cx="1604520" cy="947160"/>
          </a:xfrm>
          <a:prstGeom prst="rect">
            <a:avLst/>
          </a:prstGeom>
          <a:ln w="0">
            <a:noFill/>
          </a:ln>
        </p:spPr>
      </p:pic>
      <p:sp>
        <p:nvSpPr>
          <p:cNvPr id="45" name="CaixaDeTexto 25"/>
          <p:cNvSpPr/>
          <p:nvPr/>
        </p:nvSpPr>
        <p:spPr>
          <a:xfrm>
            <a:off x="8688600" y="4800600"/>
            <a:ext cx="2513880" cy="118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João Fonseca</a:t>
            </a:r>
            <a:endParaRPr lang="en-US" sz="1600" b="0" strike="noStrike" spc="-1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Alexis Correia</a:t>
            </a:r>
            <a:endParaRPr lang="en-US" sz="1600" b="0" strike="noStrike" spc="-1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Ricardo Vilaça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7C557D5-7865-4C71-FFE9-176938246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BDF574B0-44E8-CF13-C529-F115D966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6733621F-F0A2-30F9-0087-BBACAC24435D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4C15E12B-DA4C-C50E-5037-A39C10756FF9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3E87CD16-89D6-C2B1-59F6-608AB796EC2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3DF6F310-6414-B9B3-A0C5-9BEC48590DF4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8894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0C8CD5D-F1A1-8EBB-55AA-F006C5F49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949A0E5B-F18C-1607-6E40-CE9D9024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02985C4C-4252-A6FE-5A33-E90956DCB3ED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9AB34219-C378-98B4-57B9-F8BDC56CBC32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D59C0061-5CEA-5BB2-E983-BE82C1380DD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724CE875-BD94-3333-8BF0-5254B6996538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5064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CA887A2-CDD9-7788-DB26-A0D2E9055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F7018C8C-2A53-48B8-CDA6-4E0B8525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4CA61725-5BD6-6FF1-5A4F-CC475F116A5B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CD1A1F55-1865-F7A2-8D20-B58D2994CC74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9DE62E53-004B-090E-EF10-4C2FF6C018D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F67F2921-1514-CDDA-8972-4CE56BB6376B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0909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5326896-3894-D6C7-23D9-B9B4A7659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689DF5CA-6EA6-C652-ABDA-404F41207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2E1F10E1-7E7A-763F-71CA-75C9F479806D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DC8E0864-8788-3C7F-36B9-EE9740CF6BF8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B150ABA3-4A15-8215-D393-83A6BF18EAA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2E3A14FD-62DB-F98F-F4D6-3B0EEDE144B4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9827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EA051DF-9370-6E1F-A966-FCFFF3AFA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>
            <a:extLst>
              <a:ext uri="{FF2B5EF4-FFF2-40B4-BE49-F238E27FC236}">
                <a16:creationId xmlns:a16="http://schemas.microsoft.com/office/drawing/2014/main" id="{F5167765-DEF6-8118-1BA0-EACD0A05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400" b="0" u="sng" strike="noStrike" spc="-1" dirty="0">
                <a:solidFill>
                  <a:srgbClr val="870F11"/>
                </a:solidFill>
                <a:uFillTx/>
                <a:latin typeface="Calibri"/>
              </a:rPr>
              <a:t>Conclusão e Trabalho Futuro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52" name="Retângulo 4">
            <a:extLst>
              <a:ext uri="{FF2B5EF4-FFF2-40B4-BE49-F238E27FC236}">
                <a16:creationId xmlns:a16="http://schemas.microsoft.com/office/drawing/2014/main" id="{69301A0B-E77F-3789-C9E4-6579746AE1F2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3" name="CaixaDeTexto 5">
            <a:extLst>
              <a:ext uri="{FF2B5EF4-FFF2-40B4-BE49-F238E27FC236}">
                <a16:creationId xmlns:a16="http://schemas.microsoft.com/office/drawing/2014/main" id="{9627A777-B39B-0638-8DF6-212D4B3F7B50}"/>
              </a:ext>
            </a:extLst>
          </p:cNvPr>
          <p:cNvSpPr/>
          <p:nvPr/>
        </p:nvSpPr>
        <p:spPr>
          <a:xfrm>
            <a:off x="1814400" y="1845720"/>
            <a:ext cx="6792840" cy="159898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5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4" name="Imagem 3">
            <a:extLst>
              <a:ext uri="{FF2B5EF4-FFF2-40B4-BE49-F238E27FC236}">
                <a16:creationId xmlns:a16="http://schemas.microsoft.com/office/drawing/2014/main" id="{6E7FEA2B-DBA8-4F6D-6745-525908B5D12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55" name="CaixaDeTexto 3">
            <a:extLst>
              <a:ext uri="{FF2B5EF4-FFF2-40B4-BE49-F238E27FC236}">
                <a16:creationId xmlns:a16="http://schemas.microsoft.com/office/drawing/2014/main" id="{BF610D12-74BC-50E5-A694-277F36CC9E56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9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400" b="0" strike="noStrike" spc="-1">
                <a:solidFill>
                  <a:srgbClr val="870F11"/>
                </a:solidFill>
                <a:latin typeface="Calibri"/>
              </a:rPr>
              <a:t>Estrutura da Apresentação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7" name="Retângulo 7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48" name="CaixaDeTexto 9"/>
          <p:cNvSpPr/>
          <p:nvPr/>
        </p:nvSpPr>
        <p:spPr>
          <a:xfrm>
            <a:off x="1823400" y="1845720"/>
            <a:ext cx="8844120" cy="37347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Implementação Física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Apresentação e Explicação da Base de Dados implementada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Cálculo do espaço da base de dados</a:t>
            </a:r>
          </a:p>
          <a:p>
            <a:pPr marL="1257480" lvl="2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Inicial</a:t>
            </a:r>
          </a:p>
          <a:p>
            <a:pPr marL="1257480" lvl="2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Taxa de crescimento anual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Realização do povoamento da base de dados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Traduções das interrogações do utilizador para SQL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Definição e caracterização de vistas de utilização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49" name="Imagem 8"/>
          <p:cNvPicPr/>
          <p:nvPr/>
        </p:nvPicPr>
        <p:blipFill>
          <a:blip r:embed="rId3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50" name="CaixaDeTexto 12"/>
          <p:cNvSpPr/>
          <p:nvPr/>
        </p:nvSpPr>
        <p:spPr>
          <a:xfrm>
            <a:off x="6629400" y="6379029"/>
            <a:ext cx="4822371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4FD6C71-568A-7533-A3CF-E532DB75B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>
            <a:extLst>
              <a:ext uri="{FF2B5EF4-FFF2-40B4-BE49-F238E27FC236}">
                <a16:creationId xmlns:a16="http://schemas.microsoft.com/office/drawing/2014/main" id="{AF844D5B-4CCF-892E-76B8-920F1099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400" b="0" strike="noStrike" spc="-1">
                <a:solidFill>
                  <a:srgbClr val="870F11"/>
                </a:solidFill>
                <a:latin typeface="Calibri"/>
              </a:rPr>
              <a:t>Estrutura da Apresentação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7" name="Retângulo 7">
            <a:extLst>
              <a:ext uri="{FF2B5EF4-FFF2-40B4-BE49-F238E27FC236}">
                <a16:creationId xmlns:a16="http://schemas.microsoft.com/office/drawing/2014/main" id="{C6DC4B98-E5AF-08D0-A584-13871C06A591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48" name="CaixaDeTexto 9">
            <a:extLst>
              <a:ext uri="{FF2B5EF4-FFF2-40B4-BE49-F238E27FC236}">
                <a16:creationId xmlns:a16="http://schemas.microsoft.com/office/drawing/2014/main" id="{2C7E5623-55BC-B0B1-F551-C6E2733947C4}"/>
              </a:ext>
            </a:extLst>
          </p:cNvPr>
          <p:cNvSpPr/>
          <p:nvPr/>
        </p:nvSpPr>
        <p:spPr>
          <a:xfrm>
            <a:off x="1823399" y="1845720"/>
            <a:ext cx="8844121" cy="323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Implementação Física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Definição do perfis de utilização para cada utilizador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Indexação do Sistema de Dados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Procedimentos implementados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Plano de Segurança e Recuperação de Dados</a:t>
            </a: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b="0" strike="noStrike" spc="-1" dirty="0">
                <a:solidFill>
                  <a:srgbClr val="000000"/>
                </a:solidFill>
                <a:latin typeface="Consolas"/>
              </a:rPr>
              <a:t>Conclusão e Trabalho Futuro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49" name="Imagem 8">
            <a:extLst>
              <a:ext uri="{FF2B5EF4-FFF2-40B4-BE49-F238E27FC236}">
                <a16:creationId xmlns:a16="http://schemas.microsoft.com/office/drawing/2014/main" id="{C1F911F6-191B-10E3-913B-9C3647A0DAF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50" name="CaixaDeTexto 12">
            <a:extLst>
              <a:ext uri="{FF2B5EF4-FFF2-40B4-BE49-F238E27FC236}">
                <a16:creationId xmlns:a16="http://schemas.microsoft.com/office/drawing/2014/main" id="{A54743E4-2C12-7B73-E8C4-1406B567B18F}"/>
              </a:ext>
            </a:extLst>
          </p:cNvPr>
          <p:cNvSpPr/>
          <p:nvPr/>
        </p:nvSpPr>
        <p:spPr>
          <a:xfrm>
            <a:off x="6629400" y="6379029"/>
            <a:ext cx="4822371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324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400" b="0" u="sng" strike="noStrike" spc="-1" dirty="0">
                <a:solidFill>
                  <a:srgbClr val="870F11"/>
                </a:solidFill>
                <a:uFillTx/>
                <a:latin typeface="Calibri"/>
              </a:rPr>
              <a:t>Implementação Física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52" name="Retângulo 4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4" name="Imagem 3"/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55" name="CaixaDeTexto 3"/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" name="CaixaDeTexto 9">
            <a:extLst>
              <a:ext uri="{FF2B5EF4-FFF2-40B4-BE49-F238E27FC236}">
                <a16:creationId xmlns:a16="http://schemas.microsoft.com/office/drawing/2014/main" id="{E4211C3E-6824-ADB0-EA02-7CB963C4D586}"/>
              </a:ext>
            </a:extLst>
          </p:cNvPr>
          <p:cNvSpPr/>
          <p:nvPr/>
        </p:nvSpPr>
        <p:spPr>
          <a:xfrm>
            <a:off x="1823399" y="1845720"/>
            <a:ext cx="8844121" cy="36918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Anteriormente: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Definição do Sistema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Definição dos Requisitos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Modelação Conceptual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Modelação Lógica</a:t>
            </a: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 Implementação Física é a próxima etapa, bem como o resultado direto de todo o trabalho anteriormente realizado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/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/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/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E95E8478-042E-3633-7964-ECB73EE16B11}"/>
              </a:ext>
            </a:extLst>
          </p:cNvPr>
          <p:cNvSpPr/>
          <p:nvPr/>
        </p:nvSpPr>
        <p:spPr>
          <a:xfrm>
            <a:off x="1525680" y="1828800"/>
            <a:ext cx="9141840" cy="9647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No MySQL, iniciamos a implementação da base de dados com os comandos: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48E5AC-E2B4-DD46-FF9F-8101A297B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" t="-130" r="-17" b="-130"/>
          <a:stretch>
            <a:fillRect/>
          </a:stretch>
        </p:blipFill>
        <p:spPr bwMode="auto">
          <a:xfrm>
            <a:off x="1441080" y="2950335"/>
            <a:ext cx="9236520" cy="12044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5">
            <a:extLst>
              <a:ext uri="{FF2B5EF4-FFF2-40B4-BE49-F238E27FC236}">
                <a16:creationId xmlns:a16="http://schemas.microsoft.com/office/drawing/2014/main" id="{C1B5004B-7DB7-7076-B862-71B4BD28B463}"/>
              </a:ext>
            </a:extLst>
          </p:cNvPr>
          <p:cNvSpPr/>
          <p:nvPr/>
        </p:nvSpPr>
        <p:spPr>
          <a:xfrm>
            <a:off x="1489680" y="4561246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4" name="CaixaDeTexto 9">
            <a:extLst>
              <a:ext uri="{FF2B5EF4-FFF2-40B4-BE49-F238E27FC236}">
                <a16:creationId xmlns:a16="http://schemas.microsoft.com/office/drawing/2014/main" id="{52A746E6-B337-A473-2DA6-D0FF0E6D0691}"/>
              </a:ext>
            </a:extLst>
          </p:cNvPr>
          <p:cNvSpPr/>
          <p:nvPr/>
        </p:nvSpPr>
        <p:spPr>
          <a:xfrm>
            <a:off x="1525680" y="4311517"/>
            <a:ext cx="9141840" cy="18881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 primeira instrução é responsável pela criação da base de dados (chamada de </a:t>
            </a:r>
            <a:r>
              <a:rPr lang="en" sz="2000" b="1" spc="-1" dirty="0">
                <a:solidFill>
                  <a:srgbClr val="000000"/>
                </a:solidFill>
                <a:latin typeface="Consolas"/>
              </a:rPr>
              <a:t>EventoDesportivo</a:t>
            </a:r>
            <a:r>
              <a:rPr lang="en" sz="2000" spc="-1" dirty="0">
                <a:solidFill>
                  <a:srgbClr val="000000"/>
                </a:solidFill>
                <a:latin typeface="Consolas"/>
              </a:rPr>
              <a:t>) em si;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 segunda indica ao sistema qual a base de dados que deve ser utilizada para as próximas operações 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07F866C-7FA7-EE65-BADB-B66B7F667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D366A124-EF9E-F6D8-3FBC-DACDDB84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911C07AA-1CF9-01D3-8FBD-0D770D6351FB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3A397662-48C6-60DB-7AB8-B1BA4C10564A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C6C4D139-DC0B-58A4-3249-F27D86C031D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C59B8032-D2A7-8CFC-C9E5-527680FF30B4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993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AEDA44D-33DA-F4BB-66F7-6A12E815F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45576765-F384-3F4A-369F-6B97046EC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459105C0-87EF-F856-F2EF-242D3860FA1E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02D20EE2-2194-A042-E6B7-19DC0B9596E2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06E7485F-4EC6-23E1-2F80-B8F5FDC9FBF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47032339-8074-438D-F4A8-78F24AC9FF46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112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B180201-034C-1E18-AE26-1BE75942B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E659F661-99C9-E2F3-F8A2-C7D5E6EF3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0D6D3843-AE1C-1391-C5BC-320727DE9F9C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3046F5B0-F841-64DA-AC6B-59511F5F9FEB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9531AB33-6445-6A35-6AFA-ACC08C9B48C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F8257343-9309-605D-CA10-C66B1E5278A5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5338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AD45256-5E4E-43AC-E5E5-972ED32B8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182203AC-D9FD-3273-F421-FA3A4C83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3D6462E1-95BB-0FD7-9ED3-BA60806897F3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1B6A78CC-787D-E453-22CC-EEE2DBEFDABF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43DCB346-6D50-17ED-16D6-EDBED7B59E1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02BE17A1-33F9-AD2A-9804-D7B5E2EDC34E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2710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</TotalTime>
  <Words>422</Words>
  <Application>Microsoft Office PowerPoint</Application>
  <PresentationFormat>Ecrã Panorâmico</PresentationFormat>
  <Paragraphs>58</Paragraphs>
  <Slides>14</Slides>
  <Notes>2</Notes>
  <HiddenSlides>14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22" baseType="lpstr">
      <vt:lpstr>Aptos</vt:lpstr>
      <vt:lpstr>Arial</vt:lpstr>
      <vt:lpstr>Calibri</vt:lpstr>
      <vt:lpstr>Consolas</vt:lpstr>
      <vt:lpstr>Symbol</vt:lpstr>
      <vt:lpstr>Times New Roman</vt:lpstr>
      <vt:lpstr>Wingdings</vt:lpstr>
      <vt:lpstr>Office Theme</vt:lpstr>
      <vt:lpstr>Bases de Dados – Jogos Olímpicos</vt:lpstr>
      <vt:lpstr>Estrutura da Apresentação</vt:lpstr>
      <vt:lpstr>Estrutura da Apresentação</vt:lpstr>
      <vt:lpstr>Implementação Física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Conclusão e Trabalho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Simão Quintela</dc:creator>
  <dc:description/>
  <cp:lastModifiedBy>fonsecajanjao@gmail.com</cp:lastModifiedBy>
  <cp:revision>565</cp:revision>
  <dcterms:created xsi:type="dcterms:W3CDTF">2022-11-19T12:42:00Z</dcterms:created>
  <dcterms:modified xsi:type="dcterms:W3CDTF">2025-01-12T12:17:20Z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0x010100C80F99B1A9D38C4D82DDAEDA3598BCDA</vt:lpwstr>
  </property>
  <property fmtid="{D5CDD505-2E9C-101B-9397-08002B2CF9AE}" pid="3" name="HiddenSlides">
    <vt:i4>21</vt:i4>
  </property>
  <property fmtid="{D5CDD505-2E9C-101B-9397-08002B2CF9AE}" pid="4" name="PresentationFormat">
    <vt:lpwstr>Ecrã Panorâmico</vt:lpwstr>
  </property>
  <property fmtid="{D5CDD505-2E9C-101B-9397-08002B2CF9AE}" pid="5" name="Slides">
    <vt:i4>21</vt:i4>
  </property>
</Properties>
</file>