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.jpeg" ContentType="image/jpeg"/>
  <Override PartName="/ppt/media/image11.png" ContentType="image/png"/>
  <Override PartName="/ppt/media/image19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5.png" ContentType="image/png"/>
  <Override PartName="/ppt/media/image10.png" ContentType="image/png"/>
  <Override PartName="/ppt/media/image2.png" ContentType="image/png"/>
  <Override PartName="/ppt/media/image4.png" ContentType="image/png"/>
  <Override PartName="/ppt/media/image6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CE65D9-C681-452A-966F-941401372A2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997D25-3255-49B2-963F-732500B64D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FDC1A8-E7B0-4CFB-8FEF-66E0892F672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CB873D-FBB4-40EA-B157-891A72CAD4D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A84B47-0A94-41A0-8475-F7A8898F21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D6FE3E-2798-4BDC-A09B-70015BA0F5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AFCA8C-6376-46E9-BFB6-FEBFC06476C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FD2C19-BD03-46C2-BDFC-BBC283BED36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F87749-A666-4C34-B01C-93D9EBC09A7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7BA8DD-B98A-48AF-A7E3-6A3DD6D2D8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C64A5D-FCB2-49BA-B69D-89577151B6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17B33B-1698-44AA-AE13-688F91DE4E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pt-PT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00D6AE-4D2E-4963-BFB3-48C1532198A2}" type="slidenum">
              <a:rPr b="0" lang="pt-PT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2139120"/>
            <a:ext cx="9142560" cy="115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t-PT" sz="4800" spc="-1" strike="noStrike">
                <a:solidFill>
                  <a:srgbClr val="000000"/>
                </a:solidFill>
                <a:latin typeface="Calibri"/>
              </a:rPr>
              <a:t>Bases de Dados – Jogos Olímpicos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2" name="Retângulo 4"/>
          <p:cNvSpPr/>
          <p:nvPr/>
        </p:nvSpPr>
        <p:spPr>
          <a:xfrm>
            <a:off x="0" y="6233760"/>
            <a:ext cx="12190680" cy="62280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aixaDeTexto 5"/>
          <p:cNvSpPr/>
          <p:nvPr/>
        </p:nvSpPr>
        <p:spPr>
          <a:xfrm>
            <a:off x="2703240" y="3398040"/>
            <a:ext cx="6783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Checkpoint 1/2 - Grupo 8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4" name="Imagem 7" descr="Uma imagem com texto, ClipArt&#10;&#10;Descrição gerada automaticamente"/>
          <p:cNvPicPr/>
          <p:nvPr/>
        </p:nvPicPr>
        <p:blipFill>
          <a:blip r:embed="rId1"/>
          <a:stretch/>
        </p:blipFill>
        <p:spPr>
          <a:xfrm>
            <a:off x="9718920" y="318240"/>
            <a:ext cx="1605240" cy="94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2560" cy="115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4000" spc="-1" strike="noStrike">
                <a:solidFill>
                  <a:srgbClr val="870f11"/>
                </a:solidFill>
                <a:latin typeface="Calibri"/>
                <a:ea typeface="Calibri Light"/>
              </a:rPr>
              <a:t>Requisitos de Descrição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6" name="Retângulo 4"/>
          <p:cNvSpPr/>
          <p:nvPr/>
        </p:nvSpPr>
        <p:spPr>
          <a:xfrm>
            <a:off x="0" y="6233760"/>
            <a:ext cx="12190680" cy="62280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aixaDeTexto 5"/>
          <p:cNvSpPr/>
          <p:nvPr/>
        </p:nvSpPr>
        <p:spPr>
          <a:xfrm>
            <a:off x="1523880" y="1718640"/>
            <a:ext cx="9025200" cy="40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A competição possui um nome, uma data de início, uma data de encerramento e local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A competição possui um número de identificação (número da edição) e uma lista de esportes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A competição é constituído por diversos eventos 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Os eventos são a realização de uma modalidade de um determinado esporte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Os eventos possuem id, hora, data e locais marcados e uma lista das equipes (delegações) que participarão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A competição tem uma lista das delegações que participarão na edição em questão.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Cada delegação representa um país, são compostas por equipas e possuem uma identificação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88" name="Imagem 3" descr=""/>
          <p:cNvPicPr/>
          <p:nvPr/>
        </p:nvPicPr>
        <p:blipFill>
          <a:blip r:embed="rId1"/>
          <a:stretch/>
        </p:blipFill>
        <p:spPr>
          <a:xfrm>
            <a:off x="3240" y="6261480"/>
            <a:ext cx="1237680" cy="709920"/>
          </a:xfrm>
          <a:prstGeom prst="rect">
            <a:avLst/>
          </a:prstGeom>
          <a:ln w="0">
            <a:noFill/>
          </a:ln>
        </p:spPr>
      </p:pic>
      <p:sp>
        <p:nvSpPr>
          <p:cNvPr id="89" name="CaixaDeTexto 13"/>
          <p:cNvSpPr/>
          <p:nvPr/>
        </p:nvSpPr>
        <p:spPr>
          <a:xfrm>
            <a:off x="6629400" y="6362640"/>
            <a:ext cx="5856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Checkpoint 1/2 - Grupo 8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2560" cy="115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4000" spc="-1" strike="noStrike">
                <a:solidFill>
                  <a:srgbClr val="870f11"/>
                </a:solidFill>
                <a:latin typeface="Calibri"/>
                <a:ea typeface="Calibri Light"/>
              </a:rPr>
              <a:t>Requisitos de Descrição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1" name="Retângulo 4"/>
          <p:cNvSpPr/>
          <p:nvPr/>
        </p:nvSpPr>
        <p:spPr>
          <a:xfrm>
            <a:off x="0" y="6233760"/>
            <a:ext cx="12190680" cy="62280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aixaDeTexto 5"/>
          <p:cNvSpPr/>
          <p:nvPr/>
        </p:nvSpPr>
        <p:spPr>
          <a:xfrm>
            <a:off x="1523880" y="1718640"/>
            <a:ext cx="9025200" cy="56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As equipes são constituídas por um id, treinadores, atletas e qual delegação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Atletas possuem id, nome, idade, género, peso, altura 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Treinadores possuem id, nome e qual equipa ele(a) treina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Cada equipe compete em diferentes modalidades(eventos) de um mesmo esporte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Cada atleta ou treinador só pode fazer parte de uma delegação, de acordo com sua nacionalidade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A competição possuí diversos funcionários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Cada funcionário tem um nome, um número de id e um cargo/função (juíz, camera, auxiliar,organizador,membros de segurança)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São registados os resultados de cada evento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93" name="Imagem 3" descr=""/>
          <p:cNvPicPr/>
          <p:nvPr/>
        </p:nvPicPr>
        <p:blipFill>
          <a:blip r:embed="rId1"/>
          <a:stretch/>
        </p:blipFill>
        <p:spPr>
          <a:xfrm>
            <a:off x="3240" y="6261480"/>
            <a:ext cx="1237680" cy="709920"/>
          </a:xfrm>
          <a:prstGeom prst="rect">
            <a:avLst/>
          </a:prstGeom>
          <a:ln w="0">
            <a:noFill/>
          </a:ln>
        </p:spPr>
      </p:pic>
      <p:sp>
        <p:nvSpPr>
          <p:cNvPr id="94" name="CaixaDeTexto 14"/>
          <p:cNvSpPr/>
          <p:nvPr/>
        </p:nvSpPr>
        <p:spPr>
          <a:xfrm>
            <a:off x="6629400" y="6362640"/>
            <a:ext cx="5856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Checkpoint 1/2 - Grupo 8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2560" cy="115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4000" spc="-1" strike="noStrike">
                <a:solidFill>
                  <a:srgbClr val="870f11"/>
                </a:solidFill>
                <a:latin typeface="Calibri"/>
                <a:ea typeface="Calibri Light"/>
              </a:rPr>
              <a:t>Requisitos de Descrição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6" name="Retângulo 1"/>
          <p:cNvSpPr/>
          <p:nvPr/>
        </p:nvSpPr>
        <p:spPr>
          <a:xfrm>
            <a:off x="0" y="6233760"/>
            <a:ext cx="12190680" cy="62280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aixaDeTexto 11"/>
          <p:cNvSpPr/>
          <p:nvPr/>
        </p:nvSpPr>
        <p:spPr>
          <a:xfrm>
            <a:off x="1523880" y="1718640"/>
            <a:ext cx="9025200" cy="448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Os resultados possuem um id, indicam o evento, o atleta e/ou a equipe, sua posição, seu tempo/pontuação e se foi classificado ou não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Atletas podem participar em diferentes modalidades de um mesmo esporte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As modalidades possuem id, o esporte a que se referem e uma descrição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A competição possui(em cada modalidade)uma cerimónia de entrega de medalhas para primeiro, segundo e terceiro qualificados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Os atletas só competirão se passarem num teste de dopping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Cada esporte tem um id e um nome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O tipo (do funcionário) é uma entidade com id e descrição do cargo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98" name="Imagem 1" descr=""/>
          <p:cNvPicPr/>
          <p:nvPr/>
        </p:nvPicPr>
        <p:blipFill>
          <a:blip r:embed="rId1"/>
          <a:stretch/>
        </p:blipFill>
        <p:spPr>
          <a:xfrm>
            <a:off x="3240" y="6261480"/>
            <a:ext cx="1237680" cy="709920"/>
          </a:xfrm>
          <a:prstGeom prst="rect">
            <a:avLst/>
          </a:prstGeom>
          <a:ln w="0">
            <a:noFill/>
          </a:ln>
        </p:spPr>
      </p:pic>
      <p:sp>
        <p:nvSpPr>
          <p:cNvPr id="99" name="CaixaDeTexto 20"/>
          <p:cNvSpPr/>
          <p:nvPr/>
        </p:nvSpPr>
        <p:spPr>
          <a:xfrm>
            <a:off x="6629400" y="6362640"/>
            <a:ext cx="5856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Checkpoint 1/2 - Grupo 8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2560" cy="115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4000" spc="-1" strike="noStrike">
                <a:solidFill>
                  <a:srgbClr val="870f11"/>
                </a:solidFill>
                <a:latin typeface="Calibri"/>
                <a:ea typeface="Calibri Light"/>
              </a:rPr>
              <a:t>Requisitos de Manipulação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1" name="Retângulo 4"/>
          <p:cNvSpPr/>
          <p:nvPr/>
        </p:nvSpPr>
        <p:spPr>
          <a:xfrm>
            <a:off x="0" y="6233760"/>
            <a:ext cx="12190680" cy="62280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aixaDeTexto 5"/>
          <p:cNvSpPr/>
          <p:nvPr/>
        </p:nvSpPr>
        <p:spPr>
          <a:xfrm>
            <a:off x="1523880" y="1718640"/>
            <a:ext cx="9025200" cy="31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Deve ser possível gerir os funcionários da competição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Deve ser possível adicionar, editar e remover atletas e treinadores antes do início da competição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Deve ser possível adicionar e editar os resultados dos eventos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Os resultados podem ser consultados a qualquer momento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O local, a hora e o dia dos eventos podem ser alterados antes de ocorrerem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Deve ser possivel excluir registros de atletas que foram desclassificados de uma competição ou que não irão participar mais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03" name="Imagem 3" descr=""/>
          <p:cNvPicPr/>
          <p:nvPr/>
        </p:nvPicPr>
        <p:blipFill>
          <a:blip r:embed="rId1"/>
          <a:stretch/>
        </p:blipFill>
        <p:spPr>
          <a:xfrm>
            <a:off x="3240" y="6261480"/>
            <a:ext cx="1237680" cy="709920"/>
          </a:xfrm>
          <a:prstGeom prst="rect">
            <a:avLst/>
          </a:prstGeom>
          <a:ln w="0">
            <a:noFill/>
          </a:ln>
        </p:spPr>
      </p:pic>
      <p:sp>
        <p:nvSpPr>
          <p:cNvPr id="104" name="CaixaDeTexto 15"/>
          <p:cNvSpPr/>
          <p:nvPr/>
        </p:nvSpPr>
        <p:spPr>
          <a:xfrm>
            <a:off x="6629400" y="6362640"/>
            <a:ext cx="5856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Checkpoint 1/2 - Grupo 8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2560" cy="115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4000" spc="-1" strike="noStrike">
                <a:solidFill>
                  <a:srgbClr val="870f11"/>
                </a:solidFill>
                <a:latin typeface="Calibri"/>
                <a:ea typeface="Calibri Light"/>
              </a:rPr>
              <a:t>Requisitos de Manipulação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6" name="Retângulo 2"/>
          <p:cNvSpPr/>
          <p:nvPr/>
        </p:nvSpPr>
        <p:spPr>
          <a:xfrm>
            <a:off x="0" y="6233760"/>
            <a:ext cx="12190680" cy="62280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aixaDeTexto 21"/>
          <p:cNvSpPr/>
          <p:nvPr/>
        </p:nvSpPr>
        <p:spPr>
          <a:xfrm>
            <a:off x="1523880" y="1718640"/>
            <a:ext cx="9025200" cy="478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No final de cada modalidade cada atleta ou equipa deve ser ordenada em prol do seu resultado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Deve ser possivel saber quais foram os países e atletas com maior numero de medalhas no fim de cada dia e no fim dos Jogos Olimpicos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Deve ser possivel atualizar a lista de eventos de um determinado dia em massa após uma alteração na programação oficial devido a condições climáticas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O organizador deve ser capaz de enviar notificações automáticas para juízes e participantes sobre mudanças em horários de eventos, desclassificações ou atualizações de resultados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08" name="Imagem 2" descr=""/>
          <p:cNvPicPr/>
          <p:nvPr/>
        </p:nvPicPr>
        <p:blipFill>
          <a:blip r:embed="rId1"/>
          <a:stretch/>
        </p:blipFill>
        <p:spPr>
          <a:xfrm>
            <a:off x="3240" y="6261480"/>
            <a:ext cx="1237680" cy="709920"/>
          </a:xfrm>
          <a:prstGeom prst="rect">
            <a:avLst/>
          </a:prstGeom>
          <a:ln w="0">
            <a:noFill/>
          </a:ln>
        </p:spPr>
      </p:pic>
      <p:sp>
        <p:nvSpPr>
          <p:cNvPr id="109" name="CaixaDeTexto 22"/>
          <p:cNvSpPr/>
          <p:nvPr/>
        </p:nvSpPr>
        <p:spPr>
          <a:xfrm>
            <a:off x="6629400" y="6362640"/>
            <a:ext cx="5856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Checkpoint 1/2 - Grupo 8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2560" cy="115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4000" spc="-1" strike="noStrike">
                <a:solidFill>
                  <a:srgbClr val="870f11"/>
                </a:solidFill>
                <a:latin typeface="Calibri"/>
                <a:ea typeface="Calibri Light"/>
              </a:rPr>
              <a:t>Requisitos de Controlo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1" name="Retângulo 3"/>
          <p:cNvSpPr/>
          <p:nvPr/>
        </p:nvSpPr>
        <p:spPr>
          <a:xfrm>
            <a:off x="0" y="6233760"/>
            <a:ext cx="12190680" cy="62280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aixaDeTexto 16"/>
          <p:cNvSpPr/>
          <p:nvPr/>
        </p:nvSpPr>
        <p:spPr>
          <a:xfrm>
            <a:off x="1523880" y="1718640"/>
            <a:ext cx="9025200" cy="448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Só o organizador pode alterar os locais e as respetivas datas e horários de cada evento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Só os juízes podem atualizar os resultados das provas durante a competição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Apenas organizador pode adicionar e remover os outros funcionário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Apenas o organizador pode alterar as informações dos atletas/treinadores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Todas as informações sensíveis, como dados pessoais dos atletas devem ser armazenadas em formato criptografado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Apenas o organizador pode acrescentar ou retirar modalidades, estas os quais só podem ser feitas num periodo de 4 anos antes do começo dos Jogos Olimpicos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Membros de segurança devem sempre acompanhar atletas e/ou treinadores quando estes prestão declarações aos jornalistas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13" name="Imagem 4" descr=""/>
          <p:cNvPicPr/>
          <p:nvPr/>
        </p:nvPicPr>
        <p:blipFill>
          <a:blip r:embed="rId1"/>
          <a:stretch/>
        </p:blipFill>
        <p:spPr>
          <a:xfrm>
            <a:off x="3240" y="6261480"/>
            <a:ext cx="1237680" cy="709920"/>
          </a:xfrm>
          <a:prstGeom prst="rect">
            <a:avLst/>
          </a:prstGeom>
          <a:ln w="0">
            <a:noFill/>
          </a:ln>
        </p:spPr>
      </p:pic>
      <p:sp>
        <p:nvSpPr>
          <p:cNvPr id="114" name="CaixaDeTexto 17"/>
          <p:cNvSpPr/>
          <p:nvPr/>
        </p:nvSpPr>
        <p:spPr>
          <a:xfrm>
            <a:off x="6629400" y="6362640"/>
            <a:ext cx="5856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Checkpoint 1/2 - Grupo 8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2560" cy="115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4000" spc="-1" strike="noStrike">
                <a:solidFill>
                  <a:srgbClr val="870f11"/>
                </a:solidFill>
                <a:latin typeface="Calibri"/>
                <a:ea typeface="Calibri Light"/>
              </a:rPr>
              <a:t>Requisitos de Controlo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6" name="Retângulo 5"/>
          <p:cNvSpPr/>
          <p:nvPr/>
        </p:nvSpPr>
        <p:spPr>
          <a:xfrm>
            <a:off x="0" y="6233760"/>
            <a:ext cx="12190680" cy="62280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aixaDeTexto 23"/>
          <p:cNvSpPr/>
          <p:nvPr/>
        </p:nvSpPr>
        <p:spPr>
          <a:xfrm>
            <a:off x="1523880" y="1718640"/>
            <a:ext cx="9025200" cy="411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Os juízes são obrigados a inserir os resultados no sistema imediatamente após o término do evento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As cerimônias de entrega de medalhas só podem ser realizadas após a confirmação final dos resultados, sendo obrigatória a aprovação do organizador e dos juízes responsáveis pela modalidade.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É proibido um funcionário ter mais de um cargo/função em áreas críticas de responsabilidade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Cada treinador só pode interagir com os atletas da delegação à qual ele foi designado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Nenhum funcionário pode alterar as permissões de outro funcionário sem a aprovação explícita do organizador principal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18" name="Imagem 5" descr=""/>
          <p:cNvPicPr/>
          <p:nvPr/>
        </p:nvPicPr>
        <p:blipFill>
          <a:blip r:embed="rId1"/>
          <a:stretch/>
        </p:blipFill>
        <p:spPr>
          <a:xfrm>
            <a:off x="3240" y="6261480"/>
            <a:ext cx="1237680" cy="709920"/>
          </a:xfrm>
          <a:prstGeom prst="rect">
            <a:avLst/>
          </a:prstGeom>
          <a:ln w="0">
            <a:noFill/>
          </a:ln>
        </p:spPr>
      </p:pic>
      <p:sp>
        <p:nvSpPr>
          <p:cNvPr id="119" name="CaixaDeTexto 24"/>
          <p:cNvSpPr/>
          <p:nvPr/>
        </p:nvSpPr>
        <p:spPr>
          <a:xfrm>
            <a:off x="6629400" y="6362640"/>
            <a:ext cx="5856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Checkpoint 1/2 - Grupo 8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21720" y="-131400"/>
            <a:ext cx="9142560" cy="115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4000" spc="-1" strike="noStrike">
                <a:solidFill>
                  <a:srgbClr val="870f11"/>
                </a:solidFill>
                <a:latin typeface="Calibri"/>
                <a:ea typeface="Calibri Light"/>
              </a:rPr>
              <a:t>3- </a:t>
            </a:r>
            <a:r>
              <a:rPr b="0" lang="pt-PT" sz="4000" spc="-1" strike="noStrike" u="sng">
                <a:solidFill>
                  <a:srgbClr val="870f11"/>
                </a:solidFill>
                <a:uFillTx/>
                <a:latin typeface="Calibri"/>
                <a:ea typeface="Calibri Light"/>
              </a:rPr>
              <a:t>Modelo Conceptual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1" name="Retângulo 4"/>
          <p:cNvSpPr/>
          <p:nvPr/>
        </p:nvSpPr>
        <p:spPr>
          <a:xfrm>
            <a:off x="0" y="6233760"/>
            <a:ext cx="12190680" cy="62280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aixaDeTexto 5"/>
          <p:cNvSpPr/>
          <p:nvPr/>
        </p:nvSpPr>
        <p:spPr>
          <a:xfrm>
            <a:off x="1523880" y="1718640"/>
            <a:ext cx="9025200" cy="11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23" name="Imagem 3" descr=""/>
          <p:cNvPicPr/>
          <p:nvPr/>
        </p:nvPicPr>
        <p:blipFill>
          <a:blip r:embed="rId1"/>
          <a:stretch/>
        </p:blipFill>
        <p:spPr>
          <a:xfrm>
            <a:off x="3240" y="6261480"/>
            <a:ext cx="1237680" cy="709920"/>
          </a:xfrm>
          <a:prstGeom prst="rect">
            <a:avLst/>
          </a:prstGeom>
          <a:ln w="0">
            <a:noFill/>
          </a:ln>
        </p:spPr>
      </p:pic>
      <p:sp>
        <p:nvSpPr>
          <p:cNvPr id="124" name="CaixaDeTexto 18"/>
          <p:cNvSpPr/>
          <p:nvPr/>
        </p:nvSpPr>
        <p:spPr>
          <a:xfrm>
            <a:off x="6629400" y="6362640"/>
            <a:ext cx="5856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Checkpoint 1/2 - Grupo 8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 rot="21594000">
            <a:off x="2419200" y="1132200"/>
            <a:ext cx="7133760" cy="495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21720" y="-131400"/>
            <a:ext cx="9142560" cy="115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4000" spc="-1" strike="noStrike">
                <a:solidFill>
                  <a:srgbClr val="870f11"/>
                </a:solidFill>
                <a:latin typeface="Calibri"/>
                <a:ea typeface="Calibri Light"/>
              </a:rPr>
              <a:t>4- </a:t>
            </a:r>
            <a:r>
              <a:rPr b="0" lang="pt-PT" sz="4000" spc="-1" strike="noStrike" u="sng">
                <a:solidFill>
                  <a:srgbClr val="870f11"/>
                </a:solidFill>
                <a:uFillTx/>
                <a:latin typeface="Calibri"/>
                <a:ea typeface="Calibri Light"/>
              </a:rPr>
              <a:t>Modelo Lógico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7" name="Retângulo 4"/>
          <p:cNvSpPr/>
          <p:nvPr/>
        </p:nvSpPr>
        <p:spPr>
          <a:xfrm>
            <a:off x="0" y="6233760"/>
            <a:ext cx="12190680" cy="62280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aixaDeTexto 5"/>
          <p:cNvSpPr/>
          <p:nvPr/>
        </p:nvSpPr>
        <p:spPr>
          <a:xfrm>
            <a:off x="1523880" y="1718640"/>
            <a:ext cx="9025200" cy="11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29" name="Imagem 3" descr=""/>
          <p:cNvPicPr/>
          <p:nvPr/>
        </p:nvPicPr>
        <p:blipFill>
          <a:blip r:embed="rId1"/>
          <a:stretch/>
        </p:blipFill>
        <p:spPr>
          <a:xfrm>
            <a:off x="3240" y="6261480"/>
            <a:ext cx="1237680" cy="709920"/>
          </a:xfrm>
          <a:prstGeom prst="rect">
            <a:avLst/>
          </a:prstGeom>
          <a:ln w="0">
            <a:noFill/>
          </a:ln>
        </p:spPr>
      </p:pic>
      <p:sp>
        <p:nvSpPr>
          <p:cNvPr id="130" name="CaixaDeTexto 19"/>
          <p:cNvSpPr/>
          <p:nvPr/>
        </p:nvSpPr>
        <p:spPr>
          <a:xfrm>
            <a:off x="6629400" y="6362640"/>
            <a:ext cx="5856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Checkpoint 1/2 - Grupo 8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2743200" y="1143000"/>
            <a:ext cx="6109920" cy="502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2560" cy="115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t-PT" sz="4400" spc="-1" strike="noStrike">
                <a:solidFill>
                  <a:srgbClr val="870f11"/>
                </a:solidFill>
                <a:latin typeface="Calibri"/>
              </a:rPr>
              <a:t>Estrutura da Apresentação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Retângulo 4"/>
          <p:cNvSpPr/>
          <p:nvPr/>
        </p:nvSpPr>
        <p:spPr>
          <a:xfrm>
            <a:off x="0" y="6233760"/>
            <a:ext cx="12190680" cy="62280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aixaDeTexto 5"/>
          <p:cNvSpPr/>
          <p:nvPr/>
        </p:nvSpPr>
        <p:spPr>
          <a:xfrm>
            <a:off x="1823400" y="1845720"/>
            <a:ext cx="6793560" cy="383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Contextualização do Sistema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Requisitos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Modelação Conceptual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Modelação Lógica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48" name="Imagem 3" descr=""/>
          <p:cNvPicPr/>
          <p:nvPr/>
        </p:nvPicPr>
        <p:blipFill>
          <a:blip r:embed="rId1"/>
          <a:stretch/>
        </p:blipFill>
        <p:spPr>
          <a:xfrm>
            <a:off x="3240" y="6261480"/>
            <a:ext cx="1237680" cy="709920"/>
          </a:xfrm>
          <a:prstGeom prst="rect">
            <a:avLst/>
          </a:prstGeom>
          <a:ln w="0">
            <a:noFill/>
          </a:ln>
        </p:spPr>
      </p:pic>
      <p:sp>
        <p:nvSpPr>
          <p:cNvPr id="49" name="CaixaDeTexto 3"/>
          <p:cNvSpPr/>
          <p:nvPr/>
        </p:nvSpPr>
        <p:spPr>
          <a:xfrm>
            <a:off x="6629400" y="6400800"/>
            <a:ext cx="5808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Checkpoint 1/2 - Grupo 8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2560" cy="115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t-PT" sz="4400" spc="-1" strike="noStrike">
                <a:solidFill>
                  <a:srgbClr val="870f11"/>
                </a:solidFill>
                <a:latin typeface="Calibri"/>
              </a:rPr>
              <a:t>1- </a:t>
            </a:r>
            <a:r>
              <a:rPr b="0" lang="pt-PT" sz="4400" spc="-1" strike="noStrike" u="sng">
                <a:solidFill>
                  <a:srgbClr val="870f11"/>
                </a:solidFill>
                <a:uFillTx/>
                <a:latin typeface="Calibri"/>
              </a:rPr>
              <a:t>Contextualização do Sistema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" name="Retângulo 4"/>
          <p:cNvSpPr/>
          <p:nvPr/>
        </p:nvSpPr>
        <p:spPr>
          <a:xfrm>
            <a:off x="0" y="6233760"/>
            <a:ext cx="12190680" cy="62280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aixaDeTexto 5"/>
          <p:cNvSpPr/>
          <p:nvPr/>
        </p:nvSpPr>
        <p:spPr>
          <a:xfrm>
            <a:off x="1814400" y="1845720"/>
            <a:ext cx="6793560" cy="34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O que são os Jogos Olímpicos?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Motivações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Objetivos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Viabilidade do processo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53" name="Imagem 3" descr=""/>
          <p:cNvPicPr/>
          <p:nvPr/>
        </p:nvPicPr>
        <p:blipFill>
          <a:blip r:embed="rId1"/>
          <a:stretch/>
        </p:blipFill>
        <p:spPr>
          <a:xfrm>
            <a:off x="3240" y="6261480"/>
            <a:ext cx="1237680" cy="709920"/>
          </a:xfrm>
          <a:prstGeom prst="rect">
            <a:avLst/>
          </a:prstGeom>
          <a:ln w="0">
            <a:noFill/>
          </a:ln>
        </p:spPr>
      </p:pic>
      <p:sp>
        <p:nvSpPr>
          <p:cNvPr id="54" name="CaixaDeTexto 3"/>
          <p:cNvSpPr/>
          <p:nvPr/>
        </p:nvSpPr>
        <p:spPr>
          <a:xfrm>
            <a:off x="6629400" y="6362640"/>
            <a:ext cx="5856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Checkpoint 1/2 - Grupo 8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2560" cy="115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4000" spc="-1" strike="noStrike">
                <a:solidFill>
                  <a:srgbClr val="870f11"/>
                </a:solidFill>
                <a:latin typeface="Calibri"/>
              </a:rPr>
              <a:t>O que são os Jogos Olímpicos?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6" name="Retângulo 4"/>
          <p:cNvSpPr/>
          <p:nvPr/>
        </p:nvSpPr>
        <p:spPr>
          <a:xfrm>
            <a:off x="0" y="6233760"/>
            <a:ext cx="12190680" cy="62280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aixaDeTexto 5"/>
          <p:cNvSpPr/>
          <p:nvPr/>
        </p:nvSpPr>
        <p:spPr>
          <a:xfrm>
            <a:off x="1489680" y="1828800"/>
            <a:ext cx="9025200" cy="29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Os Jogos Olímpicos são uma competição internacional que surgiu na Grécia Antiga e foi retomada em 1896. 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Reúnem atletas de todo o mundo em várias modalidades desportivas, promovendo valores como a paz, a união e o espírito de amizade entre as nações através do desporto.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58" name="Imagem 3" descr=""/>
          <p:cNvPicPr/>
          <p:nvPr/>
        </p:nvPicPr>
        <p:blipFill>
          <a:blip r:embed="rId1"/>
          <a:stretch/>
        </p:blipFill>
        <p:spPr>
          <a:xfrm>
            <a:off x="3240" y="6261480"/>
            <a:ext cx="1237680" cy="709920"/>
          </a:xfrm>
          <a:prstGeom prst="rect">
            <a:avLst/>
          </a:prstGeom>
          <a:ln w="0">
            <a:noFill/>
          </a:ln>
        </p:spPr>
      </p:pic>
      <p:sp>
        <p:nvSpPr>
          <p:cNvPr id="59" name="CaixaDeTexto 1"/>
          <p:cNvSpPr/>
          <p:nvPr/>
        </p:nvSpPr>
        <p:spPr>
          <a:xfrm>
            <a:off x="6629400" y="6362640"/>
            <a:ext cx="5856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Checkpoint 1/2 - Grupo 8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2560" cy="115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4000" spc="-1" strike="noStrike">
                <a:solidFill>
                  <a:srgbClr val="870f11"/>
                </a:solidFill>
                <a:latin typeface="Calibri"/>
              </a:rPr>
              <a:t>Motivações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1" name="Retângulo 4"/>
          <p:cNvSpPr/>
          <p:nvPr/>
        </p:nvSpPr>
        <p:spPr>
          <a:xfrm>
            <a:off x="0" y="6233760"/>
            <a:ext cx="12190680" cy="62280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aixaDeTexto 5"/>
          <p:cNvSpPr/>
          <p:nvPr/>
        </p:nvSpPr>
        <p:spPr>
          <a:xfrm>
            <a:off x="1523880" y="1645920"/>
            <a:ext cx="9025200" cy="356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Competições desportivas exigem sistemas de gestão de dados eficientes e centralizados, que permitam processar e aceder rapidamente a informações sobre resultados, equipas e jogadores. 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O desenvolvimento deste SBD visa resolver a falta de fiabilidade e acessibilidade dos sistemas atuais, melhorando a precisão e o planeamento para administradores e treinadores.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63" name="Imagem 3" descr=""/>
          <p:cNvPicPr/>
          <p:nvPr/>
        </p:nvPicPr>
        <p:blipFill>
          <a:blip r:embed="rId1"/>
          <a:stretch/>
        </p:blipFill>
        <p:spPr>
          <a:xfrm>
            <a:off x="3240" y="6261480"/>
            <a:ext cx="1237680" cy="709920"/>
          </a:xfrm>
          <a:prstGeom prst="rect">
            <a:avLst/>
          </a:prstGeom>
          <a:ln w="0">
            <a:noFill/>
          </a:ln>
        </p:spPr>
      </p:pic>
      <p:sp>
        <p:nvSpPr>
          <p:cNvPr id="64" name="CaixaDeTexto 2"/>
          <p:cNvSpPr/>
          <p:nvPr/>
        </p:nvSpPr>
        <p:spPr>
          <a:xfrm>
            <a:off x="6629400" y="6362640"/>
            <a:ext cx="5856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Checkpoint 1/2 - Grupo 8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2560" cy="115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4000" spc="-1" strike="noStrike">
                <a:solidFill>
                  <a:srgbClr val="870f11"/>
                </a:solidFill>
                <a:latin typeface="Calibri"/>
              </a:rPr>
              <a:t>Objetivos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6" name="Retângulo 4"/>
          <p:cNvSpPr/>
          <p:nvPr/>
        </p:nvSpPr>
        <p:spPr>
          <a:xfrm>
            <a:off x="0" y="6233760"/>
            <a:ext cx="12190680" cy="62280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aixaDeTexto 5"/>
          <p:cNvSpPr/>
          <p:nvPr/>
        </p:nvSpPr>
        <p:spPr>
          <a:xfrm>
            <a:off x="1541160" y="1828800"/>
            <a:ext cx="9025200" cy="52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Gerir dados de jogadores, equipas, competições e resultados.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Permitir entrada e consulta rápida de informações.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Garantir precisão e integridade dos dados.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Analisar o desempenho de atletas e distribuição de prémios.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Facilitar o acesso público a estatísticas de competições.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68" name="Imagem 3" descr=""/>
          <p:cNvPicPr/>
          <p:nvPr/>
        </p:nvPicPr>
        <p:blipFill>
          <a:blip r:embed="rId1"/>
          <a:stretch/>
        </p:blipFill>
        <p:spPr>
          <a:xfrm>
            <a:off x="3240" y="6261480"/>
            <a:ext cx="1237680" cy="709920"/>
          </a:xfrm>
          <a:prstGeom prst="rect">
            <a:avLst/>
          </a:prstGeom>
          <a:ln w="0">
            <a:noFill/>
          </a:ln>
        </p:spPr>
      </p:pic>
      <p:sp>
        <p:nvSpPr>
          <p:cNvPr id="69" name="CaixaDeTexto 4"/>
          <p:cNvSpPr/>
          <p:nvPr/>
        </p:nvSpPr>
        <p:spPr>
          <a:xfrm>
            <a:off x="6629400" y="6362640"/>
            <a:ext cx="5856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Checkpoint 1/2 - Grupo 8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2560" cy="115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4000" spc="-1" strike="noStrike">
                <a:solidFill>
                  <a:srgbClr val="870f11"/>
                </a:solidFill>
                <a:latin typeface="Calibri"/>
              </a:rPr>
              <a:t>Viabilidade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1" name="Retângulo 4"/>
          <p:cNvSpPr/>
          <p:nvPr/>
        </p:nvSpPr>
        <p:spPr>
          <a:xfrm>
            <a:off x="0" y="6233760"/>
            <a:ext cx="12190680" cy="62280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aixaDeTexto 5"/>
          <p:cNvSpPr/>
          <p:nvPr/>
        </p:nvSpPr>
        <p:spPr>
          <a:xfrm>
            <a:off x="1523880" y="1645920"/>
            <a:ext cx="9025200" cy="368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A utilização de sistemas de base de dados (SBD) para gestão de competições desportivas é eficaz, oferecendo benefícios como redução de custos, maior precisão nas informações e relatórios detalhados para melhor tomada de decisões. 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73" name="Imagem 3" descr=""/>
          <p:cNvPicPr/>
          <p:nvPr/>
        </p:nvPicPr>
        <p:blipFill>
          <a:blip r:embed="rId1"/>
          <a:stretch/>
        </p:blipFill>
        <p:spPr>
          <a:xfrm>
            <a:off x="3240" y="6261480"/>
            <a:ext cx="1237680" cy="709920"/>
          </a:xfrm>
          <a:prstGeom prst="rect">
            <a:avLst/>
          </a:prstGeom>
          <a:ln w="0">
            <a:noFill/>
          </a:ln>
        </p:spPr>
      </p:pic>
      <p:sp>
        <p:nvSpPr>
          <p:cNvPr id="74" name="CaixaDeTexto 6"/>
          <p:cNvSpPr/>
          <p:nvPr/>
        </p:nvSpPr>
        <p:spPr>
          <a:xfrm>
            <a:off x="6629400" y="6362640"/>
            <a:ext cx="5856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Checkpoint 1/2 - Grupo 8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2560" cy="115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t-PT" sz="4400" spc="-1" strike="noStrike">
                <a:solidFill>
                  <a:srgbClr val="870f11"/>
                </a:solidFill>
                <a:latin typeface="Calibri"/>
              </a:rPr>
              <a:t>2- </a:t>
            </a:r>
            <a:r>
              <a:rPr b="0" lang="pt-PT" sz="4400" spc="-1" strike="noStrike" u="sng">
                <a:solidFill>
                  <a:srgbClr val="870f11"/>
                </a:solidFill>
                <a:uFillTx/>
                <a:latin typeface="Calibri"/>
              </a:rPr>
              <a:t>Requisitos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6" name="Retângulo 4"/>
          <p:cNvSpPr/>
          <p:nvPr/>
        </p:nvSpPr>
        <p:spPr>
          <a:xfrm>
            <a:off x="0" y="6233760"/>
            <a:ext cx="12190680" cy="62280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aixaDeTexto 5"/>
          <p:cNvSpPr/>
          <p:nvPr/>
        </p:nvSpPr>
        <p:spPr>
          <a:xfrm>
            <a:off x="1814400" y="1845720"/>
            <a:ext cx="6793560" cy="20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Tipos de requisitos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Analise e validação geral de requisitos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78" name="Imagem 3" descr=""/>
          <p:cNvPicPr/>
          <p:nvPr/>
        </p:nvPicPr>
        <p:blipFill>
          <a:blip r:embed="rId1"/>
          <a:stretch/>
        </p:blipFill>
        <p:spPr>
          <a:xfrm>
            <a:off x="3240" y="6261480"/>
            <a:ext cx="1237680" cy="709920"/>
          </a:xfrm>
          <a:prstGeom prst="rect">
            <a:avLst/>
          </a:prstGeom>
          <a:ln w="0">
            <a:noFill/>
          </a:ln>
        </p:spPr>
      </p:pic>
      <p:sp>
        <p:nvSpPr>
          <p:cNvPr id="79" name="CaixaDeTexto 10"/>
          <p:cNvSpPr/>
          <p:nvPr/>
        </p:nvSpPr>
        <p:spPr>
          <a:xfrm>
            <a:off x="6629400" y="6362640"/>
            <a:ext cx="5856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Checkpoint 1/2 - Grupo 8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2560" cy="115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4000" spc="-1" strike="noStrike">
                <a:solidFill>
                  <a:srgbClr val="870f11"/>
                </a:solidFill>
                <a:latin typeface="Calibri"/>
                <a:ea typeface="Calibri Light"/>
              </a:rPr>
              <a:t>Tipos de Requisitos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1" name="Retângulo 6"/>
          <p:cNvSpPr/>
          <p:nvPr/>
        </p:nvSpPr>
        <p:spPr>
          <a:xfrm>
            <a:off x="0" y="6233760"/>
            <a:ext cx="12190680" cy="62280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aixaDeTexto 7"/>
          <p:cNvSpPr/>
          <p:nvPr/>
        </p:nvSpPr>
        <p:spPr>
          <a:xfrm>
            <a:off x="1523880" y="1718640"/>
            <a:ext cx="9025200" cy="20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Descrição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Manipulação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Controlo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83" name="Imagem 6" descr=""/>
          <p:cNvPicPr/>
          <p:nvPr/>
        </p:nvPicPr>
        <p:blipFill>
          <a:blip r:embed="rId1"/>
          <a:stretch/>
        </p:blipFill>
        <p:spPr>
          <a:xfrm>
            <a:off x="3240" y="6261480"/>
            <a:ext cx="1237680" cy="709920"/>
          </a:xfrm>
          <a:prstGeom prst="rect">
            <a:avLst/>
          </a:prstGeom>
          <a:ln w="0">
            <a:noFill/>
          </a:ln>
        </p:spPr>
      </p:pic>
      <p:sp>
        <p:nvSpPr>
          <p:cNvPr id="84" name="CaixaDeTexto 8"/>
          <p:cNvSpPr/>
          <p:nvPr/>
        </p:nvSpPr>
        <p:spPr>
          <a:xfrm>
            <a:off x="6629400" y="6362640"/>
            <a:ext cx="5856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Checkpoint 1/2 - Grupo 8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80F99B1A9D38C4D82DDAEDA3598BCDA" ma:contentTypeVersion="4" ma:contentTypeDescription="Criar um novo documento." ma:contentTypeScope="" ma:versionID="bcabf9fb0f565926b5d1ae1ba80e7003">
  <xsd:schema xmlns:xsd="http://www.w3.org/2001/XMLSchema" xmlns:xs="http://www.w3.org/2001/XMLSchema" xmlns:p="http://schemas.microsoft.com/office/2006/metadata/properties" xmlns:ns3="61ffdd43-71ea-4afc-bb01-7baa052ac94c" targetNamespace="http://schemas.microsoft.com/office/2006/metadata/properties" ma:root="true" ma:fieldsID="e9255b4cc8d60997d911398195b2c0fa" ns3:_="">
    <xsd:import namespace="61ffdd43-71ea-4afc-bb01-7baa052ac9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ffdd43-71ea-4afc-bb01-7baa052ac9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15201F-F8A8-4EDF-949D-401E44F88A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7326BF-A4AE-4FD2-8F1F-81E4DEB2DF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ffdd43-71ea-4afc-bb01-7baa052ac9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5E60C97-375D-4CB7-9E8A-39B4321C938B}">
  <ds:schemaRefs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elements/1.1/"/>
    <ds:schemaRef ds:uri="61ffdd43-71ea-4afc-bb01-7baa052ac94c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</TotalTime>
  <Application>LibreOffice/7.3.7.2$Linux_X86_64 LibreOffice_project/30$Build-2</Application>
  <AppVersion>15.0000</AppVersion>
  <Words>1126</Words>
  <Paragraphs>133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2022-11-19T12:42:00Z</dcterms:created>
  <dc:creator>Simão Quintela</dc:creator>
  <dc:description/>
  <dc:language>en-US</dc:language>
  <cp:lastModifiedBy/>
  <dcterms:modified xsi:type="dcterms:W3CDTF">2024-11-17T19:51:29Z</dcterms:modified>
  <cp:revision>554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0x010100C80F99B1A9D38C4D82DDAEDA3598BCDA</vt:lpwstr>
  </property>
  <property fmtid="{D5CDD505-2E9C-101B-9397-08002B2CF9AE}" pid="3" name="HiddenSlides">
    <vt:i4>21</vt:i4>
  </property>
  <property fmtid="{D5CDD505-2E9C-101B-9397-08002B2CF9AE}" pid="4" name="PresentationFormat">
    <vt:lpwstr>Ecrã Panorâmico</vt:lpwstr>
  </property>
  <property fmtid="{D5CDD505-2E9C-101B-9397-08002B2CF9AE}" pid="5" name="Slides">
    <vt:i4>21</vt:i4>
  </property>
</Properties>
</file>