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7" r:id="rId18"/>
    <p:sldId id="275" r:id="rId19"/>
    <p:sldId id="279" r:id="rId20"/>
    <p:sldId id="276" r:id="rId21"/>
    <p:sldId id="278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90" r:id="rId30"/>
    <p:sldId id="287" r:id="rId31"/>
    <p:sldId id="288" r:id="rId32"/>
    <p:sldId id="291" r:id="rId33"/>
    <p:sldId id="289" r:id="rId34"/>
    <p:sldId id="292" r:id="rId35"/>
    <p:sldId id="296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2" r:id="rId44"/>
    <p:sldId id="301" r:id="rId45"/>
    <p:sldId id="308" r:id="rId46"/>
    <p:sldId id="304" r:id="rId47"/>
    <p:sldId id="303" r:id="rId48"/>
    <p:sldId id="306" r:id="rId49"/>
    <p:sldId id="309" r:id="rId50"/>
    <p:sldId id="305" r:id="rId51"/>
    <p:sldId id="307" r:id="rId52"/>
    <p:sldId id="310" r:id="rId53"/>
    <p:sldId id="311" r:id="rId54"/>
    <p:sldId id="314" r:id="rId55"/>
    <p:sldId id="312" r:id="rId56"/>
    <p:sldId id="313" r:id="rId57"/>
    <p:sldId id="315" r:id="rId58"/>
    <p:sldId id="269" r:id="rId59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39" d="100"/>
          <a:sy n="39" d="100"/>
        </p:scale>
        <p:origin x="2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5E27C-1B2A-CB5F-0E77-06A30F6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F47DD45-D43B-CCBD-F2EB-02E42BD7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5C46074-F5CC-A4E5-DD64-BC12534C17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7CF98B-50D9-37B9-0825-F5BF1775D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327B180-2B77-2D8E-1FAF-85DF9E2BDB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AC517E-2751-371E-10D6-969512E391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CF2D85-FF8F-EFB1-61B8-F3C042E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3812"/>
              </p:ext>
            </p:extLst>
          </p:nvPr>
        </p:nvGraphicFramePr>
        <p:xfrm>
          <a:off x="1525680" y="2336800"/>
          <a:ext cx="9024480" cy="266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117">
                  <a:extLst>
                    <a:ext uri="{9D8B030D-6E8A-4147-A177-3AD203B41FA5}">
                      <a16:colId xmlns:a16="http://schemas.microsoft.com/office/drawing/2014/main" val="1591339019"/>
                    </a:ext>
                  </a:extLst>
                </a:gridCol>
                <a:gridCol w="4514363">
                  <a:extLst>
                    <a:ext uri="{9D8B030D-6E8A-4147-A177-3AD203B41FA5}">
                      <a16:colId xmlns:a16="http://schemas.microsoft.com/office/drawing/2014/main" val="2181530519"/>
                    </a:ext>
                  </a:extLst>
                </a:gridCol>
              </a:tblGrid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Tipo de Dados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890114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6142771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21455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VARCHAR(M)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00" dirty="0">
                          <a:effectLst/>
                        </a:rPr>
                        <a:t>L + 1 bytes caso a coluna necessite 0 − 255 bytes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929712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DECIMAL (M,D)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 + 2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5754688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TINYINT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946956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2821696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691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D3953D5-043D-A47D-56DB-635560082309}"/>
              </a:ext>
            </a:extLst>
          </p:cNvPr>
          <p:cNvSpPr/>
          <p:nvPr/>
        </p:nvSpPr>
        <p:spPr>
          <a:xfrm>
            <a:off x="1525680" y="1563216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Competição – 102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Funcionário – 58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Tipo – 50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Esporte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– 109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Delegação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Equipa – 12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 - 54 bytes</a:t>
            </a: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EC9010-BA3F-5F06-8FF9-FCA2C3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B81C445-D0C0-F78C-98D7-0CEA6E1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EDBA293-E116-3638-F9C3-66284F96F1F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C1E99A4-C310-99FA-975B-1A42072D0C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BD751F-B443-0ED8-F576-7EA75112CD8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1FF469-8211-5F58-1124-9D66E8911D3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Atleta – 72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Evento – 62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 – 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– 28 bytes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 esta configuração, o espaço total ocupado pelas tabelas, preenchidas com um registo cada, seria igual a 663 bytes.</a:t>
            </a:r>
          </a:p>
        </p:txBody>
      </p:sp>
    </p:spTree>
    <p:extLst>
      <p:ext uri="{BB962C8B-B14F-4D97-AF65-F5344CB8AC3E}">
        <p14:creationId xmlns:p14="http://schemas.microsoft.com/office/powerpoint/2010/main" val="1418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88CC37-D695-E18B-AAA6-EF0F59D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70AB89-6E4C-EB39-EE11-F4B4406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1D4D0F-42F0-5163-54F4-0B505631E9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3B1BE5C-BF09-0656-FA39-82A8A289ED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0A88D2-A6BD-EF74-A149-BACBC9DCDAD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45345B8F-9D78-4BAA-54B1-D29FEBDACC2F}"/>
              </a:ext>
            </a:extLst>
          </p:cNvPr>
          <p:cNvSpPr/>
          <p:nvPr/>
        </p:nvSpPr>
        <p:spPr>
          <a:xfrm>
            <a:off x="1525680" y="1563216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cenário real, o povoamento inicial (no caso dos Jogos Olímpicos) contaria com 1 Competição que é esta próxima edição dos Jogos Olímpicos, com 206 delegações a competir.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ara garantir o bom funcionamento desta competição temos 500 funcionários com 10 funções distintas. Teremos ainda, 32 desportes com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u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 média de 5 modalidades cada, ou seja com um total de 160 modalidades.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Isso resultaria em 80354 bytes após o povoamento inicial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D9FEC-8EFB-48DA-E5D0-ACFA98D4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12EFF26-3D83-A645-131A-D0AEDAE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46FB392-5257-3CAD-4B4B-4E06FAE46FB5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458871-2271-62C5-DEFB-AA11BF4945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63067EE-F0CD-100C-B690-1FF540EC0C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5C5A328-F9A7-DA18-04E6-8E09AB5D1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252DFF-FBE6-00DB-1964-26E21E88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9745"/>
              </p:ext>
            </p:extLst>
          </p:nvPr>
        </p:nvGraphicFramePr>
        <p:xfrm>
          <a:off x="1643039" y="2303793"/>
          <a:ext cx="8871121" cy="249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833">
                  <a:extLst>
                    <a:ext uri="{9D8B030D-6E8A-4147-A177-3AD203B41FA5}">
                      <a16:colId xmlns:a16="http://schemas.microsoft.com/office/drawing/2014/main" val="2380402356"/>
                    </a:ext>
                  </a:extLst>
                </a:gridCol>
                <a:gridCol w="2939253">
                  <a:extLst>
                    <a:ext uri="{9D8B030D-6E8A-4147-A177-3AD203B41FA5}">
                      <a16:colId xmlns:a16="http://schemas.microsoft.com/office/drawing/2014/main" val="2072639528"/>
                    </a:ext>
                  </a:extLst>
                </a:gridCol>
                <a:gridCol w="2834035">
                  <a:extLst>
                    <a:ext uri="{9D8B030D-6E8A-4147-A177-3AD203B41FA5}">
                      <a16:colId xmlns:a16="http://schemas.microsoft.com/office/drawing/2014/main" val="453000036"/>
                    </a:ext>
                  </a:extLst>
                </a:gridCol>
              </a:tblGrid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30065651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092646392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81733425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1971279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80293832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340379467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9879728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 err="1">
                          <a:effectLst/>
                        </a:rPr>
                        <a:t>Evento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20 460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49737096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1539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80 354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64556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0A2F7A-4B5C-2EA1-5B32-700802CC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82004858-22F9-FA60-CD70-336FD93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3B949BD-CD3C-FF00-EFBA-A0D2AB4D82E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0BF984C-7386-548E-0CC7-85A5A01BF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4350598-B012-7332-66B4-946578B19D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1D6DDB9-E50E-D5CD-0844-87A4B18290C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5A8690E-3E99-8C0D-7810-820327B09385}"/>
              </a:ext>
            </a:extLst>
          </p:cNvPr>
          <p:cNvSpPr/>
          <p:nvPr/>
        </p:nvSpPr>
        <p:spPr>
          <a:xfrm>
            <a:off x="1582740" y="1792451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Depois, haverá um processo de qualificação árduo para os Jogos Olímpicos, e é expectável que se qualifique em média 10 equipas por delegação, com cada equipa a ter um treinador e em média 5 atletas;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Cada evento vai ser competido por cerca de 30 atletas (realiza-se 9900) , no qual apenas os 8 finalistas terão direito a ter o seu resultado registado na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2509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3C05B8-D06B-97E9-EF88-FE19656D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BD1E5B-1883-86F7-F8E3-171418A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7C1B0DC-735D-4E59-EF2D-1E454FBA41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B9F972E-CF75-D3F6-6FFB-673C37892E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FD8B581-B57A-22E6-568D-14E6026AC5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115C64D-9F8C-E8AF-4771-CC1C88E868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1EC0C77-1E86-F1F0-4C60-CC205189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8273"/>
              </p:ext>
            </p:extLst>
          </p:nvPr>
        </p:nvGraphicFramePr>
        <p:xfrm>
          <a:off x="609600" y="1701955"/>
          <a:ext cx="10972800" cy="378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457">
                  <a:extLst>
                    <a:ext uri="{9D8B030D-6E8A-4147-A177-3AD203B41FA5}">
                      <a16:colId xmlns:a16="http://schemas.microsoft.com/office/drawing/2014/main" val="3866280554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2094042845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2592998787"/>
                    </a:ext>
                  </a:extLst>
                </a:gridCol>
              </a:tblGrid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2357717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6521880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88801781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9179857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76481799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24626125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9849258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Equipa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24 720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356984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Treinador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+2060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111 240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50890912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+10 500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756 000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41142616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Evento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20 460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053522494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Resultado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+2 640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73 920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74443179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+9 900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79 200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27672060"/>
                  </a:ext>
                </a:extLst>
              </a:tr>
              <a:tr h="270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+ 1 045 080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6368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875EB4-C559-FE85-8253-32CDBF0F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0CB9B9-FBD6-3251-DAB2-9B0A5BC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8086440-03E2-0C37-57AF-DB5085C313B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8B712B8-E4D3-60B0-E918-6EE935A90E9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C9939F8-E86C-B88C-A76B-5B7CD7FCD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73EE1BE-D1A1-DA94-B61A-484CFC3F1EC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932A4-1691-6FC7-7F5F-24C723757742}"/>
              </a:ext>
            </a:extLst>
          </p:cNvPr>
          <p:cNvSpPr txBox="1"/>
          <p:nvPr/>
        </p:nvSpPr>
        <p:spPr>
          <a:xfrm>
            <a:off x="2968059" y="1791724"/>
            <a:ext cx="6253842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Como foi evidenciado nas tabelas, o espaço necessário mínimo para a primeira implementação da base de dados seria de 78,47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0,0766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com um crescimento no fim de quatro anos de 1200%, em que é traduzido por um aumento de 1020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ou 0,997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Mbytes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6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84119-9D1F-683B-9C00-CB09742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44C1E26-E85B-BD82-8AA2-E711725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D5F63225-44B9-3A7E-E0E5-DDEF00DD794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6B4290B-570E-D012-8A72-1335BC2D4EA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E201676-42B9-D695-92BC-9703BBA81B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E89CCBF-E15D-A46E-4416-0B48FEF7E21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CD54DE45-2CCB-1EFB-3306-69B182ED65A4}"/>
              </a:ext>
            </a:extLst>
          </p:cNvPr>
          <p:cNvSpPr/>
          <p:nvPr/>
        </p:nvSpPr>
        <p:spPr>
          <a:xfrm>
            <a:off x="1582740" y="1655023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Após a criação da estrutura de base de dados, avançamos para a fase de povoamento, onde serão inseridos manualmente os dados necessários para dar suporte às operações e análises previstas.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passo será conduzido de forma criteriosa, respeitando as relações estabelecidas entre as tabelas e garantindo a consistência das informações.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seguir, detalhamos o processo de inserção de dados nas diferentes tabelas, seguindo uma ordem lógica que assegure a integridade referencial do sistema.</a:t>
            </a:r>
          </a:p>
        </p:txBody>
      </p:sp>
    </p:spTree>
    <p:extLst>
      <p:ext uri="{BB962C8B-B14F-4D97-AF65-F5344CB8AC3E}">
        <p14:creationId xmlns:p14="http://schemas.microsoft.com/office/powerpoint/2010/main" val="413897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C120F25-142F-7087-9B95-18911D1C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ED25CDD-3D5C-B997-ED41-6E7C36FC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975E24-A9F7-C820-9C80-76B9992AB4E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C95974-D346-7CBB-9754-306EC65E8EB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5A5A07D-9B26-F254-7E71-EFF43E9746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EC395C-0359-40A5-BBC2-A777A060D8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1003F9B9-1775-5B98-3422-ECE11B3FE3F5}"/>
              </a:ext>
            </a:extLst>
          </p:cNvPr>
          <p:cNvSpPr/>
          <p:nvPr/>
        </p:nvSpPr>
        <p:spPr>
          <a:xfrm>
            <a:off x="1582740" y="1828800"/>
            <a:ext cx="9024480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preenchimento dos dados precisa seguir a mesma ordem da criação das tabelas, ou seja iniciaremos com o povoamento das tabelas Competição e Tipo.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Ao iniciar um conjunto base com estas tabelas, garantimos: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um sistema estável e consistente, permitindo que outras tabelas sejam públicas regularmente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evitando problemas de compatibilidade.</a:t>
            </a:r>
          </a:p>
        </p:txBody>
      </p:sp>
    </p:spTree>
    <p:extLst>
      <p:ext uri="{BB962C8B-B14F-4D97-AF65-F5344CB8AC3E}">
        <p14:creationId xmlns:p14="http://schemas.microsoft.com/office/powerpoint/2010/main" val="166144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603ACC-32C6-B7C4-C1BE-B10ABDA5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C1A8671-9FFA-46B4-74FA-483754A9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671C18A-7FCB-422C-3818-E585B2E26A0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E62E0EA-FBB6-85D3-25A0-F7CB349CFA76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A3396C5-5594-C421-AC65-8FDA3C8B2E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8CE43D7-BEB3-6276-9BAC-96CA1FAAA18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596567-30B1-1C39-8AA1-B63A5DD3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>
            <a:fillRect/>
          </a:stretch>
        </p:blipFill>
        <p:spPr bwMode="auto">
          <a:xfrm>
            <a:off x="2991406" y="1909788"/>
            <a:ext cx="6207148" cy="3038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17F26-F19D-F84C-15D8-BE31E795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2E4286C-506D-0CD3-AD53-191E9837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9832E5F-C15E-4F7A-79A3-8501A471A61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8C6CD50-64CA-B4B3-E860-F5FB7ABF5E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E02FEEA-9170-9258-035C-2805F0549F9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E657A32-71E0-D5AD-F875-A288C084E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12" r="12136" b="68680"/>
          <a:stretch/>
        </p:blipFill>
        <p:spPr bwMode="auto">
          <a:xfrm>
            <a:off x="1528277" y="2074056"/>
            <a:ext cx="4131129" cy="161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1231B61F-19D2-F21A-9BDA-27FBC6C99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32236" r="28084" b="35096"/>
          <a:stretch/>
        </p:blipFill>
        <p:spPr bwMode="auto">
          <a:xfrm>
            <a:off x="4530907" y="2882124"/>
            <a:ext cx="3275746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89B61E0-06F6-2953-A43F-9F1720F80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67344" r="26129" b="-12"/>
          <a:stretch/>
        </p:blipFill>
        <p:spPr bwMode="auto">
          <a:xfrm>
            <a:off x="7109467" y="3880753"/>
            <a:ext cx="3473255" cy="1685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3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479A80-D4F1-AE39-0546-BCCB1758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0910C99-3D13-A67C-7069-A5B41F5F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EBFF533-265B-30FD-198F-033B3D30A0D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69F9E13-7EAD-C6C5-E91A-72A0DBC1102D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E72CC51-3DCB-5FB9-23B4-469F868202B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5ABCE5-1EC2-B75B-E9DA-7742F9EA993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6B9210-518D-484F-A87F-45B69984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7" r="-17" b="50672"/>
          <a:stretch/>
        </p:blipFill>
        <p:spPr bwMode="auto">
          <a:xfrm>
            <a:off x="1381320" y="2517878"/>
            <a:ext cx="4600613" cy="2250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F41B68C-18D6-4D2B-0A20-F9CABE2B2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49354" r="-17" b="-17"/>
          <a:stretch/>
        </p:blipFill>
        <p:spPr bwMode="auto">
          <a:xfrm>
            <a:off x="6255584" y="2517878"/>
            <a:ext cx="4577856" cy="229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96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D1E8A6-6355-4B67-F38A-A926FC7A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8C3FF3-4A16-C5E0-063D-FE00A0B8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F32A6BB-1448-BAEC-C97C-4CE8A338C4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D0F681-B036-1FC6-1E7D-268AF9CFFF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282A45F-0B03-A68A-2E55-1B3AB74E3B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CA0D08-8D44-822E-8A1B-22CD0923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2" r="44585" b="68458"/>
          <a:stretch/>
        </p:blipFill>
        <p:spPr bwMode="auto">
          <a:xfrm>
            <a:off x="967252" y="2183666"/>
            <a:ext cx="2683054" cy="1482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F1C71F68-BB18-A814-CC58-00BEA581D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33382" r="4405" b="35779"/>
          <a:stretch/>
        </p:blipFill>
        <p:spPr bwMode="auto">
          <a:xfrm>
            <a:off x="3366820" y="2901295"/>
            <a:ext cx="4628183" cy="1449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8F67264-D36E-4087-93EC-2AF56514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65887" r="12832" b="-12"/>
          <a:stretch/>
        </p:blipFill>
        <p:spPr bwMode="auto">
          <a:xfrm>
            <a:off x="7206598" y="3587730"/>
            <a:ext cx="4220155" cy="1603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7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D07B41-99D8-E3BE-CDE6-BAB9111D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4379786-5021-E5E7-7B92-02D01E8D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EB98864-1B1D-BC44-8989-AEE045400CD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0FD9931-AB42-35B9-CA5E-25F447C37481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4D3BB7A-5C9F-EB5E-A62A-B1962F8272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628BAC-E8FD-20D5-7DD0-914051336CE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99E49E-3E3D-C151-0DFA-C9444534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8" r="-9" b="-18"/>
          <a:stretch/>
        </p:blipFill>
        <p:spPr bwMode="auto">
          <a:xfrm>
            <a:off x="3304757" y="2225970"/>
            <a:ext cx="539432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8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3144C-A4A9-A5E5-A996-F5C23365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AF407F5-BDD2-4923-1E27-71979BE6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0" y="576563"/>
            <a:ext cx="942732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Realização do povoamento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A28AE00-0030-FC5F-A02F-AE4ADBD2327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AE749BC5-F56E-57C3-0659-362E055A3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C8917520-F696-4296-3B45-ED5D285214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C0C4D62-42F6-61F6-DF86-552DA893B92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3FCFF0-AE32-D8F5-A1AA-5A8988FC05DD}"/>
              </a:ext>
            </a:extLst>
          </p:cNvPr>
          <p:cNvSpPr txBox="1"/>
          <p:nvPr/>
        </p:nvSpPr>
        <p:spPr>
          <a:xfrm>
            <a:off x="2972218" y="2484222"/>
            <a:ext cx="6245524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processo de povoamento deve ser realizado desta forma para garantir que a estrutura do banco de dados esteja devidamente organizada e funcional.</a:t>
            </a:r>
          </a:p>
        </p:txBody>
      </p:sp>
    </p:spTree>
    <p:extLst>
      <p:ext uri="{BB962C8B-B14F-4D97-AF65-F5344CB8AC3E}">
        <p14:creationId xmlns:p14="http://schemas.microsoft.com/office/powerpoint/2010/main" val="397995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02E84C-F8F2-A930-8E2A-A927E022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8B1E1DF-02FB-F479-D305-A3186750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944B325-8F52-DB0F-D9C5-3AFEB675652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124AC2-9560-247D-8F37-A46E682BC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3925B1E-5E6A-1849-00F4-72F409A227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87CF107-9066-5623-85B6-0B757D524B0A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11F713-5D9B-3C40-CF01-5B3CDA92E072}"/>
              </a:ext>
            </a:extLst>
          </p:cNvPr>
          <p:cNvSpPr txBox="1"/>
          <p:nvPr/>
        </p:nvSpPr>
        <p:spPr>
          <a:xfrm>
            <a:off x="2156697" y="1672699"/>
            <a:ext cx="7690446" cy="46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Depois de realizar o povoamento das tabelas, começamos a elaborar e a executar algumas queries para testar a estrutura e verificar se os dados estavam organizados de forma correta. Essas consultas foram desenvolvidas com o objetivo de explorar as informações armazenadas, garantindo que a modelagem atenda às necessidades propostas inicialmente.</a:t>
            </a:r>
          </a:p>
          <a:p>
            <a:pPr indent="457200"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Tendo isto dito apresentamos aqui algumas das queries que utilizamos como testes para 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401779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FE0F7C-989B-02E2-D4B7-D7D48AFE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E516310-F963-96A3-8B3A-738F98D4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FCBEB019-D30B-5B47-A18E-697CA6D3C54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EB33FF6E-F0F1-DD77-AC6A-DEC930861C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E0D0ABD6-333D-5AF5-90AA-3092B4D605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952F90D-C50D-9B92-0BA0-B9357181768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3394DD3-F7B5-B57D-9A4C-347C33CD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-40" r="-12" b="-40"/>
          <a:stretch>
            <a:fillRect/>
          </a:stretch>
        </p:blipFill>
        <p:spPr bwMode="auto">
          <a:xfrm>
            <a:off x="1592223" y="2381592"/>
            <a:ext cx="9007553" cy="300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521F07-4E1F-49F9-2D02-DD55B777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5DAF35C-CED3-5228-6B82-0AB26D2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13E8AAB-9159-12D3-0020-B11C619A75C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67CD105-BD21-B63B-E0C9-A4328B074B2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6E5CAE5-3538-39E7-6D88-DB23ECF76F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C1ADE9C-4860-F386-9DAA-1FD78C39BA4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69F11D26-0C59-F105-2FC5-EE80BDF7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55" r="-14" b="-55"/>
          <a:stretch>
            <a:fillRect/>
          </a:stretch>
        </p:blipFill>
        <p:spPr bwMode="auto">
          <a:xfrm>
            <a:off x="1332751" y="2171982"/>
            <a:ext cx="9526498" cy="251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1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4EE7F9-8458-9B60-049F-5C263069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3D2CBB03-3468-59F0-31CB-183AE004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1BA3BCF-1EF4-2C62-FA00-815BCEEE5A0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A5A540A-D493-D6BE-7D2A-0FBAD50F45CF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05F8328-3408-8040-2C10-C0831162C9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BF6BC0D-EFA8-5B4F-D0FE-1821BEB292E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6386" name="Imagem 1">
            <a:extLst>
              <a:ext uri="{FF2B5EF4-FFF2-40B4-BE49-F238E27FC236}">
                <a16:creationId xmlns:a16="http://schemas.microsoft.com/office/drawing/2014/main" id="{3D2147A1-D081-4C5F-49D3-AC26AF7F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1" y="2243571"/>
            <a:ext cx="10185718" cy="2734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5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602CE5-4858-B8B9-6247-9549CBF3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485EFFE-DD8A-8C97-5DEF-EB69EE52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D4FDCD-D292-0132-1760-B908041EE9B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6B8DCED-8B63-7F0C-76FD-B14849514D6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02D8968-B2AC-CA7C-87A6-08CFC54DDA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55C1821-37FB-A030-8B68-3AD0A9D907C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2639C6B-F819-59A3-AE1F-718A9039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-40" r="-15" b="-40"/>
          <a:stretch>
            <a:fillRect/>
          </a:stretch>
        </p:blipFill>
        <p:spPr bwMode="auto">
          <a:xfrm>
            <a:off x="1582740" y="2243571"/>
            <a:ext cx="9024480" cy="3534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6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19B2B3-08C6-432C-BCF7-C4403FB7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7061AA5-0EE5-91CA-5B9B-B8E4B619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Tradução das interrogações do utilizador para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3E791B0-B736-1BAE-C323-33CB62D26DC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C00BEC9D-3108-A847-7879-57D36454D915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1B7BE71-E39F-B03A-4078-85326E5B54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761CD0D-171C-C51D-047C-4A24E1509D8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5B3F85-3D02-0621-868C-7BA1D6B66734}"/>
              </a:ext>
            </a:extLst>
          </p:cNvPr>
          <p:cNvSpPr txBox="1"/>
          <p:nvPr/>
        </p:nvSpPr>
        <p:spPr>
          <a:xfrm>
            <a:off x="2404705" y="2658343"/>
            <a:ext cx="7194430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Consolas" panose="020B0609020204030204" pitchFamily="49" charset="0"/>
              </a:rPr>
              <a:t>	Estes são apenas alguns dos exemplos de queries de exploração da base de dados, mas elas já são capazes de demonstrar as capacidades e das possíveis aplicações desta mesma base.</a:t>
            </a:r>
          </a:p>
        </p:txBody>
      </p:sp>
    </p:spTree>
    <p:extLst>
      <p:ext uri="{BB962C8B-B14F-4D97-AF65-F5344CB8AC3E}">
        <p14:creationId xmlns:p14="http://schemas.microsoft.com/office/powerpoint/2010/main" val="137269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FE96B5-BFDE-85F6-CC2B-208B0B50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B93583-90BC-42CF-CD09-8EDEBAA8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2879FD4-6C58-C78F-CDC2-3F5994F5F60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61203661-EDB4-DF42-5A41-22E2EA24C5CA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88A9571C-296F-58F0-0035-BD776466C9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B223991-32BB-19FC-7139-44C2DDF4910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F2E4A2-5581-76F1-8041-C4C49A387183}"/>
              </a:ext>
            </a:extLst>
          </p:cNvPr>
          <p:cNvSpPr txBox="1"/>
          <p:nvPr/>
        </p:nvSpPr>
        <p:spPr>
          <a:xfrm>
            <a:off x="2023312" y="2032538"/>
            <a:ext cx="8143336" cy="3736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 capítulo tem como objetivo criar estruturas que consolidem os dados mais relevantes e frequentemente consultados, simplificando o acesso e a reutilização dessas informações.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Exploraremos como as vistas podem ser criadas para representar cenários específicos de análise, combinando dados de várias tabelas e agrupando-os de forma lógica.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A7977BB-FBAC-281A-1D41-BB7C6AB8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89AD208-3F9A-E186-B045-943A14A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7C2A7CDC-D242-B979-3B6A-BA524517B31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EA7DE1E0-A8BC-7BD9-59C4-405E1A756665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71D9329-0F0D-9BE0-4B3F-1307E6A998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6C4E565-A2A6-0635-9B99-44C019B35BA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9458" name="Imagem 1">
            <a:extLst>
              <a:ext uri="{FF2B5EF4-FFF2-40B4-BE49-F238E27FC236}">
                <a16:creationId xmlns:a16="http://schemas.microsoft.com/office/drawing/2014/main" id="{3833EA43-E9D6-2740-70D9-D4E930B7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5"/>
          <a:stretch/>
        </p:blipFill>
        <p:spPr bwMode="auto">
          <a:xfrm>
            <a:off x="1336167" y="2318916"/>
            <a:ext cx="9517626" cy="3008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1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AF0AE7-C843-B58F-6A55-9DC7E11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03CB93AE-13AF-92CB-4ED4-7AB2D956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4EE7332-E5E2-97B3-3ACB-9D1D714D67A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5328B9E-4EF8-1D49-A40D-289EE80AAE3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A49CDA91-AAAE-FE38-3360-FAFBB4672EE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482" name="Imagem 1">
            <a:extLst>
              <a:ext uri="{FF2B5EF4-FFF2-40B4-BE49-F238E27FC236}">
                <a16:creationId xmlns:a16="http://schemas.microsoft.com/office/drawing/2014/main" id="{BF10CE31-B91D-9D70-7DB8-D33280FC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9"/>
          <a:stretch/>
        </p:blipFill>
        <p:spPr bwMode="auto">
          <a:xfrm>
            <a:off x="973857" y="2270973"/>
            <a:ext cx="10242245" cy="300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652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5F6C09-FE74-041E-3876-6E4660A2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24678AC-59C2-41D7-3B65-784D0FDE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78428E9D-0827-5B23-E076-4290B7B1060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D1EDA0F-2A5F-FD96-818C-C3350317B7D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8FBF2CF-5B75-C184-9163-508A18F68D3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62E2DB1-E7CC-85AF-0D65-BFE523CD11C0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1506" name="Imagem 1">
            <a:extLst>
              <a:ext uri="{FF2B5EF4-FFF2-40B4-BE49-F238E27FC236}">
                <a16:creationId xmlns:a16="http://schemas.microsoft.com/office/drawing/2014/main" id="{420D5FA6-8AE5-0520-D386-96D95EA6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29" y="2243571"/>
            <a:ext cx="8183701" cy="2764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967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26C62E-2E90-796E-607A-504BD331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6D97671-A852-A95D-C528-E483707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e caracterização de vistas de utilização em SQL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FEFD813-B2F8-4BAE-BFC2-6FDE50D3EA00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F5EDF7C-02CE-72B0-C84F-9C309C137610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C9495C8-D95C-7AD6-CAF5-1AE364BB0C6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0C5478B-4C81-9462-B5F1-C2BA9020DB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2530" name="Imagem 1">
            <a:extLst>
              <a:ext uri="{FF2B5EF4-FFF2-40B4-BE49-F238E27FC236}">
                <a16:creationId xmlns:a16="http://schemas.microsoft.com/office/drawing/2014/main" id="{533B0F9A-9F7C-8AA2-95ED-63DA870C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40" y="2243571"/>
            <a:ext cx="9024480" cy="2837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177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6F1D24-3444-370B-CB25-84D399A3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DBA496C-1B6B-6B13-E7C6-161E699D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1512CC11-538D-F461-D5D6-B2B814AD3E8F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3CABFB6-8B9E-1002-C490-7F674E7401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0999E14-6F5F-1552-B3E0-1EA601DA53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6430A43-BF43-C662-1BC6-1BC1BE7A970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58730A98-1BF0-AA04-19CC-D77BBC145B82}"/>
              </a:ext>
            </a:extLst>
          </p:cNvPr>
          <p:cNvSpPr/>
          <p:nvPr/>
        </p:nvSpPr>
        <p:spPr>
          <a:xfrm>
            <a:off x="1582740" y="1945124"/>
            <a:ext cx="9024480" cy="1426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etapa durante a definição dos perfis de utilização é definir o perfil do administrator de base de dados em questão</a:t>
            </a:r>
          </a:p>
        </p:txBody>
      </p:sp>
      <p:pic>
        <p:nvPicPr>
          <p:cNvPr id="23554" name="Imagem 1">
            <a:extLst>
              <a:ext uri="{FF2B5EF4-FFF2-40B4-BE49-F238E27FC236}">
                <a16:creationId xmlns:a16="http://schemas.microsoft.com/office/drawing/2014/main" id="{815ABD80-D914-4F51-E6F1-551190FF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40" y="3587280"/>
            <a:ext cx="9216268" cy="853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9">
            <a:extLst>
              <a:ext uri="{FF2B5EF4-FFF2-40B4-BE49-F238E27FC236}">
                <a16:creationId xmlns:a16="http://schemas.microsoft.com/office/drawing/2014/main" id="{553228D0-2380-33DF-04E7-B4DC4A5C32E3}"/>
              </a:ext>
            </a:extLst>
          </p:cNvPr>
          <p:cNvSpPr/>
          <p:nvPr/>
        </p:nvSpPr>
        <p:spPr>
          <a:xfrm>
            <a:off x="1582740" y="4742883"/>
            <a:ext cx="9024480" cy="14264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Este passo é necessário porque é o administrador que será o responsável por atribuir e revogar as permissões dos outros utilizadores.</a:t>
            </a:r>
          </a:p>
        </p:txBody>
      </p:sp>
    </p:spTree>
    <p:extLst>
      <p:ext uri="{BB962C8B-B14F-4D97-AF65-F5344CB8AC3E}">
        <p14:creationId xmlns:p14="http://schemas.microsoft.com/office/powerpoint/2010/main" val="1523401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21AAF7-1B99-8D49-FFAB-C1259896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2AE3BB74-8F63-C073-CA71-6B5D6C78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5D77116-1DD2-7FB6-8DD8-F1BCBFE2A73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4EE0978-B5FA-B297-4F8E-9D92056EBC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AE1CF7D-1DB1-83F1-393F-94AAC34145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71C1BCED-030D-BC18-337C-02D104EBBACA}"/>
              </a:ext>
            </a:extLst>
          </p:cNvPr>
          <p:cNvSpPr/>
          <p:nvPr/>
        </p:nvSpPr>
        <p:spPr>
          <a:xfrm>
            <a:off x="1396552" y="2316681"/>
            <a:ext cx="9396856" cy="3273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contexto real, haveria dezenas talvez centenas de utilizadores.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Logo, faz sentido começar por definir alguns grupos de usuários.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Dessa forma, é mais fácil de controlar quais usuários possuem quais permissões bem como alterar em larga escala de maneira rápida e fácil.</a:t>
            </a:r>
          </a:p>
        </p:txBody>
      </p:sp>
    </p:spTree>
    <p:extLst>
      <p:ext uri="{BB962C8B-B14F-4D97-AF65-F5344CB8AC3E}">
        <p14:creationId xmlns:p14="http://schemas.microsoft.com/office/powerpoint/2010/main" val="1819705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C25C8C1-2C0E-B23E-F004-B727D4D6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FA3A582-799B-D6A2-3EB9-74A49FB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047866D-3A42-A9F2-4F03-C877EB1813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30AC8D5-DC8E-903E-85F1-0526415360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14066009-ECDA-BB83-4B57-D24A7C5ED8B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C9778FF-FB74-6D6C-AAE0-84F77C94E411}"/>
              </a:ext>
            </a:extLst>
          </p:cNvPr>
          <p:cNvSpPr/>
          <p:nvPr/>
        </p:nvSpPr>
        <p:spPr>
          <a:xfrm>
            <a:off x="1677840" y="2254116"/>
            <a:ext cx="883632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Os grupos que criamos foram os: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Organizadores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Juiz</a:t>
            </a:r>
            <a:endParaRPr lang="pt-PT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Gerente de delegações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Usuario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38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CA36C3-C79B-E646-079C-9738A6EB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874688A-0B43-12B8-A3CE-CCB207A5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1E61CD28-EE5B-5B8E-B9E9-80B809FC644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F995916E-0915-1C4A-7DE9-EEF5FE93DD7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80D2D5A-79D9-CDE4-D3A0-851F55D480C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DCF4738-FDC1-E616-D63E-ADAC5D6CC68D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4578" name="Imagem 1">
            <a:extLst>
              <a:ext uri="{FF2B5EF4-FFF2-40B4-BE49-F238E27FC236}">
                <a16:creationId xmlns:a16="http://schemas.microsoft.com/office/drawing/2014/main" id="{4FD64AD4-26FA-E3D7-B268-0593E682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75" y="2243571"/>
            <a:ext cx="9836410" cy="829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Imagem 1">
            <a:extLst>
              <a:ext uri="{FF2B5EF4-FFF2-40B4-BE49-F238E27FC236}">
                <a16:creationId xmlns:a16="http://schemas.microsoft.com/office/drawing/2014/main" id="{CA75F25E-6544-F2E4-F4FC-22825461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23" y="3497546"/>
            <a:ext cx="9052994" cy="233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88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161A91-7B6C-A99B-077B-60C31449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94BD585-50D3-1D49-58B9-9EC5A7F0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BDAAE04-9BC7-8DE3-BEB5-7734A02FD91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37E1842-D4DC-054B-9948-6A08CEA5A6AC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2C7FFC3-B31F-998F-2522-FC7F84CE46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AA9ADB9-0918-0E44-C3D4-ED697203876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5602" name="Imagem 1">
            <a:extLst>
              <a:ext uri="{FF2B5EF4-FFF2-40B4-BE49-F238E27FC236}">
                <a16:creationId xmlns:a16="http://schemas.microsoft.com/office/drawing/2014/main" id="{4F3659DE-C494-EE73-984B-DFA0ADFB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43" y="2622619"/>
            <a:ext cx="9499873" cy="2200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555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7B6BB5-EA72-CCF1-0018-4FE35CED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D7467A9-DE63-674B-59C3-4B2B9DF4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A2C33D35-6183-A4A1-92FF-52BF486A9E89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BFCC6B91-59AC-BD76-9274-837AF1AAA73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866733BD-7F56-30BA-7D45-1C8ED23113F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E6564FE-6DCF-0CF6-8629-7CA492631D3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6626" name="Imagem 1">
            <a:extLst>
              <a:ext uri="{FF2B5EF4-FFF2-40B4-BE49-F238E27FC236}">
                <a16:creationId xmlns:a16="http://schemas.microsoft.com/office/drawing/2014/main" id="{06ECA97C-87FF-CEAF-CA60-DAED5F8C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88" y="2460434"/>
            <a:ext cx="9629384" cy="2397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6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65863E-8FE8-8D86-38D3-80C4A09A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859EDD4-8AA9-35B9-C362-3560FC18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E72E7B0-4C96-9364-C675-57F6DC445EC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6AD4EBFC-C567-5228-806C-46E8D5579CF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6C0029FB-9E23-0654-E509-2F67A3D513CC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1C9C18B7-0B12-065E-B2BD-BA043474355C}"/>
              </a:ext>
            </a:extLst>
          </p:cNvPr>
          <p:cNvSpPr/>
          <p:nvPr/>
        </p:nvSpPr>
        <p:spPr>
          <a:xfrm>
            <a:off x="2592226" y="2484949"/>
            <a:ext cx="6819388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Estes grupos são apenas alguns exemplos do que é possível fazer em SQL e não representam os perfis de utilização necessários na gestão de uma base de dados real em sua totalidade.</a:t>
            </a:r>
          </a:p>
        </p:txBody>
      </p:sp>
    </p:spTree>
    <p:extLst>
      <p:ext uri="{BB962C8B-B14F-4D97-AF65-F5344CB8AC3E}">
        <p14:creationId xmlns:p14="http://schemas.microsoft.com/office/powerpoint/2010/main" val="988330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8783E8-6F45-571F-1982-5DB58451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F1A9917-A4E5-54CB-600E-B543738C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273FC8F-C539-7CE4-6C53-991276EE2198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AED0749-3DE6-4DC7-C23A-B32B638D4C7E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3B5A92D-4F72-7913-B197-DF6920BDE41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730EB3C-7CC8-3481-F7C6-B9F9F52E8A1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88204A-1EE1-D85D-C473-7F90A52EAE59}"/>
              </a:ext>
            </a:extLst>
          </p:cNvPr>
          <p:cNvSpPr txBox="1"/>
          <p:nvPr/>
        </p:nvSpPr>
        <p:spPr>
          <a:xfrm>
            <a:off x="2472906" y="2484222"/>
            <a:ext cx="7246188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próximo passo foi criar alguns usuários e apenas atribuir a qual grupo eles pertencem. Esta forma de definir utilizadores é rápida e evita que um utilizador receba permissões indevidas.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34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4B983D-BA8C-03DA-9402-1734678C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C413050-9F04-B7F4-F9C4-CCDFBDB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576562"/>
            <a:ext cx="9024480" cy="1096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Definição dos perfis de utilização para cada utilizador da base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42F99F1-71A8-4128-AED8-824936463DE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35F9A21-479D-974A-493F-4C349380B20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D8D1A145-1A34-5A7B-5C4D-FC016529BF5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7650" name="Imagem 1">
            <a:extLst>
              <a:ext uri="{FF2B5EF4-FFF2-40B4-BE49-F238E27FC236}">
                <a16:creationId xmlns:a16="http://schemas.microsoft.com/office/drawing/2014/main" id="{D99CA642-6B63-2B9D-E742-B529CD01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63" y="2034896"/>
            <a:ext cx="542131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1" name="Imagem 1">
            <a:extLst>
              <a:ext uri="{FF2B5EF4-FFF2-40B4-BE49-F238E27FC236}">
                <a16:creationId xmlns:a16="http://schemas.microsoft.com/office/drawing/2014/main" id="{8F818904-6949-666D-E5DA-D93075E1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62" y="2811886"/>
            <a:ext cx="5421313" cy="9794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2" name="Imagem 1">
            <a:extLst>
              <a:ext uri="{FF2B5EF4-FFF2-40B4-BE49-F238E27FC236}">
                <a16:creationId xmlns:a16="http://schemas.microsoft.com/office/drawing/2014/main" id="{38B855FB-1698-DC08-104D-0C946B7A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00" y="4160601"/>
            <a:ext cx="5421313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7653" name="Imagem 1">
            <a:extLst>
              <a:ext uri="{FF2B5EF4-FFF2-40B4-BE49-F238E27FC236}">
                <a16:creationId xmlns:a16="http://schemas.microsoft.com/office/drawing/2014/main" id="{3F594C8D-F873-0305-3B9C-D32B1FFE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00" y="5089096"/>
            <a:ext cx="5400675" cy="828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9550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F575C3-0E84-8496-C93F-B0A113378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1FFCFB6-6D72-3639-2974-0922DF5F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208400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Indexação do Sistema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1BE420F-FB58-9BC5-3BD1-CC407B07C736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14EA53F-B6C1-EF9A-ECEE-BB8547040C9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C0CBA65-04BB-5317-AE3C-059B8ECCD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C3F08E-1DB4-C706-A586-66F9DF39559B}"/>
              </a:ext>
            </a:extLst>
          </p:cNvPr>
          <p:cNvSpPr txBox="1"/>
          <p:nvPr/>
        </p:nvSpPr>
        <p:spPr>
          <a:xfrm>
            <a:off x="1489680" y="1509775"/>
            <a:ext cx="9024480" cy="4659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Nesta secção aborda-se a necessidade de implementar uma metodologia de indexação na base de dados para melhorar a eficiência das operações de pesquisa e manipulação de dados.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 primeiro passo envolve a identificação das tabelas e colunas com maior frequência de acesso, uma vez que estas necessitarão de índices para otimizar o desempenho.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Após uma análise cuidadosa, verificou-se que as tabelas Atleta, Resultado, Evento, Modalidade, Competição e Delegação desempenham um papel central no sistema e estarão sujeitas a consultas frequentes.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05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8E159E-1F3C-47C4-2BE3-D85E5ADE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70E7ED2-AAC5-3347-D2DE-40A73779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208400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Indexação do Sistema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B60A7F-9513-15CC-C57D-ED080C0EFA7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9486043-F841-E35F-03A6-B51625844C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150EA3F4-8F4F-C8EA-8990-EB9F8AE33F8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8674" name="Imagem 1">
            <a:extLst>
              <a:ext uri="{FF2B5EF4-FFF2-40B4-BE49-F238E27FC236}">
                <a16:creationId xmlns:a16="http://schemas.microsoft.com/office/drawing/2014/main" id="{AB6F854C-C4F2-70C8-39AB-C50405DE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7" y="1491402"/>
            <a:ext cx="9050505" cy="622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675" name="Imagem 1">
            <a:extLst>
              <a:ext uri="{FF2B5EF4-FFF2-40B4-BE49-F238E27FC236}">
                <a16:creationId xmlns:a16="http://schemas.microsoft.com/office/drawing/2014/main" id="{2E3268A8-EA74-F659-B283-FDB4A168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1" y="2283928"/>
            <a:ext cx="11786398" cy="5660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676" name="Imagem 1">
            <a:extLst>
              <a:ext uri="{FF2B5EF4-FFF2-40B4-BE49-F238E27FC236}">
                <a16:creationId xmlns:a16="http://schemas.microsoft.com/office/drawing/2014/main" id="{AC52E0E7-D341-FA7B-45FB-AD1266EBB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3" y="3024427"/>
            <a:ext cx="10302252" cy="622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677" name="Imagem 1">
            <a:extLst>
              <a:ext uri="{FF2B5EF4-FFF2-40B4-BE49-F238E27FC236}">
                <a16:creationId xmlns:a16="http://schemas.microsoft.com/office/drawing/2014/main" id="{7D867F6D-6137-6606-2538-BC11BFA9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7" y="3820983"/>
            <a:ext cx="11156424" cy="622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678" name="Imagem 1">
            <a:extLst>
              <a:ext uri="{FF2B5EF4-FFF2-40B4-BE49-F238E27FC236}">
                <a16:creationId xmlns:a16="http://schemas.microsoft.com/office/drawing/2014/main" id="{84C03966-1CF1-0103-B1D4-20534854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1" y="4617539"/>
            <a:ext cx="10223764" cy="622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8679" name="Imagem 1">
            <a:extLst>
              <a:ext uri="{FF2B5EF4-FFF2-40B4-BE49-F238E27FC236}">
                <a16:creationId xmlns:a16="http://schemas.microsoft.com/office/drawing/2014/main" id="{6C3404AB-663D-F6E9-D6EB-C54D74A3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18" y="5414095"/>
            <a:ext cx="9062804" cy="622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8742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1BFCE3-1BDF-1D6C-F933-1388EB67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AAE76413-2F41-1F41-66FE-A785F1B5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208400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Indexação do Sistema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812A488-215D-0E1A-39A6-BD7E5EC20949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419E048-4629-BBC6-24D7-2E83786AB6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57464E1-0395-43EE-9754-2C42B56D173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1438F7-3D2C-134A-8D84-59F17E87C209}"/>
              </a:ext>
            </a:extLst>
          </p:cNvPr>
          <p:cNvSpPr txBox="1"/>
          <p:nvPr/>
        </p:nvSpPr>
        <p:spPr>
          <a:xfrm>
            <a:off x="224858" y="1112550"/>
            <a:ext cx="11740243" cy="512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 criação destes índices é justificada por três motivos principais: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52095" algn="l"/>
              </a:tabLst>
            </a:pPr>
            <a:r>
              <a:rPr lang="pt-PT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Melhoria do desempenho nas consultas: 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Os índices permitem localizar rapidamente os registos necessários, garantindo tempos de resposta mais curtos em operações de leitura.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52095" algn="l"/>
              </a:tabLst>
            </a:pPr>
            <a:r>
              <a:rPr lang="pt-PT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Redução do processamento desnecessário: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Com índices, o sistema pode aceder diretamente aos registos relevantes, evitando a necessidade de percorrer toda a tabela.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52095" algn="l"/>
              </a:tabLst>
            </a:pPr>
            <a:r>
              <a:rPr lang="pt-PT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Escalabilidade do sistema: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Embora o volume de dados vá crescer consideravelmente (1200% em quatro anos), o crescimento é previsível e </a:t>
            </a:r>
            <a:r>
              <a:rPr lang="pt-PT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gerenciável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devido à estrutura e restrições do sistema. O uso de índices garante que, mesmo com esse aumento, as operações de consulta permaneçam eficientes.</a:t>
            </a:r>
          </a:p>
        </p:txBody>
      </p:sp>
    </p:spTree>
    <p:extLst>
      <p:ext uri="{BB962C8B-B14F-4D97-AF65-F5344CB8AC3E}">
        <p14:creationId xmlns:p14="http://schemas.microsoft.com/office/powerpoint/2010/main" val="403561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06EB69-CED1-25B9-7C36-3B513C18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970B91A-8349-B827-3A37-BD07D4FF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208400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Indexação do Sistema de Dados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DF9E02C-9C99-99BB-F9A6-AFD85C68E678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5384A989-909A-5620-0D12-874FB5EBAE0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C4BBF83A-7BAD-C1B5-CF06-C36D6D8BA57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1A3B48-E444-92A2-BDCF-14159D1C52B9}"/>
              </a:ext>
            </a:extLst>
          </p:cNvPr>
          <p:cNvSpPr txBox="1"/>
          <p:nvPr/>
        </p:nvSpPr>
        <p:spPr>
          <a:xfrm>
            <a:off x="2061823" y="1791724"/>
            <a:ext cx="8066314" cy="327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No contexto do sistema, os índices foram aplicados estrategicamente para alinhar-se com os padrões de uso previstos, assegurando que o desempenho da base de dados seja otimizado. É importante notar que não foi necessário criar índices para chaves primárias, pois estas são automaticamente indexadas no momento da sua definição.</a:t>
            </a:r>
            <a:endParaRPr lang="pt-PT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830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A43F1EF-7E32-E420-92BE-D87CA2904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DCA2862B-C29F-1805-25ED-6D50B306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80" y="208400"/>
            <a:ext cx="9024480" cy="829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>
                <a:solidFill>
                  <a:srgbClr val="870F11"/>
                </a:solidFill>
                <a:latin typeface="Calibri"/>
              </a:rPr>
              <a:t>Procedimentos Implementados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909AC49-A72C-8E1B-FD3B-F65DB554174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9521D03-E2E6-457B-4D96-987B320D296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A875166-9CB6-EDE2-4EA2-7776EC6BC7E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355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2678</Words>
  <Application>Microsoft Office PowerPoint</Application>
  <PresentationFormat>Ecrã Panorâmico</PresentationFormat>
  <Paragraphs>300</Paragraphs>
  <Slides>58</Slides>
  <Notes>2</Notes>
  <HiddenSlides>58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58</vt:i4>
      </vt:variant>
    </vt:vector>
  </HeadingPairs>
  <TitlesOfParts>
    <vt:vector size="66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Realização do povoamento da base de dados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Tradução das interrogações do utilizador para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e caracterização de vistas de utilização em SQL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Definição dos perfis de utilização para cada utilizador da base de dados</vt:lpstr>
      <vt:lpstr>Indexação do Sistema de Dados</vt:lpstr>
      <vt:lpstr>Indexação do Sistema de Dados</vt:lpstr>
      <vt:lpstr>Indexação do Sistema de Dados</vt:lpstr>
      <vt:lpstr>Indexação do Sistema de Dados</vt:lpstr>
      <vt:lpstr>Procedimentos Implementados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597</cp:revision>
  <dcterms:created xsi:type="dcterms:W3CDTF">2022-11-19T12:42:00Z</dcterms:created>
  <dcterms:modified xsi:type="dcterms:W3CDTF">2025-01-12T16:24:05Z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