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0" r:id="rId4"/>
    <p:sldId id="258" r:id="rId5"/>
    <p:sldId id="259" r:id="rId6"/>
    <p:sldId id="271" r:id="rId7"/>
    <p:sldId id="270" r:id="rId8"/>
    <p:sldId id="272" r:id="rId9"/>
    <p:sldId id="267" r:id="rId10"/>
    <p:sldId id="266" r:id="rId11"/>
    <p:sldId id="273" r:id="rId12"/>
    <p:sldId id="264" r:id="rId13"/>
    <p:sldId id="263" r:id="rId14"/>
    <p:sldId id="262" r:id="rId15"/>
    <p:sldId id="261" r:id="rId16"/>
    <p:sldId id="274" r:id="rId17"/>
    <p:sldId id="277" r:id="rId18"/>
    <p:sldId id="275" r:id="rId19"/>
    <p:sldId id="279" r:id="rId20"/>
    <p:sldId id="276" r:id="rId21"/>
    <p:sldId id="278" r:id="rId22"/>
    <p:sldId id="280" r:id="rId23"/>
    <p:sldId id="283" r:id="rId24"/>
    <p:sldId id="281" r:id="rId25"/>
    <p:sldId id="282" r:id="rId26"/>
    <p:sldId id="269" r:id="rId27"/>
  </p:sldIdLst>
  <p:sldSz cx="12192000" cy="6858000"/>
  <p:notesSz cx="7772400" cy="100584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447" autoAdjust="0"/>
  </p:normalViewPr>
  <p:slideViewPr>
    <p:cSldViewPr snapToGrid="0">
      <p:cViewPr>
        <p:scale>
          <a:sx n="100" d="100"/>
          <a:sy n="100" d="100"/>
        </p:scale>
        <p:origin x="-728" y="-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49754-86B8-4BD8-9BD3-672CE015F1AC}" type="datetimeFigureOut">
              <a:rPr lang="pt-PT" smtClean="0"/>
              <a:t>12/01/2025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CF4F2-A96B-416E-8F79-AB65E33E13C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223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CF4F2-A96B-416E-8F79-AB65E33E13C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1619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171C8-FE78-467A-59AB-ADD3D1744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FC189A48-1699-BF23-ECF6-38CDFD1CC1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B4EDC8A8-FB32-DF31-8DDD-BE193D2C6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731C222-4E7B-33D0-A77D-FA77077C19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CF4F2-A96B-416E-8F79-AB65E33E13C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151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49E9B97-F4B1-4A44-94B9-90549CC8CF6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FEDC9AB-2B99-42C1-AA13-0D925FA5DDCD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0F8A97A-6E0A-4555-8F92-0964D54828C6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36B46BD-EEE0-48BD-8A09-C330B3D5B3D8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01A324-A660-4576-861D-3F7DDD834ED9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F30D64-5F26-413B-B9AD-5823A076ED7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BF1F16-E9D5-4CA0-B555-446562BE94C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BF79ECA-B85E-47B1-AC67-51BD3B403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E35431D-23E0-4AC7-8368-6B6E25B8ABF2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6B03A15-FA16-4918-81C7-B600A087A98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80A17FE-F804-477D-B2B7-3B012209EBC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D9640D1-F2A7-4DF1-8590-E115B082E38C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pt-PT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386B15-B01B-492E-8025-371D3529A48D}" type="slidenum">
              <a:rPr lang="pt-PT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371600" y="158976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800" b="0" strike="noStrike" spc="-1" dirty="0">
                <a:solidFill>
                  <a:srgbClr val="000000"/>
                </a:solidFill>
                <a:latin typeface="Calibri"/>
              </a:rPr>
              <a:t>Bases de Dados – Jogos Olímpicos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42" name="Retângulo 4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43" name="CaixaDeTexto 5"/>
          <p:cNvSpPr/>
          <p:nvPr/>
        </p:nvSpPr>
        <p:spPr>
          <a:xfrm>
            <a:off x="2589120" y="2971800"/>
            <a:ext cx="678312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Parte 2 - Grupo 8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44" name="Imagem 7" descr="Uma imagem com texto, ClipArt&#10;&#10;Descrição gerada automaticamente"/>
          <p:cNvPicPr/>
          <p:nvPr/>
        </p:nvPicPr>
        <p:blipFill>
          <a:blip r:embed="rId2"/>
          <a:stretch/>
        </p:blipFill>
        <p:spPr>
          <a:xfrm>
            <a:off x="9718920" y="318240"/>
            <a:ext cx="1604520" cy="947160"/>
          </a:xfrm>
          <a:prstGeom prst="rect">
            <a:avLst/>
          </a:prstGeom>
          <a:ln w="0">
            <a:noFill/>
          </a:ln>
        </p:spPr>
      </p:pic>
      <p:sp>
        <p:nvSpPr>
          <p:cNvPr id="45" name="CaixaDeTexto 25"/>
          <p:cNvSpPr/>
          <p:nvPr/>
        </p:nvSpPr>
        <p:spPr>
          <a:xfrm>
            <a:off x="8688600" y="4800600"/>
            <a:ext cx="2513880" cy="118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João Fonseca</a:t>
            </a:r>
            <a:endParaRPr lang="en-US" sz="1600" b="0" strike="noStrike" spc="-1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Alexis Correia</a:t>
            </a:r>
            <a:endParaRPr lang="en-US" sz="1600" b="0" strike="noStrike" spc="-1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Ricardo Vilaça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B180201-034C-1E18-AE26-1BE75942B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E659F661-99C9-E2F3-F8A2-C7D5E6EF3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0D6D3843-AE1C-1391-C5BC-320727DE9F9C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3046F5B0-F841-64DA-AC6B-59511F5F9FEB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9531AB33-6445-6A35-6AFA-ACC08C9B48C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F8257343-9309-605D-CA10-C66B1E5278A5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1C183CD-8565-4EDD-7BD7-5855E4F2E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" t="-44" r="-52" b="-44"/>
          <a:stretch>
            <a:fillRect/>
          </a:stretch>
        </p:blipFill>
        <p:spPr bwMode="auto">
          <a:xfrm>
            <a:off x="1525680" y="1859456"/>
            <a:ext cx="2910383" cy="33657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19439CA-2C99-6DE7-79D9-2F8A48B6C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359" y="1859456"/>
            <a:ext cx="5481961" cy="33657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533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BC4044F-9A5A-F8C9-BA29-5631DD249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1A2D45D8-2995-DCA4-A928-7F37F5E46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3AC10E21-AD38-C39F-917C-677DAA982023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09C955F4-C77F-7C9C-25E3-03F4567D0F0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2FC54844-30AC-C77E-93E5-6FBAA25C307E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E1579CDF-B651-C67B-ABEF-85F88F07D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" t="-52" r="-50" b="-52"/>
          <a:stretch>
            <a:fillRect/>
          </a:stretch>
        </p:blipFill>
        <p:spPr bwMode="auto">
          <a:xfrm>
            <a:off x="1524480" y="1988588"/>
            <a:ext cx="2930038" cy="28808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3E0154F-C114-1A59-629B-2FC76AA34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033" y="1988588"/>
            <a:ext cx="4844487" cy="28808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8828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7C557D5-7865-4C71-FFE9-176938246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BDF574B0-44E8-CF13-C529-F115D966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6733621F-F0A2-30F9-0087-BBACAC24435D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3E87CD16-89D6-C2B1-59F6-608AB796EC2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3DF6F310-6414-B9B3-A0C5-9BEC48590DF4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8CD4BC8-673D-6051-CBD4-9E47DC7D8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886" y="2249488"/>
            <a:ext cx="4622435" cy="27643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B195B98B-A384-90D0-E616-64860CF46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" t="-53" r="-53" b="-53"/>
          <a:stretch>
            <a:fillRect/>
          </a:stretch>
        </p:blipFill>
        <p:spPr bwMode="auto">
          <a:xfrm>
            <a:off x="1525679" y="2249487"/>
            <a:ext cx="2719749" cy="27643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894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0C8CD5D-F1A1-8EBB-55AA-F006C5F49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949A0E5B-F18C-1607-6E40-CE9D9024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02985C4C-4252-A6FE-5A33-E90956DCB3ED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D59C0061-5CEA-5BB2-E983-BE82C1380DD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724CE875-BD94-3333-8BF0-5254B6996538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3BD777AD-F551-BADA-3CBF-84C8B226510B}"/>
              </a:ext>
            </a:extLst>
          </p:cNvPr>
          <p:cNvSpPr/>
          <p:nvPr/>
        </p:nvSpPr>
        <p:spPr>
          <a:xfrm>
            <a:off x="1525680" y="2254116"/>
            <a:ext cx="9024480" cy="23497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Seguindo a mesma lógica, podemos criar o resto das tabelas</a:t>
            </a: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As tabelas que faltam são: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Modalidade e Equipa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Treinador, Atleta, Evento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Resultado e Realiza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65064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CA887A2-CDD9-7788-DB26-A0D2E9055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F7018C8C-2A53-48B8-CDA6-4E0B8525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4CA61725-5BD6-6FF1-5A4F-CC475F116A5B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9DE62E53-004B-090E-EF10-4C2FF6C018D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F67F2921-1514-CDDA-8972-4CE56BB6376B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2D189D-C7EE-E115-F17B-47D6CDE34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680" y="2290602"/>
            <a:ext cx="3762900" cy="22767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64ADE5D-B359-90EC-0A8D-304F7E351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734" y="2009575"/>
            <a:ext cx="3772426" cy="28388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0909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5326896-3894-D6C7-23D9-B9B4A7659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689DF5CA-6EA6-C652-ABDA-404F41207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2E1F10E1-7E7A-763F-71CA-75C9F479806D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DC8E0864-8788-3C7F-36B9-EE9740CF6BF8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B150ABA3-4A15-8215-D393-83A6BF18EAA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2E3A14FD-62DB-F98F-F4D6-3B0EEDE144B4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1645DA7-1223-A852-03A9-2DC523DAAC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38" r="2627"/>
          <a:stretch/>
        </p:blipFill>
        <p:spPr>
          <a:xfrm>
            <a:off x="621720" y="2266788"/>
            <a:ext cx="3572933" cy="2324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BE8147F-E791-5771-F955-4E2BAB2E4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819" y="1828800"/>
            <a:ext cx="3372321" cy="33532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F2013A2-0D03-7FCD-B343-782C51886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5306" y="2166761"/>
            <a:ext cx="3829584" cy="25244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9827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56E4837-4A72-2EC1-C42C-823AE6FB7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955800E1-82FE-1091-36A9-B24BE36E7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9731862E-DE81-F6A2-E7BB-3087EC8567B4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B02D5DD0-1053-DBD8-DF6A-B4A55097DDE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260981F1-9E6F-FAC0-41AF-F4920925F553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62E462-7E51-EB9C-2690-8006EC608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291" y="1715812"/>
            <a:ext cx="3686689" cy="3934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4222964-6139-1D28-736B-07F1F7D2C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725" y="2535076"/>
            <a:ext cx="3867690" cy="2295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811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365E27C-1B2A-CB5F-0E77-06A30F6C0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CF47DD45-D43B-CCBD-F2EB-02E42BD7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Cálculo do espaço inicial da base de dados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e sua taxa de crescimento anual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B5C46074-F5CC-A4E5-DD64-BC12534C17ED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507CF98B-50D9-37B9-0825-F5BF1775D289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B327B180-2B77-2D8E-1FAF-85DF9E2BDB3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26AC517E-2751-371E-10D6-969512E3913F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6CF2D85-FF8F-EFB1-61B8-F3C042EFA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653812"/>
              </p:ext>
            </p:extLst>
          </p:nvPr>
        </p:nvGraphicFramePr>
        <p:xfrm>
          <a:off x="1525680" y="2336800"/>
          <a:ext cx="9024480" cy="26667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10117">
                  <a:extLst>
                    <a:ext uri="{9D8B030D-6E8A-4147-A177-3AD203B41FA5}">
                      <a16:colId xmlns:a16="http://schemas.microsoft.com/office/drawing/2014/main" val="1591339019"/>
                    </a:ext>
                  </a:extLst>
                </a:gridCol>
                <a:gridCol w="4514363">
                  <a:extLst>
                    <a:ext uri="{9D8B030D-6E8A-4147-A177-3AD203B41FA5}">
                      <a16:colId xmlns:a16="http://schemas.microsoft.com/office/drawing/2014/main" val="2181530519"/>
                    </a:ext>
                  </a:extLst>
                </a:gridCol>
              </a:tblGrid>
              <a:tr h="333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</a:rPr>
                        <a:t>Tipo de Dados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Tamanho (bytes)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389011452"/>
                  </a:ext>
                </a:extLst>
              </a:tr>
              <a:tr h="333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INT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461427715"/>
                  </a:ext>
                </a:extLst>
              </a:tr>
              <a:tr h="333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DATE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72145552"/>
                  </a:ext>
                </a:extLst>
              </a:tr>
              <a:tr h="333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VARCHAR(M)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PT" sz="1000" dirty="0">
                          <a:effectLst/>
                        </a:rPr>
                        <a:t>L + 1 bytes caso a coluna necessite 0 − 255 bytes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189297122"/>
                  </a:ext>
                </a:extLst>
              </a:tr>
              <a:tr h="333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DECIMAL (M,D)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M + 2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815754688"/>
                  </a:ext>
                </a:extLst>
              </a:tr>
              <a:tr h="333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TINYINT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229469565"/>
                  </a:ext>
                </a:extLst>
              </a:tr>
              <a:tr h="333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DATETIME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928216962"/>
                  </a:ext>
                </a:extLst>
              </a:tr>
              <a:tr h="3333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TIME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</a:rPr>
                        <a:t>6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569130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07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C1B02B5-7C5F-1794-ACAA-B80A39590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13D40603-5E11-4974-F709-9BEC0199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Cálculo do espaço inicial da base de dados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e sua taxa de crescimento anual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6BC935C0-F318-ED1B-B924-E43634BA47FA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42630B68-09F2-DE78-75F9-2E3190A0CF4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3DB68C47-DD42-7B79-4BC8-37CEC544AD53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ED3953D5-043D-A47D-56DB-635560082309}"/>
              </a:ext>
            </a:extLst>
          </p:cNvPr>
          <p:cNvSpPr/>
          <p:nvPr/>
        </p:nvSpPr>
        <p:spPr>
          <a:xfrm>
            <a:off x="1525680" y="1563216"/>
            <a:ext cx="9024480" cy="46580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Com o auxílio da tabela anterior podemos calcular o tamanho (bytes) de cada tabela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Competição – 102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Funcionário – 58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Tipo – 50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Esporte – 54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Modalidade – 109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Delegação – 54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Equipa – 12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Treinador - 54 bytes</a:t>
            </a:r>
          </a:p>
        </p:txBody>
      </p:sp>
    </p:spTree>
    <p:extLst>
      <p:ext uri="{BB962C8B-B14F-4D97-AF65-F5344CB8AC3E}">
        <p14:creationId xmlns:p14="http://schemas.microsoft.com/office/powerpoint/2010/main" val="470089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EEC9010-BA3F-5F06-8FF9-FCA2C3F36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CB81C445-D0C0-F78C-98D7-0CEA6E1A5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Cálculo do espaço inicial da base de dados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e sua taxa de crescimento anual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8EDBA293-E116-3638-F9C3-66284F96F1FC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FC1E99A4-C310-99FA-975B-1A42072D0C6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58BD751F-B443-0ED8-F576-7EA75112CD87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8A1FF469-8211-5F58-1124-9D66E8911D3F}"/>
              </a:ext>
            </a:extLst>
          </p:cNvPr>
          <p:cNvSpPr/>
          <p:nvPr/>
        </p:nvSpPr>
        <p:spPr>
          <a:xfrm>
            <a:off x="1525680" y="1563216"/>
            <a:ext cx="9024480" cy="41964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Com o auxílio da tabela anterior podemos calcular o tamanho (bytes) de cada tabela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Atleta – 72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Evento – 62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Realiza – 8 bytes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Resultado – 28 bytes</a:t>
            </a: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pt-PT" sz="2000" spc="-1" dirty="0">
              <a:solidFill>
                <a:srgbClr val="000000"/>
              </a:solidFill>
              <a:latin typeface="Consolas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Com esta configuração, o espaço total ocupado pelas tabelas, preenchidas com um registo cada, seria igual a 663 bytes.</a:t>
            </a:r>
          </a:p>
        </p:txBody>
      </p:sp>
    </p:spTree>
    <p:extLst>
      <p:ext uri="{BB962C8B-B14F-4D97-AF65-F5344CB8AC3E}">
        <p14:creationId xmlns:p14="http://schemas.microsoft.com/office/powerpoint/2010/main" val="141826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400" b="0" strike="noStrike" spc="-1">
                <a:solidFill>
                  <a:srgbClr val="870F11"/>
                </a:solidFill>
                <a:latin typeface="Calibri"/>
              </a:rPr>
              <a:t>Estrutura da Apresentação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7" name="Retângulo 7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48" name="CaixaDeTexto 9"/>
          <p:cNvSpPr/>
          <p:nvPr/>
        </p:nvSpPr>
        <p:spPr>
          <a:xfrm>
            <a:off x="1823400" y="1845720"/>
            <a:ext cx="8844120" cy="37347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Implementação Física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Apresentação e Explicação da Base de Dados implementada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Cálculo do espaço da base de dados</a:t>
            </a:r>
          </a:p>
          <a:p>
            <a:pPr marL="1257480" lvl="2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Inicial</a:t>
            </a:r>
          </a:p>
          <a:p>
            <a:pPr marL="1257480" lvl="2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Taxa de crescimento anual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Realização do povoamento da base de dados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Traduções das interrogações do utilizador para SQL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Definição e caracterização de vistas de utilização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49" name="Imagem 8"/>
          <p:cNvPicPr/>
          <p:nvPr/>
        </p:nvPicPr>
        <p:blipFill>
          <a:blip r:embed="rId3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50" name="CaixaDeTexto 12"/>
          <p:cNvSpPr/>
          <p:nvPr/>
        </p:nvSpPr>
        <p:spPr>
          <a:xfrm>
            <a:off x="6629400" y="6379029"/>
            <a:ext cx="4822371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B88CC37-D695-E18B-AAA6-EF0F59DB1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9A70AB89-6E4C-EB39-EE11-F4B4406B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Cálculo do espaço inicial da base de dados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e sua taxa de crescimento anual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E61D4D0F-42F0-5163-54F4-0B505631E94E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1EC823F4-9428-70D1-3A09-5D8EA04D7FF6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23B1BE5C-BF09-0656-FA39-82A8A289ED3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2E0A88D2-A6BD-EF74-A149-BACBC9DCDAD7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" name="CaixaDeTexto 9">
            <a:extLst>
              <a:ext uri="{FF2B5EF4-FFF2-40B4-BE49-F238E27FC236}">
                <a16:creationId xmlns:a16="http://schemas.microsoft.com/office/drawing/2014/main" id="{45345B8F-9D78-4BAA-54B1-D29FEBDACC2F}"/>
              </a:ext>
            </a:extLst>
          </p:cNvPr>
          <p:cNvSpPr/>
          <p:nvPr/>
        </p:nvSpPr>
        <p:spPr>
          <a:xfrm>
            <a:off x="1525680" y="1563216"/>
            <a:ext cx="9024480" cy="41964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Num cenário real, o povoamento inicial (no caso dos Jogos Olímpicos) contaria com 1 Competição que é esta próxima edição dos Jogos Olímpicos, com 206 delegações a competir. </a:t>
            </a:r>
            <a:r>
              <a:rPr lang="pt-PT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P</a:t>
            </a: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ara garantir o bom funcionamento desta competição temos 500 funcionários com 10 funções distintas. Teremos ainda, 32 desportes com </a:t>
            </a:r>
            <a:r>
              <a:rPr lang="pt-PT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u</a:t>
            </a:r>
            <a:r>
              <a:rPr lang="pt-PT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 média de 5 modalidades cada, ou seja com um total de 160 modalidades</a:t>
            </a: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Isso resultaria em 80354 bytes (80,354 Kb) após o povoamento inicial</a:t>
            </a:r>
            <a:endParaRPr lang="pt-PT" sz="200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69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7AD9FEC-8EFB-48DA-E5D0-ACFA98D4C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412EFF26-3D83-A645-131A-D0AEDAE63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Cálculo do espaço inicial da base de dados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e sua taxa de crescimento anual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046FB392-5257-3CAD-4B4B-4E06FAE46FB5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DC458871-2271-62C5-DEFB-AA11BF494557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363067EE-F0CD-100C-B690-1FF540EC0C1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E5C5A328-F9A7-DA18-04E6-8E09AB5D1197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5252DFF-FBE6-00DB-1964-26E21E88F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659745"/>
              </p:ext>
            </p:extLst>
          </p:nvPr>
        </p:nvGraphicFramePr>
        <p:xfrm>
          <a:off x="1643039" y="2303793"/>
          <a:ext cx="8871121" cy="2499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7833">
                  <a:extLst>
                    <a:ext uri="{9D8B030D-6E8A-4147-A177-3AD203B41FA5}">
                      <a16:colId xmlns:a16="http://schemas.microsoft.com/office/drawing/2014/main" val="2380402356"/>
                    </a:ext>
                  </a:extLst>
                </a:gridCol>
                <a:gridCol w="2939253">
                  <a:extLst>
                    <a:ext uri="{9D8B030D-6E8A-4147-A177-3AD203B41FA5}">
                      <a16:colId xmlns:a16="http://schemas.microsoft.com/office/drawing/2014/main" val="2072639528"/>
                    </a:ext>
                  </a:extLst>
                </a:gridCol>
                <a:gridCol w="2834035">
                  <a:extLst>
                    <a:ext uri="{9D8B030D-6E8A-4147-A177-3AD203B41FA5}">
                      <a16:colId xmlns:a16="http://schemas.microsoft.com/office/drawing/2014/main" val="453000036"/>
                    </a:ext>
                  </a:extLst>
                </a:gridCol>
              </a:tblGrid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Tabela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Quantidade de registos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Tamanho da tabela (bytes)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830065651"/>
                  </a:ext>
                </a:extLst>
              </a:tr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Competicao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102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2092646392"/>
                  </a:ext>
                </a:extLst>
              </a:tr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Tipo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</a:rPr>
                        <a:t>10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500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2817334259"/>
                  </a:ext>
                </a:extLst>
              </a:tr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Funcionario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500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29 000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1319712797"/>
                  </a:ext>
                </a:extLst>
              </a:tr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Esporte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1 728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1802938329"/>
                  </a:ext>
                </a:extLst>
              </a:tr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Modalidade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160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17 440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3403794679"/>
                  </a:ext>
                </a:extLst>
              </a:tr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Delegacao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206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11 124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1398797287"/>
                  </a:ext>
                </a:extLst>
              </a:tr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 err="1">
                          <a:effectLst/>
                        </a:rPr>
                        <a:t>Evento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330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</a:rPr>
                        <a:t>20 460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849737096"/>
                  </a:ext>
                </a:extLst>
              </a:tr>
              <a:tr h="277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</a:rPr>
                        <a:t>Total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1539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</a:rPr>
                        <a:t>80 354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34237" marR="34237" marT="35627" marB="35627"/>
                </a:tc>
                <a:extLst>
                  <a:ext uri="{0D108BD9-81ED-4DB2-BD59-A6C34878D82A}">
                    <a16:rowId xmlns:a16="http://schemas.microsoft.com/office/drawing/2014/main" val="645560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105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30A2F7A-4B5C-2EA1-5B32-700802CC0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82004858-22F9-FA60-CD70-336FD935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Cálculo do espaço inicial da base de dados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e sua taxa de crescimento anual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E3B949BD-CD3C-FF00-EFBA-A0D2AB4D82E4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20BF984C-7386-548E-0CC7-85A5A01BFF88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24350598-B012-7332-66B4-946578B19D0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F1D6DDB9-E50E-D5CD-0844-87A4B18290CB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0902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F3C05B8-D06B-97E9-EF88-FE19656D7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5ABD1E5B-1883-86F7-F8E3-171418A6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Cálculo do espaço inicial da base de dados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e sua taxa de crescimento anual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57C1B0DC-735D-4E59-EF2D-1E454FBA41F3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9B9F972E-CF75-D3F6-6FFB-673C37892E57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FFD8B581-B57A-22E6-568D-14E6026AC50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4115C64D-9F8C-E8AF-4771-CC1C88E868C7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3097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B875EB4-C559-FE85-8253-32CDBF0F0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5A0CB9B9-FBD6-3251-DAB2-9B0A5BCE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Cálculo do espaço inicial da base de dados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e sua taxa de crescimento anual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C8086440-03E2-0C37-57AF-DB5085C313B7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38B712B8-E4D3-60B0-E918-6EE935A90E93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1C9939F8-E86C-B88C-A76B-5B7CD7FCD3A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973EE1BE-D1A1-DA94-B61A-484CFC3F1EC1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2566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3F84119-9D1F-683B-9C00-CB0974224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644C1E26-E85B-BD82-8AA2-E7117255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Cálculo do espaço inicial da base de dados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e sua taxa de crescimento anual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D5F63225-44B9-3A7E-E0E5-DDEF00DD794B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16B4290B-570E-D012-8A72-1335BC2D4EA8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4E201676-42B9-D695-92BC-9703BBA81BF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BE89CCBF-E15D-A46E-4416-0B48FEF7E212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8979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EA051DF-9370-6E1F-A966-FCFFF3AFA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>
            <a:extLst>
              <a:ext uri="{FF2B5EF4-FFF2-40B4-BE49-F238E27FC236}">
                <a16:creationId xmlns:a16="http://schemas.microsoft.com/office/drawing/2014/main" id="{F5167765-DEF6-8118-1BA0-EACD0A05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400" b="0" u="sng" strike="noStrike" spc="-1" dirty="0">
                <a:solidFill>
                  <a:srgbClr val="870F11"/>
                </a:solidFill>
                <a:uFillTx/>
                <a:latin typeface="Calibri"/>
              </a:rPr>
              <a:t>Conclusão e Trabalho Futuro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52" name="Retângulo 4">
            <a:extLst>
              <a:ext uri="{FF2B5EF4-FFF2-40B4-BE49-F238E27FC236}">
                <a16:creationId xmlns:a16="http://schemas.microsoft.com/office/drawing/2014/main" id="{69301A0B-E77F-3789-C9E4-6579746AE1F2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3" name="CaixaDeTexto 5">
            <a:extLst>
              <a:ext uri="{FF2B5EF4-FFF2-40B4-BE49-F238E27FC236}">
                <a16:creationId xmlns:a16="http://schemas.microsoft.com/office/drawing/2014/main" id="{9627A777-B39B-0638-8DF6-212D4B3F7B50}"/>
              </a:ext>
            </a:extLst>
          </p:cNvPr>
          <p:cNvSpPr/>
          <p:nvPr/>
        </p:nvSpPr>
        <p:spPr>
          <a:xfrm>
            <a:off x="1814400" y="1845720"/>
            <a:ext cx="6792840" cy="159898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5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4" name="Imagem 3">
            <a:extLst>
              <a:ext uri="{FF2B5EF4-FFF2-40B4-BE49-F238E27FC236}">
                <a16:creationId xmlns:a16="http://schemas.microsoft.com/office/drawing/2014/main" id="{6E7FEA2B-DBA8-4F6D-6745-525908B5D12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55" name="CaixaDeTexto 3">
            <a:extLst>
              <a:ext uri="{FF2B5EF4-FFF2-40B4-BE49-F238E27FC236}">
                <a16:creationId xmlns:a16="http://schemas.microsoft.com/office/drawing/2014/main" id="{BF610D12-74BC-50E5-A694-277F36CC9E56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9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4FD6C71-568A-7533-A3CF-E532DB75B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>
            <a:extLst>
              <a:ext uri="{FF2B5EF4-FFF2-40B4-BE49-F238E27FC236}">
                <a16:creationId xmlns:a16="http://schemas.microsoft.com/office/drawing/2014/main" id="{AF844D5B-4CCF-892E-76B8-920F1099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400" b="0" strike="noStrike" spc="-1">
                <a:solidFill>
                  <a:srgbClr val="870F11"/>
                </a:solidFill>
                <a:latin typeface="Calibri"/>
              </a:rPr>
              <a:t>Estrutura da Apresentação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7" name="Retângulo 7">
            <a:extLst>
              <a:ext uri="{FF2B5EF4-FFF2-40B4-BE49-F238E27FC236}">
                <a16:creationId xmlns:a16="http://schemas.microsoft.com/office/drawing/2014/main" id="{C6DC4B98-E5AF-08D0-A584-13871C06A591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48" name="CaixaDeTexto 9">
            <a:extLst>
              <a:ext uri="{FF2B5EF4-FFF2-40B4-BE49-F238E27FC236}">
                <a16:creationId xmlns:a16="http://schemas.microsoft.com/office/drawing/2014/main" id="{2C7E5623-55BC-B0B1-F551-C6E2733947C4}"/>
              </a:ext>
            </a:extLst>
          </p:cNvPr>
          <p:cNvSpPr/>
          <p:nvPr/>
        </p:nvSpPr>
        <p:spPr>
          <a:xfrm>
            <a:off x="1823399" y="1845720"/>
            <a:ext cx="8844121" cy="323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Implementação Física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Definição do perfis de utilização para cada utilizador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Indexação do Sistema de Dados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Procedimentos implementados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Plano de Segurança e Recuperação de Dados</a:t>
            </a: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b="0" strike="noStrike" spc="-1" dirty="0">
                <a:solidFill>
                  <a:srgbClr val="000000"/>
                </a:solidFill>
                <a:latin typeface="Consolas"/>
              </a:rPr>
              <a:t>Conclusão e Trabalho Futuro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49" name="Imagem 8">
            <a:extLst>
              <a:ext uri="{FF2B5EF4-FFF2-40B4-BE49-F238E27FC236}">
                <a16:creationId xmlns:a16="http://schemas.microsoft.com/office/drawing/2014/main" id="{C1F911F6-191B-10E3-913B-9C3647A0DAF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50" name="CaixaDeTexto 12">
            <a:extLst>
              <a:ext uri="{FF2B5EF4-FFF2-40B4-BE49-F238E27FC236}">
                <a16:creationId xmlns:a16="http://schemas.microsoft.com/office/drawing/2014/main" id="{A54743E4-2C12-7B73-E8C4-1406B567B18F}"/>
              </a:ext>
            </a:extLst>
          </p:cNvPr>
          <p:cNvSpPr/>
          <p:nvPr/>
        </p:nvSpPr>
        <p:spPr>
          <a:xfrm>
            <a:off x="6629400" y="6379029"/>
            <a:ext cx="4822371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324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400" b="0" u="sng" strike="noStrike" spc="-1" dirty="0">
                <a:solidFill>
                  <a:srgbClr val="870F11"/>
                </a:solidFill>
                <a:uFillTx/>
                <a:latin typeface="Calibri"/>
              </a:rPr>
              <a:t>Implementação Física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52" name="Retângulo 4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4" name="Imagem 3"/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55" name="CaixaDeTexto 3"/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" name="CaixaDeTexto 9">
            <a:extLst>
              <a:ext uri="{FF2B5EF4-FFF2-40B4-BE49-F238E27FC236}">
                <a16:creationId xmlns:a16="http://schemas.microsoft.com/office/drawing/2014/main" id="{E4211C3E-6824-ADB0-EA02-7CB963C4D586}"/>
              </a:ext>
            </a:extLst>
          </p:cNvPr>
          <p:cNvSpPr/>
          <p:nvPr/>
        </p:nvSpPr>
        <p:spPr>
          <a:xfrm>
            <a:off x="1823399" y="1845720"/>
            <a:ext cx="8844121" cy="36918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Anteriormente: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Definição do Sistema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Definição dos Requisitos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Modelação Conceptual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Modelação Lógica</a:t>
            </a: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 Implementação Física é a próxima etapa, bem como o resultado direto de todo o trabalho anteriormente realizado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/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/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/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E95E8478-042E-3633-7964-ECB73EE16B11}"/>
              </a:ext>
            </a:extLst>
          </p:cNvPr>
          <p:cNvSpPr/>
          <p:nvPr/>
        </p:nvSpPr>
        <p:spPr>
          <a:xfrm>
            <a:off x="1525680" y="1828800"/>
            <a:ext cx="9141840" cy="9647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No MySQL, iniciamos a implementação da base de dados com os comandos: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48E5AC-E2B4-DD46-FF9F-8101A297B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" t="-130" r="-17" b="-130"/>
          <a:stretch>
            <a:fillRect/>
          </a:stretch>
        </p:blipFill>
        <p:spPr bwMode="auto">
          <a:xfrm>
            <a:off x="1441080" y="2950335"/>
            <a:ext cx="9236520" cy="12044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5">
            <a:extLst>
              <a:ext uri="{FF2B5EF4-FFF2-40B4-BE49-F238E27FC236}">
                <a16:creationId xmlns:a16="http://schemas.microsoft.com/office/drawing/2014/main" id="{C1B5004B-7DB7-7076-B862-71B4BD28B463}"/>
              </a:ext>
            </a:extLst>
          </p:cNvPr>
          <p:cNvSpPr/>
          <p:nvPr/>
        </p:nvSpPr>
        <p:spPr>
          <a:xfrm>
            <a:off x="1489680" y="4561246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4" name="CaixaDeTexto 9">
            <a:extLst>
              <a:ext uri="{FF2B5EF4-FFF2-40B4-BE49-F238E27FC236}">
                <a16:creationId xmlns:a16="http://schemas.microsoft.com/office/drawing/2014/main" id="{52A746E6-B337-A473-2DA6-D0FF0E6D0691}"/>
              </a:ext>
            </a:extLst>
          </p:cNvPr>
          <p:cNvSpPr/>
          <p:nvPr/>
        </p:nvSpPr>
        <p:spPr>
          <a:xfrm>
            <a:off x="1525680" y="4311517"/>
            <a:ext cx="9141840" cy="18881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 primeira instrução é responsável pela criação da base de dados (chamada de </a:t>
            </a:r>
            <a:r>
              <a:rPr lang="en" sz="2000" b="1" spc="-1" dirty="0">
                <a:solidFill>
                  <a:srgbClr val="000000"/>
                </a:solidFill>
                <a:latin typeface="Consolas"/>
              </a:rPr>
              <a:t>EventoDesportivo</a:t>
            </a:r>
            <a:r>
              <a:rPr lang="en" sz="2000" spc="-1" dirty="0">
                <a:solidFill>
                  <a:srgbClr val="000000"/>
                </a:solidFill>
                <a:latin typeface="Consolas"/>
              </a:rPr>
              <a:t>) em si;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 segunda indica ao sistema qual a base de dados que deve ser utilizada para as próximas operações 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5F0B60A-90C2-02B5-B78C-C620608E5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9AF3B4C5-337F-C61C-7DAB-39F127F96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235D3EC9-9C58-C536-EF9E-1A0AEB6EC7C2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ADBD1F41-3ACE-9D23-EE9A-FBB42384D06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89BEDADD-EBD9-7D3C-566F-D0BEE3C45938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6A2A79F4-E176-8041-B83A-C39F5B3D2BF1}"/>
              </a:ext>
            </a:extLst>
          </p:cNvPr>
          <p:cNvSpPr/>
          <p:nvPr/>
        </p:nvSpPr>
        <p:spPr>
          <a:xfrm>
            <a:off x="1524060" y="2023284"/>
            <a:ext cx="9141840" cy="2811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 partir deste momento, já podemos começar a inserir as tebelas na base de dados com a instrução: </a:t>
            </a:r>
            <a:r>
              <a:rPr lang="en" sz="2000" b="1" spc="-1" dirty="0">
                <a:solidFill>
                  <a:srgbClr val="000000"/>
                </a:solidFill>
                <a:latin typeface="Consolas"/>
              </a:rPr>
              <a:t>CREATE TABLE</a:t>
            </a: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As primeiras tabelas a serem criadas são aquelas que não contem nenhuma chave estrangeira, ou seja: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Competição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Tipo</a:t>
            </a:r>
          </a:p>
        </p:txBody>
      </p:sp>
    </p:spTree>
    <p:extLst>
      <p:ext uri="{BB962C8B-B14F-4D97-AF65-F5344CB8AC3E}">
        <p14:creationId xmlns:p14="http://schemas.microsoft.com/office/powerpoint/2010/main" val="143527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F5C86EE-B43B-167F-11A1-3E563A4F9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1420C69D-327C-A3E5-ABF2-41968D950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08600912-DECF-2B3B-524F-A9F506F23944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4BAFF717-5419-96CD-DB10-A6EFCCEF8A4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8623AE10-6F91-24E6-F3C8-DC071E8F0B33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05E91B-AB55-B2BD-0558-6D0040F4A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" t="-37" r="1476" b="-37"/>
          <a:stretch>
            <a:fillRect/>
          </a:stretch>
        </p:blipFill>
        <p:spPr bwMode="auto">
          <a:xfrm>
            <a:off x="6012018" y="2126754"/>
            <a:ext cx="4655502" cy="2780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22E5746-6B2B-C9FE-96C1-241E89DE4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" t="-38" r="-50" b="-38"/>
          <a:stretch>
            <a:fillRect/>
          </a:stretch>
        </p:blipFill>
        <p:spPr bwMode="auto">
          <a:xfrm>
            <a:off x="1240200" y="1706886"/>
            <a:ext cx="2760300" cy="3620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13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4F80E4E-564B-0EB7-948D-DA5F14842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7FB47C38-40E4-DCA8-482E-CCBB62FA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3D14162F-2C19-F694-F576-ED7D3598266C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734D3820-1A39-C8FE-B10D-BDC7D9F8FC7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F3F402BD-F8EA-AA3C-7D41-9BBA6DB63166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54B4D73C-2D43-B9C4-9ABB-FF73BB90C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0" t="-64" r="2447" b="-64"/>
          <a:stretch/>
        </p:blipFill>
        <p:spPr bwMode="auto">
          <a:xfrm>
            <a:off x="4963886" y="2038518"/>
            <a:ext cx="6384471" cy="2780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E98F254-3DD4-006B-593C-518DFC11C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" t="-64" r="-44" b="-64"/>
          <a:stretch>
            <a:fillRect/>
          </a:stretch>
        </p:blipFill>
        <p:spPr bwMode="auto">
          <a:xfrm>
            <a:off x="1240200" y="2521487"/>
            <a:ext cx="2629873" cy="1815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61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AEDA44D-33DA-F4BB-66F7-6A12E815F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>
            <a:extLst>
              <a:ext uri="{FF2B5EF4-FFF2-40B4-BE49-F238E27FC236}">
                <a16:creationId xmlns:a16="http://schemas.microsoft.com/office/drawing/2014/main" id="{45576765-F384-3F4A-369F-6B97046EC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680" y="275040"/>
            <a:ext cx="9141840" cy="115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Apresentação e explicação da</a:t>
            </a:r>
            <a:br>
              <a:rPr lang="pt-PT" sz="4000" b="0" strike="noStrike" spc="-1" dirty="0">
                <a:solidFill>
                  <a:srgbClr val="870F11"/>
                </a:solidFill>
                <a:latin typeface="Calibri"/>
              </a:rPr>
            </a:br>
            <a:r>
              <a:rPr lang="pt-PT" sz="4000" b="0" strike="noStrike" spc="-1" dirty="0">
                <a:solidFill>
                  <a:srgbClr val="870F11"/>
                </a:solidFill>
                <a:latin typeface="Calibri"/>
              </a:rPr>
              <a:t>base de dados implementada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7" name="Retângulo 4">
            <a:extLst>
              <a:ext uri="{FF2B5EF4-FFF2-40B4-BE49-F238E27FC236}">
                <a16:creationId xmlns:a16="http://schemas.microsoft.com/office/drawing/2014/main" id="{459105C0-87EF-F856-F2EF-242D3860FA1E}"/>
              </a:ext>
            </a:extLst>
          </p:cNvPr>
          <p:cNvSpPr/>
          <p:nvPr/>
        </p:nvSpPr>
        <p:spPr>
          <a:xfrm>
            <a:off x="0" y="6233760"/>
            <a:ext cx="12189960" cy="622080"/>
          </a:xfrm>
          <a:prstGeom prst="rect">
            <a:avLst/>
          </a:prstGeom>
          <a:solidFill>
            <a:srgbClr val="870F11"/>
          </a:solidFill>
          <a:ln>
            <a:solidFill>
              <a:srgbClr val="870F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58" name="CaixaDeTexto 5">
            <a:extLst>
              <a:ext uri="{FF2B5EF4-FFF2-40B4-BE49-F238E27FC236}">
                <a16:creationId xmlns:a16="http://schemas.microsoft.com/office/drawing/2014/main" id="{02D20EE2-2194-A042-E6B7-19DC0B9596E2}"/>
              </a:ext>
            </a:extLst>
          </p:cNvPr>
          <p:cNvSpPr/>
          <p:nvPr/>
        </p:nvSpPr>
        <p:spPr>
          <a:xfrm>
            <a:off x="1489680" y="1828800"/>
            <a:ext cx="9024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9" name="Imagem 3">
            <a:extLst>
              <a:ext uri="{FF2B5EF4-FFF2-40B4-BE49-F238E27FC236}">
                <a16:creationId xmlns:a16="http://schemas.microsoft.com/office/drawing/2014/main" id="{06E7485F-4EC6-23E1-2F80-B8F5FDC9FBF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40" y="6261480"/>
            <a:ext cx="1236960" cy="709200"/>
          </a:xfrm>
          <a:prstGeom prst="rect">
            <a:avLst/>
          </a:prstGeom>
          <a:ln w="0">
            <a:noFill/>
          </a:ln>
        </p:spPr>
      </p:pic>
      <p:sp>
        <p:nvSpPr>
          <p:cNvPr id="60" name="CaixaDeTexto 1">
            <a:extLst>
              <a:ext uri="{FF2B5EF4-FFF2-40B4-BE49-F238E27FC236}">
                <a16:creationId xmlns:a16="http://schemas.microsoft.com/office/drawing/2014/main" id="{47032339-8074-438D-F4A8-78F24AC9FF46}"/>
              </a:ext>
            </a:extLst>
          </p:cNvPr>
          <p:cNvSpPr/>
          <p:nvPr/>
        </p:nvSpPr>
        <p:spPr>
          <a:xfrm>
            <a:off x="6629400" y="6362640"/>
            <a:ext cx="58557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Bases de Dados – Jogos Olímpicos   |   Parte 2 - Grupo 8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6A07BA16-DD96-AD22-4256-B089B4662DE9}"/>
              </a:ext>
            </a:extLst>
          </p:cNvPr>
          <p:cNvSpPr/>
          <p:nvPr/>
        </p:nvSpPr>
        <p:spPr>
          <a:xfrm>
            <a:off x="1524060" y="2023284"/>
            <a:ext cx="9024480" cy="37347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 numCol="1" spcCol="0"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Em seguida, podemos criar as tabelas que possuem chaves estrangeiras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2000" spc="-1" dirty="0">
                <a:solidFill>
                  <a:srgbClr val="000000"/>
                </a:solidFill>
                <a:latin typeface="Consolas"/>
              </a:rPr>
              <a:t>M</a:t>
            </a:r>
            <a:r>
              <a:rPr lang="en" sz="2000" spc="-1" dirty="0">
                <a:solidFill>
                  <a:srgbClr val="000000"/>
                </a:solidFill>
                <a:latin typeface="Consolas"/>
              </a:rPr>
              <a:t>as apenas aquelas que fazem referência à tabela </a:t>
            </a:r>
            <a:r>
              <a:rPr lang="en" sz="2000" b="1" spc="-1" dirty="0">
                <a:solidFill>
                  <a:srgbClr val="000000"/>
                </a:solidFill>
                <a:latin typeface="Consolas"/>
              </a:rPr>
              <a:t>Competição </a:t>
            </a:r>
            <a:r>
              <a:rPr lang="en" sz="2000" spc="-1" dirty="0">
                <a:solidFill>
                  <a:srgbClr val="000000"/>
                </a:solidFill>
                <a:latin typeface="Consolas"/>
              </a:rPr>
              <a:t>e/ou à tabela </a:t>
            </a:r>
            <a:r>
              <a:rPr lang="en" sz="2000" b="1" spc="-1" dirty="0">
                <a:solidFill>
                  <a:srgbClr val="000000"/>
                </a:solidFill>
                <a:latin typeface="Consolas"/>
              </a:rPr>
              <a:t>Tipo</a:t>
            </a:r>
            <a:endParaRPr lang="en" sz="2000" spc="-1" dirty="0">
              <a:solidFill>
                <a:srgbClr val="000000"/>
              </a:solidFill>
              <a:latin typeface="Consolas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As tabelas em questão são: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Funcionário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Esporte</a:t>
            </a: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" sz="2000" spc="-1" dirty="0">
                <a:solidFill>
                  <a:srgbClr val="000000"/>
                </a:solidFill>
                <a:latin typeface="Consolas"/>
              </a:rPr>
              <a:t>Delegação</a:t>
            </a:r>
          </a:p>
        </p:txBody>
      </p:sp>
    </p:spTree>
    <p:extLst>
      <p:ext uri="{BB962C8B-B14F-4D97-AF65-F5344CB8AC3E}">
        <p14:creationId xmlns:p14="http://schemas.microsoft.com/office/powerpoint/2010/main" val="36711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1102</Words>
  <Application>Microsoft Office PowerPoint</Application>
  <PresentationFormat>Ecrã Panorâmico</PresentationFormat>
  <Paragraphs>158</Paragraphs>
  <Slides>26</Slides>
  <Notes>2</Notes>
  <HiddenSlides>26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26</vt:i4>
      </vt:variant>
    </vt:vector>
  </HeadingPairs>
  <TitlesOfParts>
    <vt:vector size="34" baseType="lpstr">
      <vt:lpstr>Aptos</vt:lpstr>
      <vt:lpstr>Arial</vt:lpstr>
      <vt:lpstr>Calibri</vt:lpstr>
      <vt:lpstr>Consolas</vt:lpstr>
      <vt:lpstr>Symbol</vt:lpstr>
      <vt:lpstr>Times New Roman</vt:lpstr>
      <vt:lpstr>Wingdings</vt:lpstr>
      <vt:lpstr>Office Theme</vt:lpstr>
      <vt:lpstr>Bases de Dados – Jogos Olímpicos</vt:lpstr>
      <vt:lpstr>Estrutura da Apresentação</vt:lpstr>
      <vt:lpstr>Estrutura da Apresentação</vt:lpstr>
      <vt:lpstr>Implementação Física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Apresentação e explicação da base de dados implementada</vt:lpstr>
      <vt:lpstr>Cálculo do espaço inicial da base de dados e sua taxa de crescimento anual</vt:lpstr>
      <vt:lpstr>Cálculo do espaço inicial da base de dados e sua taxa de crescimento anual</vt:lpstr>
      <vt:lpstr>Cálculo do espaço inicial da base de dados e sua taxa de crescimento anual</vt:lpstr>
      <vt:lpstr>Cálculo do espaço inicial da base de dados e sua taxa de crescimento anual</vt:lpstr>
      <vt:lpstr>Cálculo do espaço inicial da base de dados e sua taxa de crescimento anual</vt:lpstr>
      <vt:lpstr>Cálculo do espaço inicial da base de dados e sua taxa de crescimento anual</vt:lpstr>
      <vt:lpstr>Cálculo do espaço inicial da base de dados e sua taxa de crescimento anual</vt:lpstr>
      <vt:lpstr>Cálculo do espaço inicial da base de dados e sua taxa de crescimento anual</vt:lpstr>
      <vt:lpstr>Cálculo do espaço inicial da base de dados e sua taxa de crescimento anual</vt:lpstr>
      <vt:lpstr>Conclusão e Trabalho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Simão Quintela</dc:creator>
  <dc:description/>
  <cp:lastModifiedBy>fonsecajanjao@gmail.com</cp:lastModifiedBy>
  <cp:revision>577</cp:revision>
  <dcterms:created xsi:type="dcterms:W3CDTF">2022-11-19T12:42:00Z</dcterms:created>
  <dcterms:modified xsi:type="dcterms:W3CDTF">2025-01-12T13:44:05Z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0x010100C80F99B1A9D38C4D82DDAEDA3598BCDA</vt:lpwstr>
  </property>
  <property fmtid="{D5CDD505-2E9C-101B-9397-08002B2CF9AE}" pid="3" name="HiddenSlides">
    <vt:i4>21</vt:i4>
  </property>
  <property fmtid="{D5CDD505-2E9C-101B-9397-08002B2CF9AE}" pid="4" name="PresentationFormat">
    <vt:lpwstr>Ecrã Panorâmico</vt:lpwstr>
  </property>
  <property fmtid="{D5CDD505-2E9C-101B-9397-08002B2CF9AE}" pid="5" name="Slides">
    <vt:i4>21</vt:i4>
  </property>
</Properties>
</file>