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58" r:id="rId5"/>
    <p:sldId id="259" r:id="rId6"/>
    <p:sldId id="271" r:id="rId7"/>
    <p:sldId id="270" r:id="rId8"/>
    <p:sldId id="272" r:id="rId9"/>
    <p:sldId id="267" r:id="rId10"/>
    <p:sldId id="266" r:id="rId11"/>
    <p:sldId id="273" r:id="rId12"/>
    <p:sldId id="264" r:id="rId13"/>
    <p:sldId id="263" r:id="rId14"/>
    <p:sldId id="262" r:id="rId15"/>
    <p:sldId id="261" r:id="rId16"/>
    <p:sldId id="274" r:id="rId17"/>
    <p:sldId id="277" r:id="rId18"/>
    <p:sldId id="275" r:id="rId19"/>
    <p:sldId id="279" r:id="rId20"/>
    <p:sldId id="276" r:id="rId21"/>
    <p:sldId id="278" r:id="rId22"/>
    <p:sldId id="280" r:id="rId23"/>
    <p:sldId id="283" r:id="rId24"/>
    <p:sldId id="281" r:id="rId25"/>
    <p:sldId id="282" r:id="rId26"/>
    <p:sldId id="284" r:id="rId27"/>
    <p:sldId id="285" r:id="rId28"/>
    <p:sldId id="286" r:id="rId29"/>
    <p:sldId id="290" r:id="rId30"/>
    <p:sldId id="287" r:id="rId31"/>
    <p:sldId id="288" r:id="rId32"/>
    <p:sldId id="291" r:id="rId33"/>
    <p:sldId id="289" r:id="rId34"/>
    <p:sldId id="292" r:id="rId35"/>
    <p:sldId id="296" r:id="rId36"/>
    <p:sldId id="293" r:id="rId37"/>
    <p:sldId id="294" r:id="rId38"/>
    <p:sldId id="295" r:id="rId39"/>
    <p:sldId id="297" r:id="rId40"/>
    <p:sldId id="269" r:id="rId41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>
        <p:scale>
          <a:sx n="37" d="100"/>
          <a:sy n="37" d="100"/>
        </p:scale>
        <p:origin x="1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C183CD-8565-4EDD-7BD7-5855E4F2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44" r="-52" b="-44"/>
          <a:stretch>
            <a:fillRect/>
          </a:stretch>
        </p:blipFill>
        <p:spPr bwMode="auto">
          <a:xfrm>
            <a:off x="1525680" y="1859456"/>
            <a:ext cx="2910383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9439CA-2C99-6DE7-79D9-2F8A48B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59" y="1859456"/>
            <a:ext cx="5481961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C4044F-9A5A-F8C9-BA29-5631DD2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A2D45D8-2995-DCA4-A928-7F37F5E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AC10E21-AD38-C39F-917C-677DAA98202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9C955F4-C77F-7C9C-25E3-03F4567D0F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FC54844-30AC-C77E-93E5-6FBAA25C307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1579CDF-B651-C67B-ABEF-85F88F07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52" r="-50" b="-52"/>
          <a:stretch>
            <a:fillRect/>
          </a:stretch>
        </p:blipFill>
        <p:spPr bwMode="auto">
          <a:xfrm>
            <a:off x="1524480" y="1988588"/>
            <a:ext cx="2930038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E0154F-C114-1A59-629B-2FC76AA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33" y="1988588"/>
            <a:ext cx="4844487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D4BC8-673D-6051-CBD4-9E47DC7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6" y="2249488"/>
            <a:ext cx="4622435" cy="276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195B98B-A384-90D0-E616-64860CF4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53" r="-53" b="-53"/>
          <a:stretch>
            <a:fillRect/>
          </a:stretch>
        </p:blipFill>
        <p:spPr bwMode="auto">
          <a:xfrm>
            <a:off x="1525679" y="2249487"/>
            <a:ext cx="2719749" cy="2764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BD777AD-F551-BADA-3CBF-84C8B226510B}"/>
              </a:ext>
            </a:extLst>
          </p:cNvPr>
          <p:cNvSpPr/>
          <p:nvPr/>
        </p:nvSpPr>
        <p:spPr>
          <a:xfrm>
            <a:off x="1525680" y="2254116"/>
            <a:ext cx="902448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Seguindo a mesma lógica, podemos criar o resto das tabelas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As tabelas que faltam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e Equipa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Treinador, Atleta, Evento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e Realiza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D189D-C7EE-E115-F17B-47D6CDE3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2290602"/>
            <a:ext cx="37629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4ADE5D-B359-90EC-0A8D-304F7E35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34" y="2009575"/>
            <a:ext cx="3772426" cy="2838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645DA7-1223-A852-03A9-2DC523D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" r="2627"/>
          <a:stretch/>
        </p:blipFill>
        <p:spPr>
          <a:xfrm>
            <a:off x="621720" y="2266788"/>
            <a:ext cx="3572933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8147F-E791-5771-F955-4E2BAB2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9" y="1828800"/>
            <a:ext cx="337232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013A2-0D03-7FCD-B343-782C5188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06" y="2166761"/>
            <a:ext cx="3829584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6E4837-4A72-2EC1-C42C-823AE6FB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55800E1-82FE-1091-36A9-B24BE36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731862E-DE81-F6A2-E7BB-3087EC8567B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02D5DD0-1053-DBD8-DF6A-B4A55097DD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0981F1-9E6F-FAC0-41AF-F4920925F5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2E462-7E51-EB9C-2690-8006EC6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1" y="1715812"/>
            <a:ext cx="3686689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222964-6139-1D28-736B-07F1F7D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5" y="2535076"/>
            <a:ext cx="3867690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5E27C-1B2A-CB5F-0E77-06A30F6C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F47DD45-D43B-CCBD-F2EB-02E42BD7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5C46074-F5CC-A4E5-DD64-BC12534C17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7CF98B-50D9-37B9-0825-F5BF1775D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327B180-2B77-2D8E-1FAF-85DF9E2BDB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AC517E-2751-371E-10D6-969512E391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CF2D85-FF8F-EFB1-61B8-F3C042E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3812"/>
              </p:ext>
            </p:extLst>
          </p:nvPr>
        </p:nvGraphicFramePr>
        <p:xfrm>
          <a:off x="1525680" y="2336800"/>
          <a:ext cx="9024480" cy="266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0117">
                  <a:extLst>
                    <a:ext uri="{9D8B030D-6E8A-4147-A177-3AD203B41FA5}">
                      <a16:colId xmlns:a16="http://schemas.microsoft.com/office/drawing/2014/main" val="1591339019"/>
                    </a:ext>
                  </a:extLst>
                </a:gridCol>
                <a:gridCol w="4514363">
                  <a:extLst>
                    <a:ext uri="{9D8B030D-6E8A-4147-A177-3AD203B41FA5}">
                      <a16:colId xmlns:a16="http://schemas.microsoft.com/office/drawing/2014/main" val="2181530519"/>
                    </a:ext>
                  </a:extLst>
                </a:gridCol>
              </a:tblGrid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Tipo de Dados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890114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6142771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21455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VARCHAR(M)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00" dirty="0">
                          <a:effectLst/>
                        </a:rPr>
                        <a:t>L + 1 bytes caso a coluna necessite 0 − 255 bytes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8929712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DECIMAL (M,D)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 + 2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15754688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TINYINT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946956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2821696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691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1B02B5-7C5F-1794-ACAA-B80A3959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3D40603-5E11-4974-F709-9BEC019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BC935C0-F318-ED1B-B924-E43634BA47F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2630B68-09F2-DE78-75F9-2E3190A0CF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B68C47-DD42-7B79-4BC8-37CEC544AD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D3953D5-043D-A47D-56DB-635560082309}"/>
              </a:ext>
            </a:extLst>
          </p:cNvPr>
          <p:cNvSpPr/>
          <p:nvPr/>
        </p:nvSpPr>
        <p:spPr>
          <a:xfrm>
            <a:off x="1525680" y="1563216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Competição – 102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Funcionário – 58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Tipo – 50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Esporte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– 109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Delegação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Equipa – 12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 - 54 bytes</a:t>
            </a:r>
          </a:p>
        </p:txBody>
      </p:sp>
    </p:spTree>
    <p:extLst>
      <p:ext uri="{BB962C8B-B14F-4D97-AF65-F5344CB8AC3E}">
        <p14:creationId xmlns:p14="http://schemas.microsoft.com/office/powerpoint/2010/main" val="47008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EC9010-BA3F-5F06-8FF9-FCA2C3F3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B81C445-D0C0-F78C-98D7-0CEA6E1A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EDBA293-E116-3638-F9C3-66284F96F1F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C1E99A4-C310-99FA-975B-1A42072D0C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BD751F-B443-0ED8-F576-7EA75112CD8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1FF469-8211-5F58-1124-9D66E8911D3F}"/>
              </a:ext>
            </a:extLst>
          </p:cNvPr>
          <p:cNvSpPr/>
          <p:nvPr/>
        </p:nvSpPr>
        <p:spPr>
          <a:xfrm>
            <a:off x="1525680" y="1563216"/>
            <a:ext cx="9024480" cy="4196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Atleta – 72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Evento – 62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 – 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– 28 bytes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 esta configuração, o espaço total ocupado pelas tabelas, preenchidas com um registo cada, seria igual a 663 bytes.</a:t>
            </a:r>
          </a:p>
        </p:txBody>
      </p:sp>
    </p:spTree>
    <p:extLst>
      <p:ext uri="{BB962C8B-B14F-4D97-AF65-F5344CB8AC3E}">
        <p14:creationId xmlns:p14="http://schemas.microsoft.com/office/powerpoint/2010/main" val="14182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88CC37-D695-E18B-AAA6-EF0F59D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70AB89-6E4C-EB39-EE11-F4B4406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1D4D0F-42F0-5163-54F4-0B505631E9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3B1BE5C-BF09-0656-FA39-82A8A289ED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0A88D2-A6BD-EF74-A149-BACBC9DCDAD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45345B8F-9D78-4BAA-54B1-D29FEBDACC2F}"/>
              </a:ext>
            </a:extLst>
          </p:cNvPr>
          <p:cNvSpPr/>
          <p:nvPr/>
        </p:nvSpPr>
        <p:spPr>
          <a:xfrm>
            <a:off x="1525680" y="1563216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cenário real, o povoamento inicial (no caso dos Jogos Olímpicos) contaria com 1 Competição que é esta próxima edição dos Jogos Olímpicos, com 206 delegações a competir.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ara garantir o bom funcionamento desta competição temos 500 funcionários com 10 funções distintas. Teremos ainda, 32 desportes com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u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 média de 5 modalidades cada, ou seja com um total de 160 modalidades.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Isso resultaria em 80354 bytes após o povoamento inicial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AD9FEC-8EFB-48DA-E5D0-ACFA98D4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12EFF26-3D83-A645-131A-D0AEDAE6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46FB392-5257-3CAD-4B4B-4E06FAE46FB5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458871-2271-62C5-DEFB-AA11BF4945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63067EE-F0CD-100C-B690-1FF540EC0C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5C5A328-F9A7-DA18-04E6-8E09AB5D1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252DFF-FBE6-00DB-1964-26E21E88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9745"/>
              </p:ext>
            </p:extLst>
          </p:nvPr>
        </p:nvGraphicFramePr>
        <p:xfrm>
          <a:off x="1643039" y="2303793"/>
          <a:ext cx="8871121" cy="249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833">
                  <a:extLst>
                    <a:ext uri="{9D8B030D-6E8A-4147-A177-3AD203B41FA5}">
                      <a16:colId xmlns:a16="http://schemas.microsoft.com/office/drawing/2014/main" val="2380402356"/>
                    </a:ext>
                  </a:extLst>
                </a:gridCol>
                <a:gridCol w="2939253">
                  <a:extLst>
                    <a:ext uri="{9D8B030D-6E8A-4147-A177-3AD203B41FA5}">
                      <a16:colId xmlns:a16="http://schemas.microsoft.com/office/drawing/2014/main" val="2072639528"/>
                    </a:ext>
                  </a:extLst>
                </a:gridCol>
                <a:gridCol w="2834035">
                  <a:extLst>
                    <a:ext uri="{9D8B030D-6E8A-4147-A177-3AD203B41FA5}">
                      <a16:colId xmlns:a16="http://schemas.microsoft.com/office/drawing/2014/main" val="453000036"/>
                    </a:ext>
                  </a:extLst>
                </a:gridCol>
              </a:tblGrid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30065651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092646392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81733425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1971279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80293832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340379467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9879728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 err="1">
                          <a:effectLst/>
                        </a:rPr>
                        <a:t>Evento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20 460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49737096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1539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80 354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64556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0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0A2F7A-4B5C-2EA1-5B32-700802CC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82004858-22F9-FA60-CD70-336FD93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3B949BD-CD3C-FF00-EFBA-A0D2AB4D82E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0BF984C-7386-548E-0CC7-85A5A01BF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4350598-B012-7332-66B4-946578B19D0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1D6DDB9-E50E-D5CD-0844-87A4B18290C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5A8690E-3E99-8C0D-7810-820327B09385}"/>
              </a:ext>
            </a:extLst>
          </p:cNvPr>
          <p:cNvSpPr/>
          <p:nvPr/>
        </p:nvSpPr>
        <p:spPr>
          <a:xfrm>
            <a:off x="1582740" y="1792451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Depois, haverá um processo de qualificação árduo para os Jogos Olímpicos, e é expectável que se qualifique em média 10 equipas por delegação, com cada equipa a ter um treinador e em média 5 atletas;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Cada evento vai ser competido por cerca de 30 atletas (realiza-se 9900) , no qual apenas os 8 finalistas terão direito a ter o seu resultado registado na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225090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3C05B8-D06B-97E9-EF88-FE19656D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BD1E5B-1883-86F7-F8E3-171418A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7C1B0DC-735D-4E59-EF2D-1E454FBA41F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B9F972E-CF75-D3F6-6FFB-673C37892E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FD8B581-B57A-22E6-568D-14E6026AC5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115C64D-9F8C-E8AF-4771-CC1C88E868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EC0C77-1E86-F1F0-4C60-CC205189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8273"/>
              </p:ext>
            </p:extLst>
          </p:nvPr>
        </p:nvGraphicFramePr>
        <p:xfrm>
          <a:off x="609600" y="1701955"/>
          <a:ext cx="10972800" cy="37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6457">
                  <a:extLst>
                    <a:ext uri="{9D8B030D-6E8A-4147-A177-3AD203B41FA5}">
                      <a16:colId xmlns:a16="http://schemas.microsoft.com/office/drawing/2014/main" val="3866280554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2094042845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2592998787"/>
                    </a:ext>
                  </a:extLst>
                </a:gridCol>
              </a:tblGrid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2357717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6521880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88801781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917985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6481799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24626125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9849258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Equipa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24 720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356984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Treinador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111 240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50890912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+10 500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756 000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4114261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Evento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20 460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5352249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Resultado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+2 640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73 920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7444317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Realiza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+9 900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79 200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2767206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+ 1 045 080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6368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9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875EB4-C559-FE85-8253-32CDBF0F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0CB9B9-FBD6-3251-DAB2-9B0A5BC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8086440-03E2-0C37-57AF-DB5085C313B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8B712B8-E4D3-60B0-E918-6EE935A90E9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C9939F8-E86C-B88C-A76B-5B7CD7FCD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73EE1BE-D1A1-DA94-B61A-484CFC3F1EC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932A4-1691-6FC7-7F5F-24C723757742}"/>
              </a:ext>
            </a:extLst>
          </p:cNvPr>
          <p:cNvSpPr txBox="1"/>
          <p:nvPr/>
        </p:nvSpPr>
        <p:spPr>
          <a:xfrm>
            <a:off x="2968059" y="1791724"/>
            <a:ext cx="6253842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Como foi evidenciado nas tabelas, o espaço necessário mínimo para a primeira implementação da base de dados seria de 78,47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0,0766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com um crescimento no fim de quatro anos de 1200%, em que é traduzido por um aumento de 1020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0,997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6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F84119-9D1F-683B-9C00-CB09742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44C1E26-E85B-BD82-8AA2-E711725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D5F63225-44B9-3A7E-E0E5-DDEF00DD794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6B4290B-570E-D012-8A72-1335BC2D4EA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E201676-42B9-D695-92BC-9703BBA81B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E89CCBF-E15D-A46E-4416-0B48FEF7E21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CD54DE45-2CCB-1EFB-3306-69B182ED65A4}"/>
              </a:ext>
            </a:extLst>
          </p:cNvPr>
          <p:cNvSpPr/>
          <p:nvPr/>
        </p:nvSpPr>
        <p:spPr>
          <a:xfrm>
            <a:off x="1582740" y="1655023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Após a criação da estrutura de base de dados, avançamos para a fase de povoamento, onde serão inseridos manualmente os dados necessários para dar suporte às operações e análises previstas.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 passo será conduzido de forma criteriosa, respeitando as relações estabelecidas entre as tabelas e garantindo a consistência das informações.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seguir, detalhamos o processo de inserção de dados nas diferentes tabelas, seguindo uma ordem lógica que assegure a integridade referencial do sistema.</a:t>
            </a:r>
          </a:p>
        </p:txBody>
      </p:sp>
    </p:spTree>
    <p:extLst>
      <p:ext uri="{BB962C8B-B14F-4D97-AF65-F5344CB8AC3E}">
        <p14:creationId xmlns:p14="http://schemas.microsoft.com/office/powerpoint/2010/main" val="413897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C120F25-142F-7087-9B95-18911D1C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ED25CDD-3D5C-B997-ED41-6E7C36FC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975E24-A9F7-C820-9C80-76B9992AB4E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AC95974-D346-7CBB-9754-306EC65E8EB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5A5A07D-9B26-F254-7E71-EFF43E9746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EC395C-0359-40A5-BBC2-A777A060D8A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1003F9B9-1775-5B98-3422-ECE11B3FE3F5}"/>
              </a:ext>
            </a:extLst>
          </p:cNvPr>
          <p:cNvSpPr/>
          <p:nvPr/>
        </p:nvSpPr>
        <p:spPr>
          <a:xfrm>
            <a:off x="1582740" y="1828800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preenchimento dos dados precisa seguir a mesma ordem da criação das tabelas, ou seja iniciaremos com o povoamento das tabelas Competição e Tipo.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Ao iniciar um conjunto base com estas tabelas, garantimos: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um sistema estável e consistente, permitindo que outras tabelas sejam públicas regularmente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evitando problemas de compatibilidade.</a:t>
            </a:r>
          </a:p>
        </p:txBody>
      </p:sp>
    </p:spTree>
    <p:extLst>
      <p:ext uri="{BB962C8B-B14F-4D97-AF65-F5344CB8AC3E}">
        <p14:creationId xmlns:p14="http://schemas.microsoft.com/office/powerpoint/2010/main" val="166144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603ACC-32C6-B7C4-C1BE-B10ABDA5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0C1A8671-9FFA-46B4-74FA-483754A9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671C18A-7FCB-422C-3818-E585B2E26A0F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E62E0EA-FBB6-85D3-25A0-F7CB349CFA76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A3396C5-5594-C421-AC65-8FDA3C8B2E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8CE43D7-BEB3-6276-9BAC-96CA1FAAA18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596567-30B1-1C39-8AA1-B63A5DD3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>
            <a:fillRect/>
          </a:stretch>
        </p:blipFill>
        <p:spPr bwMode="auto">
          <a:xfrm>
            <a:off x="2991406" y="1909788"/>
            <a:ext cx="6207148" cy="30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17F26-F19D-F84C-15D8-BE31E795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2E4286C-506D-0CD3-AD53-191E9837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9832E5F-C15E-4F7A-79A3-8501A471A61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8C6CD50-64CA-B4B3-E860-F5FB7ABF5E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E02FEEA-9170-9258-035C-2805F0549F9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E657A32-71E0-D5AD-F875-A288C084E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2" r="12136" b="68680"/>
          <a:stretch/>
        </p:blipFill>
        <p:spPr bwMode="auto">
          <a:xfrm>
            <a:off x="1528277" y="2074056"/>
            <a:ext cx="4131129" cy="161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1231B61F-19D2-F21A-9BDA-27FBC6C9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32236" r="28084" b="35096"/>
          <a:stretch/>
        </p:blipFill>
        <p:spPr bwMode="auto">
          <a:xfrm>
            <a:off x="4530907" y="2882124"/>
            <a:ext cx="3275746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89B61E0-06F6-2953-A43F-9F1720F80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67344" r="26129" b="-12"/>
          <a:stretch/>
        </p:blipFill>
        <p:spPr bwMode="auto">
          <a:xfrm>
            <a:off x="7109467" y="3880753"/>
            <a:ext cx="3473255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3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479A80-D4F1-AE39-0546-BCCB1758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0910C99-3D13-A67C-7069-A5B41F5F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EBFF533-265B-30FD-198F-033B3D30A0D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69F9E13-7EAD-C6C5-E91A-72A0DBC1102D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6E72CC51-3DCB-5FB9-23B4-469F868202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65ABCE5-1EC2-B75B-E9DA-7742F9EA993C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6B9210-518D-484F-A87F-45B699841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7" r="-17" b="50672"/>
          <a:stretch/>
        </p:blipFill>
        <p:spPr bwMode="auto">
          <a:xfrm>
            <a:off x="1381320" y="2517878"/>
            <a:ext cx="4600613" cy="225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F41B68C-18D6-4D2B-0A20-F9CABE2B2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49354" r="-17" b="-17"/>
          <a:stretch/>
        </p:blipFill>
        <p:spPr bwMode="auto">
          <a:xfrm>
            <a:off x="6255584" y="2517878"/>
            <a:ext cx="4577856" cy="229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96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D1E8A6-6355-4B67-F38A-A926FC7A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18C3FF3-4A16-C5E0-063D-FE00A0B8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F32A6BB-1448-BAEC-C97C-4CE8A338C4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D0F681-B036-1FC6-1E7D-268AF9CFFF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282A45F-0B03-A68A-2E55-1B3AB74E3B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CA0D08-8D44-822E-8A1B-22CD0923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12" r="44585" b="68458"/>
          <a:stretch/>
        </p:blipFill>
        <p:spPr bwMode="auto">
          <a:xfrm>
            <a:off x="967252" y="2183666"/>
            <a:ext cx="2683054" cy="1482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F1C71F68-BB18-A814-CC58-00BEA581D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33382" r="4405" b="35779"/>
          <a:stretch/>
        </p:blipFill>
        <p:spPr bwMode="auto">
          <a:xfrm>
            <a:off x="3366820" y="2901295"/>
            <a:ext cx="4628183" cy="1449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8F67264-D36E-4087-93EC-2AF565145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65887" r="12832" b="-12"/>
          <a:stretch/>
        </p:blipFill>
        <p:spPr bwMode="auto">
          <a:xfrm>
            <a:off x="7206598" y="3587730"/>
            <a:ext cx="4220155" cy="1603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7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D07B41-99D8-E3BE-CDE6-BAB9111D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4379786-5021-E5E7-7B92-02D01E8D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EB98864-1B1D-BC44-8989-AEE045400CD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0FD9931-AB42-35B9-CA5E-25F447C37481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4D3BB7A-5C9F-EB5E-A62A-B1962F82724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8628BAC-E8FD-20D5-7DD0-914051336CE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99E49E-3E3D-C151-0DFA-C9444534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/>
        </p:blipFill>
        <p:spPr bwMode="auto">
          <a:xfrm>
            <a:off x="3304757" y="2225970"/>
            <a:ext cx="53943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3144C-A4A9-A5E5-A996-F5C23365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AF407F5-BDD2-4923-1E27-71979BE6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A28AE00-0030-FC5F-A02F-AE4ADBD2327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AE749BC5-F56E-57C3-0659-362E055A3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C8917520-F696-4296-3B45-ED5D285214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C0C4D62-42F6-61F6-DF86-552DA893B92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3FCFF0-AE32-D8F5-A1AA-5A8988FC05DD}"/>
              </a:ext>
            </a:extLst>
          </p:cNvPr>
          <p:cNvSpPr txBox="1"/>
          <p:nvPr/>
        </p:nvSpPr>
        <p:spPr>
          <a:xfrm>
            <a:off x="2972218" y="2484222"/>
            <a:ext cx="6245524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processo de povoamento deve ser realizado desta forma para garantir que a estrutura do banco de dados esteja devidamente organizada e funcional.</a:t>
            </a:r>
          </a:p>
        </p:txBody>
      </p:sp>
    </p:spTree>
    <p:extLst>
      <p:ext uri="{BB962C8B-B14F-4D97-AF65-F5344CB8AC3E}">
        <p14:creationId xmlns:p14="http://schemas.microsoft.com/office/powerpoint/2010/main" val="397995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02E84C-F8F2-A930-8E2A-A927E022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8B1E1DF-02FB-F479-D305-A3186750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944B325-8F52-DB0F-D9C5-3AFEB6756526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124AC2-9560-247D-8F37-A46E682BC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3925B1E-5E6A-1849-00F4-72F409A227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87CF107-9066-5623-85B6-0B757D524B0A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11F713-5D9B-3C40-CF01-5B3CDA92E072}"/>
              </a:ext>
            </a:extLst>
          </p:cNvPr>
          <p:cNvSpPr txBox="1"/>
          <p:nvPr/>
        </p:nvSpPr>
        <p:spPr>
          <a:xfrm>
            <a:off x="2156697" y="1672699"/>
            <a:ext cx="7690446" cy="465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 de realizar o povoamento das tabelas, começamos a elaborar e a executar algumas queries para testar a estrutura e verificar se os dados estavam organizados de forma correta. Essas consultas foram desenvolvidas com o objetivo de explorar as informações armazenadas, garantindo que a modelagem atenda às necessidades propostas inicialmente.</a:t>
            </a:r>
          </a:p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Tendo isto dito apresentamos aqui algumas das queries que utilizamos como testes para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401779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FE0F7C-989B-02E2-D4B7-D7D48AFE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E516310-F963-96A3-8B3A-738F98D4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FCBEB019-D30B-5B47-A18E-697CA6D3C54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EB33FF6E-F0F1-DD77-AC6A-DEC930861CC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0D0ABD6-333D-5AF5-90AA-3092B4D605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952F90D-C50D-9B92-0BA0-B9357181768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3394DD3-F7B5-B57D-9A4C-347C33CD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40" r="-12" b="-40"/>
          <a:stretch>
            <a:fillRect/>
          </a:stretch>
        </p:blipFill>
        <p:spPr bwMode="auto">
          <a:xfrm>
            <a:off x="1592223" y="2381592"/>
            <a:ext cx="9007553" cy="300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521F07-4E1F-49F9-2D02-DD55B777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A5DAF35C-CED3-5228-6B82-0AB26D2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13E8AAB-9159-12D3-0020-B11C619A75C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67CD105-BD21-B63B-E0C9-A4328B074B2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6E5CAE5-3538-39E7-6D88-DB23ECF76F8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C1ADE9C-4860-F386-9DAA-1FD78C39BA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69F11D26-0C59-F105-2FC5-EE80BDF7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55" r="-14" b="-55"/>
          <a:stretch>
            <a:fillRect/>
          </a:stretch>
        </p:blipFill>
        <p:spPr bwMode="auto">
          <a:xfrm>
            <a:off x="1332751" y="2171982"/>
            <a:ext cx="9526498" cy="2514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1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4EE7F9-8458-9B60-049F-5C263069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3D2CBB03-3468-59F0-31CB-183AE004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1BA3BCF-1EF4-2C62-FA00-815BCEEE5A0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A5A540A-D493-D6BE-7D2A-0FBAD50F45CF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05F8328-3408-8040-2C10-C0831162C9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BF6BC0D-EFA8-5B4F-D0FE-1821BEB292E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6386" name="Imagem 1">
            <a:extLst>
              <a:ext uri="{FF2B5EF4-FFF2-40B4-BE49-F238E27FC236}">
                <a16:creationId xmlns:a16="http://schemas.microsoft.com/office/drawing/2014/main" id="{3D2147A1-D081-4C5F-49D3-AC26AF7F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1" y="2243571"/>
            <a:ext cx="10185718" cy="2734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25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602CE5-4858-B8B9-6247-9549CBF38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485EFFE-DD8A-8C97-5DEF-EB69EE5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D4FDCD-D292-0132-1760-B908041EE9B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6B8DCED-8B63-7F0C-76FD-B14849514D6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02D8968-B2AC-CA7C-87A6-08CFC54DDA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55C1821-37FB-A030-8B68-3AD0A9D907C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639C6B-F819-59A3-AE1F-718A9039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40" r="-15" b="-40"/>
          <a:stretch>
            <a:fillRect/>
          </a:stretch>
        </p:blipFill>
        <p:spPr bwMode="auto">
          <a:xfrm>
            <a:off x="1582740" y="2243571"/>
            <a:ext cx="9024480" cy="3534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6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19B2B3-08C6-432C-BCF7-C4403FB7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7061AA5-0EE5-91CA-5B9B-B8E4B619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3E791B0-B736-1BAE-C323-33CB62D26DC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00BEC9D-3108-A847-7879-57D36454D915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B7BE71-E39F-B03A-4078-85326E5B54E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761CD0D-171C-C51D-047C-4A24E1509D8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5B3F85-3D02-0621-868C-7BA1D6B66734}"/>
              </a:ext>
            </a:extLst>
          </p:cNvPr>
          <p:cNvSpPr txBox="1"/>
          <p:nvPr/>
        </p:nvSpPr>
        <p:spPr>
          <a:xfrm>
            <a:off x="2404705" y="2658343"/>
            <a:ext cx="7194430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Consolas" panose="020B0609020204030204" pitchFamily="49" charset="0"/>
              </a:rPr>
              <a:t>	Estes são apenas alguns dos exemplos de queries de exploração da base de dados, mas elas já são capazes de demonstrar as capacidades e das possíveis aplicações desta mesma base.</a:t>
            </a:r>
          </a:p>
        </p:txBody>
      </p:sp>
    </p:spTree>
    <p:extLst>
      <p:ext uri="{BB962C8B-B14F-4D97-AF65-F5344CB8AC3E}">
        <p14:creationId xmlns:p14="http://schemas.microsoft.com/office/powerpoint/2010/main" val="137269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FE96B5-BFDE-85F6-CC2B-208B0B50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B93583-90BC-42CF-CD09-8EDEBAA8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2879FD4-6C58-C78F-CDC2-3F5994F5F60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1203661-EDB4-DF42-5A41-22E2EA24C5C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88A9571C-296F-58F0-0035-BD776466C9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B223991-32BB-19FC-7139-44C2DDF4910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6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0B60A-90C2-02B5-B78C-C620608E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F3B4C5-337F-C61C-7DAB-39F127F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5D3EC9-9C58-C536-EF9E-1A0AEB6EC7C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DBD1F41-3ACE-9D23-EE9A-FBB42384D0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9BEDADD-EBD9-7D3C-566F-D0BEE3C459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2A79F4-E176-8041-B83A-C39F5B3D2BF1}"/>
              </a:ext>
            </a:extLst>
          </p:cNvPr>
          <p:cNvSpPr/>
          <p:nvPr/>
        </p:nvSpPr>
        <p:spPr>
          <a:xfrm>
            <a:off x="1524060" y="2023284"/>
            <a:ext cx="9141840" cy="2811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partir deste momento, já podemos começar a inserir as tebelas na base de dados com a instrução: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CREATE TABLE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primeiras tabelas a serem criadas são aquelas que não contem nenhuma chave estrangeira, ou seja: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Competição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1435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C86EE-B43B-167F-11A1-3E563A4F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420C69D-327C-A3E5-ABF2-41968D95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600912-DECF-2B3B-524F-A9F506F239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BAFF717-5419-96CD-DB10-A6EFCCEF8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623AE10-6F91-24E6-F3C8-DC071E8F0B3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5E91B-AB55-B2BD-0558-6D0040F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37" r="1476" b="-37"/>
          <a:stretch>
            <a:fillRect/>
          </a:stretch>
        </p:blipFill>
        <p:spPr bwMode="auto">
          <a:xfrm>
            <a:off x="6012018" y="2126754"/>
            <a:ext cx="4655502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E5746-6B2B-C9FE-96C1-241E89DE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8" r="-50" b="-38"/>
          <a:stretch>
            <a:fillRect/>
          </a:stretch>
        </p:blipFill>
        <p:spPr bwMode="auto">
          <a:xfrm>
            <a:off x="1240200" y="1706886"/>
            <a:ext cx="2760300" cy="362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1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F80E4E-564B-0EB7-948D-DA5F1484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FB47C38-40E4-DCA8-482E-CCBB62F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14162F-2C19-F694-F576-ED7D3598266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34D3820-1A39-C8FE-B10D-BDC7D9F8FC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3F402BD-F8EA-AA3C-7D41-9BBA6DB6316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4D73C-2D43-B9C4-9ABB-FF73BB9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-64" r="2447" b="-64"/>
          <a:stretch/>
        </p:blipFill>
        <p:spPr bwMode="auto">
          <a:xfrm>
            <a:off x="4963886" y="2038518"/>
            <a:ext cx="6384471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98F254-3DD4-006B-593C-518DFC11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64" r="-44" b="-64"/>
          <a:stretch>
            <a:fillRect/>
          </a:stretch>
        </p:blipFill>
        <p:spPr bwMode="auto">
          <a:xfrm>
            <a:off x="1240200" y="2521487"/>
            <a:ext cx="2629873" cy="181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07BA16-DD96-AD22-4256-B089B4662DE9}"/>
              </a:ext>
            </a:extLst>
          </p:cNvPr>
          <p:cNvSpPr/>
          <p:nvPr/>
        </p:nvSpPr>
        <p:spPr>
          <a:xfrm>
            <a:off x="1524060" y="2023284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Em seguida, podemos criar as tabelas que possuem chaves estrangeiras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as apenas aquelas que fazem referência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Competição 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e/ou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Tipo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tabelas em questão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Funcionário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Esporte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Delegação</a:t>
            </a: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1815</Words>
  <Application>Microsoft Office PowerPoint</Application>
  <PresentationFormat>Ecrã Panorâmico</PresentationFormat>
  <Paragraphs>242</Paragraphs>
  <Slides>40</Slides>
  <Notes>2</Notes>
  <HiddenSlides>40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40</vt:i4>
      </vt:variant>
    </vt:vector>
  </HeadingPairs>
  <TitlesOfParts>
    <vt:vector size="48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589</cp:revision>
  <dcterms:created xsi:type="dcterms:W3CDTF">2022-11-19T12:42:00Z</dcterms:created>
  <dcterms:modified xsi:type="dcterms:W3CDTF">2025-01-12T15:41:32Z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