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7" r:id="rId3"/>
    <p:sldId id="258" r:id="rId4"/>
    <p:sldId id="260" r:id="rId5"/>
    <p:sldId id="264" r:id="rId6"/>
    <p:sldId id="265" r:id="rId7"/>
    <p:sldId id="284" r:id="rId8"/>
    <p:sldId id="285" r:id="rId9"/>
    <p:sldId id="286" r:id="rId10"/>
    <p:sldId id="287" r:id="rId11"/>
    <p:sldId id="294" r:id="rId12"/>
    <p:sldId id="297" r:id="rId13"/>
    <p:sldId id="295" r:id="rId14"/>
    <p:sldId id="298" r:id="rId15"/>
    <p:sldId id="299" r:id="rId16"/>
    <p:sldId id="300" r:id="rId17"/>
    <p:sldId id="302" r:id="rId18"/>
    <p:sldId id="301"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25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AE9"/>
    <a:srgbClr val="ABDEF4"/>
    <a:srgbClr val="CBEAF8"/>
    <a:srgbClr val="E3F3FB"/>
    <a:srgbClr val="EAF3F8"/>
    <a:srgbClr val="E9F4FA"/>
    <a:srgbClr val="A2D6EF"/>
    <a:srgbClr val="2E4D63"/>
    <a:srgbClr val="5686A8"/>
    <a:srgbClr val="669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90" d="100"/>
          <a:sy n="90" d="100"/>
        </p:scale>
        <p:origin x="108" y="132"/>
      </p:cViewPr>
      <p:guideLst>
        <p:guide orient="horz" pos="22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B5FF2-25EA-46D7-B3BA-4582358AB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19EA-75F7-469A-9304-1B2BFF9984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7E32B8C-E81A-4559-905F-EA468C4AE0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32B8C-E81A-4559-905F-EA468C4AE0F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302A8-733F-4FC4-86EA-56C9498006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80" name="任意多边形 79"/>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gradFill>
            <a:gsLst>
              <a:gs pos="0">
                <a:srgbClr val="E5EEF3">
                  <a:alpha val="50000"/>
                </a:srgbClr>
              </a:gs>
              <a:gs pos="100000">
                <a:srgbClr val="E1EB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gradFill>
            <a:gsLst>
              <a:gs pos="0">
                <a:srgbClr val="E9F4FA"/>
              </a:gs>
              <a:gs pos="100000">
                <a:srgbClr val="D7E3E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705610" y="1468755"/>
            <a:ext cx="8573135" cy="1657985"/>
          </a:xfrm>
          <a:prstGeom prst="rect">
            <a:avLst/>
          </a:prstGeom>
          <a:noFill/>
        </p:spPr>
        <p:txBody>
          <a:bodyPr wrap="square" rtlCol="0" anchor="ctr">
            <a:spAutoFit/>
          </a:bodyPr>
          <a:lstStyle/>
          <a:p>
            <a:pPr algn="dist"/>
            <a:r>
              <a:rPr lang="zh-CN" altLang="en-US" sz="9600" smtClean="0">
                <a:solidFill>
                  <a:schemeClr val="bg1"/>
                </a:solidFill>
                <a:latin typeface="Arial" panose="020B0604020202020204" pitchFamily="34" charset="0"/>
                <a:ea typeface="华文细黑" panose="02010600040101010101" pitchFamily="2" charset="-122"/>
                <a:cs typeface="Arial" panose="020B0604020202020204" pitchFamily="34" charset="0"/>
              </a:rPr>
              <a:t>图书管理系统</a:t>
            </a:r>
            <a:endParaRPr lang="zh-CN" altLang="en-US" sz="9600" dirty="0" smtClean="0">
              <a:solidFill>
                <a:schemeClr val="bg1"/>
              </a:solidFill>
              <a:latin typeface="Arial" panose="020B0604020202020204" pitchFamily="34" charset="0"/>
              <a:ea typeface="华文细黑" panose="02010600040101010101" pitchFamily="2" charset="-122"/>
              <a:cs typeface="Arial" panose="020B0604020202020204" pitchFamily="34" charset="0"/>
            </a:endParaRPr>
          </a:p>
        </p:txBody>
      </p:sp>
      <p:sp>
        <p:nvSpPr>
          <p:cNvPr id="31" name="任意多边形 30"/>
          <p:cNvSpPr/>
          <p:nvPr/>
        </p:nvSpPr>
        <p:spPr>
          <a:xfrm rot="900000">
            <a:off x="8239736" y="117888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bg1">
                  <a:alpha val="50000"/>
                </a:schemeClr>
              </a:gs>
              <a:gs pos="0">
                <a:schemeClr val="bg1"/>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837701" y="3173812"/>
            <a:ext cx="10516598" cy="613410"/>
            <a:chOff x="837701" y="3122295"/>
            <a:chExt cx="10516598" cy="613410"/>
          </a:xfrm>
        </p:grpSpPr>
        <p:grpSp>
          <p:nvGrpSpPr>
            <p:cNvPr id="9" name="组合 8"/>
            <p:cNvGrpSpPr/>
            <p:nvPr/>
          </p:nvGrpSpPr>
          <p:grpSpPr>
            <a:xfrm>
              <a:off x="837701" y="3295380"/>
              <a:ext cx="10516598" cy="267238"/>
              <a:chOff x="837701" y="3295381"/>
              <a:chExt cx="10516598" cy="267238"/>
            </a:xfrm>
          </p:grpSpPr>
          <p:sp>
            <p:nvSpPr>
              <p:cNvPr id="10" name="椭圆 9"/>
              <p:cNvSpPr/>
              <p:nvPr/>
            </p:nvSpPr>
            <p:spPr>
              <a:xfrm rot="10800000">
                <a:off x="2551641" y="329538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0800000">
                <a:off x="1913518" y="332878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342205" y="336219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837701"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373122" y="329538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78054" y="332878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716176" y="336219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1287490"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2818901" y="3122295"/>
              <a:ext cx="6454775" cy="613410"/>
            </a:xfrm>
            <a:prstGeom prst="rect">
              <a:avLst/>
            </a:prstGeom>
            <a:noFill/>
          </p:spPr>
          <p:txBody>
            <a:bodyPr wrap="square" rtlCol="0" anchor="ctr">
              <a:spAutoFit/>
            </a:bodyPr>
            <a:lstStyle/>
            <a:p>
              <a:pPr algn="ctr"/>
              <a:r>
                <a:rPr lang="en-US" altLang="zh-CN" sz="3200" dirty="0" smtClean="0">
                  <a:solidFill>
                    <a:schemeClr val="bg1"/>
                  </a:solidFill>
                  <a:latin typeface="华文细黑" panose="02010600040101010101" pitchFamily="2" charset="-122"/>
                  <a:ea typeface="华文细黑" panose="02010600040101010101" pitchFamily="2" charset="-122"/>
                  <a:cs typeface="Segoe UI Light" panose="020B0502040204020203" pitchFamily="34" charset="0"/>
                </a:rPr>
                <a:t>Library Management System</a:t>
              </a:r>
              <a:endParaRPr lang="en-US" altLang="zh-CN" sz="3200" dirty="0" smtClean="0">
                <a:solidFill>
                  <a:schemeClr val="bg1"/>
                </a:solidFill>
                <a:latin typeface="华文细黑" panose="02010600040101010101" pitchFamily="2" charset="-122"/>
                <a:ea typeface="华文细黑" panose="02010600040101010101" pitchFamily="2" charset="-122"/>
                <a:cs typeface="Segoe UI Light" panose="020B0502040204020203" pitchFamily="34" charset="0"/>
              </a:endParaRPr>
            </a:p>
          </p:txBody>
        </p:sp>
      </p:grpSp>
      <p:sp>
        <p:nvSpPr>
          <p:cNvPr id="40" name="文本框 39"/>
          <p:cNvSpPr txBox="1"/>
          <p:nvPr/>
        </p:nvSpPr>
        <p:spPr>
          <a:xfrm>
            <a:off x="5078095" y="3993036"/>
            <a:ext cx="2035810" cy="352425"/>
          </a:xfrm>
          <a:prstGeom prst="rect">
            <a:avLst/>
          </a:prstGeom>
          <a:noFill/>
        </p:spPr>
        <p:txBody>
          <a:bodyPr wrap="none" rtlCol="0">
            <a:spAutoFit/>
          </a:bodyPr>
          <a:lstStyle/>
          <a:p>
            <a:pPr algn="ct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Johnny Zen Design</a:t>
            </a:r>
            <a:endPar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endParaRPr>
          </a:p>
        </p:txBody>
      </p:sp>
      <p:sp>
        <p:nvSpPr>
          <p:cNvPr id="2" name="文本框 1"/>
          <p:cNvSpPr txBox="1"/>
          <p:nvPr/>
        </p:nvSpPr>
        <p:spPr>
          <a:xfrm>
            <a:off x="7113905" y="5060471"/>
            <a:ext cx="4005580" cy="352425"/>
          </a:xfrm>
          <a:prstGeom prst="rect">
            <a:avLst/>
          </a:prstGeom>
          <a:noFill/>
        </p:spPr>
        <p:txBody>
          <a:bodyPr wrap="none" rtlCol="0">
            <a:spAutoFit/>
          </a:bodyPr>
          <a:p>
            <a:pPr algn="ct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2015</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级 软件工程 </a:t>
            </a: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4</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班</a:t>
            </a: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软件设计</a:t>
            </a:r>
            <a:r>
              <a:rPr lang="en-US" altLang="zh-CN"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-1] </a:t>
            </a:r>
            <a:r>
              <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rPr>
              <a:t>曾太 著</a:t>
            </a:r>
            <a:endParaRPr lang="zh-CN" altLang="en-US" sz="1600" dirty="0" smtClean="0">
              <a:solidFill>
                <a:schemeClr val="bg1"/>
              </a:solidFill>
              <a:latin typeface="华文细黑" panose="02010600040101010101" pitchFamily="2" charset="-122"/>
              <a:ea typeface="华文细黑" panose="02010600040101010101" pitchFamily="2" charset="-122"/>
              <a:cs typeface="Segoe UI Black" panose="020B0A02040204020203" pitchFamily="34"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167994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171334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174675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167994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171334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174675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818468" y="1441768"/>
            <a:ext cx="2214880" cy="743585"/>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功能介绍</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932638" y="1180853"/>
            <a:ext cx="4440700" cy="1046011"/>
            <a:chOff x="4494727" y="2880778"/>
            <a:chExt cx="4440700" cy="1046011"/>
          </a:xfrm>
        </p:grpSpPr>
        <p:sp>
          <p:nvSpPr>
            <p:cNvPr id="14" name="文本框 13"/>
            <p:cNvSpPr txBox="1"/>
            <p:nvPr/>
          </p:nvSpPr>
          <p:spPr>
            <a:xfrm>
              <a:off x="4494727" y="2880778"/>
              <a:ext cx="4440700" cy="613410"/>
            </a:xfrm>
            <a:prstGeom prst="rect">
              <a:avLst/>
            </a:prstGeom>
            <a:noFill/>
          </p:spPr>
          <p:txBody>
            <a:bodyPr wrap="square" rtlCol="0" anchor="ctr">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Functions Introduce</a:t>
              </a:r>
              <a:endPar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p:cNvSpPr/>
            <p:nvPr/>
          </p:nvSpPr>
          <p:spPr>
            <a:xfrm>
              <a:off x="4494727" y="3607384"/>
              <a:ext cx="4404574" cy="319405"/>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sym typeface="+mn-ea"/>
                </a:rPr>
                <a:t>主要是对本管理系统的功能进一步解剖</a:t>
              </a: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9152231" y="105823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551430" y="2926080"/>
            <a:ext cx="6554470" cy="1005840"/>
          </a:xfrm>
          <a:prstGeom prst="rect">
            <a:avLst/>
          </a:prstGeom>
          <a:solidFill>
            <a:srgbClr val="53BAE9"/>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solidFill>
                  <a:schemeClr val="bg1"/>
                </a:solidFill>
                <a:latin typeface="微软雅黑" panose="020B0503020204020204" pitchFamily="34" charset="-122"/>
                <a:ea typeface="微软雅黑" panose="020B0503020204020204" pitchFamily="34" charset="-122"/>
              </a:rPr>
              <a:t>功能模块概述</a:t>
            </a:r>
            <a:endParaRPr lang="zh-CN" altLang="en-US" sz="2800">
              <a:solidFill>
                <a:schemeClr val="bg1"/>
              </a:solidFill>
              <a:latin typeface="微软雅黑" panose="020B0503020204020204" pitchFamily="34" charset="-122"/>
              <a:ea typeface="微软雅黑" panose="020B0503020204020204" pitchFamily="34" charset="-122"/>
            </a:endParaRPr>
          </a:p>
          <a:p>
            <a:pPr algn="ctr"/>
            <a:endParaRPr lang="zh-CN" altLang="en-US" sz="2800">
              <a:solidFill>
                <a:schemeClr val="bg1"/>
              </a:solidFill>
              <a:latin typeface="微软雅黑" panose="020B0503020204020204" pitchFamily="34" charset="-122"/>
              <a:ea typeface="微软雅黑" panose="020B0503020204020204" pitchFamily="34" charset="-122"/>
            </a:endParaRPr>
          </a:p>
          <a:p>
            <a:pPr algn="ctr"/>
            <a:r>
              <a:rPr lang="zh-CN" altLang="en-US" sz="2800">
                <a:solidFill>
                  <a:schemeClr val="bg1"/>
                </a:solidFill>
                <a:latin typeface="微软雅黑" panose="020B0503020204020204" pitchFamily="34" charset="-122"/>
                <a:ea typeface="微软雅黑" panose="020B0503020204020204" pitchFamily="34" charset="-122"/>
              </a:rPr>
              <a:t>功能展示</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36855" y="4347210"/>
            <a:ext cx="1711960" cy="461645"/>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用户登录</a:t>
            </a:r>
            <a:endParaRPr lang="zh-CN" altLang="en-US"/>
          </a:p>
        </p:txBody>
      </p:sp>
      <p:sp>
        <p:nvSpPr>
          <p:cNvPr id="5" name="矩形 4"/>
          <p:cNvSpPr/>
          <p:nvPr/>
        </p:nvSpPr>
        <p:spPr>
          <a:xfrm>
            <a:off x="2708275" y="4347210"/>
            <a:ext cx="1875790" cy="49149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主界面</a:t>
            </a:r>
            <a:endParaRPr lang="zh-CN" altLang="en-US"/>
          </a:p>
        </p:txBody>
      </p:sp>
      <p:sp>
        <p:nvSpPr>
          <p:cNvPr id="6" name="矩形 5"/>
          <p:cNvSpPr/>
          <p:nvPr/>
        </p:nvSpPr>
        <p:spPr>
          <a:xfrm>
            <a:off x="5158105" y="4317365"/>
            <a:ext cx="1875790" cy="49149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选择功能</a:t>
            </a:r>
            <a:endParaRPr lang="zh-CN" altLang="en-US"/>
          </a:p>
        </p:txBody>
      </p:sp>
      <p:sp>
        <p:nvSpPr>
          <p:cNvPr id="7" name="矩形 6"/>
          <p:cNvSpPr/>
          <p:nvPr/>
        </p:nvSpPr>
        <p:spPr>
          <a:xfrm>
            <a:off x="7696200" y="4317365"/>
            <a:ext cx="1875790" cy="49149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实施操作</a:t>
            </a:r>
            <a:endParaRPr lang="zh-CN" altLang="en-US"/>
          </a:p>
        </p:txBody>
      </p:sp>
      <p:sp>
        <p:nvSpPr>
          <p:cNvPr id="8" name="矩形 7"/>
          <p:cNvSpPr/>
          <p:nvPr/>
        </p:nvSpPr>
        <p:spPr>
          <a:xfrm>
            <a:off x="10242550" y="4317365"/>
            <a:ext cx="1875790" cy="49149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退出</a:t>
            </a:r>
            <a:endParaRPr lang="zh-CN" altLang="en-US"/>
          </a:p>
        </p:txBody>
      </p:sp>
      <p:sp>
        <p:nvSpPr>
          <p:cNvPr id="9" name="右箭头 8"/>
          <p:cNvSpPr/>
          <p:nvPr/>
        </p:nvSpPr>
        <p:spPr>
          <a:xfrm>
            <a:off x="2097405" y="4473575"/>
            <a:ext cx="520700" cy="208280"/>
          </a:xfrm>
          <a:prstGeom prst="righ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4637405" y="4488815"/>
            <a:ext cx="520700" cy="208280"/>
          </a:xfrm>
          <a:prstGeom prst="righ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7106920" y="4458970"/>
            <a:ext cx="520700" cy="208280"/>
          </a:xfrm>
          <a:prstGeom prst="righ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nvSpPr>
        <p:spPr>
          <a:xfrm>
            <a:off x="9646920" y="4458970"/>
            <a:ext cx="520700" cy="208280"/>
          </a:xfrm>
          <a:prstGeom prst="righ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2" name="矩形 1"/>
          <p:cNvSpPr/>
          <p:nvPr/>
        </p:nvSpPr>
        <p:spPr>
          <a:xfrm>
            <a:off x="4069080" y="2415540"/>
            <a:ext cx="3078480" cy="6248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rgbClr val="53BAE9"/>
                </a:solidFill>
                <a:latin typeface="微软雅黑" panose="020B0503020204020204" pitchFamily="34" charset="-122"/>
                <a:ea typeface="微软雅黑" panose="020B0503020204020204" pitchFamily="34" charset="-122"/>
              </a:rPr>
              <a:t>软件使用流程图</a:t>
            </a:r>
            <a:endParaRPr lang="zh-CN" altLang="en-US" sz="2400" b="1">
              <a:solidFill>
                <a:srgbClr val="53BAE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sz="2800" dirty="0" smtClean="0">
                <a:solidFill>
                  <a:srgbClr val="53BAE9"/>
                </a:solidFill>
                <a:latin typeface="华文细黑" panose="02010600040101010101" pitchFamily="2" charset="-122"/>
                <a:ea typeface="华文细黑" panose="02010600040101010101" pitchFamily="2" charset="-122"/>
              </a:rPr>
              <a:t>Functions Introduce</a:t>
            </a:r>
            <a:endParaRPr lang="en-US" sz="2800" dirty="0" smtClean="0">
              <a:solidFill>
                <a:srgbClr val="53BAE9"/>
              </a:solidFill>
              <a:latin typeface="华文细黑" panose="02010600040101010101" pitchFamily="2" charset="-122"/>
              <a:ea typeface="华文细黑" panose="02010600040101010101" pitchFamily="2" charset="-122"/>
            </a:endParaRPr>
          </a:p>
        </p:txBody>
      </p:sp>
      <p:sp>
        <p:nvSpPr>
          <p:cNvPr id="4" name="矩形 3"/>
          <p:cNvSpPr/>
          <p:nvPr/>
        </p:nvSpPr>
        <p:spPr>
          <a:xfrm>
            <a:off x="3566160" y="1539240"/>
            <a:ext cx="4464050" cy="876935"/>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图书管理系统</a:t>
            </a: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5419090" y="2530475"/>
            <a:ext cx="579120" cy="1376045"/>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用户登录</a:t>
            </a:r>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6409055" y="3467100"/>
            <a:ext cx="579120" cy="1835785"/>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借阅者</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主</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4392295" y="3467100"/>
            <a:ext cx="579120" cy="1835785"/>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管理者</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主</a:t>
            </a:r>
            <a:endParaRPr lang="zh-CN" altLang="en-US">
              <a:latin typeface="微软雅黑" panose="020B0503020204020204" pitchFamily="34" charset="-122"/>
              <a:ea typeface="微软雅黑" panose="020B0503020204020204" pitchFamily="34" charset="-122"/>
            </a:endParaRPr>
          </a:p>
          <a:p>
            <a:pPr algn="ctr"/>
            <a:r>
              <a:rPr lang="zh-CN" altLang="en-US">
                <a:latin typeface="微软雅黑" panose="020B0503020204020204" pitchFamily="34" charset="-122"/>
                <a:ea typeface="微软雅黑" panose="020B0503020204020204" pitchFamily="34" charset="-122"/>
              </a:rPr>
              <a:t>界面</a:t>
            </a:r>
            <a:endParaRPr lang="zh-CN" altLang="en-US">
              <a:latin typeface="微软雅黑" panose="020B0503020204020204" pitchFamily="34" charset="-122"/>
              <a:ea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8111490" y="2763520"/>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借书</a:t>
            </a: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8111490" y="3943350"/>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还书</a:t>
            </a: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8111490" y="5043170"/>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个人中心</a:t>
            </a: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8111490" y="6180455"/>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退出</a:t>
            </a:r>
            <a:endParaRPr lang="zh-CN" altLang="en-US">
              <a:latin typeface="微软雅黑" panose="020B0503020204020204" pitchFamily="34" charset="-122"/>
              <a:ea typeface="微软雅黑" panose="020B0503020204020204" pitchFamily="34" charset="-122"/>
            </a:endParaRPr>
          </a:p>
        </p:txBody>
      </p:sp>
      <p:sp>
        <p:nvSpPr>
          <p:cNvPr id="13" name="矩形 12"/>
          <p:cNvSpPr/>
          <p:nvPr/>
        </p:nvSpPr>
        <p:spPr>
          <a:xfrm>
            <a:off x="661035" y="2763520"/>
            <a:ext cx="266446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图书管理</a:t>
            </a:r>
            <a:endParaRPr lang="zh-CN" altLang="en-US"/>
          </a:p>
        </p:txBody>
      </p:sp>
      <p:sp>
        <p:nvSpPr>
          <p:cNvPr id="14" name="矩形 13"/>
          <p:cNvSpPr/>
          <p:nvPr/>
        </p:nvSpPr>
        <p:spPr>
          <a:xfrm>
            <a:off x="661035" y="3467100"/>
            <a:ext cx="266446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用户管理</a:t>
            </a:r>
            <a:endParaRPr lang="zh-CN" altLang="en-US"/>
          </a:p>
        </p:txBody>
      </p:sp>
      <p:sp>
        <p:nvSpPr>
          <p:cNvPr id="16" name="矩形 15"/>
          <p:cNvSpPr/>
          <p:nvPr/>
        </p:nvSpPr>
        <p:spPr>
          <a:xfrm>
            <a:off x="661035" y="4146550"/>
            <a:ext cx="266446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消息管理</a:t>
            </a:r>
            <a:endParaRPr lang="zh-CN" altLang="en-US"/>
          </a:p>
        </p:txBody>
      </p:sp>
      <p:sp>
        <p:nvSpPr>
          <p:cNvPr id="17" name="矩形 16"/>
          <p:cNvSpPr/>
          <p:nvPr/>
        </p:nvSpPr>
        <p:spPr>
          <a:xfrm>
            <a:off x="661035" y="4826635"/>
            <a:ext cx="266446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财务管理</a:t>
            </a:r>
            <a:endParaRPr lang="zh-CN" altLang="en-US"/>
          </a:p>
        </p:txBody>
      </p:sp>
      <p:sp>
        <p:nvSpPr>
          <p:cNvPr id="18" name="矩形 17"/>
          <p:cNvSpPr/>
          <p:nvPr/>
        </p:nvSpPr>
        <p:spPr>
          <a:xfrm>
            <a:off x="661035" y="5519420"/>
            <a:ext cx="266446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对外交流</a:t>
            </a:r>
            <a:endParaRPr lang="zh-CN" altLang="en-US"/>
          </a:p>
        </p:txBody>
      </p:sp>
      <p:sp>
        <p:nvSpPr>
          <p:cNvPr id="19" name="矩形 18"/>
          <p:cNvSpPr/>
          <p:nvPr/>
        </p:nvSpPr>
        <p:spPr>
          <a:xfrm>
            <a:off x="661035" y="6314440"/>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人事</a:t>
            </a:r>
            <a:r>
              <a:rPr lang="zh-CN" altLang="en-US"/>
              <a:t>管理</a:t>
            </a:r>
            <a:endParaRPr lang="zh-CN" altLang="en-US"/>
          </a:p>
        </p:txBody>
      </p:sp>
      <p:cxnSp>
        <p:nvCxnSpPr>
          <p:cNvPr id="22" name="直接箭头连接符 21"/>
          <p:cNvCxnSpPr/>
          <p:nvPr/>
        </p:nvCxnSpPr>
        <p:spPr>
          <a:xfrm flipH="1">
            <a:off x="5003165" y="3086100"/>
            <a:ext cx="360000" cy="360045"/>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3155315" y="2956560"/>
            <a:ext cx="1310005" cy="565785"/>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3169920" y="3834765"/>
            <a:ext cx="1280160" cy="193675"/>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1"/>
          </p:cNvCxnSpPr>
          <p:nvPr/>
        </p:nvCxnSpPr>
        <p:spPr>
          <a:xfrm flipH="1">
            <a:off x="3035935" y="4400550"/>
            <a:ext cx="1356360" cy="15240"/>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3199765" y="4862195"/>
            <a:ext cx="1265555" cy="193675"/>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8" idx="3"/>
          </p:cNvCxnSpPr>
          <p:nvPr/>
        </p:nvCxnSpPr>
        <p:spPr>
          <a:xfrm flipH="1">
            <a:off x="3325495" y="5234940"/>
            <a:ext cx="1184275" cy="537845"/>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7" idx="2"/>
            <a:endCxn id="19" idx="3"/>
          </p:cNvCxnSpPr>
          <p:nvPr/>
        </p:nvCxnSpPr>
        <p:spPr>
          <a:xfrm flipH="1">
            <a:off x="3325495" y="5318125"/>
            <a:ext cx="1356360" cy="1249680"/>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951345" y="3090545"/>
            <a:ext cx="1428750" cy="714375"/>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802120" y="4162425"/>
            <a:ext cx="1771650" cy="0"/>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936105" y="4833620"/>
            <a:ext cx="2024380" cy="461645"/>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936105" y="5174615"/>
            <a:ext cx="1622425" cy="1280160"/>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61035" y="2763520"/>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图书管理</a:t>
            </a: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661035" y="3467100"/>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用户管理</a:t>
            </a:r>
            <a:endParaRPr lang="zh-CN" altLang="en-US">
              <a:latin typeface="微软雅黑" panose="020B0503020204020204" pitchFamily="34" charset="-122"/>
              <a:ea typeface="微软雅黑" panose="020B0503020204020204" pitchFamily="34" charset="-122"/>
            </a:endParaRPr>
          </a:p>
        </p:txBody>
      </p:sp>
      <p:sp>
        <p:nvSpPr>
          <p:cNvPr id="15" name="矩形 14"/>
          <p:cNvSpPr/>
          <p:nvPr/>
        </p:nvSpPr>
        <p:spPr>
          <a:xfrm>
            <a:off x="661035" y="4146550"/>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消息管理</a:t>
            </a:r>
            <a:endParaRPr lang="zh-CN" altLang="en-US">
              <a:latin typeface="微软雅黑" panose="020B0503020204020204" pitchFamily="34" charset="-122"/>
              <a:ea typeface="微软雅黑" panose="020B0503020204020204" pitchFamily="34" charset="-122"/>
            </a:endParaRPr>
          </a:p>
        </p:txBody>
      </p:sp>
      <p:sp>
        <p:nvSpPr>
          <p:cNvPr id="20" name="矩形 19"/>
          <p:cNvSpPr/>
          <p:nvPr/>
        </p:nvSpPr>
        <p:spPr>
          <a:xfrm>
            <a:off x="661035" y="4826635"/>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微软雅黑" panose="020B0503020204020204" pitchFamily="34" charset="-122"/>
                <a:ea typeface="微软雅黑" panose="020B0503020204020204" pitchFamily="34" charset="-122"/>
              </a:rPr>
              <a:t>财务管理</a:t>
            </a:r>
            <a:endParaRPr lang="zh-CN" altLang="en-US">
              <a:latin typeface="微软雅黑" panose="020B0503020204020204" pitchFamily="34" charset="-122"/>
              <a:ea typeface="微软雅黑" panose="020B0503020204020204" pitchFamily="34" charset="-122"/>
            </a:endParaRPr>
          </a:p>
        </p:txBody>
      </p:sp>
      <p:sp>
        <p:nvSpPr>
          <p:cNvPr id="44" name="矩形 43"/>
          <p:cNvSpPr/>
          <p:nvPr/>
        </p:nvSpPr>
        <p:spPr>
          <a:xfrm>
            <a:off x="661035" y="5519420"/>
            <a:ext cx="2664460" cy="476250"/>
          </a:xfrm>
          <a:prstGeom prst="rect">
            <a:avLst/>
          </a:prstGeom>
          <a:solidFill>
            <a:srgbClr val="53BAE9"/>
          </a:soli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对外</a:t>
            </a:r>
            <a:r>
              <a:rPr lang="zh-CN" altLang="en-US">
                <a:latin typeface="微软雅黑" panose="020B0503020204020204" pitchFamily="34" charset="-122"/>
                <a:ea typeface="微软雅黑" panose="020B0503020204020204" pitchFamily="34" charset="-122"/>
              </a:rPr>
              <a:t>交流</a:t>
            </a:r>
            <a:endParaRPr lang="zh-CN" altLang="en-US">
              <a:latin typeface="微软雅黑" panose="020B0503020204020204" pitchFamily="34" charset="-122"/>
              <a:ea typeface="微软雅黑" panose="020B0503020204020204" pitchFamily="34" charset="-122"/>
            </a:endParaRPr>
          </a:p>
        </p:txBody>
      </p:sp>
      <p:cxnSp>
        <p:nvCxnSpPr>
          <p:cNvPr id="45" name="直接箭头连接符 44"/>
          <p:cNvCxnSpPr/>
          <p:nvPr/>
        </p:nvCxnSpPr>
        <p:spPr>
          <a:xfrm>
            <a:off x="6050280" y="3086100"/>
            <a:ext cx="360000" cy="360000"/>
          </a:xfrm>
          <a:prstGeom prst="straightConnector1">
            <a:avLst/>
          </a:prstGeom>
          <a:ln>
            <a:solidFill>
              <a:srgbClr val="53BAE9"/>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53BAE9"/>
                </a:solidFill>
                <a:latin typeface="微软雅黑" panose="020B0503020204020204" pitchFamily="34" charset="-122"/>
                <a:ea typeface="微软雅黑" panose="020B0503020204020204" pitchFamily="34" charset="-122"/>
              </a:rPr>
              <a:t>登陆界面</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9"/>
          <p:cNvPicPr>
            <a:picLocks noChangeAspect="1"/>
          </p:cNvPicPr>
          <p:nvPr/>
        </p:nvPicPr>
        <p:blipFill>
          <a:blip r:embed="rId1"/>
          <a:stretch>
            <a:fillRect/>
          </a:stretch>
        </p:blipFill>
        <p:spPr>
          <a:xfrm>
            <a:off x="3080385" y="2567940"/>
            <a:ext cx="5863590" cy="40163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53BAE9"/>
                </a:solidFill>
                <a:latin typeface="微软雅黑" panose="020B0503020204020204" pitchFamily="34" charset="-122"/>
                <a:ea typeface="微软雅黑" panose="020B0503020204020204" pitchFamily="34" charset="-122"/>
              </a:rPr>
              <a:t>借阅者主界面</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12"/>
          <p:cNvPicPr>
            <a:picLocks noChangeAspect="1"/>
          </p:cNvPicPr>
          <p:nvPr/>
        </p:nvPicPr>
        <p:blipFill>
          <a:blip r:embed="rId1"/>
          <a:stretch>
            <a:fillRect/>
          </a:stretch>
        </p:blipFill>
        <p:spPr>
          <a:xfrm>
            <a:off x="3081020" y="2567940"/>
            <a:ext cx="5862955" cy="401701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53BAE9"/>
                </a:solidFill>
                <a:latin typeface="微软雅黑" panose="020B0503020204020204" pitchFamily="34" charset="-122"/>
                <a:ea typeface="微软雅黑" panose="020B0503020204020204" pitchFamily="34" charset="-122"/>
              </a:rPr>
              <a:t>&lt;</a:t>
            </a:r>
            <a:r>
              <a:rPr lang="zh-CN" altLang="en-US" sz="2000" b="1">
                <a:solidFill>
                  <a:srgbClr val="53BAE9"/>
                </a:solidFill>
                <a:latin typeface="微软雅黑" panose="020B0503020204020204" pitchFamily="34" charset="-122"/>
                <a:ea typeface="微软雅黑" panose="020B0503020204020204" pitchFamily="34" charset="-122"/>
              </a:rPr>
              <a:t>注释</a:t>
            </a:r>
            <a:r>
              <a:rPr lang="en-US" altLang="zh-CN" sz="2000" b="1">
                <a:solidFill>
                  <a:srgbClr val="53BAE9"/>
                </a:solidFill>
                <a:latin typeface="微软雅黑" panose="020B0503020204020204" pitchFamily="34" charset="-122"/>
                <a:ea typeface="微软雅黑" panose="020B0503020204020204" pitchFamily="34" charset="-122"/>
              </a:rPr>
              <a:t>&gt;</a:t>
            </a:r>
            <a:endParaRPr lang="en-US" altLang="zh-CN" sz="2000" b="1">
              <a:solidFill>
                <a:srgbClr val="53BAE9"/>
              </a:solidFill>
              <a:latin typeface="微软雅黑" panose="020B0503020204020204" pitchFamily="34" charset="-122"/>
              <a:ea typeface="微软雅黑" panose="020B0503020204020204" pitchFamily="34" charset="-122"/>
            </a:endParaRPr>
          </a:p>
        </p:txBody>
      </p:sp>
      <p:sp>
        <p:nvSpPr>
          <p:cNvPr id="4" name="矩形 3"/>
          <p:cNvSpPr/>
          <p:nvPr/>
        </p:nvSpPr>
        <p:spPr>
          <a:xfrm>
            <a:off x="1051560" y="2491740"/>
            <a:ext cx="9997440" cy="364363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登录成功后，我们所见到的本管理系统借阅者的借书与还书与普通软件系统可能稍有特殊区别：</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b="1">
                <a:solidFill>
                  <a:srgbClr val="53BAE9"/>
                </a:solidFill>
                <a:latin typeface="微软雅黑" panose="020B0503020204020204" pitchFamily="34" charset="-122"/>
                <a:ea typeface="微软雅黑" panose="020B0503020204020204" pitchFamily="34" charset="-122"/>
              </a:rPr>
              <a:t>1.书籍扫描器（BookScanner）</a:t>
            </a:r>
            <a:r>
              <a:rPr lang="zh-CN" altLang="en-US">
                <a:solidFill>
                  <a:srgbClr val="53BAE9"/>
                </a:solidFill>
                <a:latin typeface="微软雅黑" panose="020B0503020204020204" pitchFamily="34" charset="-122"/>
                <a:ea typeface="微软雅黑" panose="020B0503020204020204" pitchFamily="34" charset="-122"/>
              </a:rPr>
              <a:t>：</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      采用了与(硬件)终端设备配套使用的借阅自动化机制（响应自动化、智能化办公需求）       即：模拟了一个硬件终端的书籍扫描器（BookScanner）</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b="1">
                <a:solidFill>
                  <a:srgbClr val="53BAE9"/>
                </a:solidFill>
                <a:latin typeface="微软雅黑" panose="020B0503020204020204" pitchFamily="34" charset="-122"/>
                <a:ea typeface="微软雅黑" panose="020B0503020204020204" pitchFamily="34" charset="-122"/>
              </a:rPr>
              <a:t>2.借书按钮：</a:t>
            </a:r>
            <a:endParaRPr lang="zh-CN" altLang="en-US" b="1">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     ①界面表格呈现的登录成功后，我们所见到的本管理系统借阅者的借书与还书与普通软件系统可能稍有特殊区别：</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      </a:t>
            </a:r>
            <a:r>
              <a:rPr lang="en-US" altLang="zh-CN">
                <a:solidFill>
                  <a:srgbClr val="53BAE9"/>
                </a:solidFill>
                <a:latin typeface="微软雅黑" panose="020B0503020204020204" pitchFamily="34" charset="-122"/>
                <a:ea typeface="微软雅黑" panose="020B0503020204020204" pitchFamily="34" charset="-122"/>
              </a:rPr>
              <a:t>A</a:t>
            </a:r>
            <a:r>
              <a:rPr lang="zh-CN" altLang="en-US">
                <a:solidFill>
                  <a:srgbClr val="53BAE9"/>
                </a:solidFill>
                <a:latin typeface="微软雅黑" panose="020B0503020204020204" pitchFamily="34" charset="-122"/>
                <a:ea typeface="微软雅黑" panose="020B0503020204020204" pitchFamily="34" charset="-122"/>
              </a:rPr>
              <a:t>.书籍扫描器（BookScanner）：</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       采用了与(硬件)终端设备配套使用的借阅自动化机制（响应自动化、智能化办公需求）       即：模拟了一个硬件终端的书籍扫描器（BookScanner）</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      </a:t>
            </a:r>
            <a:endParaRPr lang="zh-CN" altLang="en-US">
              <a:solidFill>
                <a:srgbClr val="53BAE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53BAE9"/>
                </a:solidFill>
                <a:latin typeface="微软雅黑" panose="020B0503020204020204" pitchFamily="34" charset="-122"/>
                <a:ea typeface="微软雅黑" panose="020B0503020204020204" pitchFamily="34" charset="-122"/>
              </a:rPr>
              <a:t>&lt;</a:t>
            </a:r>
            <a:r>
              <a:rPr lang="zh-CN" altLang="en-US" sz="2000" b="1">
                <a:solidFill>
                  <a:srgbClr val="53BAE9"/>
                </a:solidFill>
                <a:latin typeface="微软雅黑" panose="020B0503020204020204" pitchFamily="34" charset="-122"/>
                <a:ea typeface="微软雅黑" panose="020B0503020204020204" pitchFamily="34" charset="-122"/>
              </a:rPr>
              <a:t>注释</a:t>
            </a:r>
            <a:r>
              <a:rPr lang="en-US" altLang="zh-CN" sz="2000" b="1">
                <a:solidFill>
                  <a:srgbClr val="53BAE9"/>
                </a:solidFill>
                <a:latin typeface="微软雅黑" panose="020B0503020204020204" pitchFamily="34" charset="-122"/>
                <a:ea typeface="微软雅黑" panose="020B0503020204020204" pitchFamily="34" charset="-122"/>
              </a:rPr>
              <a:t>&gt;</a:t>
            </a:r>
            <a:endParaRPr lang="en-US" altLang="zh-CN" sz="2000" b="1">
              <a:solidFill>
                <a:srgbClr val="53BAE9"/>
              </a:solidFill>
              <a:latin typeface="微软雅黑" panose="020B0503020204020204" pitchFamily="34" charset="-122"/>
              <a:ea typeface="微软雅黑" panose="020B0503020204020204" pitchFamily="34" charset="-122"/>
            </a:endParaRPr>
          </a:p>
        </p:txBody>
      </p:sp>
      <p:sp>
        <p:nvSpPr>
          <p:cNvPr id="3" name="矩形 2"/>
          <p:cNvSpPr/>
          <p:nvPr/>
        </p:nvSpPr>
        <p:spPr>
          <a:xfrm>
            <a:off x="1051560" y="2491740"/>
            <a:ext cx="9997440" cy="364363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rgbClr val="53BAE9"/>
                </a:solidFill>
                <a:latin typeface="微软雅黑" panose="020B0503020204020204" pitchFamily="34" charset="-122"/>
                <a:ea typeface="微软雅黑" panose="020B0503020204020204" pitchFamily="34" charset="-122"/>
                <a:sym typeface="+mn-ea"/>
              </a:rPr>
              <a:t>       B</a:t>
            </a:r>
            <a:r>
              <a:rPr lang="zh-CN" altLang="en-US">
                <a:solidFill>
                  <a:srgbClr val="53BAE9"/>
                </a:solidFill>
                <a:latin typeface="微软雅黑" panose="020B0503020204020204" pitchFamily="34" charset="-122"/>
                <a:ea typeface="微软雅黑" panose="020B0503020204020204" pitchFamily="34" charset="-122"/>
                <a:sym typeface="+mn-ea"/>
              </a:rPr>
              <a:t>.借书按钮：</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sym typeface="+mn-ea"/>
              </a:rPr>
              <a:t>       ①界面表格呈现的是该借阅者借阅仍未还的所有书籍（借阅状态栏：尚未归还）</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sym typeface="+mn-ea"/>
              </a:rPr>
              <a:t>       ②界面表格中（借阅状态栏：可借阅）显示的是：借阅者当前借阅的书籍（通过BookScanner扫描）。[BookScanner作为模拟器，仅仅是模拟真实状态下书籍扫描器扫描的结果，本项目中，它采用随机生成书本借阅信息的方式实现这种扫描的模拟]</a:t>
            </a:r>
            <a:endParaRPr lang="zh-CN" altLang="en-US">
              <a:solidFill>
                <a:srgbClr val="53BAE9"/>
              </a:solidFill>
              <a:latin typeface="微软雅黑" panose="020B0503020204020204" pitchFamily="34" charset="-122"/>
              <a:ea typeface="微软雅黑" panose="020B0503020204020204" pitchFamily="34" charset="-122"/>
            </a:endParaRPr>
          </a:p>
          <a:p>
            <a:pPr algn="l"/>
            <a:endParaRPr lang="zh-CN" altLang="en-US" b="1">
              <a:solidFill>
                <a:srgbClr val="53BAE9"/>
              </a:solidFill>
              <a:latin typeface="微软雅黑" panose="020B0503020204020204" pitchFamily="34" charset="-122"/>
              <a:ea typeface="微软雅黑" panose="020B0503020204020204" pitchFamily="34" charset="-122"/>
            </a:endParaRPr>
          </a:p>
          <a:p>
            <a:pPr algn="l"/>
            <a:r>
              <a:rPr lang="zh-CN" altLang="en-US" b="1">
                <a:solidFill>
                  <a:srgbClr val="53BAE9"/>
                </a:solidFill>
                <a:latin typeface="微软雅黑" panose="020B0503020204020204" pitchFamily="34" charset="-122"/>
                <a:ea typeface="微软雅黑" panose="020B0503020204020204" pitchFamily="34" charset="-122"/>
                <a:sym typeface="+mn-ea"/>
              </a:rPr>
              <a:t>3.个人中心：</a:t>
            </a:r>
            <a:endParaRPr lang="zh-CN" altLang="en-US" b="1">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sym typeface="+mn-ea"/>
              </a:rPr>
              <a:t>   ①可以实现查阅个人基本信息；</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sym typeface="+mn-ea"/>
              </a:rPr>
              <a:t>   ②修改部分个人基本信息；</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sym typeface="+mn-ea"/>
              </a:rPr>
              <a:t>   ③修改密码&gt;</a:t>
            </a:r>
            <a:endParaRPr lang="zh-CN" altLang="en-US">
              <a:solidFill>
                <a:srgbClr val="53BAE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53BAE9"/>
                </a:solidFill>
                <a:latin typeface="微软雅黑" panose="020B0503020204020204" pitchFamily="34" charset="-122"/>
                <a:ea typeface="微软雅黑" panose="020B0503020204020204" pitchFamily="34" charset="-122"/>
              </a:rPr>
              <a:t>借阅者借书</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3" name="图片 13"/>
          <p:cNvPicPr>
            <a:picLocks noChangeAspect="1"/>
          </p:cNvPicPr>
          <p:nvPr/>
        </p:nvPicPr>
        <p:blipFill>
          <a:blip r:embed="rId1"/>
          <a:stretch>
            <a:fillRect/>
          </a:stretch>
        </p:blipFill>
        <p:spPr>
          <a:xfrm>
            <a:off x="2273300" y="2446020"/>
            <a:ext cx="7108825" cy="436689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22402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53BAE9"/>
                </a:solidFill>
                <a:latin typeface="微软雅黑" panose="020B0503020204020204" pitchFamily="34" charset="-122"/>
                <a:ea typeface="微软雅黑" panose="020B0503020204020204" pitchFamily="34" charset="-122"/>
              </a:rPr>
              <a:t>借阅者还书</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17"/>
          <p:cNvPicPr>
            <a:picLocks noChangeAspect="1"/>
          </p:cNvPicPr>
          <p:nvPr/>
        </p:nvPicPr>
        <p:blipFill>
          <a:blip r:embed="rId1"/>
          <a:stretch>
            <a:fillRect/>
          </a:stretch>
        </p:blipFill>
        <p:spPr>
          <a:xfrm>
            <a:off x="2273300" y="2461260"/>
            <a:ext cx="7108825" cy="433705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259080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53BAE9"/>
                </a:solidFill>
                <a:latin typeface="微软雅黑" panose="020B0503020204020204" pitchFamily="34" charset="-122"/>
                <a:ea typeface="微软雅黑" panose="020B0503020204020204" pitchFamily="34" charset="-122"/>
              </a:rPr>
              <a:t>借阅者个人信息中心</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17"/>
          <p:cNvPicPr>
            <a:picLocks noChangeAspect="1"/>
          </p:cNvPicPr>
          <p:nvPr/>
        </p:nvPicPr>
        <p:blipFill>
          <a:blip r:embed="rId1"/>
          <a:stretch>
            <a:fillRect/>
          </a:stretch>
        </p:blipFill>
        <p:spPr>
          <a:xfrm>
            <a:off x="2273300" y="2567940"/>
            <a:ext cx="7108825" cy="4367530"/>
          </a:xfrm>
          <a:prstGeom prst="rect">
            <a:avLst/>
          </a:prstGeom>
          <a:noFill/>
          <a:ln w="9525">
            <a:noFill/>
          </a:ln>
        </p:spPr>
      </p:pic>
      <p:pic>
        <p:nvPicPr>
          <p:cNvPr id="3" name="图片 16"/>
          <p:cNvPicPr>
            <a:picLocks noChangeAspect="1"/>
          </p:cNvPicPr>
          <p:nvPr/>
        </p:nvPicPr>
        <p:blipFill>
          <a:blip r:embed="rId2"/>
          <a:stretch>
            <a:fillRect/>
          </a:stretch>
        </p:blipFill>
        <p:spPr>
          <a:xfrm>
            <a:off x="2273300" y="2521585"/>
            <a:ext cx="7109460" cy="430784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174558" y="241376"/>
            <a:ext cx="7842885" cy="1097280"/>
          </a:xfrm>
          <a:prstGeom prst="rect">
            <a:avLst/>
          </a:prstGeom>
        </p:spPr>
        <p:txBody>
          <a:bodyPr wrap="none" anchor="ctr">
            <a:spAutoFit/>
          </a:bodyPr>
          <a:lstStyle/>
          <a:p>
            <a:pPr algn="ctr">
              <a:lnSpc>
                <a:spcPct val="150000"/>
              </a:lnSpc>
            </a:pPr>
            <a:r>
              <a:rPr lang="en-US" altLang="zh-CN" sz="4400" dirty="0">
                <a:solidFill>
                  <a:srgbClr val="53BAE9"/>
                </a:solidFill>
                <a:latin typeface="华文细黑" panose="02010600040101010101" pitchFamily="2" charset="-122"/>
                <a:ea typeface="华文细黑" panose="02010600040101010101" pitchFamily="2" charset="-122"/>
                <a:cs typeface="Segoe UI Light" panose="020B0502040204020203" pitchFamily="34" charset="0"/>
              </a:rPr>
              <a:t>Library Management System</a:t>
            </a:r>
            <a:endParaRPr lang="en-US" altLang="zh-CN" sz="4400" dirty="0">
              <a:solidFill>
                <a:srgbClr val="53BAE9"/>
              </a:solidFill>
              <a:latin typeface="华文细黑" panose="02010600040101010101" pitchFamily="2" charset="-122"/>
              <a:ea typeface="华文细黑" panose="02010600040101010101" pitchFamily="2" charset="-122"/>
              <a:cs typeface="Segoe UI Light" panose="020B0502040204020203" pitchFamily="34" charset="0"/>
            </a:endParaRPr>
          </a:p>
        </p:txBody>
      </p:sp>
      <p:sp>
        <p:nvSpPr>
          <p:cNvPr id="31" name="矩形 30"/>
          <p:cNvSpPr/>
          <p:nvPr/>
        </p:nvSpPr>
        <p:spPr>
          <a:xfrm>
            <a:off x="287434"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32" name="组合 31"/>
          <p:cNvGrpSpPr/>
          <p:nvPr/>
        </p:nvGrpSpPr>
        <p:grpSpPr>
          <a:xfrm>
            <a:off x="308864" y="2451789"/>
            <a:ext cx="2599730" cy="2286532"/>
            <a:chOff x="1111832" y="2846957"/>
            <a:chExt cx="2077878" cy="1827549"/>
          </a:xfrm>
        </p:grpSpPr>
        <p:sp>
          <p:nvSpPr>
            <p:cNvPr id="33" name="文本框 32"/>
            <p:cNvSpPr txBox="1"/>
            <p:nvPr/>
          </p:nvSpPr>
          <p:spPr>
            <a:xfrm>
              <a:off x="1265630" y="2846957"/>
              <a:ext cx="1770280" cy="594323"/>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系统设计</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sp>
          <p:nvSpPr>
            <p:cNvPr id="34" name="文本框 33"/>
            <p:cNvSpPr txBox="1"/>
            <p:nvPr/>
          </p:nvSpPr>
          <p:spPr>
            <a:xfrm>
              <a:off x="1327548" y="3829504"/>
              <a:ext cx="1646442" cy="333958"/>
            </a:xfrm>
            <a:prstGeom prst="rect">
              <a:avLst/>
            </a:prstGeom>
            <a:noFill/>
          </p:spPr>
          <p:txBody>
            <a:bodyPr wrap="none" rtlCol="0" anchor="ctr">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System Design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1111832" y="4248685"/>
              <a:ext cx="2077878" cy="425821"/>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主要介绍系统的框架</a:t>
              </a:r>
              <a:endPar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结构和功能设计</a:t>
              </a:r>
              <a:endPar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37" name="矩形 36"/>
          <p:cNvSpPr/>
          <p:nvPr/>
        </p:nvSpPr>
        <p:spPr>
          <a:xfrm>
            <a:off x="3260470"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38" name="组合 37"/>
          <p:cNvGrpSpPr/>
          <p:nvPr/>
        </p:nvGrpSpPr>
        <p:grpSpPr>
          <a:xfrm>
            <a:off x="3212389" y="2451789"/>
            <a:ext cx="2738755" cy="2286532"/>
            <a:chOff x="1056274" y="2846957"/>
            <a:chExt cx="2188996" cy="1827549"/>
          </a:xfrm>
        </p:grpSpPr>
        <p:sp>
          <p:nvSpPr>
            <p:cNvPr id="40" name="文本框 39"/>
            <p:cNvSpPr txBox="1"/>
            <p:nvPr/>
          </p:nvSpPr>
          <p:spPr>
            <a:xfrm>
              <a:off x="1265628" y="2846957"/>
              <a:ext cx="1770280" cy="594323"/>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功能介绍</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sp>
          <p:nvSpPr>
            <p:cNvPr id="42" name="文本框 41"/>
            <p:cNvSpPr txBox="1"/>
            <p:nvPr/>
          </p:nvSpPr>
          <p:spPr>
            <a:xfrm>
              <a:off x="1056274" y="3829504"/>
              <a:ext cx="2188996" cy="333958"/>
            </a:xfrm>
            <a:prstGeom prst="rect">
              <a:avLst/>
            </a:prstGeom>
            <a:noFill/>
          </p:spPr>
          <p:txBody>
            <a:bodyPr wrap="none" rtlCol="0" anchor="ctr">
              <a:spAutoFit/>
            </a:bodyPr>
            <a:lstStyle/>
            <a:p>
              <a:pPr algn="ctr"/>
              <a:r>
                <a:rPr lang="en-US" altLang="zh-CN" sz="2000" b="1" dirty="0" smtClean="0">
                  <a:solidFill>
                    <a:schemeClr val="bg1"/>
                  </a:solidFill>
                  <a:latin typeface="微软雅黑" panose="020B0503020204020204" pitchFamily="34" charset="-122"/>
                  <a:ea typeface="微软雅黑" panose="020B0503020204020204" pitchFamily="34" charset="-122"/>
                </a:rPr>
                <a:t>Functions Introduce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111832" y="4248685"/>
              <a:ext cx="2077878" cy="425821"/>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主要是对本管理系统的功能</a:t>
              </a:r>
              <a:endPar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进一步解剖</a:t>
              </a:r>
              <a:endPar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49" name="矩形 48"/>
          <p:cNvSpPr/>
          <p:nvPr/>
        </p:nvSpPr>
        <p:spPr>
          <a:xfrm>
            <a:off x="6233506"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52" name="组合 51"/>
          <p:cNvGrpSpPr/>
          <p:nvPr/>
        </p:nvGrpSpPr>
        <p:grpSpPr>
          <a:xfrm>
            <a:off x="6254936" y="2451789"/>
            <a:ext cx="2599730" cy="2286532"/>
            <a:chOff x="1111832" y="2846957"/>
            <a:chExt cx="2077878" cy="1827549"/>
          </a:xfrm>
        </p:grpSpPr>
        <p:sp>
          <p:nvSpPr>
            <p:cNvPr id="54" name="文本框 53"/>
            <p:cNvSpPr txBox="1"/>
            <p:nvPr/>
          </p:nvSpPr>
          <p:spPr>
            <a:xfrm>
              <a:off x="1265628" y="2846957"/>
              <a:ext cx="1770280" cy="594323"/>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安全设计</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sp>
          <p:nvSpPr>
            <p:cNvPr id="56" name="文本框 55"/>
            <p:cNvSpPr txBox="1"/>
            <p:nvPr/>
          </p:nvSpPr>
          <p:spPr>
            <a:xfrm>
              <a:off x="1665314" y="3829504"/>
              <a:ext cx="970913" cy="333958"/>
            </a:xfrm>
            <a:prstGeom prst="rect">
              <a:avLst/>
            </a:prstGeom>
            <a:noFill/>
          </p:spPr>
          <p:txBody>
            <a:bodyPr wrap="none" rtlCol="0" anchor="ctr">
              <a:spAutoFit/>
            </a:bodyPr>
            <a:lstStyle/>
            <a:p>
              <a:pPr algn="ctr"/>
              <a:r>
                <a:rPr lang="en-US" sz="2000" b="1" dirty="0" smtClean="0">
                  <a:solidFill>
                    <a:schemeClr val="bg1"/>
                  </a:solidFill>
                  <a:latin typeface="微软雅黑" panose="020B0503020204020204" pitchFamily="34" charset="-122"/>
                  <a:ea typeface="微软雅黑" panose="020B0503020204020204" pitchFamily="34" charset="-122"/>
                </a:rPr>
                <a:t>Security</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1111832" y="4248685"/>
              <a:ext cx="2077878" cy="425821"/>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主要是对本管理</a:t>
              </a: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sym typeface="+mn-ea"/>
                </a:rPr>
                <a:t>系统的</a:t>
              </a: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某些关键部分的安全设计做以介绍</a:t>
              </a:r>
              <a:endPar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61" name="矩形 60"/>
          <p:cNvSpPr/>
          <p:nvPr/>
        </p:nvSpPr>
        <p:spPr>
          <a:xfrm>
            <a:off x="9206542" y="1787093"/>
            <a:ext cx="2642591" cy="3512712"/>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grpSp>
        <p:nvGrpSpPr>
          <p:cNvPr id="62" name="组合 61"/>
          <p:cNvGrpSpPr/>
          <p:nvPr/>
        </p:nvGrpSpPr>
        <p:grpSpPr>
          <a:xfrm>
            <a:off x="9227972" y="2451789"/>
            <a:ext cx="2599730" cy="2286532"/>
            <a:chOff x="1111832" y="2846957"/>
            <a:chExt cx="2077878" cy="1827549"/>
          </a:xfrm>
        </p:grpSpPr>
        <p:sp>
          <p:nvSpPr>
            <p:cNvPr id="63" name="文本框 62"/>
            <p:cNvSpPr txBox="1"/>
            <p:nvPr/>
          </p:nvSpPr>
          <p:spPr>
            <a:xfrm>
              <a:off x="1265628" y="2846957"/>
              <a:ext cx="1770280" cy="594323"/>
            </a:xfrm>
            <a:prstGeom prst="rect">
              <a:avLst/>
            </a:prstGeom>
            <a:noFill/>
          </p:spPr>
          <p:txBody>
            <a:bodyPr wrap="none" rtlCol="0" anchor="ctr">
              <a:spAutoFit/>
            </a:bodyPr>
            <a:lstStyle/>
            <a:p>
              <a:pPr algn="ctr"/>
              <a:r>
                <a:rPr lang="zh-CN" altLang="en-US" sz="4000" b="1" dirty="0">
                  <a:solidFill>
                    <a:schemeClr val="bg1"/>
                  </a:solidFill>
                  <a:latin typeface="华文细黑" panose="02010600040101010101" pitchFamily="2" charset="-122"/>
                  <a:ea typeface="华文细黑" panose="02010600040101010101" pitchFamily="2" charset="-122"/>
                </a:rPr>
                <a:t>关于我们</a:t>
              </a:r>
              <a:endParaRPr lang="zh-CN" altLang="en-US" sz="4000" b="1" dirty="0">
                <a:solidFill>
                  <a:schemeClr val="bg1"/>
                </a:solidFill>
                <a:latin typeface="华文细黑" panose="02010600040101010101" pitchFamily="2" charset="-122"/>
                <a:ea typeface="华文细黑" panose="02010600040101010101" pitchFamily="2" charset="-122"/>
              </a:endParaRPr>
            </a:p>
          </p:txBody>
        </p:sp>
        <p:sp>
          <p:nvSpPr>
            <p:cNvPr id="66" name="文本框 65"/>
            <p:cNvSpPr txBox="1"/>
            <p:nvPr/>
          </p:nvSpPr>
          <p:spPr>
            <a:xfrm>
              <a:off x="1613294" y="3829504"/>
              <a:ext cx="1074958" cy="333958"/>
            </a:xfrm>
            <a:prstGeom prst="rect">
              <a:avLst/>
            </a:prstGeom>
            <a:noFill/>
          </p:spPr>
          <p:txBody>
            <a:bodyPr wrap="none" rtlCol="0" anchor="ctr">
              <a:spAutoFit/>
            </a:bodyPr>
            <a:lstStyle/>
            <a:p>
              <a:pPr algn="ctr"/>
              <a:r>
                <a:rPr lang="en-US" sz="2000" b="1" dirty="0" smtClean="0">
                  <a:solidFill>
                    <a:schemeClr val="bg1"/>
                  </a:solidFill>
                  <a:latin typeface="微软雅黑" panose="020B0503020204020204" pitchFamily="34" charset="-122"/>
                  <a:ea typeface="微软雅黑" panose="020B0503020204020204" pitchFamily="34" charset="-122"/>
                </a:rPr>
                <a:t>About us</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69" name="矩形 68"/>
            <p:cNvSpPr/>
            <p:nvPr/>
          </p:nvSpPr>
          <p:spPr>
            <a:xfrm>
              <a:off x="1111832" y="4248685"/>
              <a:ext cx="2077878" cy="425821"/>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rPr>
                <a:t>用户对本管理系统的生产者可以提出意见</a:t>
              </a:r>
              <a:endPar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24" name="任意多边形 23"/>
          <p:cNvSpPr/>
          <p:nvPr/>
        </p:nvSpPr>
        <p:spPr>
          <a:xfrm rot="900000">
            <a:off x="5549532" y="5804600"/>
            <a:ext cx="1092937" cy="755668"/>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bg1">
                  <a:alpha val="50000"/>
                </a:schemeClr>
              </a:gs>
              <a:gs pos="0">
                <a:schemeClr val="bg1"/>
              </a:gs>
            </a:gsLst>
            <a:lin ang="13500000" scaled="1"/>
            <a:tileRect/>
          </a:gradFill>
          <a:ln>
            <a:solidFill>
              <a:srgbClr val="53BA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411480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53BAE9"/>
                </a:solidFill>
                <a:latin typeface="微软雅黑" panose="020B0503020204020204" pitchFamily="34" charset="-122"/>
                <a:ea typeface="微软雅黑" panose="020B0503020204020204" pitchFamily="34" charset="-122"/>
              </a:rPr>
              <a:t>借阅者个人信息中心</a:t>
            </a:r>
            <a:r>
              <a:rPr lang="en-US" altLang="zh-CN" sz="2000" b="1">
                <a:solidFill>
                  <a:srgbClr val="53BAE9"/>
                </a:solidFill>
                <a:latin typeface="微软雅黑" panose="020B0503020204020204" pitchFamily="34" charset="-122"/>
                <a:ea typeface="微软雅黑" panose="020B0503020204020204" pitchFamily="34" charset="-122"/>
              </a:rPr>
              <a:t>___</a:t>
            </a:r>
            <a:r>
              <a:rPr lang="zh-CN" altLang="en-US" sz="2000" b="1">
                <a:solidFill>
                  <a:srgbClr val="53BAE9"/>
                </a:solidFill>
                <a:latin typeface="微软雅黑" panose="020B0503020204020204" pitchFamily="34" charset="-122"/>
                <a:ea typeface="微软雅黑" panose="020B0503020204020204" pitchFamily="34" charset="-122"/>
              </a:rPr>
              <a:t>修改信息</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19"/>
          <p:cNvPicPr>
            <a:picLocks noChangeAspect="1"/>
          </p:cNvPicPr>
          <p:nvPr/>
        </p:nvPicPr>
        <p:blipFill>
          <a:blip r:embed="rId1"/>
          <a:stretch>
            <a:fillRect/>
          </a:stretch>
        </p:blipFill>
        <p:spPr>
          <a:xfrm>
            <a:off x="2273300" y="2446020"/>
            <a:ext cx="7108825" cy="430784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411480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53BAE9"/>
                </a:solidFill>
                <a:latin typeface="微软雅黑" panose="020B0503020204020204" pitchFamily="34" charset="-122"/>
                <a:ea typeface="微软雅黑" panose="020B0503020204020204" pitchFamily="34" charset="-122"/>
              </a:rPr>
              <a:t>借阅者个人信息中心</a:t>
            </a:r>
            <a:r>
              <a:rPr lang="en-US" altLang="zh-CN" sz="2000" b="1">
                <a:solidFill>
                  <a:srgbClr val="53BAE9"/>
                </a:solidFill>
                <a:latin typeface="微软雅黑" panose="020B0503020204020204" pitchFamily="34" charset="-122"/>
                <a:ea typeface="微软雅黑" panose="020B0503020204020204" pitchFamily="34" charset="-122"/>
              </a:rPr>
              <a:t>___</a:t>
            </a:r>
            <a:r>
              <a:rPr lang="zh-CN" altLang="en-US" sz="2000" b="1">
                <a:solidFill>
                  <a:srgbClr val="53BAE9"/>
                </a:solidFill>
                <a:latin typeface="微软雅黑" panose="020B0503020204020204" pitchFamily="34" charset="-122"/>
                <a:ea typeface="微软雅黑" panose="020B0503020204020204" pitchFamily="34" charset="-122"/>
              </a:rPr>
              <a:t>修改信息</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19"/>
          <p:cNvPicPr>
            <a:picLocks noChangeAspect="1"/>
          </p:cNvPicPr>
          <p:nvPr/>
        </p:nvPicPr>
        <p:blipFill>
          <a:blip r:embed="rId1"/>
          <a:stretch>
            <a:fillRect/>
          </a:stretch>
        </p:blipFill>
        <p:spPr>
          <a:xfrm>
            <a:off x="2273300" y="2446020"/>
            <a:ext cx="7108825" cy="4307840"/>
          </a:xfrm>
          <a:prstGeom prst="rect">
            <a:avLst/>
          </a:prstGeom>
          <a:noFill/>
          <a:ln w="9525">
            <a:noFill/>
          </a:ln>
        </p:spPr>
      </p:pic>
      <p:pic>
        <p:nvPicPr>
          <p:cNvPr id="3" name="图片 20"/>
          <p:cNvPicPr>
            <a:picLocks noChangeAspect="1"/>
          </p:cNvPicPr>
          <p:nvPr/>
        </p:nvPicPr>
        <p:blipFill>
          <a:blip r:embed="rId2"/>
          <a:stretch>
            <a:fillRect/>
          </a:stretch>
        </p:blipFill>
        <p:spPr>
          <a:xfrm>
            <a:off x="2273300" y="2446020"/>
            <a:ext cx="7109460" cy="430784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4784725"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53BAE9"/>
                </a:solidFill>
                <a:latin typeface="微软雅黑" panose="020B0503020204020204" pitchFamily="34" charset="-122"/>
                <a:ea typeface="微软雅黑" panose="020B0503020204020204" pitchFamily="34" charset="-122"/>
              </a:rPr>
              <a:t>借阅者个人信息中心</a:t>
            </a:r>
            <a:r>
              <a:rPr lang="en-US" altLang="zh-CN" sz="2000" b="1">
                <a:solidFill>
                  <a:srgbClr val="53BAE9"/>
                </a:solidFill>
                <a:latin typeface="微软雅黑" panose="020B0503020204020204" pitchFamily="34" charset="-122"/>
                <a:ea typeface="微软雅黑" panose="020B0503020204020204" pitchFamily="34" charset="-122"/>
              </a:rPr>
              <a:t>___</a:t>
            </a:r>
            <a:r>
              <a:rPr lang="zh-CN" altLang="en-US" sz="2000" b="1">
                <a:solidFill>
                  <a:srgbClr val="53BAE9"/>
                </a:solidFill>
                <a:latin typeface="微软雅黑" panose="020B0503020204020204" pitchFamily="34" charset="-122"/>
                <a:ea typeface="微软雅黑" panose="020B0503020204020204" pitchFamily="34" charset="-122"/>
              </a:rPr>
              <a:t>修改信息</a:t>
            </a:r>
            <a:r>
              <a:rPr lang="en-US" altLang="zh-CN" sz="2000" b="1">
                <a:solidFill>
                  <a:srgbClr val="53BAE9"/>
                </a:solidFill>
                <a:latin typeface="微软雅黑" panose="020B0503020204020204" pitchFamily="34" charset="-122"/>
                <a:ea typeface="微软雅黑" panose="020B0503020204020204" pitchFamily="34" charset="-122"/>
              </a:rPr>
              <a:t>__</a:t>
            </a:r>
            <a:r>
              <a:rPr lang="zh-CN" altLang="en-US" sz="2000" b="1">
                <a:solidFill>
                  <a:srgbClr val="53BAE9"/>
                </a:solidFill>
                <a:latin typeface="微软雅黑" panose="020B0503020204020204" pitchFamily="34" charset="-122"/>
                <a:ea typeface="微软雅黑" panose="020B0503020204020204" pitchFamily="34" charset="-122"/>
              </a:rPr>
              <a:t>结果</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4" name="图片 22"/>
          <p:cNvPicPr>
            <a:picLocks noChangeAspect="1"/>
          </p:cNvPicPr>
          <p:nvPr/>
        </p:nvPicPr>
        <p:blipFill>
          <a:blip r:embed="rId1"/>
          <a:stretch>
            <a:fillRect/>
          </a:stretch>
        </p:blipFill>
        <p:spPr>
          <a:xfrm>
            <a:off x="3032760" y="2673985"/>
            <a:ext cx="4848225" cy="363029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3093085"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管理者登录</a:t>
            </a:r>
            <a:endParaRPr lang="zh-CN" sz="2000" b="1">
              <a:solidFill>
                <a:srgbClr val="53BAE9"/>
              </a:solidFill>
              <a:latin typeface="微软雅黑" panose="020B0503020204020204" pitchFamily="34" charset="-122"/>
              <a:ea typeface="微软雅黑" panose="020B0503020204020204" pitchFamily="34" charset="-122"/>
            </a:endParaRPr>
          </a:p>
        </p:txBody>
      </p:sp>
      <p:pic>
        <p:nvPicPr>
          <p:cNvPr id="2" name="图片 23"/>
          <p:cNvPicPr>
            <a:picLocks noChangeAspect="1"/>
          </p:cNvPicPr>
          <p:nvPr/>
        </p:nvPicPr>
        <p:blipFill>
          <a:blip r:embed="rId1"/>
          <a:stretch>
            <a:fillRect/>
          </a:stretch>
        </p:blipFill>
        <p:spPr>
          <a:xfrm>
            <a:off x="3246120" y="2689225"/>
            <a:ext cx="4849495" cy="363093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3093085"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管理者主界面</a:t>
            </a:r>
            <a:endParaRPr lang="en-US" altLang="zh-CN" sz="2000" b="1">
              <a:solidFill>
                <a:srgbClr val="53BAE9"/>
              </a:solidFill>
              <a:latin typeface="微软雅黑" panose="020B0503020204020204" pitchFamily="34" charset="-122"/>
              <a:ea typeface="微软雅黑" panose="020B0503020204020204" pitchFamily="34" charset="-122"/>
            </a:endParaRPr>
          </a:p>
        </p:txBody>
      </p:sp>
      <p:pic>
        <p:nvPicPr>
          <p:cNvPr id="2" name="图片 32"/>
          <p:cNvPicPr>
            <a:picLocks noChangeAspect="1"/>
          </p:cNvPicPr>
          <p:nvPr/>
        </p:nvPicPr>
        <p:blipFill>
          <a:blip r:embed="rId1"/>
          <a:stretch>
            <a:fillRect/>
          </a:stretch>
        </p:blipFill>
        <p:spPr>
          <a:xfrm>
            <a:off x="3349625" y="2567940"/>
            <a:ext cx="4834255" cy="363029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3093085"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管理者主界面</a:t>
            </a:r>
            <a:r>
              <a:rPr lang="en-US" altLang="zh-CN" sz="2000" b="1">
                <a:solidFill>
                  <a:srgbClr val="53BAE9"/>
                </a:solidFill>
                <a:latin typeface="微软雅黑" panose="020B0503020204020204" pitchFamily="34" charset="-122"/>
                <a:ea typeface="微软雅黑" panose="020B0503020204020204" pitchFamily="34" charset="-122"/>
              </a:rPr>
              <a:t>___</a:t>
            </a:r>
            <a:r>
              <a:rPr lang="zh-CN" altLang="en-US" sz="2000" b="1">
                <a:solidFill>
                  <a:srgbClr val="53BAE9"/>
                </a:solidFill>
                <a:latin typeface="微软雅黑" panose="020B0503020204020204" pitchFamily="34" charset="-122"/>
                <a:ea typeface="微软雅黑" panose="020B0503020204020204" pitchFamily="34" charset="-122"/>
              </a:rPr>
              <a:t>图书管理</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25"/>
          <p:cNvPicPr>
            <a:picLocks noChangeAspect="1"/>
          </p:cNvPicPr>
          <p:nvPr/>
        </p:nvPicPr>
        <p:blipFill>
          <a:blip r:embed="rId1"/>
          <a:stretch>
            <a:fillRect/>
          </a:stretch>
        </p:blipFill>
        <p:spPr>
          <a:xfrm>
            <a:off x="3349625" y="2567940"/>
            <a:ext cx="4834255" cy="359156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3093085"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管理者主界面</a:t>
            </a:r>
            <a:r>
              <a:rPr lang="en-US" altLang="zh-CN" sz="2000" b="1">
                <a:solidFill>
                  <a:srgbClr val="53BAE9"/>
                </a:solidFill>
                <a:latin typeface="微软雅黑" panose="020B0503020204020204" pitchFamily="34" charset="-122"/>
                <a:ea typeface="微软雅黑" panose="020B0503020204020204" pitchFamily="34" charset="-122"/>
              </a:rPr>
              <a:t>___</a:t>
            </a:r>
            <a:r>
              <a:rPr lang="zh-CN" altLang="en-US" sz="2000" b="1">
                <a:solidFill>
                  <a:srgbClr val="53BAE9"/>
                </a:solidFill>
                <a:latin typeface="微软雅黑" panose="020B0503020204020204" pitchFamily="34" charset="-122"/>
                <a:ea typeface="微软雅黑" panose="020B0503020204020204" pitchFamily="34" charset="-122"/>
              </a:rPr>
              <a:t>用户管理</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26"/>
          <p:cNvPicPr>
            <a:picLocks noChangeAspect="1"/>
          </p:cNvPicPr>
          <p:nvPr/>
        </p:nvPicPr>
        <p:blipFill>
          <a:blip r:embed="rId1"/>
          <a:stretch>
            <a:fillRect/>
          </a:stretch>
        </p:blipFill>
        <p:spPr>
          <a:xfrm>
            <a:off x="3349625" y="2567940"/>
            <a:ext cx="4836795" cy="359156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3093085"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管理者一站式借阅管理</a:t>
            </a:r>
            <a:endParaRPr 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33"/>
          <p:cNvPicPr>
            <a:picLocks noChangeAspect="1"/>
          </p:cNvPicPr>
          <p:nvPr/>
        </p:nvPicPr>
        <p:blipFill>
          <a:blip r:embed="rId1"/>
          <a:stretch>
            <a:fillRect/>
          </a:stretch>
        </p:blipFill>
        <p:spPr>
          <a:xfrm>
            <a:off x="2489835" y="2567940"/>
            <a:ext cx="7093585" cy="424624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4554855"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管理者一站式借阅管理</a:t>
            </a:r>
            <a:r>
              <a:rPr lang="en-US" altLang="zh-CN" sz="2000" b="1">
                <a:solidFill>
                  <a:srgbClr val="53BAE9"/>
                </a:solidFill>
                <a:latin typeface="微软雅黑" panose="020B0503020204020204" pitchFamily="34" charset="-122"/>
                <a:ea typeface="微软雅黑" panose="020B0503020204020204" pitchFamily="34" charset="-122"/>
              </a:rPr>
              <a:t>__</a:t>
            </a:r>
            <a:r>
              <a:rPr lang="zh-CN" altLang="en-US" sz="2000" b="1">
                <a:solidFill>
                  <a:srgbClr val="53BAE9"/>
                </a:solidFill>
                <a:latin typeface="微软雅黑" panose="020B0503020204020204" pitchFamily="34" charset="-122"/>
                <a:ea typeface="微软雅黑" panose="020B0503020204020204" pitchFamily="34" charset="-122"/>
              </a:rPr>
              <a:t>点击 确认账号</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34"/>
          <p:cNvPicPr>
            <a:picLocks noChangeAspect="1"/>
          </p:cNvPicPr>
          <p:nvPr/>
        </p:nvPicPr>
        <p:blipFill>
          <a:blip r:embed="rId1"/>
          <a:stretch>
            <a:fillRect/>
          </a:stretch>
        </p:blipFill>
        <p:spPr>
          <a:xfrm>
            <a:off x="2287905" y="2567940"/>
            <a:ext cx="7094220" cy="424624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4554855"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管理者一站式借阅管理</a:t>
            </a:r>
            <a:r>
              <a:rPr lang="en-US" altLang="zh-CN" sz="2000" b="1">
                <a:solidFill>
                  <a:srgbClr val="53BAE9"/>
                </a:solidFill>
                <a:latin typeface="微软雅黑" panose="020B0503020204020204" pitchFamily="34" charset="-122"/>
                <a:ea typeface="微软雅黑" panose="020B0503020204020204" pitchFamily="34" charset="-122"/>
              </a:rPr>
              <a:t>__</a:t>
            </a:r>
            <a:r>
              <a:rPr lang="zh-CN" altLang="en-US" sz="2000" b="1">
                <a:solidFill>
                  <a:srgbClr val="53BAE9"/>
                </a:solidFill>
                <a:latin typeface="微软雅黑" panose="020B0503020204020204" pitchFamily="34" charset="-122"/>
                <a:ea typeface="微软雅黑" panose="020B0503020204020204" pitchFamily="34" charset="-122"/>
              </a:rPr>
              <a:t>点击 确认账号</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35"/>
          <p:cNvPicPr>
            <a:picLocks noChangeAspect="1"/>
          </p:cNvPicPr>
          <p:nvPr/>
        </p:nvPicPr>
        <p:blipFill>
          <a:blip r:embed="rId1"/>
          <a:stretch>
            <a:fillRect/>
          </a:stretch>
        </p:blipFill>
        <p:spPr>
          <a:xfrm>
            <a:off x="2288540" y="2567940"/>
            <a:ext cx="7093585" cy="417068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167994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171334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174675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167994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171334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174675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818468" y="1441768"/>
            <a:ext cx="2214880" cy="743585"/>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系统设计</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932638" y="1180853"/>
            <a:ext cx="4440700" cy="1046011"/>
            <a:chOff x="4494727" y="2880778"/>
            <a:chExt cx="4440700" cy="1046011"/>
          </a:xfrm>
        </p:grpSpPr>
        <p:sp>
          <p:nvSpPr>
            <p:cNvPr id="14" name="文本框 13"/>
            <p:cNvSpPr txBox="1"/>
            <p:nvPr/>
          </p:nvSpPr>
          <p:spPr>
            <a:xfrm>
              <a:off x="4494727" y="2880778"/>
              <a:ext cx="4440700" cy="613410"/>
            </a:xfrm>
            <a:prstGeom prst="rect">
              <a:avLst/>
            </a:prstGeom>
            <a:noFill/>
          </p:spPr>
          <p:txBody>
            <a:bodyPr wrap="square" rtlCol="0" anchor="ctr">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System Design</a:t>
              </a:r>
              <a:endParaRPr lang="zh-CN" altLang="en-US"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p:cNvSpPr/>
            <p:nvPr/>
          </p:nvSpPr>
          <p:spPr>
            <a:xfrm>
              <a:off x="4494727" y="3607384"/>
              <a:ext cx="4404574" cy="319405"/>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sym typeface="+mn-ea"/>
                </a:rPr>
                <a:t>主要介绍系统的框架结构和功能设计</a:t>
              </a: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8834096" y="116491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551430" y="2926080"/>
            <a:ext cx="6554470" cy="1005840"/>
          </a:xfrm>
          <a:prstGeom prst="rect">
            <a:avLst/>
          </a:prstGeom>
          <a:solidFill>
            <a:srgbClr val="53BAE9"/>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solidFill>
                  <a:schemeClr val="bg1"/>
                </a:solidFill>
                <a:latin typeface="微软雅黑" panose="020B0503020204020204" pitchFamily="34" charset="-122"/>
                <a:ea typeface="微软雅黑" panose="020B0503020204020204" pitchFamily="34" charset="-122"/>
              </a:rPr>
              <a:t>需求分析与设计</a:t>
            </a:r>
            <a:endParaRPr lang="zh-CN" altLang="en-US" sz="2800">
              <a:solidFill>
                <a:schemeClr val="bg1"/>
              </a:solidFill>
              <a:latin typeface="微软雅黑" panose="020B0503020204020204" pitchFamily="34" charset="-122"/>
              <a:ea typeface="微软雅黑" panose="020B0503020204020204" pitchFamily="34" charset="-122"/>
            </a:endParaRPr>
          </a:p>
          <a:p>
            <a:pPr algn="ctr"/>
            <a:endParaRPr lang="zh-CN" altLang="en-US" sz="2800">
              <a:solidFill>
                <a:schemeClr val="bg1"/>
              </a:solidFill>
              <a:latin typeface="微软雅黑" panose="020B0503020204020204" pitchFamily="34" charset="-122"/>
              <a:ea typeface="微软雅黑" panose="020B0503020204020204" pitchFamily="34" charset="-122"/>
            </a:endParaRPr>
          </a:p>
          <a:p>
            <a:pPr algn="ctr"/>
            <a:r>
              <a:rPr lang="en-US" altLang="zh-CN" sz="2800">
                <a:solidFill>
                  <a:schemeClr val="bg1"/>
                </a:solidFill>
                <a:latin typeface="微软雅黑" panose="020B0503020204020204" pitchFamily="34" charset="-122"/>
                <a:ea typeface="微软雅黑" panose="020B0503020204020204" pitchFamily="34" charset="-122"/>
              </a:rPr>
              <a:t>MVC</a:t>
            </a:r>
            <a:r>
              <a:rPr lang="zh-CN" altLang="en-US" sz="2800">
                <a:solidFill>
                  <a:schemeClr val="bg1"/>
                </a:solidFill>
                <a:latin typeface="微软雅黑" panose="020B0503020204020204" pitchFamily="34" charset="-122"/>
                <a:ea typeface="微软雅黑" panose="020B0503020204020204" pitchFamily="34" charset="-122"/>
              </a:rPr>
              <a:t>设计模式</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4554855"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管理者一站式借阅管理</a:t>
            </a:r>
            <a:r>
              <a:rPr lang="en-US" altLang="zh-CN" sz="2000" b="1">
                <a:solidFill>
                  <a:srgbClr val="53BAE9"/>
                </a:solidFill>
                <a:latin typeface="微软雅黑" panose="020B0503020204020204" pitchFamily="34" charset="-122"/>
                <a:ea typeface="微软雅黑" panose="020B0503020204020204" pitchFamily="34" charset="-122"/>
              </a:rPr>
              <a:t>__</a:t>
            </a:r>
            <a:r>
              <a:rPr lang="zh-CN" altLang="en-US" sz="2000" b="1">
                <a:solidFill>
                  <a:srgbClr val="53BAE9"/>
                </a:solidFill>
                <a:latin typeface="微软雅黑" panose="020B0503020204020204" pitchFamily="34" charset="-122"/>
                <a:ea typeface="微软雅黑" panose="020B0503020204020204" pitchFamily="34" charset="-122"/>
              </a:rPr>
              <a:t>点击 归还图书</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38"/>
          <p:cNvPicPr>
            <a:picLocks noChangeAspect="1"/>
          </p:cNvPicPr>
          <p:nvPr/>
        </p:nvPicPr>
        <p:blipFill>
          <a:blip r:embed="rId1"/>
          <a:stretch>
            <a:fillRect/>
          </a:stretch>
        </p:blipFill>
        <p:spPr>
          <a:xfrm>
            <a:off x="2273300" y="2567940"/>
            <a:ext cx="7108825" cy="417068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537718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管理者一站式借阅管理</a:t>
            </a:r>
            <a:r>
              <a:rPr lang="en-US" altLang="zh-CN" sz="2000" b="1">
                <a:solidFill>
                  <a:srgbClr val="53BAE9"/>
                </a:solidFill>
                <a:latin typeface="微软雅黑" panose="020B0503020204020204" pitchFamily="34" charset="-122"/>
                <a:ea typeface="微软雅黑" panose="020B0503020204020204" pitchFamily="34" charset="-122"/>
              </a:rPr>
              <a:t>__</a:t>
            </a:r>
            <a:r>
              <a:rPr lang="zh-CN" altLang="en-US" sz="2000" b="1">
                <a:solidFill>
                  <a:srgbClr val="53BAE9"/>
                </a:solidFill>
                <a:latin typeface="微软雅黑" panose="020B0503020204020204" pitchFamily="34" charset="-122"/>
                <a:ea typeface="微软雅黑" panose="020B0503020204020204" pitchFamily="34" charset="-122"/>
              </a:rPr>
              <a:t>再次点击 归还图书</a:t>
            </a:r>
            <a:endParaRPr lang="zh-CN" altLang="en-US" sz="2000" b="1">
              <a:solidFill>
                <a:srgbClr val="53BAE9"/>
              </a:solidFill>
              <a:latin typeface="微软雅黑" panose="020B0503020204020204" pitchFamily="34" charset="-122"/>
              <a:ea typeface="微软雅黑" panose="020B0503020204020204" pitchFamily="34" charset="-122"/>
            </a:endParaRPr>
          </a:p>
        </p:txBody>
      </p:sp>
      <p:pic>
        <p:nvPicPr>
          <p:cNvPr id="2" name="图片 -2147482549"/>
          <p:cNvPicPr>
            <a:picLocks noChangeAspect="1"/>
          </p:cNvPicPr>
          <p:nvPr/>
        </p:nvPicPr>
        <p:blipFill>
          <a:blip r:embed="rId1"/>
          <a:stretch>
            <a:fillRect/>
          </a:stretch>
        </p:blipFill>
        <p:spPr>
          <a:xfrm>
            <a:off x="2273300" y="2567940"/>
            <a:ext cx="7108825" cy="417068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325882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管理者新增</a:t>
            </a:r>
            <a:r>
              <a:rPr lang="en-US" altLang="zh-CN" sz="2000" b="1">
                <a:solidFill>
                  <a:srgbClr val="53BAE9"/>
                </a:solidFill>
                <a:latin typeface="微软雅黑" panose="020B0503020204020204" pitchFamily="34" charset="-122"/>
                <a:ea typeface="微软雅黑" panose="020B0503020204020204" pitchFamily="34" charset="-122"/>
              </a:rPr>
              <a:t>/</a:t>
            </a:r>
            <a:r>
              <a:rPr lang="zh-CN" altLang="en-US" sz="2000" b="1">
                <a:solidFill>
                  <a:srgbClr val="53BAE9"/>
                </a:solidFill>
                <a:latin typeface="微软雅黑" panose="020B0503020204020204" pitchFamily="34" charset="-122"/>
                <a:ea typeface="微软雅黑" panose="020B0503020204020204" pitchFamily="34" charset="-122"/>
              </a:rPr>
              <a:t>修改</a:t>
            </a:r>
            <a:r>
              <a:rPr lang="zh-CN" sz="2000" b="1">
                <a:solidFill>
                  <a:srgbClr val="53BAE9"/>
                </a:solidFill>
                <a:latin typeface="微软雅黑" panose="020B0503020204020204" pitchFamily="34" charset="-122"/>
                <a:ea typeface="微软雅黑" panose="020B0503020204020204" pitchFamily="34" charset="-122"/>
              </a:rPr>
              <a:t>图书</a:t>
            </a:r>
            <a:endParaRPr lang="zh-CN" sz="2000" b="1">
              <a:solidFill>
                <a:srgbClr val="53BAE9"/>
              </a:solidFill>
              <a:latin typeface="微软雅黑" panose="020B0503020204020204" pitchFamily="34" charset="-122"/>
              <a:ea typeface="微软雅黑" panose="020B0503020204020204" pitchFamily="34" charset="-122"/>
            </a:endParaRPr>
          </a:p>
        </p:txBody>
      </p:sp>
      <p:pic>
        <p:nvPicPr>
          <p:cNvPr id="2" name="图片 40"/>
          <p:cNvPicPr>
            <a:picLocks noChangeAspect="1"/>
          </p:cNvPicPr>
          <p:nvPr/>
        </p:nvPicPr>
        <p:blipFill>
          <a:blip r:embed="rId1"/>
          <a:stretch>
            <a:fillRect/>
          </a:stretch>
        </p:blipFill>
        <p:spPr>
          <a:xfrm>
            <a:off x="1495743" y="2984818"/>
            <a:ext cx="4285615" cy="3082925"/>
          </a:xfrm>
          <a:prstGeom prst="rect">
            <a:avLst/>
          </a:prstGeom>
          <a:noFill/>
          <a:ln w="9525">
            <a:noFill/>
          </a:ln>
        </p:spPr>
      </p:pic>
      <p:pic>
        <p:nvPicPr>
          <p:cNvPr id="3" name="图片 42"/>
          <p:cNvPicPr>
            <a:picLocks noChangeAspect="1"/>
          </p:cNvPicPr>
          <p:nvPr/>
        </p:nvPicPr>
        <p:blipFill>
          <a:blip r:embed="rId2"/>
          <a:stretch>
            <a:fillRect/>
          </a:stretch>
        </p:blipFill>
        <p:spPr>
          <a:xfrm>
            <a:off x="6305550" y="2985135"/>
            <a:ext cx="4351655" cy="308292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325882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管理者删除图书</a:t>
            </a:r>
            <a:endParaRPr lang="zh-CN" sz="2000" b="1">
              <a:solidFill>
                <a:srgbClr val="53BAE9"/>
              </a:solidFill>
              <a:latin typeface="微软雅黑" panose="020B0503020204020204" pitchFamily="34" charset="-122"/>
              <a:ea typeface="微软雅黑" panose="020B0503020204020204" pitchFamily="34" charset="-122"/>
            </a:endParaRPr>
          </a:p>
        </p:txBody>
      </p:sp>
      <p:pic>
        <p:nvPicPr>
          <p:cNvPr id="2" name="图片 41"/>
          <p:cNvPicPr>
            <a:picLocks noChangeAspect="1"/>
          </p:cNvPicPr>
          <p:nvPr/>
        </p:nvPicPr>
        <p:blipFill>
          <a:blip r:embed="rId1"/>
          <a:stretch>
            <a:fillRect/>
          </a:stretch>
        </p:blipFill>
        <p:spPr>
          <a:xfrm>
            <a:off x="3573145" y="3247390"/>
            <a:ext cx="4308475" cy="167386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325882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管理者个人中心</a:t>
            </a:r>
            <a:endParaRPr lang="zh-CN" sz="2000" b="1">
              <a:solidFill>
                <a:srgbClr val="53BAE9"/>
              </a:solidFill>
              <a:latin typeface="微软雅黑" panose="020B0503020204020204" pitchFamily="34" charset="-122"/>
              <a:ea typeface="微软雅黑" panose="020B0503020204020204" pitchFamily="34" charset="-122"/>
            </a:endParaRPr>
          </a:p>
        </p:txBody>
      </p:sp>
      <p:pic>
        <p:nvPicPr>
          <p:cNvPr id="2" name="图片 43"/>
          <p:cNvPicPr>
            <a:picLocks noChangeAspect="1"/>
          </p:cNvPicPr>
          <p:nvPr/>
        </p:nvPicPr>
        <p:blipFill>
          <a:blip r:embed="rId1"/>
          <a:stretch>
            <a:fillRect/>
          </a:stretch>
        </p:blipFill>
        <p:spPr>
          <a:xfrm>
            <a:off x="3087370" y="2685415"/>
            <a:ext cx="5765165" cy="377317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310382" y="269156"/>
            <a:ext cx="3571240"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Functions Introduce</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功能模块概述</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13" name="矩形 12"/>
          <p:cNvSpPr/>
          <p:nvPr/>
        </p:nvSpPr>
        <p:spPr>
          <a:xfrm>
            <a:off x="1051560" y="2019300"/>
            <a:ext cx="3258820" cy="5486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b="1">
                <a:solidFill>
                  <a:srgbClr val="53BAE9"/>
                </a:solidFill>
                <a:latin typeface="微软雅黑" panose="020B0503020204020204" pitchFamily="34" charset="-122"/>
                <a:ea typeface="微软雅黑" panose="020B0503020204020204" pitchFamily="34" charset="-122"/>
              </a:rPr>
              <a:t>退出系统</a:t>
            </a:r>
            <a:endParaRPr lang="zh-CN" sz="2000" b="1">
              <a:solidFill>
                <a:srgbClr val="53BAE9"/>
              </a:solidFill>
              <a:latin typeface="微软雅黑" panose="020B0503020204020204" pitchFamily="34" charset="-122"/>
              <a:ea typeface="微软雅黑" panose="020B0503020204020204" pitchFamily="34" charset="-122"/>
            </a:endParaRPr>
          </a:p>
        </p:txBody>
      </p:sp>
      <p:pic>
        <p:nvPicPr>
          <p:cNvPr id="2" name="图片 46"/>
          <p:cNvPicPr>
            <a:picLocks noChangeAspect="1"/>
          </p:cNvPicPr>
          <p:nvPr/>
        </p:nvPicPr>
        <p:blipFill>
          <a:blip r:embed="rId1"/>
          <a:stretch>
            <a:fillRect/>
          </a:stretch>
        </p:blipFill>
        <p:spPr>
          <a:xfrm>
            <a:off x="3642360" y="3274060"/>
            <a:ext cx="4091305" cy="14986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167994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171334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174675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167994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171334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174675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818468" y="1441768"/>
            <a:ext cx="2214880" cy="743585"/>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安全设计</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932638" y="1180853"/>
            <a:ext cx="4440700" cy="1472731"/>
            <a:chOff x="4494727" y="2880778"/>
            <a:chExt cx="4440700" cy="1472731"/>
          </a:xfrm>
        </p:grpSpPr>
        <p:sp>
          <p:nvSpPr>
            <p:cNvPr id="14" name="文本框 13"/>
            <p:cNvSpPr txBox="1"/>
            <p:nvPr/>
          </p:nvSpPr>
          <p:spPr>
            <a:xfrm>
              <a:off x="4494727" y="2880778"/>
              <a:ext cx="4440700" cy="613410"/>
            </a:xfrm>
            <a:prstGeom prst="rect">
              <a:avLst/>
            </a:prstGeom>
            <a:noFill/>
          </p:spPr>
          <p:txBody>
            <a:bodyPr wrap="square" rtlCol="0" anchor="ctr">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Security Design</a:t>
              </a:r>
              <a:endPar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p:cNvSpPr/>
            <p:nvPr/>
          </p:nvSpPr>
          <p:spPr>
            <a:xfrm>
              <a:off x="4494727" y="3607384"/>
              <a:ext cx="4404574" cy="746125"/>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sym typeface="+mn-ea"/>
                </a:rPr>
                <a:t>主要是对本管理系统的某些关键部分的安全设计做以介绍</a:t>
              </a:r>
              <a:endPar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9152231" y="105823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551430" y="2926080"/>
            <a:ext cx="6554470" cy="1005840"/>
          </a:xfrm>
          <a:prstGeom prst="rect">
            <a:avLst/>
          </a:prstGeom>
          <a:solidFill>
            <a:srgbClr val="53BAE9"/>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2800">
                <a:solidFill>
                  <a:schemeClr val="bg1"/>
                </a:solidFill>
                <a:latin typeface="微软雅黑" panose="020B0503020204020204" pitchFamily="34" charset="-122"/>
                <a:ea typeface="微软雅黑" panose="020B0503020204020204" pitchFamily="34" charset="-122"/>
              </a:rPr>
              <a:t>用户安全</a:t>
            </a:r>
            <a:endParaRPr lang="zh-CN" altLang="en-US" sz="2800">
              <a:solidFill>
                <a:schemeClr val="bg1"/>
              </a:solidFill>
              <a:latin typeface="微软雅黑" panose="020B0503020204020204" pitchFamily="34" charset="-122"/>
              <a:ea typeface="微软雅黑" panose="020B0503020204020204" pitchFamily="34" charset="-122"/>
            </a:endParaRPr>
          </a:p>
          <a:p>
            <a:pPr algn="ctr"/>
            <a:endParaRPr lang="zh-CN" altLang="en-US" sz="2800">
              <a:solidFill>
                <a:schemeClr val="bg1"/>
              </a:solidFill>
              <a:latin typeface="微软雅黑" panose="020B0503020204020204" pitchFamily="34" charset="-122"/>
              <a:ea typeface="微软雅黑" panose="020B0503020204020204" pitchFamily="34" charset="-122"/>
            </a:endParaRPr>
          </a:p>
          <a:p>
            <a:pPr algn="ctr"/>
            <a:r>
              <a:rPr lang="zh-CN" altLang="en-US" sz="2800">
                <a:solidFill>
                  <a:schemeClr val="bg1"/>
                </a:solidFill>
                <a:latin typeface="微软雅黑" panose="020B0503020204020204" pitchFamily="34" charset="-122"/>
                <a:ea typeface="微软雅黑" panose="020B0503020204020204" pitchFamily="34" charset="-122"/>
              </a:rPr>
              <a:t>系统安全</a:t>
            </a:r>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684714" y="269156"/>
            <a:ext cx="2822575"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Security Design</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sz="2800" b="1">
                <a:solidFill>
                  <a:srgbClr val="53BAE9"/>
                </a:solidFill>
                <a:latin typeface="微软雅黑" panose="020B0503020204020204" pitchFamily="34" charset="-122"/>
                <a:ea typeface="微软雅黑" panose="020B0503020204020204" pitchFamily="34" charset="-122"/>
              </a:rPr>
              <a:t>用户安全</a:t>
            </a:r>
            <a:endParaRPr lang="zh-CN"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3" name="矩形 2"/>
          <p:cNvSpPr/>
          <p:nvPr/>
        </p:nvSpPr>
        <p:spPr>
          <a:xfrm>
            <a:off x="914400" y="1973580"/>
            <a:ext cx="3627120" cy="5334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rgbClr val="53BAE9"/>
                </a:solidFill>
                <a:latin typeface="微软雅黑" panose="020B0503020204020204" pitchFamily="34" charset="-122"/>
                <a:ea typeface="微软雅黑" panose="020B0503020204020204" pitchFamily="34" charset="-122"/>
              </a:rPr>
              <a:t>Example1:</a:t>
            </a:r>
            <a:r>
              <a:rPr lang="zh-CN" altLang="en-US">
                <a:solidFill>
                  <a:srgbClr val="53BAE9"/>
                </a:solidFill>
                <a:latin typeface="微软雅黑" panose="020B0503020204020204" pitchFamily="34" charset="-122"/>
                <a:ea typeface="微软雅黑" panose="020B0503020204020204" pitchFamily="34" charset="-122"/>
              </a:rPr>
              <a:t>用户登录</a:t>
            </a:r>
            <a:endParaRPr lang="zh-CN" altLang="en-US">
              <a:solidFill>
                <a:srgbClr val="53BAE9"/>
              </a:solidFill>
              <a:latin typeface="微软雅黑" panose="020B0503020204020204" pitchFamily="34" charset="-122"/>
              <a:ea typeface="微软雅黑" panose="020B0503020204020204" pitchFamily="34" charset="-122"/>
            </a:endParaRPr>
          </a:p>
        </p:txBody>
      </p:sp>
      <p:sp>
        <p:nvSpPr>
          <p:cNvPr id="4" name="矩形 3"/>
          <p:cNvSpPr/>
          <p:nvPr/>
        </p:nvSpPr>
        <p:spPr>
          <a:xfrm>
            <a:off x="914400" y="2644140"/>
            <a:ext cx="9570720" cy="434276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700">
              <a:solidFill>
                <a:srgbClr val="53BAE9"/>
              </a:solidFill>
            </a:endParaRPr>
          </a:p>
          <a:p>
            <a:pPr algn="l"/>
            <a:r>
              <a:rPr lang="zh-CN" altLang="en-US" sz="700">
                <a:solidFill>
                  <a:srgbClr val="53BAE9"/>
                </a:solidFill>
              </a:rPr>
              <a:t>	btn_Login.addActionListener(new ActionListener() {     </a:t>
            </a:r>
            <a:r>
              <a:rPr lang="zh-CN" altLang="en-US" sz="700" b="1">
                <a:solidFill>
                  <a:srgbClr val="53BAE9"/>
                </a:solidFill>
              </a:rPr>
              <a:t> </a:t>
            </a:r>
            <a:r>
              <a:rPr lang="zh-CN" altLang="en-US" sz="700">
                <a:solidFill>
                  <a:srgbClr val="FF0000"/>
                </a:solidFill>
              </a:rPr>
              <a:t>//登录按钮</a:t>
            </a:r>
            <a:endParaRPr lang="zh-CN" altLang="en-US" sz="700">
              <a:solidFill>
                <a:srgbClr val="FF0000"/>
              </a:solidFill>
            </a:endParaRPr>
          </a:p>
          <a:p>
            <a:pPr algn="l"/>
            <a:r>
              <a:rPr lang="zh-CN" altLang="en-US" sz="700">
                <a:solidFill>
                  <a:srgbClr val="53BAE9"/>
                </a:solidFill>
              </a:rPr>
              <a:t>		public void actionPerformed(ActionEvent e) {</a:t>
            </a:r>
            <a:endParaRPr lang="zh-CN" altLang="en-US" sz="700">
              <a:solidFill>
                <a:srgbClr val="53BAE9"/>
              </a:solidFill>
            </a:endParaRPr>
          </a:p>
          <a:p>
            <a:pPr algn="l"/>
            <a:r>
              <a:rPr lang="zh-CN" altLang="en-US" sz="700">
                <a:solidFill>
                  <a:srgbClr val="53BAE9"/>
                </a:solidFill>
              </a:rPr>
              <a:t>			inputInfo = getTextFeild();      //获取面板输入信息</a:t>
            </a:r>
            <a:endParaRPr lang="zh-CN" altLang="en-US" sz="700">
              <a:solidFill>
                <a:srgbClr val="53BAE9"/>
              </a:solidFill>
            </a:endParaRPr>
          </a:p>
          <a:p>
            <a:pPr algn="l"/>
            <a:r>
              <a:rPr lang="zh-CN" altLang="en-US" sz="700">
                <a:solidFill>
                  <a:srgbClr val="53BAE9"/>
                </a:solidFill>
              </a:rPr>
              <a:t>		    int login_format = LoginFormat(inputInfo); </a:t>
            </a:r>
            <a:endParaRPr lang="zh-CN" altLang="en-US" sz="700">
              <a:solidFill>
                <a:srgbClr val="53BAE9"/>
              </a:solidFill>
            </a:endParaRPr>
          </a:p>
          <a:p>
            <a:pPr algn="l"/>
            <a:r>
              <a:rPr lang="zh-CN" altLang="en-US" sz="700">
                <a:solidFill>
                  <a:srgbClr val="53BAE9"/>
                </a:solidFill>
              </a:rPr>
              <a:t>		    Logic lg = new Logic();       //SQL的登录（逻辑）检验</a:t>
            </a:r>
            <a:endParaRPr lang="zh-CN" altLang="en-US" sz="700">
              <a:solidFill>
                <a:srgbClr val="53BAE9"/>
              </a:solidFill>
            </a:endParaRPr>
          </a:p>
          <a:p>
            <a:pPr algn="l"/>
            <a:r>
              <a:rPr lang="zh-CN" altLang="en-US" sz="700">
                <a:solidFill>
                  <a:srgbClr val="53BAE9"/>
                </a:solidFill>
              </a:rPr>
              <a:t>			if(IsVaildCode(inputInfo[2])){	           </a:t>
            </a:r>
            <a:endParaRPr lang="zh-CN" altLang="en-US" sz="700">
              <a:solidFill>
                <a:srgbClr val="53BAE9"/>
              </a:solidFill>
            </a:endParaRPr>
          </a:p>
          <a:p>
            <a:pPr algn="l"/>
            <a:r>
              <a:rPr lang="zh-CN" altLang="en-US" sz="700">
                <a:solidFill>
                  <a:srgbClr val="53BAE9"/>
                </a:solidFill>
              </a:rPr>
              <a:t>			if(login_format == 0){</a:t>
            </a:r>
            <a:endParaRPr lang="zh-CN" altLang="en-US" sz="700">
              <a:solidFill>
                <a:srgbClr val="53BAE9"/>
              </a:solidFill>
            </a:endParaRPr>
          </a:p>
          <a:p>
            <a:pPr algn="l"/>
            <a:r>
              <a:rPr lang="zh-CN" altLang="en-US" sz="700">
                <a:solidFill>
                  <a:srgbClr val="53BAE9"/>
                </a:solidFill>
              </a:rPr>
              <a:t>				 int existAccount = lg.IsExistAccount(inputInfo[0],inputInfo[1]);</a:t>
            </a:r>
            <a:endParaRPr lang="zh-CN" altLang="en-US" sz="700">
              <a:solidFill>
                <a:srgbClr val="53BAE9"/>
              </a:solidFill>
            </a:endParaRPr>
          </a:p>
          <a:p>
            <a:pPr algn="l"/>
            <a:r>
              <a:rPr lang="zh-CN" altLang="en-US" sz="700">
                <a:solidFill>
                  <a:srgbClr val="53BAE9"/>
                </a:solidFill>
              </a:rPr>
              <a:t>		         if(existAccount &gt; 10){</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dispose();</a:t>
            </a:r>
            <a:endParaRPr lang="zh-CN" altLang="en-US" sz="700">
              <a:solidFill>
                <a:srgbClr val="53BAE9"/>
              </a:solidFill>
            </a:endParaRPr>
          </a:p>
          <a:p>
            <a:pPr algn="l"/>
            <a:r>
              <a:rPr lang="zh-CN" altLang="en-US" sz="700">
                <a:solidFill>
                  <a:srgbClr val="53BAE9"/>
                </a:solidFill>
              </a:rPr>
              <a:t>		        	 JOptionPane.showMessageDialog(null,"登录中...请稍等...");</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if(existAccount == 11){</a:t>
            </a:r>
            <a:endParaRPr lang="zh-CN" altLang="en-US" sz="700">
              <a:solidFill>
                <a:srgbClr val="53BAE9"/>
              </a:solidFill>
            </a:endParaRPr>
          </a:p>
          <a:p>
            <a:pPr algn="l"/>
            <a:r>
              <a:rPr lang="zh-CN" altLang="en-US" sz="700">
                <a:solidFill>
                  <a:srgbClr val="53BAE9"/>
                </a:solidFill>
              </a:rPr>
              <a:t>		            	 MainPanelOfReader  mp = new MainPanelOfReader(inputInfo[0]);       //切换到主界面-----&gt;借阅者</a:t>
            </a:r>
            <a:endParaRPr lang="zh-CN" altLang="en-US" sz="700">
              <a:solidFill>
                <a:srgbClr val="53BAE9"/>
              </a:solidFill>
            </a:endParaRPr>
          </a:p>
          <a:p>
            <a:pPr algn="l"/>
            <a:r>
              <a:rPr lang="zh-CN" altLang="en-US" sz="700">
                <a:solidFill>
                  <a:srgbClr val="53BAE9"/>
                </a:solidFill>
              </a:rPr>
              <a:t>						 System.out.println(Borrower.getBorrower(inputInfo[0]).getE_mail());</a:t>
            </a:r>
            <a:endParaRPr lang="zh-CN" altLang="en-US" sz="700">
              <a:solidFill>
                <a:srgbClr val="53BAE9"/>
              </a:solidFill>
            </a:endParaRPr>
          </a:p>
          <a:p>
            <a:pPr algn="l"/>
            <a:r>
              <a:rPr lang="zh-CN" altLang="en-US" sz="700">
                <a:solidFill>
                  <a:srgbClr val="53BAE9"/>
                </a:solidFill>
              </a:rPr>
              <a:t>		        	     mp.setVisible(true);</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else if(existAccount == 12){</a:t>
            </a:r>
            <a:endParaRPr lang="zh-CN" altLang="en-US" sz="700">
              <a:solidFill>
                <a:srgbClr val="53BAE9"/>
              </a:solidFill>
            </a:endParaRPr>
          </a:p>
          <a:p>
            <a:pPr algn="l"/>
            <a:r>
              <a:rPr lang="zh-CN" altLang="en-US" sz="700">
                <a:solidFill>
                  <a:srgbClr val="53BAE9"/>
                </a:solidFill>
              </a:rPr>
              <a:t>		        		 MainPanelOfAdmin  mp = new MainPanelOfAdmin(inputInfo[0]);         //切换到主界面------&gt;管理员</a:t>
            </a:r>
            <a:endParaRPr lang="zh-CN" altLang="en-US" sz="700">
              <a:solidFill>
                <a:srgbClr val="53BAE9"/>
              </a:solidFill>
            </a:endParaRPr>
          </a:p>
          <a:p>
            <a:pPr algn="l"/>
            <a:r>
              <a:rPr lang="zh-CN" altLang="en-US" sz="700">
                <a:solidFill>
                  <a:srgbClr val="53BAE9"/>
                </a:solidFill>
              </a:rPr>
              <a:t>		        	     mp.setVisible(true);</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else if(existAccount &gt; 0){</a:t>
            </a:r>
            <a:endParaRPr lang="zh-CN" altLang="en-US" sz="700">
              <a:solidFill>
                <a:srgbClr val="53BAE9"/>
              </a:solidFill>
            </a:endParaRPr>
          </a:p>
          <a:p>
            <a:pPr algn="l"/>
            <a:r>
              <a:rPr lang="zh-CN" altLang="en-US" sz="700">
                <a:solidFill>
                  <a:srgbClr val="53BAE9"/>
                </a:solidFill>
              </a:rPr>
              <a:t>		        	     JOptionPane.showMessageDialog(null,"用户名或密码输入错误，请重新输入！"); </a:t>
            </a:r>
            <a:endParaRPr lang="zh-CN" altLang="en-US" sz="700">
              <a:solidFill>
                <a:srgbClr val="53BAE9"/>
              </a:solidFill>
            </a:endParaRPr>
          </a:p>
          <a:p>
            <a:pPr algn="l"/>
            <a:r>
              <a:rPr lang="zh-CN" altLang="en-US" sz="700">
                <a:solidFill>
                  <a:srgbClr val="53BAE9"/>
                </a:solidFill>
              </a:rPr>
              <a:t>//		        	     ClearPanel(); </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else if(existAccount==0){</a:t>
            </a:r>
            <a:endParaRPr lang="zh-CN" altLang="en-US" sz="700">
              <a:solidFill>
                <a:srgbClr val="53BAE9"/>
              </a:solidFill>
            </a:endParaRPr>
          </a:p>
          <a:p>
            <a:pPr algn="l"/>
            <a:r>
              <a:rPr lang="zh-CN" altLang="en-US" sz="700">
                <a:solidFill>
                  <a:srgbClr val="53BAE9"/>
                </a:solidFill>
              </a:rPr>
              <a:t>		        	     JOptionPane.showMessageDialog(null,"用户名或密码输入错误！"); </a:t>
            </a:r>
            <a:endParaRPr lang="zh-CN" altLang="en-US" sz="700">
              <a:solidFill>
                <a:srgbClr val="53BAE9"/>
              </a:solidFill>
            </a:endParaRPr>
          </a:p>
          <a:p>
            <a:pPr algn="l"/>
            <a:r>
              <a:rPr lang="zh-CN" altLang="en-US" sz="700">
                <a:solidFill>
                  <a:srgbClr val="53BAE9"/>
                </a:solidFill>
              </a:rPr>
              <a:t>		        	     ClearPanel(); </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else if(login_format == 1 )</a:t>
            </a:r>
            <a:endParaRPr lang="zh-CN" altLang="en-US" sz="700">
              <a:solidFill>
                <a:srgbClr val="53BAE9"/>
              </a:solidFill>
            </a:endParaRPr>
          </a:p>
          <a:p>
            <a:pPr algn="l"/>
            <a:r>
              <a:rPr lang="zh-CN" altLang="en-US" sz="700">
                <a:solidFill>
                  <a:srgbClr val="53BAE9"/>
                </a:solidFill>
              </a:rPr>
              <a:t>				JOptionPane.showMessageDialog(null,"用户名格式错误！");</a:t>
            </a:r>
            <a:endParaRPr lang="zh-CN" altLang="en-US" sz="700">
              <a:solidFill>
                <a:srgbClr val="53BAE9"/>
              </a:solidFill>
            </a:endParaRPr>
          </a:p>
          <a:p>
            <a:pPr algn="l"/>
            <a:r>
              <a:rPr lang="zh-CN" altLang="en-US" sz="700">
                <a:solidFill>
                  <a:srgbClr val="53BAE9"/>
                </a:solidFill>
              </a:rPr>
              <a:t>			else if(login_format ==2 )</a:t>
            </a:r>
            <a:endParaRPr lang="zh-CN" altLang="en-US" sz="700">
              <a:solidFill>
                <a:srgbClr val="53BAE9"/>
              </a:solidFill>
            </a:endParaRPr>
          </a:p>
          <a:p>
            <a:pPr algn="l"/>
            <a:r>
              <a:rPr lang="zh-CN" altLang="en-US" sz="700">
                <a:solidFill>
                  <a:srgbClr val="53BAE9"/>
                </a:solidFill>
              </a:rPr>
              <a:t>				JOptionPane.showMessageDialog(null,"密码格式错误！");				</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else</a:t>
            </a:r>
            <a:endParaRPr lang="zh-CN" altLang="en-US" sz="700">
              <a:solidFill>
                <a:srgbClr val="53BAE9"/>
              </a:solidFill>
            </a:endParaRPr>
          </a:p>
          <a:p>
            <a:pPr algn="l"/>
            <a:r>
              <a:rPr lang="zh-CN" altLang="en-US" sz="700">
                <a:solidFill>
                  <a:srgbClr val="53BAE9"/>
                </a:solidFill>
              </a:rPr>
              <a:t>			  JOptionPane.showMessageDialog(null,"验证码错误！");</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p:txBody>
      </p:sp>
      <p:sp>
        <p:nvSpPr>
          <p:cNvPr id="5" name="矩形 4"/>
          <p:cNvSpPr/>
          <p:nvPr/>
        </p:nvSpPr>
        <p:spPr>
          <a:xfrm>
            <a:off x="8943975" y="1379220"/>
            <a:ext cx="3078480" cy="4572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第一层：登录信息格式检验</a:t>
            </a:r>
            <a:endParaRPr lang="zh-CN" altLang="en-US">
              <a:solidFill>
                <a:srgbClr val="53BAE9"/>
              </a:solidFill>
            </a:endParaRPr>
          </a:p>
        </p:txBody>
      </p:sp>
      <p:sp>
        <p:nvSpPr>
          <p:cNvPr id="6" name="矩形 5"/>
          <p:cNvSpPr/>
          <p:nvPr/>
        </p:nvSpPr>
        <p:spPr>
          <a:xfrm>
            <a:off x="8943975" y="2049780"/>
            <a:ext cx="3078480" cy="4572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第二层：验证码匹配检验</a:t>
            </a:r>
            <a:endParaRPr lang="zh-CN" altLang="en-US">
              <a:solidFill>
                <a:srgbClr val="53BAE9"/>
              </a:solidFill>
            </a:endParaRPr>
          </a:p>
        </p:txBody>
      </p:sp>
      <p:sp>
        <p:nvSpPr>
          <p:cNvPr id="7" name="矩形 6"/>
          <p:cNvSpPr/>
          <p:nvPr/>
        </p:nvSpPr>
        <p:spPr>
          <a:xfrm>
            <a:off x="8943975" y="2755900"/>
            <a:ext cx="3078480" cy="4572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第三层：查询账号是否存在</a:t>
            </a:r>
            <a:endParaRPr lang="zh-CN" altLang="en-US">
              <a:solidFill>
                <a:srgbClr val="53BAE9"/>
              </a:solidFill>
            </a:endParaRPr>
          </a:p>
        </p:txBody>
      </p:sp>
      <p:sp>
        <p:nvSpPr>
          <p:cNvPr id="8" name="矩形 7"/>
          <p:cNvSpPr/>
          <p:nvPr/>
        </p:nvSpPr>
        <p:spPr>
          <a:xfrm>
            <a:off x="8943975" y="3487420"/>
            <a:ext cx="3078480" cy="4572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第四层：匹配密码是否正确</a:t>
            </a:r>
            <a:endParaRPr lang="zh-CN" altLang="en-US">
              <a:solidFill>
                <a:srgbClr val="53BAE9"/>
              </a:solidFill>
            </a:endParaRPr>
          </a:p>
        </p:txBody>
      </p:sp>
      <p:sp>
        <p:nvSpPr>
          <p:cNvPr id="9" name="矩形 8"/>
          <p:cNvSpPr/>
          <p:nvPr/>
        </p:nvSpPr>
        <p:spPr>
          <a:xfrm>
            <a:off x="8943975" y="4330700"/>
            <a:ext cx="3078480" cy="1082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第五层：判断账号角色类型</a:t>
            </a:r>
            <a:endParaRPr lang="zh-CN" altLang="en-US">
              <a:solidFill>
                <a:srgbClr val="53BAE9"/>
              </a:solidFill>
            </a:endParaRPr>
          </a:p>
          <a:p>
            <a:pPr algn="l"/>
            <a:r>
              <a:rPr lang="zh-CN" altLang="en-US">
                <a:solidFill>
                  <a:srgbClr val="53BAE9"/>
                </a:solidFill>
              </a:rPr>
              <a:t>                                 ↓</a:t>
            </a:r>
            <a:endParaRPr lang="zh-CN" altLang="en-US">
              <a:solidFill>
                <a:srgbClr val="53BAE9"/>
              </a:solidFill>
            </a:endParaRPr>
          </a:p>
          <a:p>
            <a:pPr algn="l"/>
            <a:r>
              <a:rPr lang="zh-CN" altLang="en-US">
                <a:solidFill>
                  <a:srgbClr val="53BAE9"/>
                </a:solidFill>
              </a:rPr>
              <a:t>                  转至用户主界面</a:t>
            </a:r>
            <a:endParaRPr lang="zh-CN" altLang="en-US">
              <a:solidFill>
                <a:srgbClr val="53BAE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684714" y="269156"/>
            <a:ext cx="2822575"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Security Design</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sz="2800" b="1">
                <a:solidFill>
                  <a:srgbClr val="53BAE9"/>
                </a:solidFill>
                <a:latin typeface="微软雅黑" panose="020B0503020204020204" pitchFamily="34" charset="-122"/>
                <a:ea typeface="微软雅黑" panose="020B0503020204020204" pitchFamily="34" charset="-122"/>
              </a:rPr>
              <a:t>用户安全</a:t>
            </a:r>
            <a:endParaRPr lang="zh-CN"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3" name="矩形 2"/>
          <p:cNvSpPr/>
          <p:nvPr/>
        </p:nvSpPr>
        <p:spPr>
          <a:xfrm>
            <a:off x="914400" y="1973580"/>
            <a:ext cx="3627120" cy="5334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rgbClr val="53BAE9"/>
                </a:solidFill>
                <a:latin typeface="微软雅黑" panose="020B0503020204020204" pitchFamily="34" charset="-122"/>
                <a:ea typeface="微软雅黑" panose="020B0503020204020204" pitchFamily="34" charset="-122"/>
              </a:rPr>
              <a:t>Example2:</a:t>
            </a:r>
            <a:r>
              <a:rPr lang="zh-CN" altLang="en-US">
                <a:solidFill>
                  <a:srgbClr val="53BAE9"/>
                </a:solidFill>
                <a:latin typeface="微软雅黑" panose="020B0503020204020204" pitchFamily="34" charset="-122"/>
                <a:ea typeface="微软雅黑" panose="020B0503020204020204" pitchFamily="34" charset="-122"/>
              </a:rPr>
              <a:t>创建借阅记录</a:t>
            </a:r>
            <a:endParaRPr lang="zh-CN" altLang="en-US">
              <a:solidFill>
                <a:srgbClr val="53BAE9"/>
              </a:solidFill>
              <a:latin typeface="微软雅黑" panose="020B0503020204020204" pitchFamily="34" charset="-122"/>
              <a:ea typeface="微软雅黑" panose="020B0503020204020204" pitchFamily="34" charset="-122"/>
            </a:endParaRPr>
          </a:p>
        </p:txBody>
      </p:sp>
      <p:sp>
        <p:nvSpPr>
          <p:cNvPr id="4" name="矩形 3"/>
          <p:cNvSpPr/>
          <p:nvPr/>
        </p:nvSpPr>
        <p:spPr>
          <a:xfrm>
            <a:off x="914400" y="2644140"/>
            <a:ext cx="9570720" cy="434276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700">
              <a:solidFill>
                <a:srgbClr val="53BAE9"/>
              </a:solidFill>
            </a:endParaRPr>
          </a:p>
          <a:p>
            <a:pPr algn="l"/>
            <a:r>
              <a:rPr lang="zh-CN" altLang="en-US" sz="700">
                <a:solidFill>
                  <a:srgbClr val="53BAE9"/>
                </a:solidFill>
              </a:rPr>
              <a:t>	public void CreateBorrowRecord(String[] infos){</a:t>
            </a:r>
            <a:endParaRPr lang="zh-CN" altLang="en-US" sz="700">
              <a:solidFill>
                <a:srgbClr val="53BAE9"/>
              </a:solidFill>
            </a:endParaRPr>
          </a:p>
          <a:p>
            <a:pPr algn="l"/>
            <a:r>
              <a:rPr lang="zh-CN" altLang="en-US" sz="700">
                <a:solidFill>
                  <a:srgbClr val="53BAE9"/>
                </a:solidFill>
              </a:rPr>
              <a:t>	BorrowRecord borrowRecord  = new BorrowRecord();</a:t>
            </a:r>
            <a:endParaRPr lang="zh-CN" altLang="en-US" sz="700">
              <a:solidFill>
                <a:srgbClr val="53BAE9"/>
              </a:solidFill>
            </a:endParaRPr>
          </a:p>
          <a:p>
            <a:pPr algn="l"/>
            <a:r>
              <a:rPr lang="zh-CN" altLang="en-US" sz="700">
                <a:solidFill>
                  <a:srgbClr val="53BAE9"/>
                </a:solidFill>
              </a:rPr>
              <a:t>    borrowRecord.setAllProperties(infos[0], infos[2], infos[3], infos[1], false, infos[5], infos[6]);</a:t>
            </a:r>
            <a:endParaRPr lang="zh-CN" altLang="en-US" sz="700">
              <a:solidFill>
                <a:srgbClr val="53BAE9"/>
              </a:solidFill>
            </a:endParaRPr>
          </a:p>
          <a:p>
            <a:pPr algn="l"/>
            <a:r>
              <a:rPr lang="zh-CN" altLang="en-US" sz="700">
                <a:solidFill>
                  <a:srgbClr val="53BAE9"/>
                </a:solidFill>
              </a:rPr>
              <a:t>    SQL.InsertBorrowRecord(borrowRecord);</a:t>
            </a:r>
            <a:endParaRPr lang="zh-CN" altLang="en-US" sz="700">
              <a:solidFill>
                <a:srgbClr val="53BAE9"/>
              </a:solidFill>
            </a:endParaRPr>
          </a:p>
          <a:p>
            <a:pPr algn="l"/>
            <a:endParaRPr lang="zh-CN" altLang="en-US" sz="700">
              <a:solidFill>
                <a:srgbClr val="53BAE9"/>
              </a:solidFill>
            </a:endParaRPr>
          </a:p>
          <a:p>
            <a:pPr algn="l"/>
            <a:r>
              <a:rPr lang="zh-CN" altLang="en-US" sz="700">
                <a:solidFill>
                  <a:srgbClr val="53BAE9"/>
                </a:solidFill>
              </a:rPr>
              <a:t>/***</a:t>
            </a:r>
            <a:endParaRPr lang="zh-CN" altLang="en-US" sz="700">
              <a:solidFill>
                <a:srgbClr val="53BAE9"/>
              </a:solidFill>
            </a:endParaRPr>
          </a:p>
          <a:p>
            <a:pPr algn="l"/>
            <a:r>
              <a:rPr lang="zh-CN" altLang="en-US" sz="700">
                <a:solidFill>
                  <a:srgbClr val="53BAE9"/>
                </a:solidFill>
              </a:rPr>
              <a:t>	 * 依照数据库顺序匹配的</a:t>
            </a:r>
            <a:endParaRPr lang="zh-CN" altLang="en-US" sz="700">
              <a:solidFill>
                <a:srgbClr val="53BAE9"/>
              </a:solidFill>
            </a:endParaRPr>
          </a:p>
          <a:p>
            <a:pPr algn="l"/>
            <a:r>
              <a:rPr lang="zh-CN" altLang="en-US" sz="700">
                <a:solidFill>
                  <a:srgbClr val="53BAE9"/>
                </a:solidFill>
              </a:rPr>
              <a:t>	 * @param strings</a:t>
            </a:r>
            <a:endParaRPr lang="zh-CN" altLang="en-US" sz="700">
              <a:solidFill>
                <a:srgbClr val="53BAE9"/>
              </a:solidFill>
            </a:endParaRPr>
          </a:p>
          <a:p>
            <a:pPr algn="l"/>
            <a:r>
              <a:rPr lang="zh-CN" altLang="en-US" sz="700">
                <a:solidFill>
                  <a:srgbClr val="53BAE9"/>
                </a:solidFill>
              </a:rPr>
              <a:t>	 * @return</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public static int IsBorrowRecord(String strings[]){</a:t>
            </a:r>
            <a:endParaRPr lang="zh-CN" altLang="en-US" sz="700">
              <a:solidFill>
                <a:srgbClr val="53BAE9"/>
              </a:solidFill>
            </a:endParaRPr>
          </a:p>
          <a:p>
            <a:pPr algn="l"/>
            <a:r>
              <a:rPr lang="zh-CN" altLang="en-US" sz="700">
                <a:solidFill>
                  <a:srgbClr val="53BAE9"/>
                </a:solidFill>
              </a:rPr>
              <a:t>		int flag = 0;</a:t>
            </a:r>
            <a:endParaRPr lang="zh-CN" altLang="en-US" sz="700">
              <a:solidFill>
                <a:srgbClr val="53BAE9"/>
              </a:solidFill>
            </a:endParaRPr>
          </a:p>
          <a:p>
            <a:pPr algn="l"/>
            <a:r>
              <a:rPr lang="zh-CN" altLang="en-US" sz="700">
                <a:solidFill>
                  <a:srgbClr val="53BAE9"/>
                </a:solidFill>
              </a:rPr>
              <a:t>		if(IsAccount(strings[0])!=0)</a:t>
            </a:r>
            <a:endParaRPr lang="zh-CN" altLang="en-US" sz="700">
              <a:solidFill>
                <a:srgbClr val="53BAE9"/>
              </a:solidFill>
            </a:endParaRPr>
          </a:p>
          <a:p>
            <a:pPr algn="l"/>
            <a:r>
              <a:rPr lang="zh-CN" altLang="en-US" sz="700">
                <a:solidFill>
                  <a:srgbClr val="53BAE9"/>
                </a:solidFill>
              </a:rPr>
              <a:t>			flag = 1;</a:t>
            </a:r>
            <a:endParaRPr lang="zh-CN" altLang="en-US" sz="700">
              <a:solidFill>
                <a:srgbClr val="53BAE9"/>
              </a:solidFill>
            </a:endParaRPr>
          </a:p>
          <a:p>
            <a:pPr algn="l"/>
            <a:r>
              <a:rPr lang="zh-CN" altLang="en-US" sz="700">
                <a:solidFill>
                  <a:srgbClr val="53BAE9"/>
                </a:solidFill>
              </a:rPr>
              <a:t>//		JOptionPane.showMessageDialog(null, flag+"\n"+strings[0]);</a:t>
            </a:r>
            <a:endParaRPr lang="zh-CN" altLang="en-US" sz="700">
              <a:solidFill>
                <a:srgbClr val="53BAE9"/>
              </a:solidFill>
            </a:endParaRPr>
          </a:p>
          <a:p>
            <a:pPr algn="l"/>
            <a:r>
              <a:rPr lang="zh-CN" altLang="en-US" sz="700">
                <a:solidFill>
                  <a:srgbClr val="53BAE9"/>
                </a:solidFill>
              </a:rPr>
              <a:t>		if(!IsName(strings[1]))</a:t>
            </a:r>
            <a:endParaRPr lang="zh-CN" altLang="en-US" sz="700">
              <a:solidFill>
                <a:srgbClr val="53BAE9"/>
              </a:solidFill>
            </a:endParaRPr>
          </a:p>
          <a:p>
            <a:pPr algn="l"/>
            <a:r>
              <a:rPr lang="zh-CN" altLang="en-US" sz="700">
                <a:solidFill>
                  <a:srgbClr val="53BAE9"/>
                </a:solidFill>
              </a:rPr>
              <a:t>			flag = 2;</a:t>
            </a:r>
            <a:endParaRPr lang="zh-CN" altLang="en-US" sz="700">
              <a:solidFill>
                <a:srgbClr val="53BAE9"/>
              </a:solidFill>
            </a:endParaRPr>
          </a:p>
          <a:p>
            <a:pPr algn="l"/>
            <a:r>
              <a:rPr lang="zh-CN" altLang="en-US" sz="700">
                <a:solidFill>
                  <a:srgbClr val="53BAE9"/>
                </a:solidFill>
              </a:rPr>
              <a:t>//		JOptionPane.showMessageDialog(null, flag+"\n"+strings[1]);</a:t>
            </a:r>
            <a:endParaRPr lang="zh-CN" altLang="en-US" sz="700">
              <a:solidFill>
                <a:srgbClr val="53BAE9"/>
              </a:solidFill>
            </a:endParaRPr>
          </a:p>
          <a:p>
            <a:pPr algn="l"/>
            <a:r>
              <a:rPr lang="zh-CN" altLang="en-US" sz="700">
                <a:solidFill>
                  <a:srgbClr val="53BAE9"/>
                </a:solidFill>
              </a:rPr>
              <a:t>		if(!IsIsBn(strings[2]))</a:t>
            </a:r>
            <a:endParaRPr lang="zh-CN" altLang="en-US" sz="700">
              <a:solidFill>
                <a:srgbClr val="53BAE9"/>
              </a:solidFill>
            </a:endParaRPr>
          </a:p>
          <a:p>
            <a:pPr algn="l"/>
            <a:r>
              <a:rPr lang="zh-CN" altLang="en-US" sz="700">
                <a:solidFill>
                  <a:srgbClr val="53BAE9"/>
                </a:solidFill>
              </a:rPr>
              <a:t>			flag = 3;</a:t>
            </a:r>
            <a:endParaRPr lang="zh-CN" altLang="en-US" sz="700">
              <a:solidFill>
                <a:srgbClr val="53BAE9"/>
              </a:solidFill>
            </a:endParaRPr>
          </a:p>
          <a:p>
            <a:pPr algn="l"/>
            <a:r>
              <a:rPr lang="zh-CN" altLang="en-US" sz="700">
                <a:solidFill>
                  <a:srgbClr val="53BAE9"/>
                </a:solidFill>
              </a:rPr>
              <a:t>//		JOptionPane.showMessageDialog(null, flag+"\n"+strings[2]);</a:t>
            </a:r>
            <a:endParaRPr lang="zh-CN" altLang="en-US" sz="700">
              <a:solidFill>
                <a:srgbClr val="53BAE9"/>
              </a:solidFill>
            </a:endParaRPr>
          </a:p>
          <a:p>
            <a:pPr algn="l"/>
            <a:r>
              <a:rPr lang="zh-CN" altLang="en-US" sz="700">
                <a:solidFill>
                  <a:srgbClr val="53BAE9"/>
                </a:solidFill>
              </a:rPr>
              <a:t>		if(!IsBookName(strings[3]))</a:t>
            </a:r>
            <a:endParaRPr lang="zh-CN" altLang="en-US" sz="700">
              <a:solidFill>
                <a:srgbClr val="53BAE9"/>
              </a:solidFill>
            </a:endParaRPr>
          </a:p>
          <a:p>
            <a:pPr algn="l"/>
            <a:r>
              <a:rPr lang="zh-CN" altLang="en-US" sz="700">
                <a:solidFill>
                  <a:srgbClr val="53BAE9"/>
                </a:solidFill>
              </a:rPr>
              <a:t>			flag = 4;</a:t>
            </a:r>
            <a:endParaRPr lang="zh-CN" altLang="en-US" sz="700">
              <a:solidFill>
                <a:srgbClr val="53BAE9"/>
              </a:solidFill>
            </a:endParaRPr>
          </a:p>
          <a:p>
            <a:pPr algn="l"/>
            <a:r>
              <a:rPr lang="zh-CN" altLang="en-US" sz="700">
                <a:solidFill>
                  <a:srgbClr val="53BAE9"/>
                </a:solidFill>
              </a:rPr>
              <a:t>//		JOptionPane.showMessageDialog(null, flag+"\n"+strings[3]);</a:t>
            </a:r>
            <a:endParaRPr lang="zh-CN" altLang="en-US" sz="700">
              <a:solidFill>
                <a:srgbClr val="53BAE9"/>
              </a:solidFill>
            </a:endParaRPr>
          </a:p>
          <a:p>
            <a:pPr algn="l"/>
            <a:r>
              <a:rPr lang="zh-CN" altLang="en-US" sz="700">
                <a:solidFill>
                  <a:srgbClr val="53BAE9"/>
                </a:solidFill>
              </a:rPr>
              <a:t>		if(!IsAllNumber(strings[4]))</a:t>
            </a:r>
            <a:endParaRPr lang="zh-CN" altLang="en-US" sz="700">
              <a:solidFill>
                <a:srgbClr val="53BAE9"/>
              </a:solidFill>
            </a:endParaRPr>
          </a:p>
          <a:p>
            <a:pPr algn="l"/>
            <a:r>
              <a:rPr lang="zh-CN" altLang="en-US" sz="700">
                <a:solidFill>
                  <a:srgbClr val="53BAE9"/>
                </a:solidFill>
              </a:rPr>
              <a:t>			flag = 5;</a:t>
            </a:r>
            <a:endParaRPr lang="zh-CN" altLang="en-US" sz="700">
              <a:solidFill>
                <a:srgbClr val="53BAE9"/>
              </a:solidFill>
            </a:endParaRPr>
          </a:p>
          <a:p>
            <a:pPr algn="l"/>
            <a:r>
              <a:rPr lang="zh-CN" altLang="en-US" sz="700">
                <a:solidFill>
                  <a:srgbClr val="53BAE9"/>
                </a:solidFill>
              </a:rPr>
              <a:t>//		JOptionPane.showMessageDialog(null, flag);</a:t>
            </a:r>
            <a:endParaRPr lang="zh-CN" altLang="en-US" sz="700">
              <a:solidFill>
                <a:srgbClr val="53BAE9"/>
              </a:solidFill>
            </a:endParaRPr>
          </a:p>
          <a:p>
            <a:pPr algn="l"/>
            <a:r>
              <a:rPr lang="zh-CN" altLang="en-US" sz="700">
                <a:solidFill>
                  <a:srgbClr val="53BAE9"/>
                </a:solidFill>
              </a:rPr>
              <a:t>		if(!IsDateString(strings[5]))</a:t>
            </a:r>
            <a:endParaRPr lang="zh-CN" altLang="en-US" sz="700">
              <a:solidFill>
                <a:srgbClr val="53BAE9"/>
              </a:solidFill>
            </a:endParaRPr>
          </a:p>
          <a:p>
            <a:pPr algn="l"/>
            <a:r>
              <a:rPr lang="zh-CN" altLang="en-US" sz="700">
                <a:solidFill>
                  <a:srgbClr val="53BAE9"/>
                </a:solidFill>
              </a:rPr>
              <a:t>			flag = 6;</a:t>
            </a:r>
            <a:endParaRPr lang="zh-CN" altLang="en-US" sz="700">
              <a:solidFill>
                <a:srgbClr val="53BAE9"/>
              </a:solidFill>
            </a:endParaRPr>
          </a:p>
          <a:p>
            <a:pPr algn="l"/>
            <a:r>
              <a:rPr lang="zh-CN" altLang="en-US" sz="700">
                <a:solidFill>
                  <a:srgbClr val="53BAE9"/>
                </a:solidFill>
              </a:rPr>
              <a:t>//		JOptionPane.showMessageDialog(null, flag);</a:t>
            </a:r>
            <a:endParaRPr lang="zh-CN" altLang="en-US" sz="700">
              <a:solidFill>
                <a:srgbClr val="53BAE9"/>
              </a:solidFill>
            </a:endParaRPr>
          </a:p>
          <a:p>
            <a:pPr algn="l"/>
            <a:r>
              <a:rPr lang="zh-CN" altLang="en-US" sz="700">
                <a:solidFill>
                  <a:srgbClr val="53BAE9"/>
                </a:solidFill>
              </a:rPr>
              <a:t>		if(!IsDateString(strings[6]))</a:t>
            </a:r>
            <a:endParaRPr lang="zh-CN" altLang="en-US" sz="700">
              <a:solidFill>
                <a:srgbClr val="53BAE9"/>
              </a:solidFill>
            </a:endParaRPr>
          </a:p>
          <a:p>
            <a:pPr algn="l"/>
            <a:r>
              <a:rPr lang="zh-CN" altLang="en-US" sz="700">
                <a:solidFill>
                  <a:srgbClr val="53BAE9"/>
                </a:solidFill>
              </a:rPr>
              <a:t>			flag = 7;</a:t>
            </a:r>
            <a:endParaRPr lang="zh-CN" altLang="en-US" sz="700">
              <a:solidFill>
                <a:srgbClr val="53BAE9"/>
              </a:solidFill>
            </a:endParaRPr>
          </a:p>
          <a:p>
            <a:pPr algn="l"/>
            <a:r>
              <a:rPr lang="zh-CN" altLang="en-US" sz="700">
                <a:solidFill>
                  <a:srgbClr val="53BAE9"/>
                </a:solidFill>
              </a:rPr>
              <a:t>//		JOptionPane.showMessageDialog(null, flag);</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return flag;</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p:txBody>
      </p:sp>
      <p:sp>
        <p:nvSpPr>
          <p:cNvPr id="5" name="矩形 4"/>
          <p:cNvSpPr/>
          <p:nvPr/>
        </p:nvSpPr>
        <p:spPr>
          <a:xfrm>
            <a:off x="8350250" y="1379220"/>
            <a:ext cx="3672205" cy="4572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第一层：检查该用户格式是否正确</a:t>
            </a:r>
            <a:endParaRPr lang="zh-CN" altLang="en-US">
              <a:solidFill>
                <a:srgbClr val="53BAE9"/>
              </a:solidFill>
            </a:endParaRPr>
          </a:p>
        </p:txBody>
      </p:sp>
      <p:sp>
        <p:nvSpPr>
          <p:cNvPr id="10" name="矩形 9"/>
          <p:cNvSpPr/>
          <p:nvPr/>
        </p:nvSpPr>
        <p:spPr>
          <a:xfrm>
            <a:off x="8350250" y="1973580"/>
            <a:ext cx="3672205" cy="4572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第二层：检查该书名格式是否正确</a:t>
            </a:r>
            <a:endParaRPr lang="zh-CN" altLang="en-US">
              <a:solidFill>
                <a:srgbClr val="53BAE9"/>
              </a:solidFill>
            </a:endParaRPr>
          </a:p>
        </p:txBody>
      </p:sp>
      <p:sp>
        <p:nvSpPr>
          <p:cNvPr id="11" name="矩形 10"/>
          <p:cNvSpPr/>
          <p:nvPr/>
        </p:nvSpPr>
        <p:spPr>
          <a:xfrm>
            <a:off x="8350250" y="2506980"/>
            <a:ext cx="3672205" cy="701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第三层：检查该书</a:t>
            </a:r>
            <a:r>
              <a:rPr lang="en-US" altLang="zh-CN">
                <a:solidFill>
                  <a:srgbClr val="53BAE9"/>
                </a:solidFill>
              </a:rPr>
              <a:t>ISBN</a:t>
            </a:r>
            <a:r>
              <a:rPr lang="zh-CN" altLang="en-US">
                <a:solidFill>
                  <a:srgbClr val="53BAE9"/>
                </a:solidFill>
              </a:rPr>
              <a:t>编码格式是</a:t>
            </a:r>
            <a:endParaRPr lang="zh-CN" altLang="en-US">
              <a:solidFill>
                <a:srgbClr val="53BAE9"/>
              </a:solidFill>
            </a:endParaRPr>
          </a:p>
          <a:p>
            <a:pPr algn="ctr"/>
            <a:r>
              <a:rPr lang="zh-CN" altLang="en-US">
                <a:solidFill>
                  <a:srgbClr val="53BAE9"/>
                </a:solidFill>
              </a:rPr>
              <a:t>否正确</a:t>
            </a:r>
            <a:endParaRPr lang="zh-CN" altLang="en-US">
              <a:solidFill>
                <a:srgbClr val="53BAE9"/>
              </a:solidFill>
            </a:endParaRPr>
          </a:p>
        </p:txBody>
      </p:sp>
      <p:sp>
        <p:nvSpPr>
          <p:cNvPr id="12" name="矩形 11"/>
          <p:cNvSpPr/>
          <p:nvPr/>
        </p:nvSpPr>
        <p:spPr>
          <a:xfrm>
            <a:off x="8350250" y="3350260"/>
            <a:ext cx="3672205" cy="6705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第四层：检查借阅日期格式是否正确</a:t>
            </a:r>
            <a:endParaRPr lang="zh-CN" altLang="en-US">
              <a:solidFill>
                <a:srgbClr val="53BAE9"/>
              </a:solidFill>
            </a:endParaRPr>
          </a:p>
        </p:txBody>
      </p:sp>
      <p:sp>
        <p:nvSpPr>
          <p:cNvPr id="13" name="矩形 12"/>
          <p:cNvSpPr/>
          <p:nvPr/>
        </p:nvSpPr>
        <p:spPr>
          <a:xfrm>
            <a:off x="8350250" y="4157980"/>
            <a:ext cx="3672205" cy="5334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第五层：检查该书借阅状态</a:t>
            </a:r>
            <a:endParaRPr lang="zh-CN" altLang="en-US">
              <a:solidFill>
                <a:srgbClr val="53BAE9"/>
              </a:solidFill>
            </a:endParaRPr>
          </a:p>
          <a:p>
            <a:pPr algn="ctr"/>
            <a:r>
              <a:rPr lang="zh-CN" altLang="en-US">
                <a:solidFill>
                  <a:srgbClr val="53BAE9"/>
                </a:solidFill>
              </a:rPr>
              <a:t>是否正确</a:t>
            </a:r>
            <a:endParaRPr lang="zh-CN" altLang="en-US">
              <a:solidFill>
                <a:srgbClr val="53BAE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684714" y="269156"/>
            <a:ext cx="2822575"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Security Design</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sz="2800" b="1">
                <a:solidFill>
                  <a:srgbClr val="53BAE9"/>
                </a:solidFill>
                <a:latin typeface="微软雅黑" panose="020B0503020204020204" pitchFamily="34" charset="-122"/>
                <a:ea typeface="微软雅黑" panose="020B0503020204020204" pitchFamily="34" charset="-122"/>
              </a:rPr>
              <a:t>系统安全</a:t>
            </a:r>
            <a:endParaRPr lang="zh-CN"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2</a:t>
            </a:r>
            <a:endParaRPr lang="en-US" altLang="zh-CN" sz="2400" b="1"/>
          </a:p>
        </p:txBody>
      </p:sp>
      <p:sp>
        <p:nvSpPr>
          <p:cNvPr id="3" name="矩形 2"/>
          <p:cNvSpPr/>
          <p:nvPr/>
        </p:nvSpPr>
        <p:spPr>
          <a:xfrm>
            <a:off x="914400" y="1973580"/>
            <a:ext cx="3627120" cy="5334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rgbClr val="53BAE9"/>
                </a:solidFill>
                <a:latin typeface="微软雅黑" panose="020B0503020204020204" pitchFamily="34" charset="-122"/>
                <a:ea typeface="微软雅黑" panose="020B0503020204020204" pitchFamily="34" charset="-122"/>
              </a:rPr>
              <a:t>Example1:SQL</a:t>
            </a:r>
            <a:r>
              <a:rPr lang="zh-CN" altLang="en-US">
                <a:solidFill>
                  <a:srgbClr val="53BAE9"/>
                </a:solidFill>
                <a:latin typeface="微软雅黑" panose="020B0503020204020204" pitchFamily="34" charset="-122"/>
                <a:ea typeface="微软雅黑" panose="020B0503020204020204" pitchFamily="34" charset="-122"/>
              </a:rPr>
              <a:t>语句性能与优化</a:t>
            </a:r>
            <a:endParaRPr lang="zh-CN" altLang="en-US">
              <a:solidFill>
                <a:srgbClr val="53BAE9"/>
              </a:solidFill>
              <a:latin typeface="微软雅黑" panose="020B0503020204020204" pitchFamily="34" charset="-122"/>
              <a:ea typeface="微软雅黑" panose="020B0503020204020204" pitchFamily="34" charset="-122"/>
            </a:endParaRPr>
          </a:p>
        </p:txBody>
      </p:sp>
      <p:sp>
        <p:nvSpPr>
          <p:cNvPr id="4" name="矩形 3"/>
          <p:cNvSpPr/>
          <p:nvPr/>
        </p:nvSpPr>
        <p:spPr>
          <a:xfrm>
            <a:off x="914400" y="2700020"/>
            <a:ext cx="9570720" cy="225488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700">
                <a:solidFill>
                  <a:srgbClr val="53BAE9"/>
                </a:solidFill>
              </a:rPr>
              <a:t>private static ResultSet getResultSet(String str_SQL){</a:t>
            </a:r>
            <a:endParaRPr lang="zh-CN" altLang="en-US" sz="700">
              <a:solidFill>
                <a:srgbClr val="53BAE9"/>
              </a:solidFill>
            </a:endParaRPr>
          </a:p>
          <a:p>
            <a:pPr algn="l"/>
            <a:r>
              <a:rPr lang="zh-CN" altLang="en-US" sz="700">
                <a:solidFill>
                  <a:srgbClr val="53BAE9"/>
                </a:solidFill>
              </a:rPr>
              <a:t>		ResultSet rSet = null;</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try{</a:t>
            </a:r>
            <a:endParaRPr lang="zh-CN" altLang="en-US" sz="700">
              <a:solidFill>
                <a:srgbClr val="53BAE9"/>
              </a:solidFill>
            </a:endParaRPr>
          </a:p>
          <a:p>
            <a:pPr algn="l"/>
            <a:r>
              <a:rPr lang="zh-CN" altLang="en-US" sz="700">
                <a:solidFill>
                  <a:srgbClr val="53BAE9"/>
                </a:solidFill>
              </a:rPr>
              <a:t>		Statement statement = getStatement(null);</a:t>
            </a:r>
            <a:endParaRPr lang="zh-CN" altLang="en-US" sz="700">
              <a:solidFill>
                <a:srgbClr val="53BAE9"/>
              </a:solidFill>
            </a:endParaRPr>
          </a:p>
          <a:p>
            <a:pPr algn="l"/>
            <a:r>
              <a:rPr lang="zh-CN" altLang="en-US" sz="700">
                <a:solidFill>
                  <a:srgbClr val="53BAE9"/>
                </a:solidFill>
              </a:rPr>
              <a:t>		PreparedStatement prestmt = connection.prepareStatement(str_SQL) ; </a:t>
            </a:r>
            <a:endParaRPr lang="zh-CN" altLang="en-US" sz="700">
              <a:solidFill>
                <a:srgbClr val="53BAE9"/>
              </a:solidFill>
            </a:endParaRPr>
          </a:p>
          <a:p>
            <a:pPr algn="l"/>
            <a:r>
              <a:rPr lang="zh-CN" altLang="en-US" sz="700">
                <a:solidFill>
                  <a:srgbClr val="53BAE9"/>
                </a:solidFill>
              </a:rPr>
              <a:t>		rSet = prestmt.executeQuery();</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catch (Exception e) {</a:t>
            </a:r>
            <a:endParaRPr lang="zh-CN" altLang="en-US" sz="700">
              <a:solidFill>
                <a:srgbClr val="53BAE9"/>
              </a:solidFill>
            </a:endParaRPr>
          </a:p>
          <a:p>
            <a:pPr algn="l"/>
            <a:r>
              <a:rPr lang="zh-CN" altLang="en-US" sz="700">
                <a:solidFill>
                  <a:srgbClr val="53BAE9"/>
                </a:solidFill>
              </a:rPr>
              <a:t>			System.out.println("SQL获取结果集异常！");		}</a:t>
            </a:r>
            <a:endParaRPr lang="zh-CN" altLang="en-US" sz="700">
              <a:solidFill>
                <a:srgbClr val="53BAE9"/>
              </a:solidFill>
            </a:endParaRPr>
          </a:p>
          <a:p>
            <a:pPr algn="l"/>
            <a:r>
              <a:rPr lang="zh-CN" altLang="en-US" sz="700">
                <a:solidFill>
                  <a:srgbClr val="53BAE9"/>
                </a:solidFill>
              </a:rPr>
              <a:t>		return rSet;</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a:p>
            <a:pPr algn="l"/>
            <a:r>
              <a:rPr lang="zh-CN" altLang="en-US" sz="700">
                <a:solidFill>
                  <a:srgbClr val="53BAE9"/>
                </a:solidFill>
              </a:rPr>
              <a:t>	</a:t>
            </a:r>
            <a:endParaRPr lang="zh-CN" altLang="en-US" sz="700">
              <a:solidFill>
                <a:srgbClr val="53BAE9"/>
              </a:solidFill>
            </a:endParaRPr>
          </a:p>
        </p:txBody>
      </p:sp>
      <p:sp>
        <p:nvSpPr>
          <p:cNvPr id="5" name="矩形 4"/>
          <p:cNvSpPr/>
          <p:nvPr/>
        </p:nvSpPr>
        <p:spPr>
          <a:xfrm>
            <a:off x="8411210" y="1379220"/>
            <a:ext cx="3611880" cy="4572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rgbClr val="53BAE9"/>
                </a:solidFill>
              </a:rPr>
              <a:t>使用预处理语句</a:t>
            </a:r>
            <a:r>
              <a:rPr lang="en-US" altLang="zh-CN">
                <a:solidFill>
                  <a:srgbClr val="53BAE9"/>
                </a:solidFill>
              </a:rPr>
              <a:t>PrepareStatement</a:t>
            </a:r>
            <a:endParaRPr lang="en-US" altLang="zh-CN">
              <a:solidFill>
                <a:srgbClr val="53BAE9"/>
              </a:solidFill>
            </a:endParaRPr>
          </a:p>
        </p:txBody>
      </p:sp>
      <p:sp>
        <p:nvSpPr>
          <p:cNvPr id="2" name="矩形 1"/>
          <p:cNvSpPr/>
          <p:nvPr/>
        </p:nvSpPr>
        <p:spPr>
          <a:xfrm>
            <a:off x="8411210" y="2011680"/>
            <a:ext cx="3611880" cy="4572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rgbClr val="53BAE9"/>
                </a:solidFill>
              </a:rPr>
              <a:t>  1.SQL</a:t>
            </a:r>
            <a:r>
              <a:rPr lang="zh-CN" altLang="en-US">
                <a:solidFill>
                  <a:srgbClr val="53BAE9"/>
                </a:solidFill>
              </a:rPr>
              <a:t>执行性能更高</a:t>
            </a:r>
            <a:endParaRPr lang="zh-CN" altLang="en-US">
              <a:solidFill>
                <a:srgbClr val="53BAE9"/>
              </a:solidFill>
            </a:endParaRPr>
          </a:p>
        </p:txBody>
      </p:sp>
      <p:sp>
        <p:nvSpPr>
          <p:cNvPr id="10" name="矩形 9"/>
          <p:cNvSpPr/>
          <p:nvPr/>
        </p:nvSpPr>
        <p:spPr>
          <a:xfrm>
            <a:off x="8431530" y="2595880"/>
            <a:ext cx="3611880" cy="4572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rgbClr val="53BAE9"/>
                </a:solidFill>
              </a:rPr>
              <a:t>  2.</a:t>
            </a:r>
            <a:r>
              <a:rPr lang="zh-CN" altLang="en-US">
                <a:solidFill>
                  <a:srgbClr val="53BAE9"/>
                </a:solidFill>
              </a:rPr>
              <a:t>代码可读性与可维护性更优</a:t>
            </a:r>
            <a:endParaRPr lang="zh-CN" altLang="en-US">
              <a:solidFill>
                <a:srgbClr val="53BAE9"/>
              </a:solidFill>
            </a:endParaRPr>
          </a:p>
        </p:txBody>
      </p:sp>
      <p:sp>
        <p:nvSpPr>
          <p:cNvPr id="11" name="矩形 10"/>
          <p:cNvSpPr/>
          <p:nvPr/>
        </p:nvSpPr>
        <p:spPr>
          <a:xfrm>
            <a:off x="8411210" y="3230880"/>
            <a:ext cx="3611880" cy="5638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rgbClr val="53BAE9"/>
                </a:solidFill>
              </a:rPr>
              <a:t>  3.SQL</a:t>
            </a:r>
            <a:r>
              <a:rPr lang="zh-CN" altLang="en-US">
                <a:solidFill>
                  <a:srgbClr val="53BAE9"/>
                </a:solidFill>
              </a:rPr>
              <a:t>语句更安全地执行，防止破坏</a:t>
            </a:r>
            <a:r>
              <a:rPr lang="en-US" altLang="zh-CN">
                <a:solidFill>
                  <a:srgbClr val="53BAE9"/>
                </a:solidFill>
              </a:rPr>
              <a:t>(</a:t>
            </a:r>
            <a:r>
              <a:rPr lang="zh-CN" altLang="en-US">
                <a:solidFill>
                  <a:srgbClr val="53BAE9"/>
                </a:solidFill>
              </a:rPr>
              <a:t>数据库</a:t>
            </a:r>
            <a:r>
              <a:rPr lang="en-US" altLang="zh-CN">
                <a:solidFill>
                  <a:srgbClr val="53BAE9"/>
                </a:solidFill>
              </a:rPr>
              <a:t>)</a:t>
            </a:r>
            <a:r>
              <a:rPr lang="zh-CN" altLang="en-US">
                <a:solidFill>
                  <a:srgbClr val="53BAE9"/>
                </a:solidFill>
              </a:rPr>
              <a:t>系统</a:t>
            </a:r>
            <a:endParaRPr lang="zh-CN" altLang="en-US">
              <a:solidFill>
                <a:srgbClr val="53BAE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endParaRPr lang="zh-CN" altLang="en-US" sz="2800" b="1">
              <a:solidFill>
                <a:srgbClr val="53BAE9"/>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en-US" sz="2800" dirty="0">
              <a:solidFill>
                <a:srgbClr val="53BAE9"/>
              </a:solidFill>
              <a:latin typeface="华文细黑" panose="02010600040101010101" pitchFamily="2" charset="-122"/>
              <a:ea typeface="华文细黑" panose="02010600040101010101" pitchFamily="2"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76" name="矩形 75"/>
          <p:cNvSpPr/>
          <p:nvPr/>
        </p:nvSpPr>
        <p:spPr>
          <a:xfrm>
            <a:off x="1965960" y="1866900"/>
            <a:ext cx="8488680" cy="1524000"/>
          </a:xfrm>
          <a:prstGeom prst="rect">
            <a:avLst/>
          </a:prstGeom>
          <a:solidFill>
            <a:srgbClr val="000000">
              <a:alpha val="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53BAE9"/>
                </a:solidFill>
                <a:latin typeface="微软雅黑" panose="020B0503020204020204" pitchFamily="34" charset="-122"/>
                <a:ea typeface="微软雅黑" panose="020B0503020204020204" pitchFamily="34" charset="-122"/>
              </a:rPr>
              <a:t>   </a:t>
            </a:r>
            <a:r>
              <a:rPr lang="zh-CN" altLang="en-US" sz="2400" b="1">
                <a:solidFill>
                  <a:srgbClr val="53BAE9"/>
                </a:solidFill>
                <a:latin typeface="微软雅黑" panose="020B0503020204020204" pitchFamily="34" charset="-122"/>
                <a:ea typeface="微软雅黑" panose="020B0503020204020204" pitchFamily="34" charset="-122"/>
              </a:rPr>
              <a:t>系统需求概述</a:t>
            </a:r>
            <a:r>
              <a:rPr lang="en-US" altLang="zh-CN" sz="2400" b="1">
                <a:solidFill>
                  <a:srgbClr val="53BAE9"/>
                </a:solidFill>
                <a:latin typeface="微软雅黑" panose="020B0503020204020204" pitchFamily="34" charset="-122"/>
                <a:ea typeface="微软雅黑" panose="020B0503020204020204" pitchFamily="34" charset="-122"/>
              </a:rPr>
              <a:t>   </a:t>
            </a:r>
            <a:r>
              <a:rPr lang="en-US" altLang="zh-CN">
                <a:solidFill>
                  <a:srgbClr val="53BAE9"/>
                </a:solidFill>
                <a:latin typeface="微软雅黑" panose="020B0503020204020204" pitchFamily="34" charset="-122"/>
                <a:ea typeface="微软雅黑" panose="020B0503020204020204" pitchFamily="34" charset="-122"/>
              </a:rPr>
              <a:t>     </a:t>
            </a:r>
            <a:endParaRPr lang="en-US" altLang="zh-CN">
              <a:solidFill>
                <a:srgbClr val="53BAE9"/>
              </a:solidFill>
              <a:latin typeface="微软雅黑" panose="020B0503020204020204" pitchFamily="34" charset="-122"/>
              <a:ea typeface="微软雅黑" panose="020B0503020204020204" pitchFamily="34" charset="-122"/>
            </a:endParaRPr>
          </a:p>
          <a:p>
            <a:pPr algn="ctr"/>
            <a:r>
              <a:rPr lang="en-US" altLang="zh-CN">
                <a:solidFill>
                  <a:srgbClr val="53BAE9"/>
                </a:solidFill>
                <a:latin typeface="微软雅黑" panose="020B0503020204020204" pitchFamily="34" charset="-122"/>
                <a:ea typeface="微软雅黑" panose="020B0503020204020204" pitchFamily="34" charset="-122"/>
              </a:rPr>
              <a:t> </a:t>
            </a:r>
            <a:endParaRPr lang="en-US" altLang="zh-CN">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      </a:t>
            </a:r>
            <a:r>
              <a:rPr lang="zh-CN" altLang="en-US" sz="2000">
                <a:solidFill>
                  <a:srgbClr val="53BAE9"/>
                </a:solidFill>
                <a:latin typeface="微软雅黑" panose="020B0503020204020204" pitchFamily="34" charset="-122"/>
                <a:ea typeface="微软雅黑" panose="020B0503020204020204" pitchFamily="34" charset="-122"/>
              </a:rPr>
              <a:t> 采用现代化自动化统一的计算机信息系统，有效优化图书馆管理系统，使其高效的发挥最大作用，能够迅捷的为读者提供相应的服务，为系统管理人员减轻工作负担，降低系统运营成本，提高图书馆运作效率。</a:t>
            </a:r>
            <a:endParaRPr lang="zh-CN" altLang="en-US" sz="2000">
              <a:solidFill>
                <a:srgbClr val="53BAE9"/>
              </a:solidFill>
              <a:latin typeface="微软雅黑" panose="020B0503020204020204" pitchFamily="34" charset="-122"/>
              <a:ea typeface="微软雅黑" panose="020B0503020204020204" pitchFamily="34" charset="-122"/>
            </a:endParaRPr>
          </a:p>
        </p:txBody>
      </p:sp>
      <p:sp>
        <p:nvSpPr>
          <p:cNvPr id="77" name="矩形 76"/>
          <p:cNvSpPr/>
          <p:nvPr/>
        </p:nvSpPr>
        <p:spPr>
          <a:xfrm>
            <a:off x="1402080" y="3649980"/>
            <a:ext cx="9615805" cy="2926080"/>
          </a:xfrm>
          <a:prstGeom prst="rect">
            <a:avLst/>
          </a:prstGeom>
          <a:noFill/>
          <a:ln>
            <a:solidFill>
              <a:srgbClr val="000000">
                <a:alpha val="0"/>
              </a:srgb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a:solidFill>
                  <a:srgbClr val="53BAE9"/>
                </a:solidFill>
                <a:latin typeface="微软雅黑" panose="020B0503020204020204" pitchFamily="34" charset="-122"/>
                <a:ea typeface="微软雅黑" panose="020B0503020204020204" pitchFamily="34" charset="-122"/>
              </a:rPr>
              <a:t>系统角色概述</a:t>
            </a:r>
            <a:endParaRPr lang="zh-CN" altLang="en-US" sz="2400" b="1">
              <a:solidFill>
                <a:srgbClr val="53BAE9"/>
              </a:solidFill>
              <a:latin typeface="微软雅黑" panose="020B0503020204020204" pitchFamily="34" charset="-122"/>
              <a:ea typeface="微软雅黑" panose="020B0503020204020204" pitchFamily="34" charset="-122"/>
            </a:endParaRPr>
          </a:p>
          <a:p>
            <a:pPr algn="l"/>
            <a:endParaRPr lang="zh-CN" altLang="en-US" sz="2400" b="1">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       本系统主要建立在基于C/S模式,考虑到图书管理的实际情况，系统主要分为两个角色:  </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          1.图书管理员。对于图书馆管理员能够便捷的对图书信息进行添加、修改、删除,分类管理等操作,对读者信息进行相关添加,修改,分类管理等操作；对于图书管理员可以对图书馆信息进行修改更新操作,对系统用户进行添加、修改、删除、权限设置等操作。</a:t>
            </a:r>
            <a:endParaRPr lang="zh-CN" altLang="en-US">
              <a:solidFill>
                <a:srgbClr val="53BAE9"/>
              </a:solidFill>
              <a:latin typeface="微软雅黑" panose="020B0503020204020204" pitchFamily="34" charset="-122"/>
              <a:ea typeface="微软雅黑" panose="020B0503020204020204" pitchFamily="34" charset="-122"/>
            </a:endParaRPr>
          </a:p>
          <a:p>
            <a:pPr algn="l"/>
            <a:r>
              <a:rPr lang="en-US" altLang="zh-CN">
                <a:solidFill>
                  <a:srgbClr val="53BAE9"/>
                </a:solidFill>
                <a:latin typeface="微软雅黑" panose="020B0503020204020204" pitchFamily="34" charset="-122"/>
                <a:ea typeface="微软雅黑" panose="020B0503020204020204" pitchFamily="34" charset="-122"/>
              </a:rPr>
              <a:t>          2.</a:t>
            </a:r>
            <a:r>
              <a:rPr lang="zh-CN" altLang="en-US">
                <a:solidFill>
                  <a:srgbClr val="53BAE9"/>
                </a:solidFill>
                <a:latin typeface="微软雅黑" panose="020B0503020204020204" pitchFamily="34" charset="-122"/>
                <a:ea typeface="微软雅黑" panose="020B0503020204020204" pitchFamily="34" charset="-122"/>
              </a:rPr>
              <a:t>借阅者。对于借阅者能够对个人部分信息的维护（修改）。能够完成基本的借书、还书功能。</a:t>
            </a:r>
            <a:endParaRPr lang="zh-CN" altLang="en-US">
              <a:solidFill>
                <a:srgbClr val="53BAE9"/>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684714" y="269156"/>
            <a:ext cx="2822575"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Security Design</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sz="2800" b="1">
                <a:solidFill>
                  <a:srgbClr val="53BAE9"/>
                </a:solidFill>
                <a:latin typeface="微软雅黑" panose="020B0503020204020204" pitchFamily="34" charset="-122"/>
                <a:ea typeface="微软雅黑" panose="020B0503020204020204" pitchFamily="34" charset="-122"/>
              </a:rPr>
              <a:t>系统安全</a:t>
            </a:r>
            <a:endParaRPr lang="zh-CN"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2</a:t>
            </a:r>
            <a:endParaRPr lang="en-US" altLang="zh-CN" sz="2400" b="1"/>
          </a:p>
        </p:txBody>
      </p:sp>
      <p:sp>
        <p:nvSpPr>
          <p:cNvPr id="3" name="矩形 2"/>
          <p:cNvSpPr/>
          <p:nvPr/>
        </p:nvSpPr>
        <p:spPr>
          <a:xfrm>
            <a:off x="914400" y="1973580"/>
            <a:ext cx="3627120" cy="5334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rgbClr val="53BAE9"/>
                </a:solidFill>
                <a:latin typeface="微软雅黑" panose="020B0503020204020204" pitchFamily="34" charset="-122"/>
                <a:ea typeface="微软雅黑" panose="020B0503020204020204" pitchFamily="34" charset="-122"/>
              </a:rPr>
              <a:t>Example2:</a:t>
            </a:r>
            <a:r>
              <a:rPr lang="zh-CN" altLang="en-US">
                <a:solidFill>
                  <a:srgbClr val="53BAE9"/>
                </a:solidFill>
                <a:latin typeface="微软雅黑" panose="020B0503020204020204" pitchFamily="34" charset="-122"/>
                <a:ea typeface="微软雅黑" panose="020B0503020204020204" pitchFamily="34" charset="-122"/>
              </a:rPr>
              <a:t>严格的格式匹配</a:t>
            </a:r>
            <a:endParaRPr lang="zh-CN" altLang="en-US">
              <a:solidFill>
                <a:srgbClr val="53BAE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685030" y="2318385"/>
            <a:ext cx="3133090" cy="4079875"/>
          </a:xfrm>
          <a:prstGeom prst="rect">
            <a:avLst/>
          </a:prstGeom>
        </p:spPr>
      </p:pic>
      <p:sp>
        <p:nvSpPr>
          <p:cNvPr id="7" name="矩形 6"/>
          <p:cNvSpPr/>
          <p:nvPr/>
        </p:nvSpPr>
        <p:spPr>
          <a:xfrm>
            <a:off x="8168640" y="1836420"/>
            <a:ext cx="3627120" cy="5334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solidFill>
                  <a:srgbClr val="53BAE9"/>
                </a:solidFill>
                <a:latin typeface="微软雅黑" panose="020B0503020204020204" pitchFamily="34" charset="-122"/>
                <a:ea typeface="微软雅黑" panose="020B0503020204020204" pitchFamily="34" charset="-122"/>
              </a:rPr>
              <a:t>保证系统运行良好</a:t>
            </a:r>
            <a:endParaRPr lang="zh-CN">
              <a:solidFill>
                <a:srgbClr val="53BAE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684714" y="269156"/>
            <a:ext cx="2822575"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Security Design</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sz="2800" b="1">
                <a:solidFill>
                  <a:srgbClr val="53BAE9"/>
                </a:solidFill>
                <a:latin typeface="微软雅黑" panose="020B0503020204020204" pitchFamily="34" charset="-122"/>
                <a:ea typeface="微软雅黑" panose="020B0503020204020204" pitchFamily="34" charset="-122"/>
              </a:rPr>
              <a:t>系统安全</a:t>
            </a:r>
            <a:endParaRPr lang="zh-CN"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2</a:t>
            </a:r>
            <a:endParaRPr lang="en-US" altLang="zh-CN" sz="2400" b="1"/>
          </a:p>
        </p:txBody>
      </p:sp>
      <p:sp>
        <p:nvSpPr>
          <p:cNvPr id="3" name="矩形 2"/>
          <p:cNvSpPr/>
          <p:nvPr/>
        </p:nvSpPr>
        <p:spPr>
          <a:xfrm>
            <a:off x="914400" y="1973580"/>
            <a:ext cx="3627120" cy="53340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rgbClr val="53BAE9"/>
                </a:solidFill>
                <a:latin typeface="微软雅黑" panose="020B0503020204020204" pitchFamily="34" charset="-122"/>
                <a:ea typeface="微软雅黑" panose="020B0503020204020204" pitchFamily="34" charset="-122"/>
              </a:rPr>
              <a:t>Example3:</a:t>
            </a:r>
            <a:r>
              <a:rPr lang="zh-CN" altLang="en-US">
                <a:solidFill>
                  <a:srgbClr val="53BAE9"/>
                </a:solidFill>
                <a:latin typeface="微软雅黑" panose="020B0503020204020204" pitchFamily="34" charset="-122"/>
                <a:ea typeface="微软雅黑" panose="020B0503020204020204" pitchFamily="34" charset="-122"/>
              </a:rPr>
              <a:t>验证码的使用</a:t>
            </a:r>
            <a:endParaRPr lang="zh-CN" altLang="en-US">
              <a:solidFill>
                <a:srgbClr val="53BAE9"/>
              </a:solidFill>
              <a:latin typeface="微软雅黑" panose="020B0503020204020204" pitchFamily="34" charset="-122"/>
              <a:ea typeface="微软雅黑" panose="020B0503020204020204" pitchFamily="34" charset="-122"/>
            </a:endParaRPr>
          </a:p>
        </p:txBody>
      </p:sp>
      <p:sp>
        <p:nvSpPr>
          <p:cNvPr id="7" name="矩形 6"/>
          <p:cNvSpPr/>
          <p:nvPr/>
        </p:nvSpPr>
        <p:spPr>
          <a:xfrm>
            <a:off x="7508875" y="1988820"/>
            <a:ext cx="4286885" cy="5791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olidFill>
                  <a:srgbClr val="53BAE9"/>
                </a:solidFill>
                <a:latin typeface="微软雅黑" panose="020B0503020204020204" pitchFamily="34" charset="-122"/>
                <a:ea typeface="微软雅黑" panose="020B0503020204020204" pitchFamily="34" charset="-122"/>
              </a:rPr>
              <a:t>防止黑客机器入侵，</a:t>
            </a:r>
            <a:endParaRPr lang="zh-CN">
              <a:solidFill>
                <a:srgbClr val="53BAE9"/>
              </a:solidFill>
              <a:latin typeface="微软雅黑" panose="020B0503020204020204" pitchFamily="34" charset="-122"/>
              <a:ea typeface="微软雅黑" panose="020B0503020204020204" pitchFamily="34" charset="-122"/>
            </a:endParaRPr>
          </a:p>
          <a:p>
            <a:pPr algn="ctr"/>
            <a:r>
              <a:rPr lang="zh-CN">
                <a:solidFill>
                  <a:srgbClr val="53BAE9"/>
                </a:solidFill>
                <a:latin typeface="微软雅黑" panose="020B0503020204020204" pitchFamily="34" charset="-122"/>
                <a:ea typeface="微软雅黑" panose="020B0503020204020204" pitchFamily="34" charset="-122"/>
              </a:rPr>
              <a:t>降低系统被攻击的可能性</a:t>
            </a:r>
            <a:endParaRPr lang="zh-CN">
              <a:solidFill>
                <a:srgbClr val="53BAE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685030" y="2243455"/>
            <a:ext cx="2823210" cy="4199890"/>
          </a:xfrm>
          <a:prstGeom prst="rect">
            <a:avLst/>
          </a:prstGeom>
        </p:spPr>
      </p:pic>
      <p:pic>
        <p:nvPicPr>
          <p:cNvPr id="4" name="图片 3"/>
          <p:cNvPicPr>
            <a:picLocks noChangeAspect="1"/>
          </p:cNvPicPr>
          <p:nvPr/>
        </p:nvPicPr>
        <p:blipFill>
          <a:blip r:embed="rId1"/>
          <a:stretch>
            <a:fillRect/>
          </a:stretch>
        </p:blipFill>
        <p:spPr>
          <a:xfrm>
            <a:off x="4810125" y="1405255"/>
            <a:ext cx="2571115" cy="404749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4" name="椭圆 3"/>
          <p:cNvSpPr/>
          <p:nvPr/>
        </p:nvSpPr>
        <p:spPr>
          <a:xfrm rot="10800000">
            <a:off x="2551641" y="167994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0800000">
            <a:off x="1913518" y="171334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0800000">
            <a:off x="1342205" y="174675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0800000">
            <a:off x="837701"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373122" y="167994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78054" y="171334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16176" y="174675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287490" y="178015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818468" y="1441768"/>
            <a:ext cx="2214880" cy="743585"/>
          </a:xfrm>
          <a:prstGeom prst="rect">
            <a:avLst/>
          </a:prstGeom>
          <a:noFill/>
        </p:spPr>
        <p:txBody>
          <a:bodyPr wrap="none" rtlCol="0" anchor="ctr">
            <a:spAutoFit/>
          </a:bodyPr>
          <a:lstStyle/>
          <a:p>
            <a:pPr algn="ctr"/>
            <a:r>
              <a:rPr lang="zh-CN" altLang="en-US" sz="4000" b="1" dirty="0" smtClean="0">
                <a:solidFill>
                  <a:schemeClr val="bg1"/>
                </a:solidFill>
                <a:latin typeface="华文细黑" panose="02010600040101010101" pitchFamily="2" charset="-122"/>
                <a:ea typeface="华文细黑" panose="02010600040101010101" pitchFamily="2" charset="-122"/>
              </a:rPr>
              <a:t>关于我们</a:t>
            </a:r>
            <a:endParaRPr lang="zh-CN" altLang="en-US" sz="4000" b="1" dirty="0" smtClean="0">
              <a:solidFill>
                <a:schemeClr val="bg1"/>
              </a:solidFill>
              <a:latin typeface="华文细黑" panose="02010600040101010101" pitchFamily="2" charset="-122"/>
              <a:ea typeface="华文细黑" panose="02010600040101010101" pitchFamily="2" charset="-122"/>
            </a:endParaRPr>
          </a:p>
        </p:txBody>
      </p:sp>
      <p:grpSp>
        <p:nvGrpSpPr>
          <p:cNvPr id="13" name="组合 12"/>
          <p:cNvGrpSpPr/>
          <p:nvPr/>
        </p:nvGrpSpPr>
        <p:grpSpPr>
          <a:xfrm>
            <a:off x="4932638" y="1180853"/>
            <a:ext cx="4440700" cy="1046011"/>
            <a:chOff x="4494727" y="2880778"/>
            <a:chExt cx="4440700" cy="1046011"/>
          </a:xfrm>
        </p:grpSpPr>
        <p:sp>
          <p:nvSpPr>
            <p:cNvPr id="14" name="文本框 13"/>
            <p:cNvSpPr txBox="1"/>
            <p:nvPr/>
          </p:nvSpPr>
          <p:spPr>
            <a:xfrm>
              <a:off x="4494727" y="2880778"/>
              <a:ext cx="4440700" cy="613410"/>
            </a:xfrm>
            <a:prstGeom prst="rect">
              <a:avLst/>
            </a:prstGeom>
            <a:noFill/>
          </p:spPr>
          <p:txBody>
            <a:bodyPr wrap="square" rtlCol="0" anchor="ctr">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About Us</a:t>
              </a:r>
              <a:endParaRPr lang="en-US" altLang="zh-CN" sz="3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p:cNvSpPr/>
            <p:nvPr/>
          </p:nvSpPr>
          <p:spPr>
            <a:xfrm>
              <a:off x="4494727" y="3607384"/>
              <a:ext cx="4404574" cy="319405"/>
            </a:xfrm>
            <a:prstGeom prst="rect">
              <a:avLst/>
            </a:prstGeom>
          </p:spPr>
          <p:txBody>
            <a:bodyPr wrap="square">
              <a:spAutoFit/>
            </a:bodyPr>
            <a:lstStyle/>
            <a:p>
              <a:pPr algn="ctr"/>
              <a:r>
                <a:rPr lang="zh-CN" altLang="en-US" sz="1400" dirty="0" smtClean="0">
                  <a:solidFill>
                    <a:schemeClr val="bg1"/>
                  </a:solidFill>
                  <a:latin typeface="华文细黑" panose="02010600040101010101" pitchFamily="2" charset="-122"/>
                  <a:ea typeface="华文细黑" panose="02010600040101010101" pitchFamily="2" charset="-122"/>
                  <a:cs typeface="Arial" panose="020B0604020202020204" pitchFamily="34" charset="0"/>
                  <a:sym typeface="+mn-ea"/>
                </a:rPr>
                <a:t>用户对本管理系统的生产者可以提出意见</a:t>
              </a: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6" name="直接连接符 15"/>
            <p:cNvCxnSpPr/>
            <p:nvPr/>
          </p:nvCxnSpPr>
          <p:spPr>
            <a:xfrm>
              <a:off x="4494727" y="3504543"/>
              <a:ext cx="44045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任意多边形 16"/>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900000">
            <a:off x="9152231" y="105823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16354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5209224" y="269156"/>
            <a:ext cx="1773555" cy="548640"/>
          </a:xfrm>
          <a:prstGeom prst="rect">
            <a:avLst/>
          </a:prstGeom>
          <a:noFill/>
        </p:spPr>
        <p:txBody>
          <a:bodyPr wrap="none" rtlCol="0" anchor="ctr">
            <a:spAutoFit/>
          </a:bodyPr>
          <a:p>
            <a:pPr algn="ctr"/>
            <a:r>
              <a:rPr lang="en-US" altLang="zh-CN" sz="2800" dirty="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rPr>
              <a:t>About Us</a:t>
            </a:r>
            <a:endParaRPr lang="en-US" altLang="zh-CN" sz="2800" dirty="0" smtClean="0">
              <a:solidFill>
                <a:srgbClr val="53BAE9"/>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矩形 4"/>
          <p:cNvSpPr/>
          <p:nvPr/>
        </p:nvSpPr>
        <p:spPr>
          <a:xfrm>
            <a:off x="2466975" y="2263140"/>
            <a:ext cx="6477000" cy="59436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latin typeface="微软雅黑" panose="020B0503020204020204" pitchFamily="34" charset="-122"/>
                <a:ea typeface="微软雅黑" panose="020B0503020204020204" pitchFamily="34" charset="-122"/>
              </a:rPr>
              <a:t>Tel</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15202843104</a:t>
            </a:r>
            <a:endParaRPr lang="en-US" altLang="zh-CN" sz="2400">
              <a:latin typeface="微软雅黑" panose="020B0503020204020204" pitchFamily="34" charset="-122"/>
              <a:ea typeface="微软雅黑" panose="020B0503020204020204" pitchFamily="34" charset="-122"/>
            </a:endParaRPr>
          </a:p>
        </p:txBody>
      </p:sp>
      <p:sp>
        <p:nvSpPr>
          <p:cNvPr id="6" name="矩形 5"/>
          <p:cNvSpPr/>
          <p:nvPr/>
        </p:nvSpPr>
        <p:spPr>
          <a:xfrm>
            <a:off x="2459990" y="3131820"/>
            <a:ext cx="6477000" cy="594360"/>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latin typeface="微软雅黑" panose="020B0503020204020204" pitchFamily="34" charset="-122"/>
                <a:ea typeface="微软雅黑" panose="020B0503020204020204" pitchFamily="34" charset="-122"/>
              </a:rPr>
              <a:t>QQ</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1125418540</a:t>
            </a:r>
            <a:endParaRPr lang="en-US" altLang="zh-CN" sz="2400">
              <a:latin typeface="微软雅黑" panose="020B0503020204020204" pitchFamily="34" charset="-122"/>
              <a:ea typeface="微软雅黑" panose="020B0503020204020204" pitchFamily="34" charset="-122"/>
            </a:endParaRPr>
          </a:p>
        </p:txBody>
      </p:sp>
      <p:sp>
        <p:nvSpPr>
          <p:cNvPr id="8" name="矩形 7"/>
          <p:cNvSpPr/>
          <p:nvPr/>
        </p:nvSpPr>
        <p:spPr>
          <a:xfrm>
            <a:off x="2466975" y="4097020"/>
            <a:ext cx="6477000" cy="1843405"/>
          </a:xfrm>
          <a:prstGeom prst="rect">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400">
                <a:latin typeface="微软雅黑" panose="020B0503020204020204" pitchFamily="34" charset="-122"/>
                <a:ea typeface="微软雅黑" panose="020B0503020204020204" pitchFamily="34" charset="-122"/>
              </a:rPr>
              <a:t>欢迎您提出的每一次宝贵的意见，</a:t>
            </a:r>
            <a:endParaRPr lang="zh-CN" sz="2400">
              <a:latin typeface="微软雅黑" panose="020B0503020204020204" pitchFamily="34" charset="-122"/>
              <a:ea typeface="微软雅黑" panose="020B0503020204020204" pitchFamily="34" charset="-122"/>
            </a:endParaRPr>
          </a:p>
          <a:p>
            <a:pPr algn="ctr"/>
            <a:r>
              <a:rPr lang="zh-CN" sz="2400">
                <a:latin typeface="微软雅黑" panose="020B0503020204020204" pitchFamily="34" charset="-122"/>
                <a:ea typeface="微软雅黑" panose="020B0503020204020204" pitchFamily="34" charset="-122"/>
              </a:rPr>
              <a:t>我们都将认真听取并作出处理！</a:t>
            </a:r>
            <a:endParaRPr lang="zh-CN" sz="2400">
              <a:latin typeface="微软雅黑" panose="020B0503020204020204" pitchFamily="34" charset="-122"/>
              <a:ea typeface="微软雅黑" panose="020B0503020204020204" pitchFamily="34" charset="-122"/>
            </a:endParaRPr>
          </a:p>
        </p:txBody>
      </p:sp>
      <p:sp>
        <p:nvSpPr>
          <p:cNvPr id="20" name="任意多边形 19"/>
          <p:cNvSpPr/>
          <p:nvPr/>
        </p:nvSpPr>
        <p:spPr>
          <a:xfrm rot="900000">
            <a:off x="9338286" y="1747843"/>
            <a:ext cx="636415" cy="4400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nvSpPr>
        <p:spPr>
          <a:xfrm rot="900000">
            <a:off x="10625455" y="1326515"/>
            <a:ext cx="634365" cy="331470"/>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53BAE9"/>
        </a:solidFill>
        <a:effectLst/>
      </p:bgPr>
    </p:bg>
    <p:spTree>
      <p:nvGrpSpPr>
        <p:cNvPr id="1" name=""/>
        <p:cNvGrpSpPr/>
        <p:nvPr/>
      </p:nvGrpSpPr>
      <p:grpSpPr>
        <a:xfrm>
          <a:off x="0" y="0"/>
          <a:ext cx="0" cy="0"/>
          <a:chOff x="0" y="0"/>
          <a:chExt cx="0" cy="0"/>
        </a:xfrm>
      </p:grpSpPr>
      <p:sp>
        <p:nvSpPr>
          <p:cNvPr id="80" name="任意多边形 79"/>
          <p:cNvSpPr/>
          <p:nvPr/>
        </p:nvSpPr>
        <p:spPr>
          <a:xfrm>
            <a:off x="-1" y="4882636"/>
            <a:ext cx="12192001" cy="1975365"/>
          </a:xfrm>
          <a:custGeom>
            <a:avLst/>
            <a:gdLst>
              <a:gd name="connsiteX0" fmla="*/ 4353340 w 12192001"/>
              <a:gd name="connsiteY0" fmla="*/ 0 h 1975365"/>
              <a:gd name="connsiteX1" fmla="*/ 5522941 w 12192001"/>
              <a:gd name="connsiteY1" fmla="*/ 551581 h 1975365"/>
              <a:gd name="connsiteX2" fmla="*/ 5532197 w 12192001"/>
              <a:gd name="connsiteY2" fmla="*/ 563959 h 1975365"/>
              <a:gd name="connsiteX3" fmla="*/ 5553053 w 12192001"/>
              <a:gd name="connsiteY3" fmla="*/ 553912 h 1975365"/>
              <a:gd name="connsiteX4" fmla="*/ 6143039 w 12192001"/>
              <a:gd name="connsiteY4" fmla="*/ 434799 h 1975365"/>
              <a:gd name="connsiteX5" fmla="*/ 7214812 w 12192001"/>
              <a:gd name="connsiteY5" fmla="*/ 878743 h 1975365"/>
              <a:gd name="connsiteX6" fmla="*/ 7274619 w 12192001"/>
              <a:gd name="connsiteY6" fmla="*/ 944547 h 1975365"/>
              <a:gd name="connsiteX7" fmla="*/ 7300992 w 12192001"/>
              <a:gd name="connsiteY7" fmla="*/ 901137 h 1975365"/>
              <a:gd name="connsiteX8" fmla="*/ 8776254 w 12192001"/>
              <a:gd name="connsiteY8" fmla="*/ 116746 h 1975365"/>
              <a:gd name="connsiteX9" fmla="*/ 10251516 w 12192001"/>
              <a:gd name="connsiteY9" fmla="*/ 901137 h 1975365"/>
              <a:gd name="connsiteX10" fmla="*/ 10255993 w 12192001"/>
              <a:gd name="connsiteY10" fmla="*/ 908506 h 1975365"/>
              <a:gd name="connsiteX11" fmla="*/ 10332727 w 12192001"/>
              <a:gd name="connsiteY11" fmla="*/ 824077 h 1975365"/>
              <a:gd name="connsiteX12" fmla="*/ 11404501 w 12192001"/>
              <a:gd name="connsiteY12" fmla="*/ 380133 h 1975365"/>
              <a:gd name="connsiteX13" fmla="*/ 12126982 w 12192001"/>
              <a:gd name="connsiteY13" fmla="*/ 563072 h 1975365"/>
              <a:gd name="connsiteX14" fmla="*/ 12192001 w 12192001"/>
              <a:gd name="connsiteY14" fmla="*/ 602572 h 1975365"/>
              <a:gd name="connsiteX15" fmla="*/ 12192001 w 12192001"/>
              <a:gd name="connsiteY15" fmla="*/ 1975365 h 1975365"/>
              <a:gd name="connsiteX16" fmla="*/ 0 w 12192001"/>
              <a:gd name="connsiteY16" fmla="*/ 1975365 h 1975365"/>
              <a:gd name="connsiteX17" fmla="*/ 0 w 12192001"/>
              <a:gd name="connsiteY17" fmla="*/ 204727 h 1975365"/>
              <a:gd name="connsiteX18" fmla="*/ 55205 w 12192001"/>
              <a:gd name="connsiteY18" fmla="*/ 207862 h 1975365"/>
              <a:gd name="connsiteX19" fmla="*/ 1223759 w 12192001"/>
              <a:gd name="connsiteY19" fmla="*/ 843689 h 1975365"/>
              <a:gd name="connsiteX20" fmla="*/ 1311523 w 12192001"/>
              <a:gd name="connsiteY20" fmla="*/ 961054 h 1975365"/>
              <a:gd name="connsiteX21" fmla="*/ 1316220 w 12192001"/>
              <a:gd name="connsiteY21" fmla="*/ 955887 h 1975365"/>
              <a:gd name="connsiteX22" fmla="*/ 2574237 w 12192001"/>
              <a:gd name="connsiteY22" fmla="*/ 434799 h 1975365"/>
              <a:gd name="connsiteX23" fmla="*/ 3103288 w 12192001"/>
              <a:gd name="connsiteY23" fmla="*/ 514784 h 1975365"/>
              <a:gd name="connsiteX24" fmla="*/ 3188753 w 12192001"/>
              <a:gd name="connsiteY24" fmla="*/ 546065 h 1975365"/>
              <a:gd name="connsiteX25" fmla="*/ 3281567 w 12192001"/>
              <a:gd name="connsiteY25" fmla="*/ 443944 h 1975365"/>
              <a:gd name="connsiteX26" fmla="*/ 4353340 w 12192001"/>
              <a:gd name="connsiteY26"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92001" h="1975365">
                <a:moveTo>
                  <a:pt x="4353340" y="0"/>
                </a:moveTo>
                <a:cubicBezTo>
                  <a:pt x="4824213" y="0"/>
                  <a:pt x="5244936" y="214716"/>
                  <a:pt x="5522941" y="551581"/>
                </a:cubicBezTo>
                <a:lnTo>
                  <a:pt x="5532197" y="563959"/>
                </a:lnTo>
                <a:lnTo>
                  <a:pt x="5553053" y="553912"/>
                </a:lnTo>
                <a:cubicBezTo>
                  <a:pt x="5734391" y="477212"/>
                  <a:pt x="5933762" y="434799"/>
                  <a:pt x="6143039" y="434799"/>
                </a:cubicBezTo>
                <a:cubicBezTo>
                  <a:pt x="6561592" y="434799"/>
                  <a:pt x="6940521" y="604452"/>
                  <a:pt x="7214812" y="878743"/>
                </a:cubicBezTo>
                <a:lnTo>
                  <a:pt x="7274619" y="944547"/>
                </a:lnTo>
                <a:lnTo>
                  <a:pt x="7300992" y="901137"/>
                </a:lnTo>
                <a:cubicBezTo>
                  <a:pt x="7620710" y="427892"/>
                  <a:pt x="8162146" y="116746"/>
                  <a:pt x="8776254" y="116746"/>
                </a:cubicBezTo>
                <a:cubicBezTo>
                  <a:pt x="9390362" y="116746"/>
                  <a:pt x="9931798" y="427892"/>
                  <a:pt x="10251516" y="901137"/>
                </a:cubicBezTo>
                <a:lnTo>
                  <a:pt x="10255993" y="908506"/>
                </a:lnTo>
                <a:lnTo>
                  <a:pt x="10332727" y="824077"/>
                </a:lnTo>
                <a:cubicBezTo>
                  <a:pt x="10607018" y="549786"/>
                  <a:pt x="10985947" y="380133"/>
                  <a:pt x="11404501" y="380133"/>
                </a:cubicBezTo>
                <a:cubicBezTo>
                  <a:pt x="11666097" y="380133"/>
                  <a:pt x="11912215" y="446404"/>
                  <a:pt x="12126982" y="563072"/>
                </a:cubicBezTo>
                <a:lnTo>
                  <a:pt x="12192001" y="602572"/>
                </a:lnTo>
                <a:lnTo>
                  <a:pt x="12192001" y="1975365"/>
                </a:lnTo>
                <a:lnTo>
                  <a:pt x="0" y="1975365"/>
                </a:lnTo>
                <a:lnTo>
                  <a:pt x="0" y="204727"/>
                </a:lnTo>
                <a:lnTo>
                  <a:pt x="55205" y="207862"/>
                </a:lnTo>
                <a:cubicBezTo>
                  <a:pt x="524453" y="261507"/>
                  <a:pt x="938234" y="497713"/>
                  <a:pt x="1223759" y="843689"/>
                </a:cubicBezTo>
                <a:lnTo>
                  <a:pt x="1311523" y="961054"/>
                </a:lnTo>
                <a:lnTo>
                  <a:pt x="1316220" y="955887"/>
                </a:lnTo>
                <a:cubicBezTo>
                  <a:pt x="1638174" y="633932"/>
                  <a:pt x="2082950" y="434799"/>
                  <a:pt x="2574237" y="434799"/>
                </a:cubicBezTo>
                <a:cubicBezTo>
                  <a:pt x="2758469" y="434799"/>
                  <a:pt x="2936161" y="462802"/>
                  <a:pt x="3103288" y="514784"/>
                </a:cubicBezTo>
                <a:lnTo>
                  <a:pt x="3188753" y="546065"/>
                </a:lnTo>
                <a:lnTo>
                  <a:pt x="3281567" y="443944"/>
                </a:lnTo>
                <a:cubicBezTo>
                  <a:pt x="3555858" y="169652"/>
                  <a:pt x="3934787" y="0"/>
                  <a:pt x="4353340" y="0"/>
                </a:cubicBezTo>
                <a:close/>
              </a:path>
            </a:pathLst>
          </a:custGeom>
          <a:gradFill>
            <a:gsLst>
              <a:gs pos="0">
                <a:srgbClr val="E5EEF3">
                  <a:alpha val="50000"/>
                </a:srgbClr>
              </a:gs>
              <a:gs pos="100000">
                <a:srgbClr val="E1EBF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 y="5412809"/>
            <a:ext cx="12192000" cy="1445191"/>
          </a:xfrm>
          <a:custGeom>
            <a:avLst/>
            <a:gdLst>
              <a:gd name="connsiteX0" fmla="*/ 3397688 w 12192000"/>
              <a:gd name="connsiteY0" fmla="*/ 0 h 1445191"/>
              <a:gd name="connsiteX1" fmla="*/ 4028686 w 12192000"/>
              <a:gd name="connsiteY1" fmla="*/ 335498 h 1445191"/>
              <a:gd name="connsiteX2" fmla="*/ 4064859 w 12192000"/>
              <a:gd name="connsiteY2" fmla="*/ 402142 h 1445191"/>
              <a:gd name="connsiteX3" fmla="*/ 4184991 w 12192000"/>
              <a:gd name="connsiteY3" fmla="*/ 336937 h 1445191"/>
              <a:gd name="connsiteX4" fmla="*/ 4481190 w 12192000"/>
              <a:gd name="connsiteY4" fmla="*/ 277137 h 1445191"/>
              <a:gd name="connsiteX5" fmla="*/ 5112188 w 12192000"/>
              <a:gd name="connsiteY5" fmla="*/ 612635 h 1445191"/>
              <a:gd name="connsiteX6" fmla="*/ 5112268 w 12192000"/>
              <a:gd name="connsiteY6" fmla="*/ 612785 h 1445191"/>
              <a:gd name="connsiteX7" fmla="*/ 5138627 w 12192000"/>
              <a:gd name="connsiteY7" fmla="*/ 564223 h 1445191"/>
              <a:gd name="connsiteX8" fmla="*/ 5943603 w 12192000"/>
              <a:gd name="connsiteY8" fmla="*/ 136221 h 1445191"/>
              <a:gd name="connsiteX9" fmla="*/ 6406326 w 12192000"/>
              <a:gd name="connsiteY9" fmla="*/ 253387 h 1445191"/>
              <a:gd name="connsiteX10" fmla="*/ 6446733 w 12192000"/>
              <a:gd name="connsiteY10" fmla="*/ 277935 h 1445191"/>
              <a:gd name="connsiteX11" fmla="*/ 6492158 w 12192000"/>
              <a:gd name="connsiteY11" fmla="*/ 222879 h 1445191"/>
              <a:gd name="connsiteX12" fmla="*/ 7030236 w 12192000"/>
              <a:gd name="connsiteY12" fmla="*/ 0 h 1445191"/>
              <a:gd name="connsiteX13" fmla="*/ 7568314 w 12192000"/>
              <a:gd name="connsiteY13" fmla="*/ 222879 h 1445191"/>
              <a:gd name="connsiteX14" fmla="*/ 7608074 w 12192000"/>
              <a:gd name="connsiteY14" fmla="*/ 271069 h 1445191"/>
              <a:gd name="connsiteX15" fmla="*/ 7616564 w 12192000"/>
              <a:gd name="connsiteY15" fmla="*/ 265911 h 1445191"/>
              <a:gd name="connsiteX16" fmla="*/ 8079289 w 12192000"/>
              <a:gd name="connsiteY16" fmla="*/ 148745 h 1445191"/>
              <a:gd name="connsiteX17" fmla="*/ 8813332 w 12192000"/>
              <a:gd name="connsiteY17" fmla="*/ 484217 h 1445191"/>
              <a:gd name="connsiteX18" fmla="*/ 8909108 w 12192000"/>
              <a:gd name="connsiteY18" fmla="*/ 615575 h 1445191"/>
              <a:gd name="connsiteX19" fmla="*/ 8910704 w 12192000"/>
              <a:gd name="connsiteY19" fmla="*/ 612634 h 1445191"/>
              <a:gd name="connsiteX20" fmla="*/ 9541702 w 12192000"/>
              <a:gd name="connsiteY20" fmla="*/ 277136 h 1445191"/>
              <a:gd name="connsiteX21" fmla="*/ 9967160 w 12192000"/>
              <a:gd name="connsiteY21" fmla="*/ 407095 h 1445191"/>
              <a:gd name="connsiteX22" fmla="*/ 9976306 w 12192000"/>
              <a:gd name="connsiteY22" fmla="*/ 414641 h 1445191"/>
              <a:gd name="connsiteX23" fmla="*/ 10019263 w 12192000"/>
              <a:gd name="connsiteY23" fmla="*/ 335498 h 1445191"/>
              <a:gd name="connsiteX24" fmla="*/ 10650261 w 12192000"/>
              <a:gd name="connsiteY24" fmla="*/ 0 h 1445191"/>
              <a:gd name="connsiteX25" fmla="*/ 11281259 w 12192000"/>
              <a:gd name="connsiteY25" fmla="*/ 335498 h 1445191"/>
              <a:gd name="connsiteX26" fmla="*/ 11306422 w 12192000"/>
              <a:gd name="connsiteY26" fmla="*/ 381858 h 1445191"/>
              <a:gd name="connsiteX27" fmla="*/ 11321378 w 12192000"/>
              <a:gd name="connsiteY27" fmla="*/ 369518 h 1445191"/>
              <a:gd name="connsiteX28" fmla="*/ 11746836 w 12192000"/>
              <a:gd name="connsiteY28" fmla="*/ 239559 h 1445191"/>
              <a:gd name="connsiteX29" fmla="*/ 12172294 w 12192000"/>
              <a:gd name="connsiteY29" fmla="*/ 369518 h 1445191"/>
              <a:gd name="connsiteX30" fmla="*/ 12192000 w 12192000"/>
              <a:gd name="connsiteY30" fmla="*/ 385777 h 1445191"/>
              <a:gd name="connsiteX31" fmla="*/ 12192000 w 12192000"/>
              <a:gd name="connsiteY31" fmla="*/ 1445191 h 1445191"/>
              <a:gd name="connsiteX32" fmla="*/ 0 w 12192000"/>
              <a:gd name="connsiteY32" fmla="*/ 1445191 h 1445191"/>
              <a:gd name="connsiteX33" fmla="*/ 0 w 12192000"/>
              <a:gd name="connsiteY33" fmla="*/ 52120 h 1445191"/>
              <a:gd name="connsiteX34" fmla="*/ 68550 w 12192000"/>
              <a:gd name="connsiteY34" fmla="*/ 79738 h 1445191"/>
              <a:gd name="connsiteX35" fmla="*/ 247175 w 12192000"/>
              <a:gd name="connsiteY35" fmla="*/ 184935 h 1445191"/>
              <a:gd name="connsiteX36" fmla="*/ 338186 w 12192000"/>
              <a:gd name="connsiteY36" fmla="*/ 253847 h 1445191"/>
              <a:gd name="connsiteX37" fmla="*/ 338943 w 12192000"/>
              <a:gd name="connsiteY37" fmla="*/ 253387 h 1445191"/>
              <a:gd name="connsiteX38" fmla="*/ 801669 w 12192000"/>
              <a:gd name="connsiteY38" fmla="*/ 136221 h 1445191"/>
              <a:gd name="connsiteX39" fmla="*/ 1631894 w 12192000"/>
              <a:gd name="connsiteY39" fmla="*/ 603610 h 1445191"/>
              <a:gd name="connsiteX40" fmla="*/ 1638578 w 12192000"/>
              <a:gd name="connsiteY40" fmla="*/ 617070 h 1445191"/>
              <a:gd name="connsiteX41" fmla="*/ 1711200 w 12192000"/>
              <a:gd name="connsiteY41" fmla="*/ 529051 h 1445191"/>
              <a:gd name="connsiteX42" fmla="*/ 2289136 w 12192000"/>
              <a:gd name="connsiteY42" fmla="*/ 289663 h 1445191"/>
              <a:gd name="connsiteX43" fmla="*/ 2695964 w 12192000"/>
              <a:gd name="connsiteY43" fmla="*/ 397949 h 1445191"/>
              <a:gd name="connsiteX44" fmla="*/ 2722727 w 12192000"/>
              <a:gd name="connsiteY44" fmla="*/ 416495 h 1445191"/>
              <a:gd name="connsiteX45" fmla="*/ 2766691 w 12192000"/>
              <a:gd name="connsiteY45" fmla="*/ 335498 h 1445191"/>
              <a:gd name="connsiteX46" fmla="*/ 3397688 w 12192000"/>
              <a:gd name="connsiteY46"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1445191">
                <a:moveTo>
                  <a:pt x="3397688" y="0"/>
                </a:moveTo>
                <a:cubicBezTo>
                  <a:pt x="3660354" y="0"/>
                  <a:pt x="3891936" y="133083"/>
                  <a:pt x="4028686" y="335498"/>
                </a:cubicBezTo>
                <a:lnTo>
                  <a:pt x="4064859" y="402142"/>
                </a:lnTo>
                <a:lnTo>
                  <a:pt x="4184991" y="336937"/>
                </a:lnTo>
                <a:cubicBezTo>
                  <a:pt x="4276031" y="298430"/>
                  <a:pt x="4376124" y="277137"/>
                  <a:pt x="4481190" y="277137"/>
                </a:cubicBezTo>
                <a:cubicBezTo>
                  <a:pt x="4743855" y="277137"/>
                  <a:pt x="4975438" y="410220"/>
                  <a:pt x="5112188" y="612635"/>
                </a:cubicBezTo>
                <a:lnTo>
                  <a:pt x="5112268" y="612785"/>
                </a:lnTo>
                <a:lnTo>
                  <a:pt x="5138627" y="564223"/>
                </a:lnTo>
                <a:cubicBezTo>
                  <a:pt x="5313082" y="305997"/>
                  <a:pt x="5608515" y="136221"/>
                  <a:pt x="5943603" y="136221"/>
                </a:cubicBezTo>
                <a:cubicBezTo>
                  <a:pt x="6111145" y="136221"/>
                  <a:pt x="6268776" y="178665"/>
                  <a:pt x="6406326" y="253387"/>
                </a:cubicBezTo>
                <a:lnTo>
                  <a:pt x="6446733" y="277935"/>
                </a:lnTo>
                <a:lnTo>
                  <a:pt x="6492158" y="222879"/>
                </a:lnTo>
                <a:cubicBezTo>
                  <a:pt x="6629864" y="85173"/>
                  <a:pt x="6820104" y="0"/>
                  <a:pt x="7030236" y="0"/>
                </a:cubicBezTo>
                <a:cubicBezTo>
                  <a:pt x="7240368" y="0"/>
                  <a:pt x="7430608" y="85173"/>
                  <a:pt x="7568314" y="222879"/>
                </a:cubicBezTo>
                <a:lnTo>
                  <a:pt x="7608074" y="271069"/>
                </a:lnTo>
                <a:lnTo>
                  <a:pt x="7616564" y="265911"/>
                </a:lnTo>
                <a:cubicBezTo>
                  <a:pt x="7754115" y="191189"/>
                  <a:pt x="7911746" y="148745"/>
                  <a:pt x="8079289" y="148745"/>
                </a:cubicBezTo>
                <a:cubicBezTo>
                  <a:pt x="8372490" y="148745"/>
                  <a:pt x="8635332" y="278730"/>
                  <a:pt x="8813332" y="484217"/>
                </a:cubicBezTo>
                <a:lnTo>
                  <a:pt x="8909108" y="615575"/>
                </a:lnTo>
                <a:lnTo>
                  <a:pt x="8910704" y="612634"/>
                </a:lnTo>
                <a:cubicBezTo>
                  <a:pt x="9047454" y="410219"/>
                  <a:pt x="9279036" y="277136"/>
                  <a:pt x="9541702" y="277136"/>
                </a:cubicBezTo>
                <a:cubicBezTo>
                  <a:pt x="9699301" y="277136"/>
                  <a:pt x="9845711" y="325046"/>
                  <a:pt x="9967160" y="407095"/>
                </a:cubicBezTo>
                <a:lnTo>
                  <a:pt x="9976306" y="414641"/>
                </a:lnTo>
                <a:lnTo>
                  <a:pt x="10019263" y="335498"/>
                </a:lnTo>
                <a:cubicBezTo>
                  <a:pt x="10156013" y="133083"/>
                  <a:pt x="10387595" y="0"/>
                  <a:pt x="10650261" y="0"/>
                </a:cubicBezTo>
                <a:cubicBezTo>
                  <a:pt x="10912927" y="0"/>
                  <a:pt x="11144509" y="133083"/>
                  <a:pt x="11281259" y="335498"/>
                </a:cubicBezTo>
                <a:lnTo>
                  <a:pt x="11306422" y="381858"/>
                </a:lnTo>
                <a:lnTo>
                  <a:pt x="11321378" y="369518"/>
                </a:lnTo>
                <a:cubicBezTo>
                  <a:pt x="11442827" y="287469"/>
                  <a:pt x="11589237" y="239559"/>
                  <a:pt x="11746836" y="239559"/>
                </a:cubicBezTo>
                <a:cubicBezTo>
                  <a:pt x="11904435" y="239559"/>
                  <a:pt x="12050845" y="287469"/>
                  <a:pt x="12172294" y="369518"/>
                </a:cubicBezTo>
                <a:lnTo>
                  <a:pt x="12192000" y="385777"/>
                </a:lnTo>
                <a:lnTo>
                  <a:pt x="12192000" y="1445191"/>
                </a:lnTo>
                <a:lnTo>
                  <a:pt x="0" y="1445191"/>
                </a:lnTo>
                <a:lnTo>
                  <a:pt x="0" y="52120"/>
                </a:lnTo>
                <a:lnTo>
                  <a:pt x="68550" y="79738"/>
                </a:lnTo>
                <a:cubicBezTo>
                  <a:pt x="130842" y="110458"/>
                  <a:pt x="190524" y="145664"/>
                  <a:pt x="247175" y="184935"/>
                </a:cubicBezTo>
                <a:lnTo>
                  <a:pt x="338186" y="253847"/>
                </a:lnTo>
                <a:lnTo>
                  <a:pt x="338943" y="253387"/>
                </a:lnTo>
                <a:cubicBezTo>
                  <a:pt x="476494" y="178665"/>
                  <a:pt x="634125" y="136221"/>
                  <a:pt x="801669" y="136221"/>
                </a:cubicBezTo>
                <a:cubicBezTo>
                  <a:pt x="1153510" y="136221"/>
                  <a:pt x="1461634" y="323399"/>
                  <a:pt x="1631894" y="603610"/>
                </a:cubicBezTo>
                <a:lnTo>
                  <a:pt x="1638578" y="617070"/>
                </a:lnTo>
                <a:lnTo>
                  <a:pt x="1711200" y="529051"/>
                </a:lnTo>
                <a:cubicBezTo>
                  <a:pt x="1859106" y="381145"/>
                  <a:pt x="2063437" y="289663"/>
                  <a:pt x="2289136" y="289663"/>
                </a:cubicBezTo>
                <a:cubicBezTo>
                  <a:pt x="2437250" y="289663"/>
                  <a:pt x="2576162" y="329061"/>
                  <a:pt x="2695964" y="397949"/>
                </a:cubicBezTo>
                <a:lnTo>
                  <a:pt x="2722727" y="416495"/>
                </a:lnTo>
                <a:lnTo>
                  <a:pt x="2766691" y="335498"/>
                </a:lnTo>
                <a:cubicBezTo>
                  <a:pt x="2903440" y="133083"/>
                  <a:pt x="3135023" y="0"/>
                  <a:pt x="3397688" y="0"/>
                </a:cubicBezTo>
                <a:close/>
              </a:path>
            </a:pathLst>
          </a:custGeom>
          <a:gradFill>
            <a:gsLst>
              <a:gs pos="0">
                <a:srgbClr val="E9F4FA"/>
              </a:gs>
              <a:gs pos="100000">
                <a:srgbClr val="D7E3E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 y="5724661"/>
            <a:ext cx="12191999" cy="1133339"/>
          </a:xfrm>
          <a:custGeom>
            <a:avLst/>
            <a:gdLst>
              <a:gd name="connsiteX0" fmla="*/ 4324187 w 12191999"/>
              <a:gd name="connsiteY0" fmla="*/ 0 h 1133339"/>
              <a:gd name="connsiteX1" fmla="*/ 4828786 w 12191999"/>
              <a:gd name="connsiteY1" fmla="*/ 268294 h 1133339"/>
              <a:gd name="connsiteX2" fmla="*/ 4852161 w 12191999"/>
              <a:gd name="connsiteY2" fmla="*/ 311359 h 1133339"/>
              <a:gd name="connsiteX3" fmla="*/ 4874652 w 12191999"/>
              <a:gd name="connsiteY3" fmla="*/ 309092 h 1133339"/>
              <a:gd name="connsiteX4" fmla="*/ 5307165 w 12191999"/>
              <a:gd name="connsiteY4" fmla="*/ 539058 h 1133339"/>
              <a:gd name="connsiteX5" fmla="*/ 5334082 w 12191999"/>
              <a:gd name="connsiteY5" fmla="*/ 588645 h 1133339"/>
              <a:gd name="connsiteX6" fmla="*/ 5405825 w 12191999"/>
              <a:gd name="connsiteY6" fmla="*/ 549703 h 1133339"/>
              <a:gd name="connsiteX7" fmla="*/ 5608854 w 12191999"/>
              <a:gd name="connsiteY7" fmla="*/ 508714 h 1133339"/>
              <a:gd name="connsiteX8" fmla="*/ 5653102 w 12191999"/>
              <a:gd name="connsiteY8" fmla="*/ 512618 h 1133339"/>
              <a:gd name="connsiteX9" fmla="*/ 5684350 w 12191999"/>
              <a:gd name="connsiteY9" fmla="*/ 474742 h 1133339"/>
              <a:gd name="connsiteX10" fmla="*/ 6053173 w 12191999"/>
              <a:gd name="connsiteY10" fmla="*/ 321971 h 1133339"/>
              <a:gd name="connsiteX11" fmla="*/ 6256201 w 12191999"/>
              <a:gd name="connsiteY11" fmla="*/ 362960 h 1133339"/>
              <a:gd name="connsiteX12" fmla="*/ 6335091 w 12191999"/>
              <a:gd name="connsiteY12" fmla="*/ 405780 h 1133339"/>
              <a:gd name="connsiteX13" fmla="*/ 6344312 w 12191999"/>
              <a:gd name="connsiteY13" fmla="*/ 398172 h 1133339"/>
              <a:gd name="connsiteX14" fmla="*/ 6635938 w 12191999"/>
              <a:gd name="connsiteY14" fmla="*/ 309092 h 1133339"/>
              <a:gd name="connsiteX15" fmla="*/ 7004761 w 12191999"/>
              <a:gd name="connsiteY15" fmla="*/ 461863 h 1133339"/>
              <a:gd name="connsiteX16" fmla="*/ 7041595 w 12191999"/>
              <a:gd name="connsiteY16" fmla="*/ 506507 h 1133339"/>
              <a:gd name="connsiteX17" fmla="*/ 7048024 w 12191999"/>
              <a:gd name="connsiteY17" fmla="*/ 501203 h 1133339"/>
              <a:gd name="connsiteX18" fmla="*/ 7339652 w 12191999"/>
              <a:gd name="connsiteY18" fmla="*/ 412123 h 1133339"/>
              <a:gd name="connsiteX19" fmla="*/ 7820257 w 12191999"/>
              <a:gd name="connsiteY19" fmla="*/ 730689 h 1133339"/>
              <a:gd name="connsiteX20" fmla="*/ 7823882 w 12191999"/>
              <a:gd name="connsiteY20" fmla="*/ 742369 h 1133339"/>
              <a:gd name="connsiteX21" fmla="*/ 7829379 w 12191999"/>
              <a:gd name="connsiteY21" fmla="*/ 732242 h 1133339"/>
              <a:gd name="connsiteX22" fmla="*/ 8261893 w 12191999"/>
              <a:gd name="connsiteY22" fmla="*/ 502276 h 1133339"/>
              <a:gd name="connsiteX23" fmla="*/ 8441234 w 12191999"/>
              <a:gd name="connsiteY23" fmla="*/ 533926 h 1133339"/>
              <a:gd name="connsiteX24" fmla="*/ 8512634 w 12191999"/>
              <a:gd name="connsiteY24" fmla="*/ 567236 h 1133339"/>
              <a:gd name="connsiteX25" fmla="*/ 8534598 w 12191999"/>
              <a:gd name="connsiteY25" fmla="*/ 526771 h 1133339"/>
              <a:gd name="connsiteX26" fmla="*/ 8840079 w 12191999"/>
              <a:gd name="connsiteY26" fmla="*/ 364348 h 1133339"/>
              <a:gd name="connsiteX27" fmla="*/ 9145560 w 12191999"/>
              <a:gd name="connsiteY27" fmla="*/ 526771 h 1133339"/>
              <a:gd name="connsiteX28" fmla="*/ 9164773 w 12191999"/>
              <a:gd name="connsiteY28" fmla="*/ 562169 h 1133339"/>
              <a:gd name="connsiteX29" fmla="*/ 9187740 w 12191999"/>
              <a:gd name="connsiteY29" fmla="*/ 549703 h 1133339"/>
              <a:gd name="connsiteX30" fmla="*/ 9390768 w 12191999"/>
              <a:gd name="connsiteY30" fmla="*/ 508714 h 1133339"/>
              <a:gd name="connsiteX31" fmla="*/ 9836849 w 12191999"/>
              <a:gd name="connsiteY31" fmla="*/ 759843 h 1133339"/>
              <a:gd name="connsiteX32" fmla="*/ 9846695 w 12191999"/>
              <a:gd name="connsiteY32" fmla="*/ 779672 h 1133339"/>
              <a:gd name="connsiteX33" fmla="*/ 9859902 w 12191999"/>
              <a:gd name="connsiteY33" fmla="*/ 737128 h 1133339"/>
              <a:gd name="connsiteX34" fmla="*/ 10340506 w 12191999"/>
              <a:gd name="connsiteY34" fmla="*/ 418562 h 1133339"/>
              <a:gd name="connsiteX35" fmla="*/ 10543534 w 12191999"/>
              <a:gd name="connsiteY35" fmla="*/ 459551 h 1133339"/>
              <a:gd name="connsiteX36" fmla="*/ 10626367 w 12191999"/>
              <a:gd name="connsiteY36" fmla="*/ 504512 h 1133339"/>
              <a:gd name="connsiteX37" fmla="*/ 10672181 w 12191999"/>
              <a:gd name="connsiteY37" fmla="*/ 448985 h 1133339"/>
              <a:gd name="connsiteX38" fmla="*/ 11041003 w 12191999"/>
              <a:gd name="connsiteY38" fmla="*/ 296214 h 1133339"/>
              <a:gd name="connsiteX39" fmla="*/ 11332631 w 12191999"/>
              <a:gd name="connsiteY39" fmla="*/ 385294 h 1133339"/>
              <a:gd name="connsiteX40" fmla="*/ 11371408 w 12191999"/>
              <a:gd name="connsiteY40" fmla="*/ 417288 h 1133339"/>
              <a:gd name="connsiteX41" fmla="*/ 11406247 w 12191999"/>
              <a:gd name="connsiteY41" fmla="*/ 398377 h 1133339"/>
              <a:gd name="connsiteX42" fmla="*/ 11609275 w 12191999"/>
              <a:gd name="connsiteY42" fmla="*/ 357388 h 1133339"/>
              <a:gd name="connsiteX43" fmla="*/ 12089879 w 12191999"/>
              <a:gd name="connsiteY43" fmla="*/ 675954 h 1133339"/>
              <a:gd name="connsiteX44" fmla="*/ 12109865 w 12191999"/>
              <a:gd name="connsiteY44" fmla="*/ 740336 h 1133339"/>
              <a:gd name="connsiteX45" fmla="*/ 12187741 w 12191999"/>
              <a:gd name="connsiteY45" fmla="*/ 732486 h 1133339"/>
              <a:gd name="connsiteX46" fmla="*/ 12191999 w 12191999"/>
              <a:gd name="connsiteY46" fmla="*/ 732755 h 1133339"/>
              <a:gd name="connsiteX47" fmla="*/ 12191999 w 12191999"/>
              <a:gd name="connsiteY47" fmla="*/ 1133339 h 1133339"/>
              <a:gd name="connsiteX48" fmla="*/ 0 w 12191999"/>
              <a:gd name="connsiteY48" fmla="*/ 1133339 h 1133339"/>
              <a:gd name="connsiteX49" fmla="*/ 0 w 12191999"/>
              <a:gd name="connsiteY49" fmla="*/ 662259 h 1133339"/>
              <a:gd name="connsiteX50" fmla="*/ 35270 w 12191999"/>
              <a:gd name="connsiteY50" fmla="*/ 627821 h 1133339"/>
              <a:gd name="connsiteX51" fmla="*/ 367052 w 12191999"/>
              <a:gd name="connsiteY51" fmla="*/ 508714 h 1133339"/>
              <a:gd name="connsiteX52" fmla="*/ 761454 w 12191999"/>
              <a:gd name="connsiteY52" fmla="*/ 688964 h 1133339"/>
              <a:gd name="connsiteX53" fmla="*/ 765322 w 12191999"/>
              <a:gd name="connsiteY53" fmla="*/ 694269 h 1133339"/>
              <a:gd name="connsiteX54" fmla="*/ 779363 w 12191999"/>
              <a:gd name="connsiteY54" fmla="*/ 668401 h 1133339"/>
              <a:gd name="connsiteX55" fmla="*/ 1249255 w 12191999"/>
              <a:gd name="connsiteY55" fmla="*/ 418562 h 1133339"/>
              <a:gd name="connsiteX56" fmla="*/ 1469828 w 12191999"/>
              <a:gd name="connsiteY56" fmla="*/ 463094 h 1133339"/>
              <a:gd name="connsiteX57" fmla="*/ 1529039 w 12191999"/>
              <a:gd name="connsiteY57" fmla="*/ 495232 h 1133339"/>
              <a:gd name="connsiteX58" fmla="*/ 1556571 w 12191999"/>
              <a:gd name="connsiteY58" fmla="*/ 461863 h 1133339"/>
              <a:gd name="connsiteX59" fmla="*/ 1925393 w 12191999"/>
              <a:gd name="connsiteY59" fmla="*/ 309092 h 1133339"/>
              <a:gd name="connsiteX60" fmla="*/ 2128421 w 12191999"/>
              <a:gd name="connsiteY60" fmla="*/ 350081 h 1133339"/>
              <a:gd name="connsiteX61" fmla="*/ 2211864 w 12191999"/>
              <a:gd name="connsiteY61" fmla="*/ 395372 h 1133339"/>
              <a:gd name="connsiteX62" fmla="*/ 2265051 w 12191999"/>
              <a:gd name="connsiteY62" fmla="*/ 366503 h 1133339"/>
              <a:gd name="connsiteX63" fmla="*/ 2485624 w 12191999"/>
              <a:gd name="connsiteY63" fmla="*/ 321971 h 1133339"/>
              <a:gd name="connsiteX64" fmla="*/ 3007763 w 12191999"/>
              <a:gd name="connsiteY64" fmla="*/ 668067 h 1133339"/>
              <a:gd name="connsiteX65" fmla="*/ 3028976 w 12191999"/>
              <a:gd name="connsiteY65" fmla="*/ 736404 h 1133339"/>
              <a:gd name="connsiteX66" fmla="*/ 3043766 w 12191999"/>
              <a:gd name="connsiteY66" fmla="*/ 731813 h 1133339"/>
              <a:gd name="connsiteX67" fmla="*/ 3148886 w 12191999"/>
              <a:gd name="connsiteY67" fmla="*/ 721216 h 1133339"/>
              <a:gd name="connsiteX68" fmla="*/ 3166919 w 12191999"/>
              <a:gd name="connsiteY68" fmla="*/ 722353 h 1133339"/>
              <a:gd name="connsiteX69" fmla="*/ 3196314 w 12191999"/>
              <a:gd name="connsiteY69" fmla="*/ 627658 h 1133339"/>
              <a:gd name="connsiteX70" fmla="*/ 3676918 w 12191999"/>
              <a:gd name="connsiteY70" fmla="*/ 309092 h 1133339"/>
              <a:gd name="connsiteX71" fmla="*/ 3782038 w 12191999"/>
              <a:gd name="connsiteY71" fmla="*/ 319689 h 1133339"/>
              <a:gd name="connsiteX72" fmla="*/ 3790298 w 12191999"/>
              <a:gd name="connsiteY72" fmla="*/ 322253 h 1133339"/>
              <a:gd name="connsiteX73" fmla="*/ 3819586 w 12191999"/>
              <a:gd name="connsiteY73" fmla="*/ 268294 h 1133339"/>
              <a:gd name="connsiteX74" fmla="*/ 4324187 w 12191999"/>
              <a:gd name="connsiteY74"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1999" h="1133339">
                <a:moveTo>
                  <a:pt x="4324187" y="0"/>
                </a:moveTo>
                <a:cubicBezTo>
                  <a:pt x="4534237" y="0"/>
                  <a:pt x="4719430" y="106424"/>
                  <a:pt x="4828786" y="268294"/>
                </a:cubicBezTo>
                <a:lnTo>
                  <a:pt x="4852161" y="311359"/>
                </a:lnTo>
                <a:lnTo>
                  <a:pt x="4874652" y="309092"/>
                </a:lnTo>
                <a:cubicBezTo>
                  <a:pt x="5054694" y="309092"/>
                  <a:pt x="5213432" y="400313"/>
                  <a:pt x="5307165" y="539058"/>
                </a:cubicBezTo>
                <a:lnTo>
                  <a:pt x="5334082" y="588645"/>
                </a:lnTo>
                <a:lnTo>
                  <a:pt x="5405825" y="549703"/>
                </a:lnTo>
                <a:cubicBezTo>
                  <a:pt x="5468228" y="523309"/>
                  <a:pt x="5536836" y="508714"/>
                  <a:pt x="5608854" y="508714"/>
                </a:cubicBezTo>
                <a:lnTo>
                  <a:pt x="5653102" y="512618"/>
                </a:lnTo>
                <a:lnTo>
                  <a:pt x="5684350" y="474742"/>
                </a:lnTo>
                <a:cubicBezTo>
                  <a:pt x="5778740" y="380352"/>
                  <a:pt x="5909139" y="321971"/>
                  <a:pt x="6053173" y="321971"/>
                </a:cubicBezTo>
                <a:cubicBezTo>
                  <a:pt x="6125190" y="321971"/>
                  <a:pt x="6193799" y="336566"/>
                  <a:pt x="6256201" y="362960"/>
                </a:cubicBezTo>
                <a:lnTo>
                  <a:pt x="6335091" y="405780"/>
                </a:lnTo>
                <a:lnTo>
                  <a:pt x="6344312" y="398172"/>
                </a:lnTo>
                <a:cubicBezTo>
                  <a:pt x="6427558" y="341931"/>
                  <a:pt x="6527914" y="309092"/>
                  <a:pt x="6635938" y="309092"/>
                </a:cubicBezTo>
                <a:cubicBezTo>
                  <a:pt x="6779972" y="309092"/>
                  <a:pt x="6910371" y="367473"/>
                  <a:pt x="7004761" y="461863"/>
                </a:cubicBezTo>
                <a:lnTo>
                  <a:pt x="7041595" y="506507"/>
                </a:lnTo>
                <a:lnTo>
                  <a:pt x="7048024" y="501203"/>
                </a:lnTo>
                <a:cubicBezTo>
                  <a:pt x="7131271" y="444962"/>
                  <a:pt x="7231627" y="412123"/>
                  <a:pt x="7339652" y="412123"/>
                </a:cubicBezTo>
                <a:cubicBezTo>
                  <a:pt x="7555703" y="412123"/>
                  <a:pt x="7741074" y="543481"/>
                  <a:pt x="7820257" y="730689"/>
                </a:cubicBezTo>
                <a:lnTo>
                  <a:pt x="7823882" y="742369"/>
                </a:lnTo>
                <a:lnTo>
                  <a:pt x="7829379" y="732242"/>
                </a:lnTo>
                <a:cubicBezTo>
                  <a:pt x="7923114" y="593497"/>
                  <a:pt x="8081851" y="502276"/>
                  <a:pt x="8261893" y="502276"/>
                </a:cubicBezTo>
                <a:cubicBezTo>
                  <a:pt x="8324908" y="502276"/>
                  <a:pt x="8385313" y="513450"/>
                  <a:pt x="8441234" y="533926"/>
                </a:cubicBezTo>
                <a:lnTo>
                  <a:pt x="8512634" y="567236"/>
                </a:lnTo>
                <a:lnTo>
                  <a:pt x="8534598" y="526771"/>
                </a:lnTo>
                <a:cubicBezTo>
                  <a:pt x="8600802" y="428776"/>
                  <a:pt x="8712916" y="364348"/>
                  <a:pt x="8840079" y="364348"/>
                </a:cubicBezTo>
                <a:cubicBezTo>
                  <a:pt x="8967241" y="364348"/>
                  <a:pt x="9079356" y="428776"/>
                  <a:pt x="9145560" y="526771"/>
                </a:cubicBezTo>
                <a:lnTo>
                  <a:pt x="9164773" y="562169"/>
                </a:lnTo>
                <a:lnTo>
                  <a:pt x="9187740" y="549703"/>
                </a:lnTo>
                <a:cubicBezTo>
                  <a:pt x="9250143" y="523309"/>
                  <a:pt x="9318751" y="508714"/>
                  <a:pt x="9390768" y="508714"/>
                </a:cubicBezTo>
                <a:cubicBezTo>
                  <a:pt x="9579813" y="508714"/>
                  <a:pt x="9745368" y="609285"/>
                  <a:pt x="9836849" y="759843"/>
                </a:cubicBezTo>
                <a:lnTo>
                  <a:pt x="9846695" y="779672"/>
                </a:lnTo>
                <a:lnTo>
                  <a:pt x="9859902" y="737128"/>
                </a:lnTo>
                <a:cubicBezTo>
                  <a:pt x="9939084" y="549920"/>
                  <a:pt x="10124455" y="418562"/>
                  <a:pt x="10340506" y="418562"/>
                </a:cubicBezTo>
                <a:cubicBezTo>
                  <a:pt x="10412523" y="418562"/>
                  <a:pt x="10481131" y="433157"/>
                  <a:pt x="10543534" y="459551"/>
                </a:cubicBezTo>
                <a:lnTo>
                  <a:pt x="10626367" y="504512"/>
                </a:lnTo>
                <a:lnTo>
                  <a:pt x="10672181" y="448985"/>
                </a:lnTo>
                <a:cubicBezTo>
                  <a:pt x="10766571" y="354595"/>
                  <a:pt x="10896969" y="296214"/>
                  <a:pt x="11041003" y="296214"/>
                </a:cubicBezTo>
                <a:cubicBezTo>
                  <a:pt x="11149029" y="296214"/>
                  <a:pt x="11249384" y="329053"/>
                  <a:pt x="11332631" y="385294"/>
                </a:cubicBezTo>
                <a:lnTo>
                  <a:pt x="11371408" y="417288"/>
                </a:lnTo>
                <a:lnTo>
                  <a:pt x="11406247" y="398377"/>
                </a:lnTo>
                <a:cubicBezTo>
                  <a:pt x="11468650" y="371983"/>
                  <a:pt x="11537258" y="357388"/>
                  <a:pt x="11609275" y="357388"/>
                </a:cubicBezTo>
                <a:cubicBezTo>
                  <a:pt x="11825326" y="357388"/>
                  <a:pt x="12010697" y="488746"/>
                  <a:pt x="12089879" y="675954"/>
                </a:cubicBezTo>
                <a:lnTo>
                  <a:pt x="12109865" y="740336"/>
                </a:lnTo>
                <a:lnTo>
                  <a:pt x="12187741" y="732486"/>
                </a:lnTo>
                <a:lnTo>
                  <a:pt x="12191999" y="732755"/>
                </a:lnTo>
                <a:lnTo>
                  <a:pt x="12191999" y="1133339"/>
                </a:lnTo>
                <a:lnTo>
                  <a:pt x="0" y="1133339"/>
                </a:lnTo>
                <a:lnTo>
                  <a:pt x="0" y="662259"/>
                </a:lnTo>
                <a:lnTo>
                  <a:pt x="35270" y="627821"/>
                </a:lnTo>
                <a:cubicBezTo>
                  <a:pt x="125433" y="553412"/>
                  <a:pt x="241023" y="508714"/>
                  <a:pt x="367052" y="508714"/>
                </a:cubicBezTo>
                <a:cubicBezTo>
                  <a:pt x="524589" y="508714"/>
                  <a:pt x="665814" y="578555"/>
                  <a:pt x="761454" y="688964"/>
                </a:cubicBezTo>
                <a:lnTo>
                  <a:pt x="765322" y="694269"/>
                </a:lnTo>
                <a:lnTo>
                  <a:pt x="779363" y="668401"/>
                </a:lnTo>
                <a:cubicBezTo>
                  <a:pt x="881198" y="517666"/>
                  <a:pt x="1053653" y="418562"/>
                  <a:pt x="1249255" y="418562"/>
                </a:cubicBezTo>
                <a:cubicBezTo>
                  <a:pt x="1327495" y="418562"/>
                  <a:pt x="1402032" y="434418"/>
                  <a:pt x="1469828" y="463094"/>
                </a:cubicBezTo>
                <a:lnTo>
                  <a:pt x="1529039" y="495232"/>
                </a:lnTo>
                <a:lnTo>
                  <a:pt x="1556571" y="461863"/>
                </a:lnTo>
                <a:cubicBezTo>
                  <a:pt x="1650961" y="367473"/>
                  <a:pt x="1781359" y="309092"/>
                  <a:pt x="1925393" y="309092"/>
                </a:cubicBezTo>
                <a:cubicBezTo>
                  <a:pt x="1997410" y="309092"/>
                  <a:pt x="2066018" y="323687"/>
                  <a:pt x="2128421" y="350081"/>
                </a:cubicBezTo>
                <a:lnTo>
                  <a:pt x="2211864" y="395372"/>
                </a:lnTo>
                <a:lnTo>
                  <a:pt x="2265051" y="366503"/>
                </a:lnTo>
                <a:cubicBezTo>
                  <a:pt x="2332847" y="337827"/>
                  <a:pt x="2407384" y="321971"/>
                  <a:pt x="2485624" y="321971"/>
                </a:cubicBezTo>
                <a:cubicBezTo>
                  <a:pt x="2720347" y="321971"/>
                  <a:pt x="2921738" y="464681"/>
                  <a:pt x="3007763" y="668067"/>
                </a:cubicBezTo>
                <a:lnTo>
                  <a:pt x="3028976" y="736404"/>
                </a:lnTo>
                <a:lnTo>
                  <a:pt x="3043766" y="731813"/>
                </a:lnTo>
                <a:cubicBezTo>
                  <a:pt x="3077721" y="724865"/>
                  <a:pt x="3112877" y="721216"/>
                  <a:pt x="3148886" y="721216"/>
                </a:cubicBezTo>
                <a:lnTo>
                  <a:pt x="3166919" y="722353"/>
                </a:lnTo>
                <a:lnTo>
                  <a:pt x="3196314" y="627658"/>
                </a:lnTo>
                <a:cubicBezTo>
                  <a:pt x="3275496" y="440450"/>
                  <a:pt x="3460867" y="309092"/>
                  <a:pt x="3676918" y="309092"/>
                </a:cubicBezTo>
                <a:cubicBezTo>
                  <a:pt x="3712927" y="309092"/>
                  <a:pt x="3748083" y="312741"/>
                  <a:pt x="3782038" y="319689"/>
                </a:cubicBezTo>
                <a:lnTo>
                  <a:pt x="3790298" y="322253"/>
                </a:lnTo>
                <a:lnTo>
                  <a:pt x="3819586" y="268294"/>
                </a:lnTo>
                <a:cubicBezTo>
                  <a:pt x="3928943" y="106424"/>
                  <a:pt x="4114136" y="0"/>
                  <a:pt x="4324187"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837701" y="1850027"/>
            <a:ext cx="10516598" cy="2000229"/>
            <a:chOff x="837701" y="1782714"/>
            <a:chExt cx="10516598" cy="2000229"/>
          </a:xfrm>
        </p:grpSpPr>
        <p:sp>
          <p:nvSpPr>
            <p:cNvPr id="31" name="任意多边形 30"/>
            <p:cNvSpPr/>
            <p:nvPr/>
          </p:nvSpPr>
          <p:spPr>
            <a:xfrm rot="900000">
              <a:off x="5461139" y="1782714"/>
              <a:ext cx="1269722" cy="877899"/>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bg1">
                    <a:alpha val="50000"/>
                  </a:schemeClr>
                </a:gs>
                <a:gs pos="0">
                  <a:schemeClr val="bg1"/>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837701" y="3075057"/>
              <a:ext cx="10516598" cy="707886"/>
              <a:chOff x="837701" y="3075056"/>
              <a:chExt cx="10516598" cy="707886"/>
            </a:xfrm>
          </p:grpSpPr>
          <p:grpSp>
            <p:nvGrpSpPr>
              <p:cNvPr id="9" name="组合 8"/>
              <p:cNvGrpSpPr/>
              <p:nvPr/>
            </p:nvGrpSpPr>
            <p:grpSpPr>
              <a:xfrm>
                <a:off x="837701" y="3295380"/>
                <a:ext cx="10516598" cy="267238"/>
                <a:chOff x="837701" y="3295381"/>
                <a:chExt cx="10516598" cy="267238"/>
              </a:xfrm>
            </p:grpSpPr>
            <p:sp>
              <p:nvSpPr>
                <p:cNvPr id="10" name="椭圆 9"/>
                <p:cNvSpPr/>
                <p:nvPr/>
              </p:nvSpPr>
              <p:spPr>
                <a:xfrm rot="10800000">
                  <a:off x="2551641" y="3295381"/>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0800000">
                  <a:off x="1913518" y="3328786"/>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0800000">
                  <a:off x="1342205" y="3362190"/>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0800000">
                  <a:off x="837701"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373122" y="3295382"/>
                  <a:ext cx="267237" cy="267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78054" y="3328787"/>
                  <a:ext cx="200428" cy="200428"/>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716176" y="3362191"/>
                  <a:ext cx="133619" cy="13361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1287490" y="3395595"/>
                  <a:ext cx="66809" cy="66809"/>
                </a:xfrm>
                <a:prstGeom prst="ellipse">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3029294" y="3075056"/>
                <a:ext cx="6133410" cy="707886"/>
              </a:xfrm>
              <a:prstGeom prst="rect">
                <a:avLst/>
              </a:prstGeom>
              <a:noFill/>
            </p:spPr>
            <p:txBody>
              <a:bodyPr wrap="none" rtlCol="0" anchor="ctr">
                <a:spAutoFit/>
              </a:bodyPr>
              <a:lstStyle/>
              <a:p>
                <a:pPr algn="ctr"/>
                <a:r>
                  <a:rPr lang="en-US" altLang="zh-CN" sz="4000" dirty="0" smtClean="0">
                    <a:solidFill>
                      <a:schemeClr val="bg1"/>
                    </a:solidFill>
                    <a:latin typeface="华文细黑" panose="02010600040101010101" pitchFamily="2" charset="-122"/>
                    <a:ea typeface="华文细黑" panose="02010600040101010101" pitchFamily="2" charset="-122"/>
                    <a:cs typeface="Segoe UI Light" panose="020B0502040204020203" pitchFamily="34" charset="0"/>
                  </a:rPr>
                  <a:t>THANKS FOR WATCHING</a:t>
                </a:r>
                <a:endParaRPr lang="en-US" altLang="zh-CN" sz="4000" dirty="0" smtClean="0">
                  <a:solidFill>
                    <a:schemeClr val="bg1"/>
                  </a:solidFill>
                  <a:latin typeface="华文细黑" panose="02010600040101010101" pitchFamily="2" charset="-122"/>
                  <a:ea typeface="华文细黑" panose="02010600040101010101" pitchFamily="2" charset="-122"/>
                  <a:cs typeface="Segoe UI Light" panose="020B0502040204020203" pitchFamily="34" charset="0"/>
                </a:endParaRPr>
              </a:p>
            </p:txBody>
          </p:sp>
        </p:grpSp>
      </p:gr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lstStyle/>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sp>
        <p:nvSpPr>
          <p:cNvPr id="8" name="矩形 7"/>
          <p:cNvSpPr/>
          <p:nvPr/>
        </p:nvSpPr>
        <p:spPr>
          <a:xfrm>
            <a:off x="914400" y="2034540"/>
            <a:ext cx="10269220" cy="40684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solidFill>
                  <a:srgbClr val="53BAE9"/>
                </a:solidFill>
                <a:latin typeface="微软雅黑" panose="020B0503020204020204" pitchFamily="34" charset="-122"/>
                <a:ea typeface="微软雅黑" panose="020B0503020204020204" pitchFamily="34" charset="-122"/>
                <a:sym typeface="+mn-ea"/>
              </a:rPr>
              <a:t>角色需求分析</a:t>
            </a:r>
            <a:r>
              <a:rPr lang="en-US" altLang="zh-CN" sz="3200">
                <a:solidFill>
                  <a:srgbClr val="53BAE9"/>
                </a:solidFill>
                <a:latin typeface="微软雅黑" panose="020B0503020204020204" pitchFamily="34" charset="-122"/>
                <a:ea typeface="微软雅黑" panose="020B0503020204020204" pitchFamily="34" charset="-122"/>
                <a:sym typeface="+mn-ea"/>
              </a:rPr>
              <a:t>———</a:t>
            </a:r>
            <a:r>
              <a:rPr lang="zh-CN" altLang="en-US" sz="3200">
                <a:solidFill>
                  <a:srgbClr val="53BAE9"/>
                </a:solidFill>
                <a:latin typeface="微软雅黑" panose="020B0503020204020204" pitchFamily="34" charset="-122"/>
                <a:ea typeface="微软雅黑" panose="020B0503020204020204" pitchFamily="34" charset="-122"/>
              </a:rPr>
              <a:t>管理者</a:t>
            </a:r>
            <a:r>
              <a:rPr lang="en-US" altLang="zh-CN" sz="3200">
                <a:solidFill>
                  <a:srgbClr val="53BAE9"/>
                </a:solidFill>
                <a:latin typeface="微软雅黑" panose="020B0503020204020204" pitchFamily="34" charset="-122"/>
                <a:ea typeface="微软雅黑" panose="020B0503020204020204" pitchFamily="34" charset="-122"/>
              </a:rPr>
              <a:t> </a:t>
            </a:r>
            <a:endParaRPr lang="en-US" altLang="zh-CN" sz="3200">
              <a:solidFill>
                <a:srgbClr val="53BAE9"/>
              </a:solidFill>
              <a:latin typeface="微软雅黑" panose="020B0503020204020204" pitchFamily="34" charset="-122"/>
              <a:ea typeface="微软雅黑" panose="020B0503020204020204" pitchFamily="34" charset="-122"/>
            </a:endParaRPr>
          </a:p>
          <a:p>
            <a:pPr algn="l"/>
            <a:endParaRPr lang="en-US" altLang="zh-CN" sz="3200">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1.可以检阅馆图书的所有信息，包括图书馆所有图书的借还情况。（针对检阅条件下的所有书的信息）</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2.可以对图书进行新增注册，修改、查阅、删除信息等行为。</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3.可以为系统用户分配权限。</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4.可以对系统所有用户（包括图书馆图书管理科和保卫科，清洁部门，教研科人员和借阅者等）进行添加、修改、删除、权限设置等。</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5.可以对图书馆信息进行维护。</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6.申请或注销图书管理员账号。</a:t>
            </a:r>
            <a:endParaRPr lang="zh-CN" altLang="en-US">
              <a:solidFill>
                <a:srgbClr val="53BAE9"/>
              </a:solidFill>
              <a:latin typeface="微软雅黑" panose="020B0503020204020204" pitchFamily="34" charset="-122"/>
              <a:ea typeface="微软雅黑" panose="020B0503020204020204" pitchFamily="34" charset="-122"/>
            </a:endParaRPr>
          </a:p>
        </p:txBody>
      </p:sp>
      <p:sp>
        <p:nvSpPr>
          <p:cNvPr id="2050" name=" 2050"/>
          <p:cNvSpPr/>
          <p:nvPr/>
        </p:nvSpPr>
        <p:spPr bwMode="auto">
          <a:xfrm>
            <a:off x="6629400" y="2156460"/>
            <a:ext cx="914400" cy="914400"/>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rgbClr val="53BAE9"/>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p>
            <a:pPr algn="ctr">
              <a:defRPr/>
            </a:pPr>
            <a:endParaRPr lang="zh-CN" altLang="en-US">
              <a:solidFill>
                <a:srgbClr val="FFFFFF"/>
              </a:solidFil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050" name=" 2050"/>
          <p:cNvSpPr/>
          <p:nvPr/>
        </p:nvSpPr>
        <p:spPr bwMode="auto">
          <a:xfrm>
            <a:off x="6659880" y="2034540"/>
            <a:ext cx="775970" cy="9144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53BAE9"/>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p>
            <a:pPr algn="ctr">
              <a:defRPr/>
            </a:pPr>
            <a:endParaRPr lang="zh-CN" altLang="en-US">
              <a:solidFill>
                <a:srgbClr val="FFFFFF"/>
              </a:solidFill>
            </a:endParaRPr>
          </a:p>
        </p:txBody>
      </p:sp>
      <p:sp>
        <p:nvSpPr>
          <p:cNvPr id="5" name="矩形 4"/>
          <p:cNvSpPr/>
          <p:nvPr/>
        </p:nvSpPr>
        <p:spPr>
          <a:xfrm>
            <a:off x="914400" y="2034540"/>
            <a:ext cx="10269220" cy="40684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solidFill>
                  <a:srgbClr val="53BAE9"/>
                </a:solidFill>
                <a:latin typeface="微软雅黑" panose="020B0503020204020204" pitchFamily="34" charset="-122"/>
                <a:ea typeface="微软雅黑" panose="020B0503020204020204" pitchFamily="34" charset="-122"/>
                <a:sym typeface="+mn-ea"/>
              </a:rPr>
              <a:t>角色需求分析</a:t>
            </a:r>
            <a:r>
              <a:rPr lang="en-US" altLang="zh-CN" sz="3200">
                <a:solidFill>
                  <a:srgbClr val="53BAE9"/>
                </a:solidFill>
                <a:latin typeface="微软雅黑" panose="020B0503020204020204" pitchFamily="34" charset="-122"/>
                <a:ea typeface="微软雅黑" panose="020B0503020204020204" pitchFamily="34" charset="-122"/>
                <a:sym typeface="+mn-ea"/>
              </a:rPr>
              <a:t>———</a:t>
            </a:r>
            <a:r>
              <a:rPr lang="zh-CN" altLang="en-US" sz="3200">
                <a:solidFill>
                  <a:srgbClr val="53BAE9"/>
                </a:solidFill>
                <a:latin typeface="微软雅黑" panose="020B0503020204020204" pitchFamily="34" charset="-122"/>
                <a:ea typeface="微软雅黑" panose="020B0503020204020204" pitchFamily="34" charset="-122"/>
                <a:sym typeface="+mn-ea"/>
              </a:rPr>
              <a:t>借阅</a:t>
            </a:r>
            <a:r>
              <a:rPr lang="zh-CN" altLang="en-US" sz="3200">
                <a:solidFill>
                  <a:srgbClr val="53BAE9"/>
                </a:solidFill>
                <a:latin typeface="微软雅黑" panose="020B0503020204020204" pitchFamily="34" charset="-122"/>
                <a:ea typeface="微软雅黑" panose="020B0503020204020204" pitchFamily="34" charset="-122"/>
              </a:rPr>
              <a:t>者</a:t>
            </a:r>
            <a:r>
              <a:rPr lang="en-US" altLang="zh-CN" sz="3200">
                <a:solidFill>
                  <a:srgbClr val="53BAE9"/>
                </a:solidFill>
                <a:latin typeface="微软雅黑" panose="020B0503020204020204" pitchFamily="34" charset="-122"/>
                <a:ea typeface="微软雅黑" panose="020B0503020204020204" pitchFamily="34" charset="-122"/>
              </a:rPr>
              <a:t> </a:t>
            </a:r>
            <a:endParaRPr lang="en-US" altLang="zh-CN" sz="3200">
              <a:solidFill>
                <a:srgbClr val="53BAE9"/>
              </a:solidFill>
              <a:latin typeface="微软雅黑" panose="020B0503020204020204" pitchFamily="34" charset="-122"/>
              <a:ea typeface="微软雅黑" panose="020B0503020204020204" pitchFamily="34" charset="-122"/>
            </a:endParaRPr>
          </a:p>
          <a:p>
            <a:pPr algn="l"/>
            <a:endParaRPr lang="en-US" altLang="zh-CN" sz="3200">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1.可以检阅馆图书的所有信息，但不包括图书馆所有图书的借还情况。（针对检阅条件下的所有书的信息）</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2.可以在权限范围内借书，还书。（只能在图书借还书终端设备下进行）</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3.赔偿书籍或赔偿丢失书籍应付的金额。</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4.查阅借阅信息。</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5.查阅、修改本人权限范围内的个人基本信息。</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5.申请或注销借阅账号。</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6.登录或退出图书借还书终端设备。</a:t>
            </a:r>
            <a:endParaRPr lang="zh-CN" altLang="en-US">
              <a:solidFill>
                <a:srgbClr val="53BAE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a:t>
            </a:r>
            <a:r>
              <a:rPr lang="zh-CN" altLang="en-US" sz="2800" b="1">
                <a:solidFill>
                  <a:srgbClr val="53BAE9"/>
                </a:solidFill>
                <a:latin typeface="微软雅黑" panose="020B0503020204020204" pitchFamily="34" charset="-122"/>
                <a:ea typeface="微软雅黑" panose="020B0503020204020204" pitchFamily="34" charset="-122"/>
              </a:rPr>
              <a:t>需求分析与设计</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1</a:t>
            </a:r>
            <a:endParaRPr lang="en-US" altLang="zh-CN" sz="2400" b="1"/>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5" name="矩形 4"/>
          <p:cNvSpPr/>
          <p:nvPr/>
        </p:nvSpPr>
        <p:spPr>
          <a:xfrm>
            <a:off x="914400" y="2034540"/>
            <a:ext cx="10269220" cy="406844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solidFill>
                  <a:srgbClr val="53BAE9"/>
                </a:solidFill>
                <a:latin typeface="微软雅黑" panose="020B0503020204020204" pitchFamily="34" charset="-122"/>
                <a:ea typeface="微软雅黑" panose="020B0503020204020204" pitchFamily="34" charset="-122"/>
                <a:sym typeface="+mn-ea"/>
              </a:rPr>
              <a:t>角色需求分析</a:t>
            </a:r>
            <a:r>
              <a:rPr lang="en-US" altLang="zh-CN" sz="3200">
                <a:solidFill>
                  <a:srgbClr val="53BAE9"/>
                </a:solidFill>
                <a:latin typeface="微软雅黑" panose="020B0503020204020204" pitchFamily="34" charset="-122"/>
                <a:ea typeface="微软雅黑" panose="020B0503020204020204" pitchFamily="34" charset="-122"/>
                <a:sym typeface="+mn-ea"/>
              </a:rPr>
              <a:t>———</a:t>
            </a:r>
            <a:r>
              <a:rPr lang="zh-CN" altLang="en-US" sz="3200">
                <a:solidFill>
                  <a:srgbClr val="53BAE9"/>
                </a:solidFill>
                <a:latin typeface="微软雅黑" panose="020B0503020204020204" pitchFamily="34" charset="-122"/>
                <a:ea typeface="微软雅黑" panose="020B0503020204020204" pitchFamily="34" charset="-122"/>
              </a:rPr>
              <a:t>借书终端设备</a:t>
            </a:r>
            <a:r>
              <a:rPr lang="en-US" altLang="zh-CN" sz="3200">
                <a:solidFill>
                  <a:srgbClr val="53BAE9"/>
                </a:solidFill>
                <a:latin typeface="微软雅黑" panose="020B0503020204020204" pitchFamily="34" charset="-122"/>
                <a:ea typeface="微软雅黑" panose="020B0503020204020204" pitchFamily="34" charset="-122"/>
              </a:rPr>
              <a:t> </a:t>
            </a:r>
            <a:endParaRPr lang="en-US" altLang="zh-CN" sz="3200">
              <a:solidFill>
                <a:srgbClr val="53BAE9"/>
              </a:solidFill>
              <a:latin typeface="微软雅黑" panose="020B0503020204020204" pitchFamily="34" charset="-122"/>
              <a:ea typeface="微软雅黑" panose="020B0503020204020204" pitchFamily="34" charset="-122"/>
            </a:endParaRPr>
          </a:p>
          <a:p>
            <a:pPr algn="l"/>
            <a:endParaRPr lang="en-US" altLang="zh-CN" sz="3200">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1.显示当前借阅者个人信息，包括借阅信息。</a:t>
            </a:r>
            <a:endParaRPr lang="zh-CN" altLang="en-US">
              <a:solidFill>
                <a:srgbClr val="53BAE9"/>
              </a:solidFill>
              <a:latin typeface="微软雅黑" panose="020B0503020204020204" pitchFamily="34" charset="-122"/>
              <a:ea typeface="微软雅黑" panose="020B0503020204020204" pitchFamily="34" charset="-122"/>
            </a:endParaRPr>
          </a:p>
          <a:p>
            <a:pPr algn="l"/>
            <a:r>
              <a:rPr lang="zh-CN" altLang="en-US">
                <a:solidFill>
                  <a:srgbClr val="53BAE9"/>
                </a:solidFill>
                <a:latin typeface="微软雅黑" panose="020B0503020204020204" pitchFamily="34" charset="-122"/>
                <a:ea typeface="微软雅黑" panose="020B0503020204020204" pitchFamily="34" charset="-122"/>
              </a:rPr>
              <a:t>2.可以查询图书馆图书信息。</a:t>
            </a:r>
            <a:endParaRPr lang="zh-CN" altLang="en-US">
              <a:solidFill>
                <a:srgbClr val="53BAE9"/>
              </a:solidFill>
              <a:latin typeface="微软雅黑" panose="020B0503020204020204" pitchFamily="34" charset="-122"/>
              <a:ea typeface="微软雅黑" panose="020B0503020204020204" pitchFamily="34" charset="-122"/>
            </a:endParaRPr>
          </a:p>
          <a:p>
            <a:pPr algn="l"/>
            <a:r>
              <a:rPr lang="en-US" altLang="zh-CN">
                <a:solidFill>
                  <a:srgbClr val="53BAE9"/>
                </a:solidFill>
                <a:latin typeface="微软雅黑" panose="020B0503020204020204" pitchFamily="34" charset="-122"/>
                <a:ea typeface="微软雅黑" panose="020B0503020204020204" pitchFamily="34" charset="-122"/>
              </a:rPr>
              <a:t>3.</a:t>
            </a:r>
            <a:r>
              <a:rPr lang="zh-CN" altLang="en-US">
                <a:solidFill>
                  <a:srgbClr val="53BAE9"/>
                </a:solidFill>
                <a:latin typeface="微软雅黑" panose="020B0503020204020204" pitchFamily="34" charset="-122"/>
                <a:ea typeface="微软雅黑" panose="020B0503020204020204" pitchFamily="34" charset="-122"/>
              </a:rPr>
              <a:t>显示扫描到的图书借阅情况。（可能包含了已经还过的图书【无须再还】和读者不允许的权限范围内借出的书籍）</a:t>
            </a:r>
            <a:endParaRPr lang="zh-CN" altLang="en-US">
              <a:solidFill>
                <a:srgbClr val="53BAE9"/>
              </a:solidFill>
              <a:latin typeface="微软雅黑" panose="020B0503020204020204" pitchFamily="34" charset="-122"/>
              <a:ea typeface="微软雅黑" panose="020B0503020204020204" pitchFamily="34" charset="-122"/>
            </a:endParaRPr>
          </a:p>
          <a:p>
            <a:pPr algn="l"/>
            <a:r>
              <a:rPr lang="en-US" altLang="zh-CN">
                <a:solidFill>
                  <a:srgbClr val="53BAE9"/>
                </a:solidFill>
                <a:latin typeface="微软雅黑" panose="020B0503020204020204" pitchFamily="34" charset="-122"/>
                <a:ea typeface="微软雅黑" panose="020B0503020204020204" pitchFamily="34" charset="-122"/>
              </a:rPr>
              <a:t>4.</a:t>
            </a:r>
            <a:r>
              <a:rPr lang="zh-CN" altLang="en-US">
                <a:solidFill>
                  <a:srgbClr val="53BAE9"/>
                </a:solidFill>
                <a:latin typeface="微软雅黑" panose="020B0503020204020204" pitchFamily="34" charset="-122"/>
                <a:ea typeface="微软雅黑" panose="020B0503020204020204" pitchFamily="34" charset="-122"/>
              </a:rPr>
              <a:t>辅助借阅者完成借书与还书。</a:t>
            </a:r>
            <a:endParaRPr lang="zh-CN" altLang="en-US">
              <a:solidFill>
                <a:srgbClr val="53BAE9"/>
              </a:solidFill>
              <a:latin typeface="微软雅黑" panose="020B0503020204020204" pitchFamily="34" charset="-122"/>
              <a:ea typeface="微软雅黑" panose="020B0503020204020204" pitchFamily="34" charset="-122"/>
            </a:endParaRPr>
          </a:p>
        </p:txBody>
      </p:sp>
      <p:sp>
        <p:nvSpPr>
          <p:cNvPr id="2" name=" 2"/>
          <p:cNvSpPr/>
          <p:nvPr/>
        </p:nvSpPr>
        <p:spPr bwMode="auto">
          <a:xfrm>
            <a:off x="7598410" y="2430780"/>
            <a:ext cx="1294765" cy="91440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53BAE9"/>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p>
            <a:pPr algn="ctr">
              <a:defRPr/>
            </a:pPr>
            <a:endParaRPr lang="zh-CN" altLang="en-US"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MVC</a:t>
            </a:r>
            <a:r>
              <a:rPr lang="zh-CN" altLang="en-US" sz="2800" b="1">
                <a:solidFill>
                  <a:srgbClr val="53BAE9"/>
                </a:solidFill>
                <a:latin typeface="微软雅黑" panose="020B0503020204020204" pitchFamily="34" charset="-122"/>
                <a:ea typeface="微软雅黑" panose="020B0503020204020204" pitchFamily="34" charset="-122"/>
              </a:rPr>
              <a:t>设计模式</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2</a:t>
            </a:r>
            <a:endParaRPr lang="en-US" altLang="zh-CN" sz="2400" b="1"/>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3" name="流程图: 可选过程 2"/>
          <p:cNvSpPr/>
          <p:nvPr/>
        </p:nvSpPr>
        <p:spPr>
          <a:xfrm>
            <a:off x="7360285" y="4874260"/>
            <a:ext cx="3641725" cy="1112520"/>
          </a:xfrm>
          <a:prstGeom prst="flowChartAlternateProcess">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t>Model</a:t>
            </a:r>
            <a:endParaRPr lang="en-US" altLang="zh-CN" sz="4000"/>
          </a:p>
        </p:txBody>
      </p:sp>
      <p:sp>
        <p:nvSpPr>
          <p:cNvPr id="4" name="流程图: 可选过程 3"/>
          <p:cNvSpPr/>
          <p:nvPr/>
        </p:nvSpPr>
        <p:spPr>
          <a:xfrm>
            <a:off x="592455" y="4835525"/>
            <a:ext cx="3656330" cy="111252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t>View</a:t>
            </a:r>
            <a:endParaRPr lang="en-US" altLang="zh-CN" sz="4000"/>
          </a:p>
        </p:txBody>
      </p:sp>
      <p:sp>
        <p:nvSpPr>
          <p:cNvPr id="6" name="流程图: 可选过程 5"/>
          <p:cNvSpPr/>
          <p:nvPr/>
        </p:nvSpPr>
        <p:spPr>
          <a:xfrm>
            <a:off x="3566160" y="1943100"/>
            <a:ext cx="4479925" cy="1112520"/>
          </a:xfrm>
          <a:prstGeom prst="flowChartAlternateProcess">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t>Controller</a:t>
            </a:r>
            <a:endParaRPr lang="en-US" altLang="zh-CN" sz="4000"/>
          </a:p>
        </p:txBody>
      </p:sp>
      <p:sp>
        <p:nvSpPr>
          <p:cNvPr id="8" name="左箭头 7"/>
          <p:cNvSpPr/>
          <p:nvPr/>
        </p:nvSpPr>
        <p:spPr>
          <a:xfrm rot="16200000">
            <a:off x="3259455" y="3837940"/>
            <a:ext cx="1586230" cy="216535"/>
          </a:xfrm>
          <a:prstGeom prst="lef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左箭头 10"/>
          <p:cNvSpPr/>
          <p:nvPr/>
        </p:nvSpPr>
        <p:spPr>
          <a:xfrm rot="10800000">
            <a:off x="4354830" y="5232400"/>
            <a:ext cx="2853690" cy="171450"/>
          </a:xfrm>
          <a:prstGeom prst="lef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左箭头 11"/>
          <p:cNvSpPr/>
          <p:nvPr/>
        </p:nvSpPr>
        <p:spPr>
          <a:xfrm rot="16200000">
            <a:off x="6888480" y="3837940"/>
            <a:ext cx="1586230" cy="216535"/>
          </a:xfrm>
          <a:prstGeom prst="leftArrow">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左箭头 13"/>
          <p:cNvSpPr/>
          <p:nvPr/>
        </p:nvSpPr>
        <p:spPr>
          <a:xfrm>
            <a:off x="4359910" y="5496560"/>
            <a:ext cx="2853690" cy="232410"/>
          </a:xfrm>
          <a:prstGeom prst="lef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左箭头 14"/>
          <p:cNvSpPr/>
          <p:nvPr/>
        </p:nvSpPr>
        <p:spPr>
          <a:xfrm rot="5400000">
            <a:off x="2957195" y="3837940"/>
            <a:ext cx="1586230" cy="216535"/>
          </a:xfrm>
          <a:prstGeom prst="leftArrow">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流程图: 可选过程 15"/>
          <p:cNvSpPr/>
          <p:nvPr/>
        </p:nvSpPr>
        <p:spPr>
          <a:xfrm>
            <a:off x="593090" y="4831080"/>
            <a:ext cx="3656330" cy="1112520"/>
          </a:xfrm>
          <a:prstGeom prst="flowChartAlternateProcess">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t>View</a:t>
            </a:r>
            <a:endParaRPr lang="en-US" altLang="zh-CN" sz="4000"/>
          </a:p>
        </p:txBody>
      </p:sp>
      <p:sp>
        <p:nvSpPr>
          <p:cNvPr id="21" name="矩形 20"/>
          <p:cNvSpPr/>
          <p:nvPr/>
        </p:nvSpPr>
        <p:spPr>
          <a:xfrm>
            <a:off x="1113790" y="2400300"/>
            <a:ext cx="1704975" cy="1264920"/>
          </a:xfrm>
          <a:prstGeom prst="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53BAE9"/>
                </a:solidFill>
                <a:latin typeface="微软雅黑" panose="020B0503020204020204" pitchFamily="34" charset="-122"/>
                <a:ea typeface="微软雅黑" panose="020B0503020204020204" pitchFamily="34" charset="-122"/>
              </a:rPr>
              <a:t>本软件系统采用</a:t>
            </a:r>
            <a:r>
              <a:rPr lang="en-US" altLang="zh-CN">
                <a:solidFill>
                  <a:srgbClr val="53BAE9"/>
                </a:solidFill>
                <a:latin typeface="微软雅黑" panose="020B0503020204020204" pitchFamily="34" charset="-122"/>
                <a:ea typeface="微软雅黑" panose="020B0503020204020204" pitchFamily="34" charset="-122"/>
              </a:rPr>
              <a:t>MVC</a:t>
            </a:r>
            <a:r>
              <a:rPr lang="zh-CN" altLang="en-US">
                <a:solidFill>
                  <a:srgbClr val="53BAE9"/>
                </a:solidFill>
                <a:latin typeface="微软雅黑" panose="020B0503020204020204" pitchFamily="34" charset="-122"/>
                <a:ea typeface="微软雅黑" panose="020B0503020204020204" pitchFamily="34" charset="-122"/>
              </a:rPr>
              <a:t>的设计模式</a:t>
            </a:r>
            <a:endParaRPr lang="zh-CN" altLang="en-US">
              <a:solidFill>
                <a:srgbClr val="53BAE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 name="矩形 74"/>
          <p:cNvSpPr/>
          <p:nvPr/>
        </p:nvSpPr>
        <p:spPr>
          <a:xfrm>
            <a:off x="289560" y="1196340"/>
            <a:ext cx="3352800" cy="6400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a:solidFill>
                  <a:srgbClr val="53BAE9"/>
                </a:solidFill>
                <a:latin typeface="微软雅黑" panose="020B0503020204020204" pitchFamily="34" charset="-122"/>
                <a:ea typeface="微软雅黑" panose="020B0503020204020204" pitchFamily="34" charset="-122"/>
              </a:rPr>
              <a:t>     MVC</a:t>
            </a:r>
            <a:r>
              <a:rPr lang="zh-CN" altLang="en-US" sz="2800" b="1">
                <a:solidFill>
                  <a:srgbClr val="53BAE9"/>
                </a:solidFill>
                <a:latin typeface="微软雅黑" panose="020B0503020204020204" pitchFamily="34" charset="-122"/>
                <a:ea typeface="微软雅黑" panose="020B0503020204020204" pitchFamily="34" charset="-122"/>
              </a:rPr>
              <a:t>设计模式</a:t>
            </a:r>
            <a:endParaRPr lang="zh-CN" altLang="en-US" sz="2800" b="1">
              <a:solidFill>
                <a:srgbClr val="53BAE9"/>
              </a:solidFill>
              <a:latin typeface="微软雅黑" panose="020B0503020204020204" pitchFamily="34" charset="-122"/>
              <a:ea typeface="微软雅黑" panose="020B0503020204020204" pitchFamily="34" charset="-122"/>
            </a:endParaRPr>
          </a:p>
        </p:txBody>
      </p:sp>
      <p:sp>
        <p:nvSpPr>
          <p:cNvPr id="73" name="椭圆 72"/>
          <p:cNvSpPr/>
          <p:nvPr/>
        </p:nvSpPr>
        <p:spPr>
          <a:xfrm>
            <a:off x="441960" y="1280160"/>
            <a:ext cx="472440" cy="472440"/>
          </a:xfrm>
          <a:prstGeom prst="ellipse">
            <a:avLst/>
          </a:prstGeom>
          <a:solidFill>
            <a:srgbClr val="53B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t>2</a:t>
            </a:r>
            <a:endParaRPr lang="en-US" altLang="zh-CN" sz="2400" b="1"/>
          </a:p>
        </p:txBody>
      </p:sp>
      <p:grpSp>
        <p:nvGrpSpPr>
          <p:cNvPr id="34" name="组合 33"/>
          <p:cNvGrpSpPr/>
          <p:nvPr/>
        </p:nvGrpSpPr>
        <p:grpSpPr>
          <a:xfrm>
            <a:off x="1584676" y="409857"/>
            <a:ext cx="9022649" cy="267238"/>
            <a:chOff x="2331650" y="3295381"/>
            <a:chExt cx="9022649" cy="267238"/>
          </a:xfrm>
          <a:solidFill>
            <a:srgbClr val="53BAE9"/>
          </a:solidFill>
        </p:grpSpPr>
        <p:sp>
          <p:nvSpPr>
            <p:cNvPr id="35" name="椭圆 34"/>
            <p:cNvSpPr/>
            <p:nvPr/>
          </p:nvSpPr>
          <p:spPr>
            <a:xfrm rot="10800000">
              <a:off x="4045590" y="3295381"/>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rot="10800000">
              <a:off x="3407467" y="3328786"/>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rot="10800000">
              <a:off x="2836154" y="3362190"/>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rot="10800000">
              <a:off x="233165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9373122" y="3295382"/>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78054" y="3328787"/>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716176" y="3362191"/>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1287490" y="3395595"/>
              <a:ext cx="66809" cy="668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3" name="文本框 42"/>
          <p:cNvSpPr txBox="1"/>
          <p:nvPr/>
        </p:nvSpPr>
        <p:spPr>
          <a:xfrm>
            <a:off x="4755834" y="269156"/>
            <a:ext cx="2680335" cy="548640"/>
          </a:xfrm>
          <a:prstGeom prst="rect">
            <a:avLst/>
          </a:prstGeom>
          <a:noFill/>
        </p:spPr>
        <p:txBody>
          <a:bodyPr wrap="none" rtlCol="0" anchor="ctr">
            <a:spAutoFit/>
          </a:bodyPr>
          <a:p>
            <a:pPr algn="ctr"/>
            <a:r>
              <a:rPr lang="en-US" sz="2800" dirty="0" smtClean="0">
                <a:solidFill>
                  <a:srgbClr val="53BAE9"/>
                </a:solidFill>
                <a:latin typeface="华文细黑" panose="02010600040101010101" pitchFamily="2" charset="-122"/>
                <a:ea typeface="华文细黑" panose="02010600040101010101" pitchFamily="2" charset="-122"/>
              </a:rPr>
              <a:t>System Design</a:t>
            </a:r>
            <a:endParaRPr lang="zh-CN" altLang="en-US" sz="2800" dirty="0" smtClean="0">
              <a:solidFill>
                <a:srgbClr val="53BAE9"/>
              </a:solidFill>
              <a:latin typeface="华文细黑" panose="02010600040101010101" pitchFamily="2" charset="-122"/>
              <a:ea typeface="华文细黑" panose="02010600040101010101" pitchFamily="2" charset="-122"/>
            </a:endParaRPr>
          </a:p>
        </p:txBody>
      </p:sp>
      <p:sp>
        <p:nvSpPr>
          <p:cNvPr id="2" name="矩形 1"/>
          <p:cNvSpPr/>
          <p:nvPr/>
        </p:nvSpPr>
        <p:spPr>
          <a:xfrm>
            <a:off x="906780" y="2202180"/>
            <a:ext cx="10378440" cy="352044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400">
                <a:solidFill>
                  <a:srgbClr val="53BAE9"/>
                </a:solidFill>
                <a:latin typeface="微软雅黑" panose="020B0503020204020204" pitchFamily="34" charset="-122"/>
                <a:ea typeface="微软雅黑" panose="020B0503020204020204" pitchFamily="34" charset="-122"/>
              </a:rPr>
              <a:t>控制器（Controller）：负责转发请求，对请求进行处理。</a:t>
            </a:r>
            <a:endParaRPr lang="zh-CN" altLang="en-US" sz="2400">
              <a:solidFill>
                <a:srgbClr val="53BAE9"/>
              </a:solidFill>
              <a:latin typeface="微软雅黑" panose="020B0503020204020204" pitchFamily="34" charset="-122"/>
              <a:ea typeface="微软雅黑" panose="020B0503020204020204" pitchFamily="34" charset="-122"/>
            </a:endParaRPr>
          </a:p>
          <a:p>
            <a:pPr algn="l"/>
            <a:endParaRPr lang="zh-CN" altLang="en-US" sz="2400">
              <a:solidFill>
                <a:srgbClr val="53BAE9"/>
              </a:solidFill>
              <a:latin typeface="微软雅黑" panose="020B0503020204020204" pitchFamily="34" charset="-122"/>
              <a:ea typeface="微软雅黑" panose="020B0503020204020204" pitchFamily="34" charset="-122"/>
            </a:endParaRPr>
          </a:p>
          <a:p>
            <a:pPr algn="l"/>
            <a:r>
              <a:rPr lang="zh-CN" altLang="en-US" sz="2400">
                <a:solidFill>
                  <a:srgbClr val="53BAE9"/>
                </a:solidFill>
                <a:latin typeface="微软雅黑" panose="020B0503020204020204" pitchFamily="34" charset="-122"/>
                <a:ea typeface="微软雅黑" panose="020B0503020204020204" pitchFamily="34" charset="-122"/>
              </a:rPr>
              <a:t>视图（View）： 界面设计人员进行图形界面设计。</a:t>
            </a:r>
            <a:endParaRPr lang="zh-CN" altLang="en-US" sz="2400">
              <a:solidFill>
                <a:srgbClr val="53BAE9"/>
              </a:solidFill>
              <a:latin typeface="微软雅黑" panose="020B0503020204020204" pitchFamily="34" charset="-122"/>
              <a:ea typeface="微软雅黑" panose="020B0503020204020204" pitchFamily="34" charset="-122"/>
            </a:endParaRPr>
          </a:p>
          <a:p>
            <a:pPr algn="l"/>
            <a:endParaRPr lang="zh-CN" altLang="en-US" sz="2400">
              <a:solidFill>
                <a:srgbClr val="53BAE9"/>
              </a:solidFill>
              <a:latin typeface="微软雅黑" panose="020B0503020204020204" pitchFamily="34" charset="-122"/>
              <a:ea typeface="微软雅黑" panose="020B0503020204020204" pitchFamily="34" charset="-122"/>
            </a:endParaRPr>
          </a:p>
          <a:p>
            <a:pPr algn="l"/>
            <a:r>
              <a:rPr lang="zh-CN" altLang="en-US" sz="2400">
                <a:solidFill>
                  <a:srgbClr val="53BAE9"/>
                </a:solidFill>
                <a:latin typeface="微软雅黑" panose="020B0503020204020204" pitchFamily="34" charset="-122"/>
                <a:ea typeface="微软雅黑" panose="020B0503020204020204" pitchFamily="34" charset="-122"/>
              </a:rPr>
              <a:t>模型（Model） ： 程序员编写程序应有的功能（实现算法等等）、数据库</a:t>
            </a:r>
            <a:endParaRPr lang="zh-CN" altLang="en-US" sz="2400">
              <a:solidFill>
                <a:srgbClr val="53BAE9"/>
              </a:solidFill>
              <a:latin typeface="微软雅黑" panose="020B0503020204020204" pitchFamily="34" charset="-122"/>
              <a:ea typeface="微软雅黑" panose="020B0503020204020204" pitchFamily="34" charset="-122"/>
            </a:endParaRPr>
          </a:p>
          <a:p>
            <a:pPr algn="l"/>
            <a:r>
              <a:rPr lang="zh-CN" altLang="en-US" sz="2400">
                <a:solidFill>
                  <a:srgbClr val="53BAE9"/>
                </a:solidFill>
                <a:latin typeface="微软雅黑" panose="020B0503020204020204" pitchFamily="34" charset="-122"/>
                <a:ea typeface="微软雅黑" panose="020B0503020204020204" pitchFamily="34" charset="-122"/>
              </a:rPr>
              <a:t>                             专家进行数据管理和数据库设计(可以实现具体的功能)。</a:t>
            </a:r>
            <a:endParaRPr lang="zh-CN" altLang="en-US" sz="2400">
              <a:solidFill>
                <a:srgbClr val="53BAE9"/>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6747</Words>
  <Application>WPS 演示</Application>
  <PresentationFormat>宽屏</PresentationFormat>
  <Paragraphs>614</Paragraphs>
  <Slides>44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Arial</vt:lpstr>
      <vt:lpstr>宋体</vt:lpstr>
      <vt:lpstr>Wingdings</vt:lpstr>
      <vt:lpstr>华文细黑</vt:lpstr>
      <vt:lpstr>Segoe UI Light</vt:lpstr>
      <vt:lpstr>Segoe UI Black</vt:lpstr>
      <vt:lpstr>微软雅黑</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Zen Johnny</cp:lastModifiedBy>
  <cp:revision>478</cp:revision>
  <dcterms:created xsi:type="dcterms:W3CDTF">2015-05-12T15:24:00Z</dcterms:created>
  <dcterms:modified xsi:type="dcterms:W3CDTF">2017-01-08T05:58:48Z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