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7" r:id="rId2"/>
    <p:sldId id="258" r:id="rId3"/>
    <p:sldId id="260" r:id="rId4"/>
    <p:sldId id="264" r:id="rId5"/>
    <p:sldId id="329" r:id="rId6"/>
    <p:sldId id="330" r:id="rId7"/>
    <p:sldId id="332" r:id="rId8"/>
    <p:sldId id="265" r:id="rId9"/>
    <p:sldId id="284" r:id="rId10"/>
    <p:sldId id="333" r:id="rId11"/>
    <p:sldId id="334" r:id="rId12"/>
    <p:sldId id="285" r:id="rId13"/>
    <p:sldId id="286" r:id="rId14"/>
    <p:sldId id="287" r:id="rId15"/>
    <p:sldId id="336" r:id="rId16"/>
    <p:sldId id="337" r:id="rId17"/>
    <p:sldId id="335" r:id="rId18"/>
    <p:sldId id="355" r:id="rId19"/>
    <p:sldId id="294" r:id="rId20"/>
    <p:sldId id="297" r:id="rId21"/>
    <p:sldId id="356" r:id="rId22"/>
    <p:sldId id="357" r:id="rId23"/>
    <p:sldId id="358" r:id="rId24"/>
    <p:sldId id="295" r:id="rId25"/>
    <p:sldId id="298" r:id="rId26"/>
    <p:sldId id="342" r:id="rId27"/>
    <p:sldId id="343" r:id="rId28"/>
    <p:sldId id="344" r:id="rId29"/>
    <p:sldId id="345" r:id="rId30"/>
    <p:sldId id="299" r:id="rId31"/>
    <p:sldId id="338" r:id="rId32"/>
    <p:sldId id="339" r:id="rId33"/>
    <p:sldId id="327" r:id="rId34"/>
    <p:sldId id="347" r:id="rId35"/>
    <p:sldId id="350" r:id="rId36"/>
    <p:sldId id="351" r:id="rId37"/>
    <p:sldId id="352" r:id="rId38"/>
    <p:sldId id="353" r:id="rId39"/>
    <p:sldId id="354" r:id="rId40"/>
    <p:sldId id="346" r:id="rId41"/>
    <p:sldId id="328" r:id="rId42"/>
    <p:sldId id="341" r:id="rId43"/>
    <p:sldId id="340" r:id="rId44"/>
    <p:sldId id="259"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AE9"/>
    <a:srgbClr val="ABDEF4"/>
    <a:srgbClr val="CBEAF8"/>
    <a:srgbClr val="E3F3FB"/>
    <a:srgbClr val="EAF3F8"/>
    <a:srgbClr val="E9F4FA"/>
    <a:srgbClr val="A2D6EF"/>
    <a:srgbClr val="2E4D63"/>
    <a:srgbClr val="5686A8"/>
    <a:srgbClr val="669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varScale="1">
        <p:scale>
          <a:sx n="71" d="100"/>
          <a:sy n="71" d="100"/>
        </p:scale>
        <p:origin x="-636" y="-96"/>
      </p:cViewPr>
      <p:guideLst>
        <p:guide orient="horz" pos="22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B5FF2-25EA-46D7-B3BA-4582358ABEC7}" type="datetimeFigureOut">
              <a:rPr lang="zh-CN" altLang="en-US" smtClean="0"/>
              <a:t>2017/6/22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19EA-75F7-469A-9304-1B2BFF998463}" type="slidenum">
              <a:rPr lang="zh-CN" altLang="en-US" smtClean="0"/>
              <a:t>‹#›</a:t>
            </a:fld>
            <a:endParaRPr lang="zh-CN" altLang="en-US"/>
          </a:p>
        </p:txBody>
      </p:sp>
    </p:spTree>
    <p:extLst>
      <p:ext uri="{BB962C8B-B14F-4D97-AF65-F5344CB8AC3E}">
        <p14:creationId xmlns:p14="http://schemas.microsoft.com/office/powerpoint/2010/main" val="371617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E32B8C-E81A-4559-905F-EA468C4AE0F6}" type="datetimeFigureOut">
              <a:rPr lang="zh-CN" altLang="en-US" smtClean="0"/>
              <a:t>2017/6/22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E32B8C-E81A-4559-905F-EA468C4AE0F6}" type="datetimeFigureOut">
              <a:rPr lang="zh-CN" altLang="en-US" smtClean="0"/>
              <a:t>2017/6/22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E32B8C-E81A-4559-905F-EA468C4AE0F6}" type="datetimeFigureOut">
              <a:rPr lang="zh-CN" altLang="en-US" smtClean="0"/>
              <a:t>2017/6/22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E32B8C-E81A-4559-905F-EA468C4AE0F6}" type="datetimeFigureOut">
              <a:rPr lang="zh-CN" altLang="en-US" smtClean="0"/>
              <a:t>2017/6/22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E32B8C-E81A-4559-905F-EA468C4AE0F6}" type="datetimeFigureOut">
              <a:rPr lang="zh-CN" altLang="en-US" smtClean="0"/>
              <a:t>2017/6/22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E32B8C-E81A-4559-905F-EA468C4AE0F6}" type="datetimeFigureOut">
              <a:rPr lang="zh-CN" altLang="en-US" smtClean="0"/>
              <a:t>2017/6/22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E32B8C-E81A-4559-905F-EA468C4AE0F6}" type="datetimeFigureOut">
              <a:rPr lang="zh-CN" altLang="en-US" smtClean="0"/>
              <a:t>2017/6/22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E32B8C-E81A-4559-905F-EA468C4AE0F6}" type="datetimeFigureOut">
              <a:rPr lang="zh-CN" altLang="en-US" smtClean="0"/>
              <a:t>2017/6/22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E32B8C-E81A-4559-905F-EA468C4AE0F6}" type="datetimeFigureOut">
              <a:rPr lang="zh-CN" altLang="en-US" smtClean="0"/>
              <a:t>2017/6/22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E32B8C-E81A-4559-905F-EA468C4AE0F6}" type="datetimeFigureOut">
              <a:rPr lang="zh-CN" altLang="en-US" smtClean="0"/>
              <a:t>2017/6/22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E32B8C-E81A-4559-905F-EA468C4AE0F6}" type="datetimeFigureOut">
              <a:rPr lang="zh-CN" altLang="en-US" smtClean="0"/>
              <a:t>2017/6/22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32B8C-E81A-4559-905F-EA468C4AE0F6}" type="datetimeFigureOut">
              <a:rPr lang="zh-CN" altLang="en-US" smtClean="0"/>
              <a:t>2017/6/22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302A8-733F-4FC4-86EA-56C94980066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80" name="任意多边形 79"/>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gradFill>
            <a:gsLst>
              <a:gs pos="0">
                <a:srgbClr val="E5EEF3">
                  <a:alpha val="50000"/>
                </a:srgbClr>
              </a:gs>
              <a:gs pos="100000">
                <a:srgbClr val="E1EB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gradFill>
            <a:gsLst>
              <a:gs pos="0">
                <a:srgbClr val="E9F4FA"/>
              </a:gs>
              <a:gs pos="100000">
                <a:srgbClr val="D7E3E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84733" y="837653"/>
            <a:ext cx="10396025" cy="1569660"/>
          </a:xfrm>
          <a:prstGeom prst="rect">
            <a:avLst/>
          </a:prstGeom>
          <a:noFill/>
        </p:spPr>
        <p:txBody>
          <a:bodyPr wrap="square" rtlCol="0" anchor="ctr">
            <a:spAutoFit/>
          </a:bodyPr>
          <a:lstStyle/>
          <a:p>
            <a:pPr algn="dist"/>
            <a:r>
              <a:rPr lang="zh-CN" altLang="en-US" sz="9600" dirty="0" smtClean="0">
                <a:solidFill>
                  <a:schemeClr val="bg1"/>
                </a:solidFill>
                <a:latin typeface="Arial" panose="020B0604020202020204" pitchFamily="34" charset="0"/>
                <a:ea typeface="华文细黑" panose="02010600040101010101" pitchFamily="2" charset="-122"/>
                <a:cs typeface="Arial" panose="020B0604020202020204" pitchFamily="34" charset="0"/>
              </a:rPr>
              <a:t>仁爱医药管理系统</a:t>
            </a:r>
            <a:endParaRPr lang="zh-CN" altLang="en-US" sz="9600" dirty="0" smtClean="0">
              <a:solidFill>
                <a:schemeClr val="bg1"/>
              </a:solidFill>
              <a:latin typeface="Arial" panose="020B0604020202020204" pitchFamily="34" charset="0"/>
              <a:ea typeface="华文细黑" panose="02010600040101010101" pitchFamily="2" charset="-122"/>
              <a:cs typeface="Arial" panose="020B0604020202020204" pitchFamily="34" charset="0"/>
            </a:endParaRPr>
          </a:p>
        </p:txBody>
      </p:sp>
      <p:sp>
        <p:nvSpPr>
          <p:cNvPr id="31" name="任意多边形 30"/>
          <p:cNvSpPr/>
          <p:nvPr/>
        </p:nvSpPr>
        <p:spPr>
          <a:xfrm rot="900000">
            <a:off x="8239736" y="117888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bg1">
                  <a:alpha val="50000"/>
                </a:schemeClr>
              </a:gs>
              <a:gs pos="0">
                <a:schemeClr val="bg1"/>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837701" y="2521663"/>
            <a:ext cx="10516598" cy="1171610"/>
            <a:chOff x="837701" y="2391008"/>
            <a:chExt cx="10516598" cy="1171610"/>
          </a:xfrm>
        </p:grpSpPr>
        <p:grpSp>
          <p:nvGrpSpPr>
            <p:cNvPr id="9" name="组合 8"/>
            <p:cNvGrpSpPr/>
            <p:nvPr/>
          </p:nvGrpSpPr>
          <p:grpSpPr>
            <a:xfrm>
              <a:off x="837701" y="3295380"/>
              <a:ext cx="10516598" cy="267238"/>
              <a:chOff x="837701" y="3295381"/>
              <a:chExt cx="10516598" cy="267238"/>
            </a:xfrm>
          </p:grpSpPr>
          <p:sp>
            <p:nvSpPr>
              <p:cNvPr id="10" name="椭圆 9"/>
              <p:cNvSpPr/>
              <p:nvPr/>
            </p:nvSpPr>
            <p:spPr>
              <a:xfrm rot="10800000">
                <a:off x="2551641" y="329538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0800000">
                <a:off x="1913518" y="332878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0800000">
                <a:off x="1342205" y="336219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0800000">
                <a:off x="837701"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373122" y="329538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78054" y="332878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716176" y="336219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1287490"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913518" y="2391008"/>
              <a:ext cx="8364963" cy="584775"/>
            </a:xfrm>
            <a:prstGeom prst="rect">
              <a:avLst/>
            </a:prstGeom>
            <a:noFill/>
          </p:spPr>
          <p:txBody>
            <a:bodyPr wrap="square" rtlCol="0" anchor="ctr">
              <a:spAutoFit/>
            </a:bodyPr>
            <a:lstStyle/>
            <a:p>
              <a:pPr algn="ctr"/>
              <a:r>
                <a:rPr lang="en-US" altLang="zh-CN" sz="3200" dirty="0" smtClean="0">
                  <a:solidFill>
                    <a:schemeClr val="bg1"/>
                  </a:solidFill>
                  <a:latin typeface="华文细黑" panose="02010600040101010101" pitchFamily="2" charset="-122"/>
                  <a:ea typeface="华文细黑" panose="02010600040101010101" pitchFamily="2" charset="-122"/>
                  <a:cs typeface="Segoe UI Light" panose="020B0502040204020203" pitchFamily="34" charset="0"/>
                </a:rPr>
                <a:t>Love Medicine </a:t>
              </a:r>
              <a:r>
                <a:rPr lang="en-US" altLang="zh-CN" sz="3200" dirty="0" smtClean="0">
                  <a:solidFill>
                    <a:schemeClr val="bg1"/>
                  </a:solidFill>
                  <a:latin typeface="华文细黑" panose="02010600040101010101" pitchFamily="2" charset="-122"/>
                  <a:ea typeface="华文细黑" panose="02010600040101010101" pitchFamily="2" charset="-122"/>
                  <a:cs typeface="Segoe UI Light" panose="020B0502040204020203" pitchFamily="34" charset="0"/>
                </a:rPr>
                <a:t>Management System</a:t>
              </a:r>
            </a:p>
          </p:txBody>
        </p:sp>
      </p:grpSp>
      <p:sp>
        <p:nvSpPr>
          <p:cNvPr id="40" name="文本框 39"/>
          <p:cNvSpPr txBox="1"/>
          <p:nvPr/>
        </p:nvSpPr>
        <p:spPr>
          <a:xfrm>
            <a:off x="4229028" y="4161852"/>
            <a:ext cx="3114956" cy="338554"/>
          </a:xfrm>
          <a:prstGeom prst="rect">
            <a:avLst/>
          </a:prstGeom>
          <a:noFill/>
        </p:spPr>
        <p:txBody>
          <a:bodyPr wrap="none" rtlCol="0">
            <a:spAutoFit/>
          </a:bodyPr>
          <a:lstStyle/>
          <a:p>
            <a:pPr algn="ctr"/>
            <a:r>
              <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Developer</a:t>
            </a:r>
            <a:r>
              <a:rPr lang="zh-CN" altLang="en-US"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a:t>
            </a:r>
            <a:r>
              <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Johnny Zen[</a:t>
            </a:r>
            <a:r>
              <a:rPr lang="zh-CN" altLang="en-US"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曾太</a:t>
            </a:r>
            <a:r>
              <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a:t>
            </a:r>
            <a:endPar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2" name="文本框 1"/>
          <p:cNvSpPr txBox="1"/>
          <p:nvPr/>
        </p:nvSpPr>
        <p:spPr>
          <a:xfrm>
            <a:off x="7113905" y="5060471"/>
            <a:ext cx="4005580" cy="352425"/>
          </a:xfrm>
          <a:prstGeom prst="rect">
            <a:avLst/>
          </a:prstGeom>
          <a:noFill/>
        </p:spPr>
        <p:txBody>
          <a:bodyPr wrap="none" rtlCol="0">
            <a:spAutoFit/>
          </a:bodyPr>
          <a:lstStyle/>
          <a:p>
            <a:pPr algn="ctr"/>
            <a:r>
              <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2015</a:t>
            </a:r>
            <a:r>
              <a:rPr lang="zh-CN" altLang="en-US"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级 软件工程 </a:t>
            </a:r>
            <a:r>
              <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4</a:t>
            </a:r>
            <a:r>
              <a:rPr lang="zh-CN" altLang="en-US"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班</a:t>
            </a:r>
            <a:r>
              <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a:t>
            </a:r>
            <a:r>
              <a:rPr lang="zh-CN" altLang="en-US"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软件设计</a:t>
            </a:r>
            <a:r>
              <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-1] </a:t>
            </a:r>
            <a:r>
              <a:rPr lang="zh-CN" altLang="en-US"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曾太 著</a:t>
            </a:r>
          </a:p>
        </p:txBody>
      </p:sp>
      <p:sp>
        <p:nvSpPr>
          <p:cNvPr id="20" name="文本框 39"/>
          <p:cNvSpPr txBox="1"/>
          <p:nvPr/>
        </p:nvSpPr>
        <p:spPr>
          <a:xfrm>
            <a:off x="2134597" y="4145435"/>
            <a:ext cx="1794081" cy="338554"/>
          </a:xfrm>
          <a:prstGeom prst="rect">
            <a:avLst/>
          </a:prstGeom>
          <a:noFill/>
        </p:spPr>
        <p:txBody>
          <a:bodyPr wrap="none" rtlCol="0">
            <a:spAutoFit/>
          </a:bodyPr>
          <a:lstStyle/>
          <a:p>
            <a:pPr algn="ctr"/>
            <a:r>
              <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Director</a:t>
            </a:r>
            <a:r>
              <a:rPr lang="zh-CN" altLang="en-US"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：周立章</a:t>
            </a:r>
            <a:endPar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1725" y="3215530"/>
            <a:ext cx="895985" cy="888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需求分析与设计</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2050" name=" 2050"/>
          <p:cNvSpPr/>
          <p:nvPr/>
        </p:nvSpPr>
        <p:spPr bwMode="auto">
          <a:xfrm>
            <a:off x="6070713" y="1577340"/>
            <a:ext cx="775970" cy="9144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53BAE9"/>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5" name="矩形 4"/>
          <p:cNvSpPr/>
          <p:nvPr/>
        </p:nvSpPr>
        <p:spPr>
          <a:xfrm>
            <a:off x="914400" y="2034540"/>
            <a:ext cx="10269220" cy="406844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200" dirty="0">
                <a:solidFill>
                  <a:srgbClr val="53BAE9"/>
                </a:solidFill>
                <a:latin typeface="微软雅黑" panose="020B0503020204020204" pitchFamily="34" charset="-122"/>
                <a:ea typeface="微软雅黑" panose="020B0503020204020204" pitchFamily="34" charset="-122"/>
                <a:sym typeface="+mn-ea"/>
              </a:rPr>
              <a:t>角色需求分析</a:t>
            </a:r>
            <a:r>
              <a:rPr lang="en-US" altLang="zh-CN" sz="3200" dirty="0" smtClean="0">
                <a:solidFill>
                  <a:srgbClr val="53BAE9"/>
                </a:solidFill>
                <a:latin typeface="微软雅黑" panose="020B0503020204020204" pitchFamily="34" charset="-122"/>
                <a:ea typeface="微软雅黑" panose="020B0503020204020204" pitchFamily="34" charset="-122"/>
                <a:sym typeface="+mn-ea"/>
              </a:rPr>
              <a:t>———</a:t>
            </a:r>
            <a:r>
              <a:rPr lang="zh-CN" altLang="en-US" sz="3200" dirty="0" smtClean="0">
                <a:solidFill>
                  <a:srgbClr val="53BAE9"/>
                </a:solidFill>
                <a:latin typeface="微软雅黑" panose="020B0503020204020204" pitchFamily="34" charset="-122"/>
                <a:ea typeface="微软雅黑" panose="020B0503020204020204" pitchFamily="34" charset="-122"/>
                <a:sym typeface="+mn-ea"/>
              </a:rPr>
              <a:t>营业员</a:t>
            </a:r>
            <a:r>
              <a:rPr lang="en-US" altLang="zh-CN" sz="3200" dirty="0" smtClean="0">
                <a:solidFill>
                  <a:srgbClr val="53BAE9"/>
                </a:solidFill>
                <a:latin typeface="微软雅黑" panose="020B0503020204020204" pitchFamily="34" charset="-122"/>
                <a:ea typeface="微软雅黑" panose="020B0503020204020204" pitchFamily="34" charset="-122"/>
              </a:rPr>
              <a:t> </a:t>
            </a:r>
            <a:endParaRPr lang="en-US" altLang="zh-CN" sz="3200" dirty="0">
              <a:solidFill>
                <a:srgbClr val="53BAE9"/>
              </a:solidFill>
              <a:latin typeface="微软雅黑" panose="020B0503020204020204" pitchFamily="34" charset="-122"/>
              <a:ea typeface="微软雅黑" panose="020B0503020204020204" pitchFamily="34" charset="-122"/>
            </a:endParaRPr>
          </a:p>
          <a:p>
            <a:pPr algn="l"/>
            <a:endParaRPr lang="en-US" altLang="zh-CN" sz="3200" dirty="0">
              <a:solidFill>
                <a:srgbClr val="53BAE9"/>
              </a:solidFill>
              <a:latin typeface="微软雅黑" panose="020B0503020204020204" pitchFamily="34" charset="-122"/>
              <a:ea typeface="微软雅黑" panose="020B0503020204020204" pitchFamily="34" charset="-122"/>
            </a:endParaRPr>
          </a:p>
          <a:p>
            <a:pPr lvl="0"/>
            <a:r>
              <a:rPr lang="en-US" altLang="zh-CN" dirty="0" smtClean="0">
                <a:solidFill>
                  <a:schemeClr val="accent1"/>
                </a:solidFill>
                <a:latin typeface="微软雅黑" panose="020B0503020204020204" pitchFamily="34" charset="-122"/>
                <a:ea typeface="微软雅黑" panose="020B0503020204020204" pitchFamily="34" charset="-122"/>
              </a:rPr>
              <a:t>1.</a:t>
            </a:r>
            <a:r>
              <a:rPr lang="zh-CN" altLang="zh-CN" dirty="0" smtClean="0">
                <a:solidFill>
                  <a:schemeClr val="accent1"/>
                </a:solidFill>
                <a:latin typeface="微软雅黑" panose="020B0503020204020204" pitchFamily="34" charset="-122"/>
                <a:ea typeface="微软雅黑" panose="020B0503020204020204" pitchFamily="34" charset="-122"/>
              </a:rPr>
              <a:t>【药品出入库】</a:t>
            </a:r>
            <a:r>
              <a:rPr lang="zh-CN" altLang="zh-CN" dirty="0">
                <a:solidFill>
                  <a:schemeClr val="accent1"/>
                </a:solidFill>
                <a:latin typeface="微软雅黑" panose="020B0503020204020204" pitchFamily="34" charset="-122"/>
                <a:ea typeface="微软雅黑" panose="020B0503020204020204" pitchFamily="34" charset="-122"/>
              </a:rPr>
              <a:t>与销售员</a:t>
            </a:r>
            <a:r>
              <a:rPr lang="en-US" altLang="zh-CN" dirty="0">
                <a:solidFill>
                  <a:schemeClr val="accent1"/>
                </a:solidFill>
                <a:latin typeface="微软雅黑" panose="020B0503020204020204" pitchFamily="34" charset="-122"/>
                <a:ea typeface="微软雅黑" panose="020B0503020204020204" pitchFamily="34" charset="-122"/>
              </a:rPr>
              <a:t>/</a:t>
            </a:r>
            <a:r>
              <a:rPr lang="zh-CN" altLang="zh-CN" dirty="0">
                <a:solidFill>
                  <a:schemeClr val="accent1"/>
                </a:solidFill>
                <a:latin typeface="微软雅黑" panose="020B0503020204020204" pitchFamily="34" charset="-122"/>
                <a:ea typeface="微软雅黑" panose="020B0503020204020204" pitchFamily="34" charset="-122"/>
              </a:rPr>
              <a:t>收银员共同执行药品的出库操作。收银员确认保管员的出库表，至此完成。</a:t>
            </a:r>
          </a:p>
          <a:p>
            <a:pPr lvl="0"/>
            <a:r>
              <a:rPr lang="en-US" altLang="zh-CN" dirty="0" smtClean="0">
                <a:solidFill>
                  <a:schemeClr val="accent1"/>
                </a:solidFill>
                <a:latin typeface="微软雅黑" panose="020B0503020204020204" pitchFamily="34" charset="-122"/>
                <a:ea typeface="微软雅黑" panose="020B0503020204020204" pitchFamily="34" charset="-122"/>
              </a:rPr>
              <a:t>2.</a:t>
            </a:r>
            <a:r>
              <a:rPr lang="zh-CN" altLang="zh-CN" dirty="0" smtClean="0">
                <a:solidFill>
                  <a:schemeClr val="accent1"/>
                </a:solidFill>
                <a:latin typeface="微软雅黑" panose="020B0503020204020204" pitchFamily="34" charset="-122"/>
                <a:ea typeface="微软雅黑" panose="020B0503020204020204" pitchFamily="34" charset="-122"/>
              </a:rPr>
              <a:t>【药品销售】</a:t>
            </a:r>
            <a:r>
              <a:rPr lang="zh-CN" altLang="zh-CN" dirty="0">
                <a:solidFill>
                  <a:schemeClr val="accent1"/>
                </a:solidFill>
                <a:latin typeface="微软雅黑" panose="020B0503020204020204" pitchFamily="34" charset="-122"/>
                <a:ea typeface="微软雅黑" panose="020B0503020204020204" pitchFamily="34" charset="-122"/>
              </a:rPr>
              <a:t>每日结束（下班</a:t>
            </a:r>
            <a:r>
              <a:rPr lang="en-US" altLang="zh-CN" dirty="0">
                <a:solidFill>
                  <a:schemeClr val="accent1"/>
                </a:solidFill>
                <a:latin typeface="微软雅黑" panose="020B0503020204020204" pitchFamily="34" charset="-122"/>
                <a:ea typeface="微软雅黑" panose="020B0503020204020204" pitchFamily="34" charset="-122"/>
              </a:rPr>
              <a:t>or</a:t>
            </a:r>
            <a:r>
              <a:rPr lang="zh-CN" altLang="zh-CN" dirty="0">
                <a:solidFill>
                  <a:schemeClr val="accent1"/>
                </a:solidFill>
                <a:latin typeface="微软雅黑" panose="020B0503020204020204" pitchFamily="34" charset="-122"/>
                <a:ea typeface="微软雅黑" panose="020B0503020204020204" pitchFamily="34" charset="-122"/>
              </a:rPr>
              <a:t>其他时间）时，能够及时打印和查询当前时间，本店当日的药品销售情况（日结报表）每日一定产生日结销售报表。</a:t>
            </a:r>
          </a:p>
          <a:p>
            <a:pPr lvl="0"/>
            <a:r>
              <a:rPr lang="en-US" altLang="zh-CN" dirty="0" smtClean="0">
                <a:solidFill>
                  <a:schemeClr val="accent1"/>
                </a:solidFill>
                <a:latin typeface="微软雅黑" panose="020B0503020204020204" pitchFamily="34" charset="-122"/>
                <a:ea typeface="微软雅黑" panose="020B0503020204020204" pitchFamily="34" charset="-122"/>
              </a:rPr>
              <a:t>3.</a:t>
            </a:r>
            <a:r>
              <a:rPr lang="zh-CN" altLang="zh-CN" dirty="0" smtClean="0">
                <a:solidFill>
                  <a:schemeClr val="accent1"/>
                </a:solidFill>
                <a:latin typeface="微软雅黑" panose="020B0503020204020204" pitchFamily="34" charset="-122"/>
                <a:ea typeface="微软雅黑" panose="020B0503020204020204" pitchFamily="34" charset="-122"/>
              </a:rPr>
              <a:t>【药品的价格控制】</a:t>
            </a:r>
            <a:r>
              <a:rPr lang="zh-CN" altLang="zh-CN" dirty="0">
                <a:solidFill>
                  <a:schemeClr val="accent1"/>
                </a:solidFill>
                <a:latin typeface="微软雅黑" panose="020B0503020204020204" pitchFamily="34" charset="-122"/>
                <a:ea typeface="微软雅黑" panose="020B0503020204020204" pitchFamily="34" charset="-122"/>
              </a:rPr>
              <a:t>：创建修改药品的售价（或者折扣（会员折扣与一般性折扣））的记录，需要经过店主确认通过。</a:t>
            </a:r>
          </a:p>
          <a:p>
            <a:pPr lvl="0"/>
            <a:r>
              <a:rPr lang="en-US" altLang="zh-CN" dirty="0" smtClean="0">
                <a:solidFill>
                  <a:schemeClr val="accent1"/>
                </a:solidFill>
                <a:latin typeface="微软雅黑" panose="020B0503020204020204" pitchFamily="34" charset="-122"/>
                <a:ea typeface="微软雅黑" panose="020B0503020204020204" pitchFamily="34" charset="-122"/>
              </a:rPr>
              <a:t>4.</a:t>
            </a:r>
            <a:r>
              <a:rPr lang="zh-CN" altLang="zh-CN" dirty="0" smtClean="0">
                <a:solidFill>
                  <a:schemeClr val="accent1"/>
                </a:solidFill>
                <a:latin typeface="微软雅黑" panose="020B0503020204020204" pitchFamily="34" charset="-122"/>
                <a:ea typeface="微软雅黑" panose="020B0503020204020204" pitchFamily="34" charset="-122"/>
              </a:rPr>
              <a:t>【顾客管理】</a:t>
            </a:r>
            <a:r>
              <a:rPr lang="zh-CN" altLang="zh-CN" dirty="0">
                <a:solidFill>
                  <a:schemeClr val="accent1"/>
                </a:solidFill>
                <a:latin typeface="微软雅黑" panose="020B0503020204020204" pitchFamily="34" charset="-122"/>
                <a:ea typeface="微软雅黑" panose="020B0503020204020204" pitchFamily="34" charset="-122"/>
              </a:rPr>
              <a:t>：达到硬性标准的顾客，可以被营业员准升为会员；</a:t>
            </a:r>
          </a:p>
          <a:p>
            <a:pPr lvl="0"/>
            <a:r>
              <a:rPr lang="en-US" altLang="zh-CN" dirty="0" smtClean="0">
                <a:solidFill>
                  <a:schemeClr val="accent1"/>
                </a:solidFill>
                <a:latin typeface="微软雅黑" panose="020B0503020204020204" pitchFamily="34" charset="-122"/>
                <a:ea typeface="微软雅黑" panose="020B0503020204020204" pitchFamily="34" charset="-122"/>
              </a:rPr>
              <a:t>5.</a:t>
            </a:r>
            <a:r>
              <a:rPr lang="zh-CN" altLang="zh-CN" dirty="0" smtClean="0">
                <a:solidFill>
                  <a:schemeClr val="accent1"/>
                </a:solidFill>
                <a:latin typeface="微软雅黑" panose="020B0503020204020204" pitchFamily="34" charset="-122"/>
                <a:ea typeface="微软雅黑" panose="020B0503020204020204" pitchFamily="34" charset="-122"/>
              </a:rPr>
              <a:t>【顾客管理】</a:t>
            </a:r>
            <a:r>
              <a:rPr lang="zh-CN" altLang="zh-CN" dirty="0">
                <a:solidFill>
                  <a:schemeClr val="accent1"/>
                </a:solidFill>
                <a:latin typeface="微软雅黑" panose="020B0503020204020204" pitchFamily="34" charset="-122"/>
                <a:ea typeface="微软雅黑" panose="020B0503020204020204" pitchFamily="34" charset="-122"/>
              </a:rPr>
              <a:t>：顾客账户的创建与销毁</a:t>
            </a:r>
          </a:p>
          <a:p>
            <a:pPr lvl="0"/>
            <a:r>
              <a:rPr lang="en-US" altLang="zh-CN" dirty="0" smtClean="0">
                <a:solidFill>
                  <a:schemeClr val="accent1"/>
                </a:solidFill>
                <a:latin typeface="微软雅黑" panose="020B0503020204020204" pitchFamily="34" charset="-122"/>
                <a:ea typeface="微软雅黑" panose="020B0503020204020204" pitchFamily="34" charset="-122"/>
              </a:rPr>
              <a:t>6.</a:t>
            </a:r>
            <a:r>
              <a:rPr lang="zh-CN" altLang="zh-CN" dirty="0" smtClean="0">
                <a:solidFill>
                  <a:schemeClr val="accent1"/>
                </a:solidFill>
                <a:latin typeface="微软雅黑" panose="020B0503020204020204" pitchFamily="34" charset="-122"/>
                <a:ea typeface="微软雅黑" panose="020B0503020204020204" pitchFamily="34" charset="-122"/>
              </a:rPr>
              <a:t>【财务管理】</a:t>
            </a:r>
            <a:r>
              <a:rPr lang="zh-CN" altLang="zh-CN" dirty="0">
                <a:solidFill>
                  <a:schemeClr val="accent1"/>
                </a:solidFill>
                <a:latin typeface="微软雅黑" panose="020B0503020204020204" pitchFamily="34" charset="-122"/>
                <a:ea typeface="微软雅黑" panose="020B0503020204020204" pitchFamily="34" charset="-122"/>
              </a:rPr>
              <a:t>：店内日结财务的管理；</a:t>
            </a:r>
          </a:p>
          <a:p>
            <a:pPr lvl="0"/>
            <a:r>
              <a:rPr lang="en-US" altLang="zh-CN" dirty="0" smtClean="0">
                <a:solidFill>
                  <a:schemeClr val="accent1"/>
                </a:solidFill>
                <a:latin typeface="微软雅黑" panose="020B0503020204020204" pitchFamily="34" charset="-122"/>
                <a:ea typeface="微软雅黑" panose="020B0503020204020204" pitchFamily="34" charset="-122"/>
              </a:rPr>
              <a:t>7.</a:t>
            </a:r>
            <a:r>
              <a:rPr lang="zh-CN" altLang="zh-CN" dirty="0" smtClean="0">
                <a:solidFill>
                  <a:schemeClr val="accent1"/>
                </a:solidFill>
                <a:latin typeface="微软雅黑" panose="020B0503020204020204" pitchFamily="34" charset="-122"/>
                <a:ea typeface="微软雅黑" panose="020B0503020204020204" pitchFamily="34" charset="-122"/>
              </a:rPr>
              <a:t>【财务管理】</a:t>
            </a:r>
            <a:r>
              <a:rPr lang="zh-CN" altLang="zh-CN" dirty="0">
                <a:solidFill>
                  <a:schemeClr val="accent1"/>
                </a:solidFill>
                <a:latin typeface="微软雅黑" panose="020B0503020204020204" pitchFamily="34" charset="-122"/>
                <a:ea typeface="微软雅黑" panose="020B0503020204020204" pitchFamily="34" charset="-122"/>
              </a:rPr>
              <a:t>：店内</a:t>
            </a:r>
            <a:r>
              <a:rPr lang="en-US" altLang="zh-CN" dirty="0">
                <a:solidFill>
                  <a:schemeClr val="accent1"/>
                </a:solidFill>
                <a:latin typeface="微软雅黑" panose="020B0503020204020204" pitchFamily="34" charset="-122"/>
                <a:ea typeface="微软雅黑" panose="020B0503020204020204" pitchFamily="34" charset="-122"/>
              </a:rPr>
              <a:t>-</a:t>
            </a:r>
            <a:r>
              <a:rPr lang="zh-CN" altLang="zh-CN" dirty="0">
                <a:solidFill>
                  <a:schemeClr val="accent1"/>
                </a:solidFill>
                <a:latin typeface="微软雅黑" panose="020B0503020204020204" pitchFamily="34" charset="-122"/>
                <a:ea typeface="微软雅黑" panose="020B0503020204020204" pitchFamily="34" charset="-122"/>
              </a:rPr>
              <a:t>周度</a:t>
            </a:r>
            <a:r>
              <a:rPr lang="en-US" altLang="zh-CN" dirty="0">
                <a:solidFill>
                  <a:schemeClr val="accent1"/>
                </a:solidFill>
                <a:latin typeface="微软雅黑" panose="020B0503020204020204" pitchFamily="34" charset="-122"/>
                <a:ea typeface="微软雅黑" panose="020B0503020204020204" pitchFamily="34" charset="-122"/>
              </a:rPr>
              <a:t>/</a:t>
            </a:r>
            <a:r>
              <a:rPr lang="zh-CN" altLang="zh-CN" dirty="0">
                <a:solidFill>
                  <a:schemeClr val="accent1"/>
                </a:solidFill>
                <a:latin typeface="微软雅黑" panose="020B0503020204020204" pitchFamily="34" charset="-122"/>
                <a:ea typeface="微软雅黑" panose="020B0503020204020204" pitchFamily="34" charset="-122"/>
              </a:rPr>
              <a:t>月度</a:t>
            </a:r>
            <a:r>
              <a:rPr lang="en-US" altLang="zh-CN" dirty="0">
                <a:solidFill>
                  <a:schemeClr val="accent1"/>
                </a:solidFill>
                <a:latin typeface="微软雅黑" panose="020B0503020204020204" pitchFamily="34" charset="-122"/>
                <a:ea typeface="微软雅黑" panose="020B0503020204020204" pitchFamily="34" charset="-122"/>
              </a:rPr>
              <a:t>/</a:t>
            </a:r>
            <a:r>
              <a:rPr lang="zh-CN" altLang="zh-CN" dirty="0">
                <a:solidFill>
                  <a:schemeClr val="accent1"/>
                </a:solidFill>
                <a:latin typeface="微软雅黑" panose="020B0503020204020204" pitchFamily="34" charset="-122"/>
                <a:ea typeface="微软雅黑" panose="020B0503020204020204" pitchFamily="34" charset="-122"/>
              </a:rPr>
              <a:t>季度</a:t>
            </a:r>
            <a:r>
              <a:rPr lang="en-US" altLang="zh-CN" dirty="0">
                <a:solidFill>
                  <a:schemeClr val="accent1"/>
                </a:solidFill>
                <a:latin typeface="微软雅黑" panose="020B0503020204020204" pitchFamily="34" charset="-122"/>
                <a:ea typeface="微软雅黑" panose="020B0503020204020204" pitchFamily="34" charset="-122"/>
              </a:rPr>
              <a:t>/</a:t>
            </a:r>
            <a:r>
              <a:rPr lang="zh-CN" altLang="zh-CN" dirty="0">
                <a:solidFill>
                  <a:schemeClr val="accent1"/>
                </a:solidFill>
                <a:latin typeface="微软雅黑" panose="020B0503020204020204" pitchFamily="34" charset="-122"/>
                <a:ea typeface="微软雅黑" panose="020B0503020204020204" pitchFamily="34" charset="-122"/>
              </a:rPr>
              <a:t>半年度</a:t>
            </a:r>
            <a:r>
              <a:rPr lang="en-US" altLang="zh-CN" dirty="0">
                <a:solidFill>
                  <a:schemeClr val="accent1"/>
                </a:solidFill>
                <a:latin typeface="微软雅黑" panose="020B0503020204020204" pitchFamily="34" charset="-122"/>
                <a:ea typeface="微软雅黑" panose="020B0503020204020204" pitchFamily="34" charset="-122"/>
              </a:rPr>
              <a:t>/</a:t>
            </a:r>
            <a:r>
              <a:rPr lang="zh-CN" altLang="zh-CN" dirty="0">
                <a:solidFill>
                  <a:schemeClr val="accent1"/>
                </a:solidFill>
                <a:latin typeface="微软雅黑" panose="020B0503020204020204" pitchFamily="34" charset="-122"/>
                <a:ea typeface="微软雅黑" panose="020B0503020204020204" pitchFamily="34" charset="-122"/>
              </a:rPr>
              <a:t>年度药品报表</a:t>
            </a:r>
          </a:p>
          <a:p>
            <a:pPr lvl="0"/>
            <a:r>
              <a:rPr lang="en-US" altLang="zh-CN" dirty="0" smtClean="0">
                <a:solidFill>
                  <a:schemeClr val="accent1"/>
                </a:solidFill>
                <a:latin typeface="微软雅黑" panose="020B0503020204020204" pitchFamily="34" charset="-122"/>
                <a:ea typeface="微软雅黑" panose="020B0503020204020204" pitchFamily="34" charset="-122"/>
              </a:rPr>
              <a:t>8.</a:t>
            </a:r>
            <a:r>
              <a:rPr lang="zh-CN" altLang="zh-CN" dirty="0" smtClean="0">
                <a:solidFill>
                  <a:schemeClr val="accent1"/>
                </a:solidFill>
                <a:latin typeface="微软雅黑" panose="020B0503020204020204" pitchFamily="34" charset="-122"/>
                <a:ea typeface="微软雅黑" panose="020B0503020204020204" pitchFamily="34" charset="-122"/>
              </a:rPr>
              <a:t>【药品信息查询】</a:t>
            </a:r>
            <a:endParaRPr lang="zh-CN" altLang="zh-CN"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6101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需求分析与设计</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2050" name=" 2050"/>
          <p:cNvSpPr/>
          <p:nvPr/>
        </p:nvSpPr>
        <p:spPr bwMode="auto">
          <a:xfrm>
            <a:off x="6057266" y="2979868"/>
            <a:ext cx="775970" cy="9144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53BAE9"/>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5" name="矩形 4"/>
          <p:cNvSpPr/>
          <p:nvPr/>
        </p:nvSpPr>
        <p:spPr>
          <a:xfrm>
            <a:off x="914400" y="2034540"/>
            <a:ext cx="10269220" cy="406844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200" dirty="0">
                <a:solidFill>
                  <a:srgbClr val="53BAE9"/>
                </a:solidFill>
                <a:latin typeface="微软雅黑" panose="020B0503020204020204" pitchFamily="34" charset="-122"/>
                <a:ea typeface="微软雅黑" panose="020B0503020204020204" pitchFamily="34" charset="-122"/>
                <a:sym typeface="+mn-ea"/>
              </a:rPr>
              <a:t>角色需求分析</a:t>
            </a:r>
            <a:r>
              <a:rPr lang="en-US" altLang="zh-CN" sz="3200" dirty="0" smtClean="0">
                <a:solidFill>
                  <a:srgbClr val="53BAE9"/>
                </a:solidFill>
                <a:latin typeface="微软雅黑" panose="020B0503020204020204" pitchFamily="34" charset="-122"/>
                <a:ea typeface="微软雅黑" panose="020B0503020204020204" pitchFamily="34" charset="-122"/>
                <a:sym typeface="+mn-ea"/>
              </a:rPr>
              <a:t>———</a:t>
            </a:r>
            <a:r>
              <a:rPr lang="zh-CN" altLang="en-US" sz="3200" dirty="0">
                <a:solidFill>
                  <a:srgbClr val="53BAE9"/>
                </a:solidFill>
                <a:latin typeface="微软雅黑" panose="020B0503020204020204" pitchFamily="34" charset="-122"/>
                <a:ea typeface="微软雅黑" panose="020B0503020204020204" pitchFamily="34" charset="-122"/>
                <a:sym typeface="+mn-ea"/>
              </a:rPr>
              <a:t>保管员</a:t>
            </a:r>
            <a:endParaRPr lang="en-US" altLang="zh-CN" sz="3200" dirty="0">
              <a:solidFill>
                <a:srgbClr val="53BAE9"/>
              </a:solidFill>
              <a:latin typeface="微软雅黑" panose="020B0503020204020204" pitchFamily="34" charset="-122"/>
              <a:ea typeface="微软雅黑" panose="020B0503020204020204" pitchFamily="34" charset="-122"/>
            </a:endParaRPr>
          </a:p>
          <a:p>
            <a:pPr lvl="0"/>
            <a:endParaRPr lang="en-US" altLang="zh-CN" dirty="0" smtClean="0">
              <a:solidFill>
                <a:schemeClr val="accent1"/>
              </a:solidFill>
              <a:latin typeface="微软雅黑" panose="020B0503020204020204" pitchFamily="34" charset="-122"/>
              <a:ea typeface="微软雅黑" panose="020B0503020204020204" pitchFamily="34" charset="-122"/>
            </a:endParaRPr>
          </a:p>
          <a:p>
            <a:pPr lvl="0"/>
            <a:r>
              <a:rPr lang="en-US" altLang="zh-CN" dirty="0" smtClean="0">
                <a:solidFill>
                  <a:schemeClr val="accent1"/>
                </a:solidFill>
                <a:latin typeface="微软雅黑" panose="020B0503020204020204" pitchFamily="34" charset="-122"/>
                <a:ea typeface="微软雅黑" panose="020B0503020204020204" pitchFamily="34" charset="-122"/>
              </a:rPr>
              <a:t>1.</a:t>
            </a:r>
            <a:r>
              <a:rPr lang="zh-CN" altLang="zh-CN" dirty="0" smtClean="0">
                <a:solidFill>
                  <a:schemeClr val="accent1"/>
                </a:solidFill>
                <a:latin typeface="微软雅黑" panose="020B0503020204020204" pitchFamily="34" charset="-122"/>
                <a:ea typeface="微软雅黑" panose="020B0503020204020204" pitchFamily="34" charset="-122"/>
              </a:rPr>
              <a:t>【药品出入库】</a:t>
            </a:r>
            <a:r>
              <a:rPr lang="zh-CN" altLang="zh-CN" dirty="0">
                <a:solidFill>
                  <a:schemeClr val="accent1"/>
                </a:solidFill>
                <a:latin typeface="微软雅黑" panose="020B0503020204020204" pitchFamily="34" charset="-122"/>
                <a:ea typeface="微软雅黑" panose="020B0503020204020204" pitchFamily="34" charset="-122"/>
              </a:rPr>
              <a:t>与采购员共同执行药品的入库管理，缺一不可。</a:t>
            </a:r>
          </a:p>
        </p:txBody>
      </p:sp>
      <p:sp>
        <p:nvSpPr>
          <p:cNvPr id="16" name=" 2050"/>
          <p:cNvSpPr/>
          <p:nvPr/>
        </p:nvSpPr>
        <p:spPr bwMode="auto">
          <a:xfrm>
            <a:off x="6057266" y="3014830"/>
            <a:ext cx="775970" cy="9144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53BAE9"/>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1956401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需求分析与设计</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5" name="矩形 4"/>
          <p:cNvSpPr/>
          <p:nvPr/>
        </p:nvSpPr>
        <p:spPr>
          <a:xfrm>
            <a:off x="914400" y="2034540"/>
            <a:ext cx="10269220" cy="406844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200" dirty="0">
                <a:solidFill>
                  <a:srgbClr val="53BAE9"/>
                </a:solidFill>
                <a:latin typeface="微软雅黑" panose="020B0503020204020204" pitchFamily="34" charset="-122"/>
                <a:ea typeface="微软雅黑" panose="020B0503020204020204" pitchFamily="34" charset="-122"/>
                <a:sym typeface="+mn-ea"/>
              </a:rPr>
              <a:t>角色需求分析</a:t>
            </a:r>
            <a:r>
              <a:rPr lang="en-US" altLang="zh-CN" sz="3200" dirty="0" smtClean="0">
                <a:solidFill>
                  <a:srgbClr val="53BAE9"/>
                </a:solidFill>
                <a:latin typeface="微软雅黑" panose="020B0503020204020204" pitchFamily="34" charset="-122"/>
                <a:ea typeface="微软雅黑" panose="020B0503020204020204" pitchFamily="34" charset="-122"/>
                <a:sym typeface="+mn-ea"/>
              </a:rPr>
              <a:t>———</a:t>
            </a:r>
            <a:r>
              <a:rPr lang="zh-CN" altLang="en-US" sz="3200" dirty="0" smtClean="0">
                <a:solidFill>
                  <a:srgbClr val="53BAE9"/>
                </a:solidFill>
                <a:latin typeface="微软雅黑" panose="020B0503020204020204" pitchFamily="34" charset="-122"/>
                <a:ea typeface="微软雅黑" panose="020B0503020204020204" pitchFamily="34" charset="-122"/>
                <a:sym typeface="+mn-ea"/>
              </a:rPr>
              <a:t>顾客</a:t>
            </a:r>
            <a:endParaRPr lang="en-US" altLang="zh-CN" sz="3200" dirty="0">
              <a:solidFill>
                <a:srgbClr val="53BAE9"/>
              </a:solidFill>
              <a:latin typeface="微软雅黑" panose="020B0503020204020204" pitchFamily="34" charset="-122"/>
              <a:ea typeface="微软雅黑" panose="020B0503020204020204" pitchFamily="34" charset="-122"/>
            </a:endParaRPr>
          </a:p>
          <a:p>
            <a:pPr algn="l"/>
            <a:endParaRPr lang="en-US" altLang="zh-CN" sz="3200" dirty="0">
              <a:solidFill>
                <a:srgbClr val="53BAE9"/>
              </a:solidFill>
              <a:latin typeface="微软雅黑" panose="020B0503020204020204" pitchFamily="34" charset="-122"/>
              <a:ea typeface="微软雅黑" panose="020B0503020204020204" pitchFamily="34" charset="-122"/>
            </a:endParaRPr>
          </a:p>
          <a:p>
            <a:pPr lvl="0"/>
            <a:r>
              <a:rPr lang="en-US" altLang="zh-CN" dirty="0" smtClean="0">
                <a:solidFill>
                  <a:schemeClr val="accent1"/>
                </a:solidFill>
                <a:latin typeface="微软雅黑" panose="020B0503020204020204" pitchFamily="34" charset="-122"/>
                <a:ea typeface="微软雅黑" panose="020B0503020204020204" pitchFamily="34" charset="-122"/>
              </a:rPr>
              <a:t>1.</a:t>
            </a:r>
            <a:r>
              <a:rPr lang="zh-CN" altLang="zh-CN" dirty="0" smtClean="0">
                <a:solidFill>
                  <a:schemeClr val="accent1"/>
                </a:solidFill>
                <a:latin typeface="微软雅黑" panose="020B0503020204020204" pitchFamily="34" charset="-122"/>
                <a:ea typeface="微软雅黑" panose="020B0503020204020204" pitchFamily="34" charset="-122"/>
              </a:rPr>
              <a:t>【角色分类】</a:t>
            </a:r>
            <a:r>
              <a:rPr lang="zh-CN" altLang="zh-CN" dirty="0">
                <a:solidFill>
                  <a:schemeClr val="accent1"/>
                </a:solidFill>
                <a:latin typeface="微软雅黑" panose="020B0503020204020204" pitchFamily="34" charset="-122"/>
                <a:ea typeface="微软雅黑" panose="020B0503020204020204" pitchFamily="34" charset="-122"/>
              </a:rPr>
              <a:t>分为会员顾客与非会员顾客</a:t>
            </a:r>
          </a:p>
          <a:p>
            <a:pPr lvl="0"/>
            <a:r>
              <a:rPr lang="en-US" altLang="zh-CN" dirty="0" smtClean="0">
                <a:solidFill>
                  <a:schemeClr val="accent1"/>
                </a:solidFill>
                <a:latin typeface="微软雅黑" panose="020B0503020204020204" pitchFamily="34" charset="-122"/>
                <a:ea typeface="微软雅黑" panose="020B0503020204020204" pitchFamily="34" charset="-122"/>
              </a:rPr>
              <a:t>2.</a:t>
            </a:r>
            <a:r>
              <a:rPr lang="zh-CN" altLang="zh-CN" dirty="0" smtClean="0">
                <a:solidFill>
                  <a:schemeClr val="accent1"/>
                </a:solidFill>
                <a:latin typeface="微软雅黑" panose="020B0503020204020204" pitchFamily="34" charset="-122"/>
                <a:ea typeface="微软雅黑" panose="020B0503020204020204" pitchFamily="34" charset="-122"/>
              </a:rPr>
              <a:t>【会员权益】</a:t>
            </a:r>
            <a:r>
              <a:rPr lang="zh-CN" altLang="zh-CN" dirty="0">
                <a:solidFill>
                  <a:schemeClr val="accent1"/>
                </a:solidFill>
                <a:latin typeface="微软雅黑" panose="020B0503020204020204" pitchFamily="34" charset="-122"/>
                <a:ea typeface="微软雅黑" panose="020B0503020204020204" pitchFamily="34" charset="-122"/>
              </a:rPr>
              <a:t>会员顾客可以享受部分指定的药品的价格折扣</a:t>
            </a:r>
            <a:r>
              <a:rPr lang="en-US" altLang="zh-CN" dirty="0">
                <a:solidFill>
                  <a:schemeClr val="accent1"/>
                </a:solidFill>
                <a:latin typeface="微软雅黑" panose="020B0503020204020204" pitchFamily="34" charset="-122"/>
                <a:ea typeface="微软雅黑" panose="020B0503020204020204" pitchFamily="34" charset="-122"/>
              </a:rPr>
              <a:t>	</a:t>
            </a:r>
            <a:endParaRPr lang="zh-CN" altLang="zh-CN" dirty="0">
              <a:solidFill>
                <a:schemeClr val="accent1"/>
              </a:solidFill>
              <a:latin typeface="微软雅黑" panose="020B0503020204020204" pitchFamily="34" charset="-122"/>
              <a:ea typeface="微软雅黑" panose="020B0503020204020204" pitchFamily="34" charset="-122"/>
            </a:endParaRPr>
          </a:p>
          <a:p>
            <a:pPr lvl="0"/>
            <a:r>
              <a:rPr lang="en-US" altLang="zh-CN" dirty="0" smtClean="0">
                <a:solidFill>
                  <a:schemeClr val="accent1"/>
                </a:solidFill>
                <a:latin typeface="微软雅黑" panose="020B0503020204020204" pitchFamily="34" charset="-122"/>
                <a:ea typeface="微软雅黑" panose="020B0503020204020204" pitchFamily="34" charset="-122"/>
              </a:rPr>
              <a:t>3.</a:t>
            </a:r>
            <a:r>
              <a:rPr lang="zh-CN" altLang="zh-CN" dirty="0" smtClean="0">
                <a:solidFill>
                  <a:schemeClr val="accent1"/>
                </a:solidFill>
                <a:latin typeface="微软雅黑" panose="020B0503020204020204" pitchFamily="34" charset="-122"/>
                <a:ea typeface="微软雅黑" panose="020B0503020204020204" pitchFamily="34" charset="-122"/>
              </a:rPr>
              <a:t>【系统使用权】</a:t>
            </a:r>
            <a:r>
              <a:rPr lang="zh-CN" altLang="zh-CN" dirty="0">
                <a:solidFill>
                  <a:schemeClr val="accent1"/>
                </a:solidFill>
                <a:latin typeface="微软雅黑" panose="020B0503020204020204" pitchFamily="34" charset="-122"/>
                <a:ea typeface="微软雅黑" panose="020B0503020204020204" pitchFamily="34" charset="-122"/>
              </a:rPr>
              <a:t>当前系统内，顾客无专用系统使用权限。</a:t>
            </a:r>
          </a:p>
        </p:txBody>
      </p:sp>
      <p:sp>
        <p:nvSpPr>
          <p:cNvPr id="2" name=" 2"/>
          <p:cNvSpPr/>
          <p:nvPr/>
        </p:nvSpPr>
        <p:spPr bwMode="auto">
          <a:xfrm>
            <a:off x="5662033" y="2740062"/>
            <a:ext cx="1294765" cy="91440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53BAE9"/>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p>
            <a:pPr algn="ctr">
              <a:defRPr/>
            </a:pPr>
            <a:endParaRPr lang="zh-CN" altLang="en-US" dirty="0">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MVC</a:t>
            </a:r>
            <a:r>
              <a:rPr lang="zh-CN" altLang="en-US" sz="2800" b="1">
                <a:solidFill>
                  <a:srgbClr val="53BAE9"/>
                </a:solidFill>
                <a:latin typeface="微软雅黑" panose="020B0503020204020204" pitchFamily="34" charset="-122"/>
                <a:ea typeface="微软雅黑" panose="020B0503020204020204" pitchFamily="34" charset="-122"/>
              </a:rPr>
              <a:t>设计模式</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2</a:t>
            </a:r>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3" name="流程图: 可选过程 2"/>
          <p:cNvSpPr/>
          <p:nvPr/>
        </p:nvSpPr>
        <p:spPr>
          <a:xfrm>
            <a:off x="7360285" y="4874260"/>
            <a:ext cx="3641725" cy="1112520"/>
          </a:xfrm>
          <a:prstGeom prst="flowChartAlternateProcess">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t>Model</a:t>
            </a:r>
          </a:p>
        </p:txBody>
      </p:sp>
      <p:sp>
        <p:nvSpPr>
          <p:cNvPr id="4" name="流程图: 可选过程 3"/>
          <p:cNvSpPr/>
          <p:nvPr/>
        </p:nvSpPr>
        <p:spPr>
          <a:xfrm>
            <a:off x="592455" y="4835525"/>
            <a:ext cx="3656330" cy="111252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t>View</a:t>
            </a:r>
          </a:p>
        </p:txBody>
      </p:sp>
      <p:sp>
        <p:nvSpPr>
          <p:cNvPr id="6" name="流程图: 可选过程 5"/>
          <p:cNvSpPr/>
          <p:nvPr/>
        </p:nvSpPr>
        <p:spPr>
          <a:xfrm>
            <a:off x="3566160" y="1943100"/>
            <a:ext cx="4479925" cy="1112520"/>
          </a:xfrm>
          <a:prstGeom prst="flowChartAlternateProcess">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Controller</a:t>
            </a:r>
          </a:p>
        </p:txBody>
      </p:sp>
      <p:sp>
        <p:nvSpPr>
          <p:cNvPr id="8" name="左箭头 7"/>
          <p:cNvSpPr/>
          <p:nvPr/>
        </p:nvSpPr>
        <p:spPr>
          <a:xfrm rot="16200000">
            <a:off x="3259455" y="3837940"/>
            <a:ext cx="1586230" cy="216535"/>
          </a:xfrm>
          <a:prstGeom prst="lef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左箭头 10"/>
          <p:cNvSpPr/>
          <p:nvPr/>
        </p:nvSpPr>
        <p:spPr>
          <a:xfrm rot="10800000">
            <a:off x="4354830" y="5232400"/>
            <a:ext cx="2853690" cy="171450"/>
          </a:xfrm>
          <a:prstGeom prst="lef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rot="16200000">
            <a:off x="6888480" y="3837940"/>
            <a:ext cx="1586230" cy="216535"/>
          </a:xfrm>
          <a:prstGeom prst="lef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左箭头 13"/>
          <p:cNvSpPr/>
          <p:nvPr/>
        </p:nvSpPr>
        <p:spPr>
          <a:xfrm>
            <a:off x="4359910" y="5496560"/>
            <a:ext cx="2853690" cy="232410"/>
          </a:xfrm>
          <a:prstGeom prst="lef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左箭头 14"/>
          <p:cNvSpPr/>
          <p:nvPr/>
        </p:nvSpPr>
        <p:spPr>
          <a:xfrm rot="5400000">
            <a:off x="2957195" y="3837940"/>
            <a:ext cx="1586230" cy="216535"/>
          </a:xfrm>
          <a:prstGeom prst="leftArrow">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流程图: 可选过程 15"/>
          <p:cNvSpPr/>
          <p:nvPr/>
        </p:nvSpPr>
        <p:spPr>
          <a:xfrm>
            <a:off x="593090" y="4831080"/>
            <a:ext cx="3656330" cy="1112520"/>
          </a:xfrm>
          <a:prstGeom prst="flowChartAlternateProcess">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t>View</a:t>
            </a:r>
          </a:p>
        </p:txBody>
      </p:sp>
      <p:sp>
        <p:nvSpPr>
          <p:cNvPr id="21" name="矩形 20"/>
          <p:cNvSpPr/>
          <p:nvPr/>
        </p:nvSpPr>
        <p:spPr>
          <a:xfrm>
            <a:off x="1113790" y="2400300"/>
            <a:ext cx="1704975" cy="126492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53BAE9"/>
                </a:solidFill>
                <a:latin typeface="微软雅黑" panose="020B0503020204020204" pitchFamily="34" charset="-122"/>
                <a:ea typeface="微软雅黑" panose="020B0503020204020204" pitchFamily="34" charset="-122"/>
              </a:rPr>
              <a:t>本软件系统采用</a:t>
            </a:r>
            <a:r>
              <a:rPr lang="en-US" altLang="zh-CN">
                <a:solidFill>
                  <a:srgbClr val="53BAE9"/>
                </a:solidFill>
                <a:latin typeface="微软雅黑" panose="020B0503020204020204" pitchFamily="34" charset="-122"/>
                <a:ea typeface="微软雅黑" panose="020B0503020204020204" pitchFamily="34" charset="-122"/>
              </a:rPr>
              <a:t>MVC</a:t>
            </a:r>
            <a:r>
              <a:rPr lang="zh-CN" altLang="en-US">
                <a:solidFill>
                  <a:srgbClr val="53BAE9"/>
                </a:solidFill>
                <a:latin typeface="微软雅黑" panose="020B0503020204020204" pitchFamily="34" charset="-122"/>
                <a:ea typeface="微软雅黑" panose="020B0503020204020204" pitchFamily="34" charset="-122"/>
              </a:rPr>
              <a:t>的设计模式</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MVC</a:t>
            </a:r>
            <a:r>
              <a:rPr lang="zh-CN" altLang="en-US" sz="2800" b="1">
                <a:solidFill>
                  <a:srgbClr val="53BAE9"/>
                </a:solidFill>
                <a:latin typeface="微软雅黑" panose="020B0503020204020204" pitchFamily="34" charset="-122"/>
                <a:ea typeface="微软雅黑" panose="020B0503020204020204" pitchFamily="34" charset="-122"/>
              </a:rPr>
              <a:t>设计模式</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2</a:t>
            </a:r>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2" name="矩形 1"/>
          <p:cNvSpPr/>
          <p:nvPr/>
        </p:nvSpPr>
        <p:spPr>
          <a:xfrm>
            <a:off x="906780" y="2202180"/>
            <a:ext cx="10378440" cy="3520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a:solidFill>
                  <a:srgbClr val="53BAE9"/>
                </a:solidFill>
                <a:latin typeface="微软雅黑" panose="020B0503020204020204" pitchFamily="34" charset="-122"/>
                <a:ea typeface="微软雅黑" panose="020B0503020204020204" pitchFamily="34" charset="-122"/>
              </a:rPr>
              <a:t>控制器（Controller）：负责转发请求，对请求进行处理。</a:t>
            </a:r>
          </a:p>
          <a:p>
            <a:pPr algn="l"/>
            <a:endParaRPr lang="zh-CN" altLang="en-US" sz="2400">
              <a:solidFill>
                <a:srgbClr val="53BAE9"/>
              </a:solidFill>
              <a:latin typeface="微软雅黑" panose="020B0503020204020204" pitchFamily="34" charset="-122"/>
              <a:ea typeface="微软雅黑" panose="020B0503020204020204" pitchFamily="34" charset="-122"/>
            </a:endParaRPr>
          </a:p>
          <a:p>
            <a:pPr algn="l"/>
            <a:r>
              <a:rPr lang="zh-CN" altLang="en-US" sz="2400">
                <a:solidFill>
                  <a:srgbClr val="53BAE9"/>
                </a:solidFill>
                <a:latin typeface="微软雅黑" panose="020B0503020204020204" pitchFamily="34" charset="-122"/>
                <a:ea typeface="微软雅黑" panose="020B0503020204020204" pitchFamily="34" charset="-122"/>
              </a:rPr>
              <a:t>视图（View）： 界面设计人员进行图形界面设计。</a:t>
            </a:r>
          </a:p>
          <a:p>
            <a:pPr algn="l"/>
            <a:endParaRPr lang="zh-CN" altLang="en-US" sz="2400">
              <a:solidFill>
                <a:srgbClr val="53BAE9"/>
              </a:solidFill>
              <a:latin typeface="微软雅黑" panose="020B0503020204020204" pitchFamily="34" charset="-122"/>
              <a:ea typeface="微软雅黑" panose="020B0503020204020204" pitchFamily="34" charset="-122"/>
            </a:endParaRPr>
          </a:p>
          <a:p>
            <a:pPr algn="l"/>
            <a:r>
              <a:rPr lang="zh-CN" altLang="en-US" sz="2400">
                <a:solidFill>
                  <a:srgbClr val="53BAE9"/>
                </a:solidFill>
                <a:latin typeface="微软雅黑" panose="020B0503020204020204" pitchFamily="34" charset="-122"/>
                <a:ea typeface="微软雅黑" panose="020B0503020204020204" pitchFamily="34" charset="-122"/>
              </a:rPr>
              <a:t>模型（Model） ： 程序员编写程序应有的功能（实现算法等等）、数据库</a:t>
            </a:r>
          </a:p>
          <a:p>
            <a:pPr algn="l"/>
            <a:r>
              <a:rPr lang="zh-CN" altLang="en-US" sz="2400">
                <a:solidFill>
                  <a:srgbClr val="53BAE9"/>
                </a:solidFill>
                <a:latin typeface="微软雅黑" panose="020B0503020204020204" pitchFamily="34" charset="-122"/>
                <a:ea typeface="微软雅黑" panose="020B0503020204020204" pitchFamily="34" charset="-122"/>
              </a:rPr>
              <a:t>                             专家进行数据管理和数据库设计(可以实现具体的功能)。</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MVC</a:t>
            </a:r>
            <a:r>
              <a:rPr lang="zh-CN" altLang="en-US" sz="2800" b="1">
                <a:solidFill>
                  <a:srgbClr val="53BAE9"/>
                </a:solidFill>
                <a:latin typeface="微软雅黑" panose="020B0503020204020204" pitchFamily="34" charset="-122"/>
                <a:ea typeface="微软雅黑" panose="020B0503020204020204" pitchFamily="34" charset="-122"/>
              </a:rPr>
              <a:t>设计模式</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2</a:t>
            </a:r>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2" name="矩形 1"/>
          <p:cNvSpPr/>
          <p:nvPr/>
        </p:nvSpPr>
        <p:spPr>
          <a:xfrm>
            <a:off x="906780" y="2202180"/>
            <a:ext cx="10378440" cy="3520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a:solidFill>
                  <a:srgbClr val="53BAE9"/>
                </a:solidFill>
                <a:latin typeface="微软雅黑" panose="020B0503020204020204" pitchFamily="34" charset="-122"/>
                <a:ea typeface="微软雅黑" panose="020B0503020204020204" pitchFamily="34" charset="-122"/>
              </a:rPr>
              <a:t>五</a:t>
            </a:r>
            <a:r>
              <a:rPr lang="zh-CN" altLang="en-US" sz="2400" dirty="0" smtClean="0">
                <a:solidFill>
                  <a:srgbClr val="53BAE9"/>
                </a:solidFill>
                <a:latin typeface="微软雅黑" panose="020B0503020204020204" pitchFamily="34" charset="-122"/>
                <a:ea typeface="微软雅黑" panose="020B0503020204020204" pitchFamily="34" charset="-122"/>
              </a:rPr>
              <a:t>层分包：</a:t>
            </a:r>
            <a:endParaRPr lang="en-US" altLang="zh-CN" sz="2400" dirty="0" smtClean="0">
              <a:solidFill>
                <a:srgbClr val="53BAE9"/>
              </a:solidFill>
              <a:latin typeface="微软雅黑" panose="020B0503020204020204" pitchFamily="34" charset="-122"/>
              <a:ea typeface="微软雅黑" panose="020B0503020204020204" pitchFamily="34" charset="-122"/>
            </a:endParaRPr>
          </a:p>
          <a:p>
            <a:pPr algn="l"/>
            <a:r>
              <a:rPr lang="en-US" altLang="zh-CN" sz="2400" dirty="0">
                <a:solidFill>
                  <a:srgbClr val="53BAE9"/>
                </a:solidFill>
                <a:latin typeface="微软雅黑" panose="020B0503020204020204" pitchFamily="34" charset="-122"/>
                <a:ea typeface="微软雅黑" panose="020B0503020204020204" pitchFamily="34" charset="-122"/>
              </a:rPr>
              <a:t>	</a:t>
            </a:r>
            <a:r>
              <a:rPr lang="en-US" altLang="zh-CN" sz="2400" dirty="0" smtClean="0">
                <a:solidFill>
                  <a:srgbClr val="53BAE9"/>
                </a:solidFill>
                <a:latin typeface="微软雅黑" panose="020B0503020204020204" pitchFamily="34" charset="-122"/>
                <a:ea typeface="微软雅黑" panose="020B0503020204020204" pitchFamily="34" charset="-122"/>
              </a:rPr>
              <a:t> Model</a:t>
            </a:r>
            <a:r>
              <a:rPr lang="zh-CN" altLang="en-US" sz="2400" dirty="0" smtClean="0">
                <a:solidFill>
                  <a:srgbClr val="53BAE9"/>
                </a:solidFill>
                <a:latin typeface="微软雅黑" panose="020B0503020204020204" pitchFamily="34" charset="-122"/>
                <a:ea typeface="微软雅黑" panose="020B0503020204020204" pitchFamily="34" charset="-122"/>
              </a:rPr>
              <a:t>：</a:t>
            </a:r>
            <a:endParaRPr lang="en-US" altLang="zh-CN" sz="2400" dirty="0" smtClean="0">
              <a:solidFill>
                <a:srgbClr val="53BAE9"/>
              </a:solidFill>
              <a:latin typeface="微软雅黑" panose="020B0503020204020204" pitchFamily="34" charset="-122"/>
              <a:ea typeface="微软雅黑" panose="020B0503020204020204" pitchFamily="34" charset="-122"/>
            </a:endParaRPr>
          </a:p>
          <a:p>
            <a:pPr algn="l"/>
            <a:r>
              <a:rPr lang="en-US" altLang="zh-CN" sz="2400" dirty="0">
                <a:solidFill>
                  <a:srgbClr val="53BAE9"/>
                </a:solidFill>
                <a:latin typeface="微软雅黑" panose="020B0503020204020204" pitchFamily="34" charset="-122"/>
                <a:ea typeface="微软雅黑" panose="020B0503020204020204" pitchFamily="34" charset="-122"/>
              </a:rPr>
              <a:t>	</a:t>
            </a:r>
            <a:r>
              <a:rPr lang="en-US" altLang="zh-CN" sz="2400" dirty="0" smtClean="0">
                <a:solidFill>
                  <a:srgbClr val="53BAE9"/>
                </a:solidFill>
                <a:latin typeface="微软雅黑" panose="020B0503020204020204" pitchFamily="34" charset="-122"/>
                <a:ea typeface="微软雅黑" panose="020B0503020204020204" pitchFamily="34" charset="-122"/>
              </a:rPr>
              <a:t>【ENTITY</a:t>
            </a:r>
            <a:r>
              <a:rPr lang="zh-CN" altLang="en-US" sz="2400" dirty="0" smtClean="0">
                <a:solidFill>
                  <a:srgbClr val="53BAE9"/>
                </a:solidFill>
                <a:latin typeface="微软雅黑" panose="020B0503020204020204" pitchFamily="34" charset="-122"/>
                <a:ea typeface="微软雅黑" panose="020B0503020204020204" pitchFamily="34" charset="-122"/>
              </a:rPr>
              <a:t>层</a:t>
            </a:r>
            <a:r>
              <a:rPr lang="en-US" altLang="zh-CN" sz="2400" dirty="0" smtClean="0">
                <a:solidFill>
                  <a:srgbClr val="53BAE9"/>
                </a:solidFill>
                <a:latin typeface="微软雅黑" panose="020B0503020204020204" pitchFamily="34" charset="-122"/>
                <a:ea typeface="微软雅黑" panose="020B0503020204020204" pitchFamily="34" charset="-122"/>
              </a:rPr>
              <a:t>】</a:t>
            </a:r>
          </a:p>
          <a:p>
            <a:pPr algn="l"/>
            <a:r>
              <a:rPr lang="en-US" altLang="zh-CN" sz="2400" dirty="0">
                <a:solidFill>
                  <a:srgbClr val="53BAE9"/>
                </a:solidFill>
                <a:latin typeface="微软雅黑" panose="020B0503020204020204" pitchFamily="34" charset="-122"/>
                <a:ea typeface="微软雅黑" panose="020B0503020204020204" pitchFamily="34" charset="-122"/>
              </a:rPr>
              <a:t>	</a:t>
            </a:r>
            <a:r>
              <a:rPr lang="en-US" altLang="zh-CN" sz="2400" dirty="0" smtClean="0">
                <a:solidFill>
                  <a:srgbClr val="53BAE9"/>
                </a:solidFill>
                <a:latin typeface="微软雅黑" panose="020B0503020204020204" pitchFamily="34" charset="-122"/>
                <a:ea typeface="微软雅黑" panose="020B0503020204020204" pitchFamily="34" charset="-122"/>
              </a:rPr>
              <a:t>【DAO</a:t>
            </a:r>
            <a:r>
              <a:rPr lang="zh-CN" altLang="en-US" sz="2400" dirty="0" smtClean="0">
                <a:solidFill>
                  <a:srgbClr val="53BAE9"/>
                </a:solidFill>
                <a:latin typeface="微软雅黑" panose="020B0503020204020204" pitchFamily="34" charset="-122"/>
                <a:ea typeface="微软雅黑" panose="020B0503020204020204" pitchFamily="34" charset="-122"/>
              </a:rPr>
              <a:t>层</a:t>
            </a:r>
            <a:r>
              <a:rPr lang="en-US" altLang="zh-CN" sz="2400" dirty="0" smtClean="0">
                <a:solidFill>
                  <a:srgbClr val="53BAE9"/>
                </a:solidFill>
                <a:latin typeface="微软雅黑" panose="020B0503020204020204" pitchFamily="34" charset="-122"/>
                <a:ea typeface="微软雅黑" panose="020B0503020204020204" pitchFamily="34" charset="-122"/>
              </a:rPr>
              <a:t>】</a:t>
            </a:r>
          </a:p>
          <a:p>
            <a:pPr algn="l"/>
            <a:r>
              <a:rPr lang="en-US" altLang="zh-CN" sz="2400" dirty="0">
                <a:solidFill>
                  <a:srgbClr val="53BAE9"/>
                </a:solidFill>
                <a:latin typeface="微软雅黑" panose="020B0503020204020204" pitchFamily="34" charset="-122"/>
                <a:ea typeface="微软雅黑" panose="020B0503020204020204" pitchFamily="34" charset="-122"/>
              </a:rPr>
              <a:t>	</a:t>
            </a:r>
            <a:r>
              <a:rPr lang="en-US" altLang="zh-CN" sz="2400" dirty="0" smtClean="0">
                <a:solidFill>
                  <a:srgbClr val="53BAE9"/>
                </a:solidFill>
                <a:latin typeface="微软雅黑" panose="020B0503020204020204" pitchFamily="34" charset="-122"/>
                <a:ea typeface="微软雅黑" panose="020B0503020204020204" pitchFamily="34" charset="-122"/>
              </a:rPr>
              <a:t>【Service</a:t>
            </a:r>
            <a:r>
              <a:rPr lang="zh-CN" altLang="en-US" sz="2400" dirty="0" smtClean="0">
                <a:solidFill>
                  <a:srgbClr val="53BAE9"/>
                </a:solidFill>
                <a:latin typeface="微软雅黑" panose="020B0503020204020204" pitchFamily="34" charset="-122"/>
                <a:ea typeface="微软雅黑" panose="020B0503020204020204" pitchFamily="34" charset="-122"/>
              </a:rPr>
              <a:t>层</a:t>
            </a:r>
            <a:r>
              <a:rPr lang="en-US" altLang="zh-CN" sz="2400" dirty="0" smtClean="0">
                <a:solidFill>
                  <a:srgbClr val="53BAE9"/>
                </a:solidFill>
                <a:latin typeface="微软雅黑" panose="020B0503020204020204" pitchFamily="34" charset="-122"/>
                <a:ea typeface="微软雅黑" panose="020B0503020204020204" pitchFamily="34" charset="-122"/>
              </a:rPr>
              <a:t>】</a:t>
            </a:r>
            <a:endParaRPr lang="zh-CN" altLang="en-US" sz="2400" dirty="0">
              <a:solidFill>
                <a:srgbClr val="53BAE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3786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MVC</a:t>
            </a:r>
            <a:r>
              <a:rPr lang="zh-CN" altLang="en-US" sz="2800" b="1">
                <a:solidFill>
                  <a:srgbClr val="53BAE9"/>
                </a:solidFill>
                <a:latin typeface="微软雅黑" panose="020B0503020204020204" pitchFamily="34" charset="-122"/>
                <a:ea typeface="微软雅黑" panose="020B0503020204020204" pitchFamily="34" charset="-122"/>
              </a:rPr>
              <a:t>设计模式</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2</a:t>
            </a:r>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2" name="矩形 1"/>
          <p:cNvSpPr/>
          <p:nvPr/>
        </p:nvSpPr>
        <p:spPr>
          <a:xfrm>
            <a:off x="906780" y="2202180"/>
            <a:ext cx="10378440" cy="3520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rgbClr val="53BAE9"/>
                </a:solidFill>
                <a:latin typeface="微软雅黑" panose="020B0503020204020204" pitchFamily="34" charset="-122"/>
                <a:ea typeface="微软雅黑" panose="020B0503020204020204" pitchFamily="34" charset="-122"/>
              </a:rPr>
              <a:t>	</a:t>
            </a:r>
            <a:r>
              <a:rPr lang="en-US" altLang="zh-CN" sz="2400" dirty="0" smtClean="0">
                <a:solidFill>
                  <a:srgbClr val="53BAE9"/>
                </a:solidFill>
                <a:latin typeface="微软雅黑" panose="020B0503020204020204" pitchFamily="34" charset="-122"/>
                <a:ea typeface="微软雅黑" panose="020B0503020204020204" pitchFamily="34" charset="-122"/>
              </a:rPr>
              <a:t>Controller</a:t>
            </a:r>
            <a:r>
              <a:rPr lang="zh-CN" altLang="en-US" sz="2400" dirty="0" smtClean="0">
                <a:solidFill>
                  <a:srgbClr val="53BAE9"/>
                </a:solidFill>
                <a:latin typeface="微软雅黑" panose="020B0503020204020204" pitchFamily="34" charset="-122"/>
                <a:ea typeface="微软雅黑" panose="020B0503020204020204" pitchFamily="34" charset="-122"/>
              </a:rPr>
              <a:t>：</a:t>
            </a:r>
            <a:endParaRPr lang="en-US" altLang="zh-CN" sz="2400" dirty="0" smtClean="0">
              <a:solidFill>
                <a:srgbClr val="53BAE9"/>
              </a:solidFill>
              <a:latin typeface="微软雅黑" panose="020B0503020204020204" pitchFamily="34" charset="-122"/>
              <a:ea typeface="微软雅黑" panose="020B0503020204020204" pitchFamily="34" charset="-122"/>
            </a:endParaRPr>
          </a:p>
          <a:p>
            <a:pPr algn="l"/>
            <a:r>
              <a:rPr lang="en-US" altLang="zh-CN" sz="2400" dirty="0">
                <a:solidFill>
                  <a:srgbClr val="53BAE9"/>
                </a:solidFill>
                <a:latin typeface="微软雅黑" panose="020B0503020204020204" pitchFamily="34" charset="-122"/>
                <a:ea typeface="微软雅黑" panose="020B0503020204020204" pitchFamily="34" charset="-122"/>
              </a:rPr>
              <a:t>	</a:t>
            </a:r>
            <a:r>
              <a:rPr lang="en-US" altLang="zh-CN" sz="2400" dirty="0" smtClean="0">
                <a:solidFill>
                  <a:srgbClr val="53BAE9"/>
                </a:solidFill>
                <a:latin typeface="微软雅黑" panose="020B0503020204020204" pitchFamily="34" charset="-122"/>
                <a:ea typeface="微软雅黑" panose="020B0503020204020204" pitchFamily="34" charset="-122"/>
              </a:rPr>
              <a:t>	</a:t>
            </a:r>
            <a:r>
              <a:rPr lang="en-US" altLang="zh-CN" sz="2400" dirty="0" smtClean="0">
                <a:solidFill>
                  <a:srgbClr val="53BAE9"/>
                </a:solidFill>
                <a:latin typeface="微软雅黑" panose="020B0503020204020204" pitchFamily="34" charset="-122"/>
                <a:ea typeface="微软雅黑" panose="020B0503020204020204" pitchFamily="34" charset="-122"/>
              </a:rPr>
              <a:t>【ACTION</a:t>
            </a:r>
            <a:r>
              <a:rPr lang="zh-CN" altLang="en-US" sz="2400" dirty="0" smtClean="0">
                <a:solidFill>
                  <a:srgbClr val="53BAE9"/>
                </a:solidFill>
                <a:latin typeface="微软雅黑" panose="020B0503020204020204" pitchFamily="34" charset="-122"/>
                <a:ea typeface="微软雅黑" panose="020B0503020204020204" pitchFamily="34" charset="-122"/>
              </a:rPr>
              <a:t>层</a:t>
            </a:r>
            <a:r>
              <a:rPr lang="en-US" altLang="zh-CN" sz="2400" dirty="0" smtClean="0">
                <a:solidFill>
                  <a:srgbClr val="53BAE9"/>
                </a:solidFill>
                <a:latin typeface="微软雅黑" panose="020B0503020204020204" pitchFamily="34" charset="-122"/>
                <a:ea typeface="微软雅黑" panose="020B0503020204020204" pitchFamily="34" charset="-122"/>
              </a:rPr>
              <a:t>】</a:t>
            </a:r>
          </a:p>
          <a:p>
            <a:pPr algn="l"/>
            <a:r>
              <a:rPr lang="en-US" altLang="zh-CN" sz="2400" dirty="0">
                <a:solidFill>
                  <a:srgbClr val="53BAE9"/>
                </a:solidFill>
                <a:latin typeface="微软雅黑" panose="020B0503020204020204" pitchFamily="34" charset="-122"/>
                <a:ea typeface="微软雅黑" panose="020B0503020204020204" pitchFamily="34" charset="-122"/>
              </a:rPr>
              <a:t>	</a:t>
            </a:r>
            <a:endParaRPr lang="zh-CN" altLang="en-US" sz="2400" dirty="0">
              <a:solidFill>
                <a:srgbClr val="53BAE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6975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53BAE9"/>
                </a:solidFill>
                <a:latin typeface="微软雅黑" panose="020B0503020204020204" pitchFamily="34" charset="-122"/>
                <a:ea typeface="微软雅黑" panose="020B0503020204020204" pitchFamily="34" charset="-122"/>
              </a:rPr>
              <a:t>开发环境</a:t>
            </a:r>
            <a:endParaRPr lang="zh-CN" altLang="en-US" sz="2800" b="1" dirty="0">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3</a:t>
            </a:r>
            <a:endParaRPr lang="en-US" altLang="zh-CN" sz="2400" b="1" dirty="0"/>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26" name="矩形 25"/>
          <p:cNvSpPr/>
          <p:nvPr/>
        </p:nvSpPr>
        <p:spPr>
          <a:xfrm>
            <a:off x="914400" y="2102224"/>
            <a:ext cx="10152529" cy="900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需求分析工具：</a:t>
            </a:r>
            <a:r>
              <a:rPr lang="en-US" altLang="zh-CN" sz="2000" b="1" dirty="0" err="1" smtClean="0">
                <a:latin typeface="微软雅黑" panose="020B0503020204020204" pitchFamily="34" charset="-122"/>
                <a:ea typeface="微软雅黑" panose="020B0503020204020204" pitchFamily="34" charset="-122"/>
              </a:rPr>
              <a:t>PowerDesigner;Microsoft</a:t>
            </a:r>
            <a:r>
              <a:rPr lang="en-US" altLang="zh-CN" sz="2000" b="1" dirty="0" smtClean="0">
                <a:latin typeface="微软雅黑" panose="020B0503020204020204" pitchFamily="34" charset="-122"/>
                <a:ea typeface="微软雅黑" panose="020B0503020204020204" pitchFamily="34" charset="-122"/>
              </a:rPr>
              <a:t> Visio;</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Microsoft Word;</a:t>
            </a:r>
            <a:r>
              <a:rPr lang="zh-CN" altLang="en-US" sz="2000" b="1" dirty="0" smtClean="0">
                <a:latin typeface="微软雅黑" panose="020B0503020204020204" pitchFamily="34" charset="-122"/>
                <a:ea typeface="微软雅黑" panose="020B0503020204020204" pitchFamily="34" charset="-122"/>
              </a:rPr>
              <a:t>记事本</a:t>
            </a:r>
            <a:r>
              <a:rPr lang="en-US" altLang="zh-CN"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27" name="矩形 26"/>
          <p:cNvSpPr/>
          <p:nvPr/>
        </p:nvSpPr>
        <p:spPr>
          <a:xfrm>
            <a:off x="905436" y="3236255"/>
            <a:ext cx="10152529" cy="87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开发工具：</a:t>
            </a:r>
            <a:r>
              <a:rPr lang="en-US" altLang="zh-CN" sz="2000" b="1" dirty="0" smtClean="0">
                <a:latin typeface="微软雅黑" panose="020B0503020204020204" pitchFamily="34" charset="-122"/>
                <a:ea typeface="微软雅黑" panose="020B0503020204020204" pitchFamily="34" charset="-122"/>
              </a:rPr>
              <a:t>Sublime; Eclipse</a:t>
            </a:r>
          </a:p>
        </p:txBody>
      </p:sp>
      <p:sp>
        <p:nvSpPr>
          <p:cNvPr id="28" name="矩形 27"/>
          <p:cNvSpPr/>
          <p:nvPr/>
        </p:nvSpPr>
        <p:spPr>
          <a:xfrm>
            <a:off x="905435" y="4356844"/>
            <a:ext cx="10152529" cy="87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运行环境：</a:t>
            </a:r>
            <a:r>
              <a:rPr lang="en-US" altLang="zh-CN" sz="2000" b="1" dirty="0" smtClean="0">
                <a:latin typeface="微软雅黑" panose="020B0503020204020204" pitchFamily="34" charset="-122"/>
                <a:ea typeface="微软雅黑" panose="020B0503020204020204" pitchFamily="34" charset="-122"/>
              </a:rPr>
              <a:t>Tomcat 6.0;JDK 1.8;My SQL</a:t>
            </a:r>
          </a:p>
        </p:txBody>
      </p:sp>
      <p:sp>
        <p:nvSpPr>
          <p:cNvPr id="29" name="矩形 28"/>
          <p:cNvSpPr/>
          <p:nvPr/>
        </p:nvSpPr>
        <p:spPr>
          <a:xfrm>
            <a:off x="905434" y="5481918"/>
            <a:ext cx="10152529" cy="87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调试及测试环境：</a:t>
            </a:r>
            <a:r>
              <a:rPr lang="en-US" altLang="zh-CN" sz="2000" b="1" dirty="0" err="1" smtClean="0">
                <a:latin typeface="微软雅黑" panose="020B0503020204020204" pitchFamily="34" charset="-122"/>
                <a:ea typeface="微软雅黑" panose="020B0503020204020204" pitchFamily="34" charset="-122"/>
              </a:rPr>
              <a:t>Chrome;Sublime</a:t>
            </a:r>
            <a:endParaRPr lang="en-US" altLang="zh-CN" sz="20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2744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53BAE9"/>
                </a:solidFill>
                <a:latin typeface="微软雅黑" panose="020B0503020204020204" pitchFamily="34" charset="-122"/>
                <a:ea typeface="微软雅黑" panose="020B0503020204020204" pitchFamily="34" charset="-122"/>
              </a:rPr>
              <a:t>开发技术</a:t>
            </a:r>
            <a:endParaRPr lang="zh-CN" altLang="en-US" sz="2800" b="1" dirty="0">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4</a:t>
            </a:r>
            <a:endParaRPr lang="en-US" altLang="zh-CN" sz="2400" b="1" dirty="0"/>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26" name="矩形 25"/>
          <p:cNvSpPr/>
          <p:nvPr/>
        </p:nvSpPr>
        <p:spPr>
          <a:xfrm>
            <a:off x="914400" y="2102224"/>
            <a:ext cx="10152529" cy="900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业务：</a:t>
            </a:r>
            <a:r>
              <a:rPr lang="en-US" altLang="zh-CN" sz="2000" b="1" dirty="0" err="1" smtClean="0">
                <a:latin typeface="微软雅黑" panose="020B0503020204020204" pitchFamily="34" charset="-122"/>
                <a:ea typeface="微软雅黑" panose="020B0503020204020204" pitchFamily="34" charset="-122"/>
              </a:rPr>
              <a:t>Servlet+JavaBean+SQL</a:t>
            </a:r>
            <a:endParaRPr lang="zh-CN" altLang="en-US" sz="2000" b="1" dirty="0">
              <a:latin typeface="微软雅黑" panose="020B0503020204020204" pitchFamily="34" charset="-122"/>
              <a:ea typeface="微软雅黑" panose="020B0503020204020204" pitchFamily="34" charset="-122"/>
            </a:endParaRPr>
          </a:p>
        </p:txBody>
      </p:sp>
      <p:sp>
        <p:nvSpPr>
          <p:cNvPr id="27" name="矩形 26"/>
          <p:cNvSpPr/>
          <p:nvPr/>
        </p:nvSpPr>
        <p:spPr>
          <a:xfrm>
            <a:off x="905436" y="3236255"/>
            <a:ext cx="10152529" cy="87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视图：</a:t>
            </a:r>
            <a:r>
              <a:rPr lang="en-US" altLang="zh-CN" sz="2000" b="1" dirty="0" err="1" smtClean="0">
                <a:latin typeface="微软雅黑" panose="020B0503020204020204" pitchFamily="34" charset="-122"/>
                <a:ea typeface="微软雅黑" panose="020B0503020204020204" pitchFamily="34" charset="-122"/>
              </a:rPr>
              <a:t>JSP+EL+Tag</a:t>
            </a:r>
            <a:r>
              <a:rPr lang="zh-CN" altLang="en-US" sz="2000" b="1" dirty="0" smtClean="0">
                <a:latin typeface="微软雅黑" panose="020B0503020204020204" pitchFamily="34" charset="-122"/>
                <a:ea typeface="微软雅黑" panose="020B0503020204020204" pitchFamily="34" charset="-122"/>
              </a:rPr>
              <a:t>标签</a:t>
            </a:r>
            <a:r>
              <a:rPr lang="en-US" altLang="zh-CN" sz="2000" b="1" dirty="0" smtClean="0">
                <a:latin typeface="微软雅黑" panose="020B0503020204020204" pitchFamily="34" charset="-122"/>
                <a:ea typeface="微软雅黑" panose="020B0503020204020204" pitchFamily="34" charset="-122"/>
              </a:rPr>
              <a:t>+</a:t>
            </a:r>
            <a:r>
              <a:rPr lang="en-US" altLang="zh-CN" sz="2000" b="1" dirty="0" err="1" smtClean="0">
                <a:latin typeface="微软雅黑" panose="020B0503020204020204" pitchFamily="34" charset="-122"/>
                <a:ea typeface="微软雅黑" panose="020B0503020204020204" pitchFamily="34" charset="-122"/>
              </a:rPr>
              <a:t>Tld</a:t>
            </a:r>
            <a:r>
              <a:rPr lang="zh-CN" altLang="en-US" sz="2000" b="1" dirty="0" smtClean="0">
                <a:latin typeface="微软雅黑" panose="020B0503020204020204" pitchFamily="34" charset="-122"/>
                <a:ea typeface="微软雅黑" panose="020B0503020204020204" pitchFamily="34" charset="-122"/>
              </a:rPr>
              <a:t>标签库呈现</a:t>
            </a:r>
            <a:endParaRPr lang="en-US" altLang="zh-CN" sz="2000" b="1" dirty="0" smtClean="0">
              <a:latin typeface="微软雅黑" panose="020B0503020204020204" pitchFamily="34" charset="-122"/>
              <a:ea typeface="微软雅黑" panose="020B0503020204020204" pitchFamily="34" charset="-122"/>
            </a:endParaRPr>
          </a:p>
        </p:txBody>
      </p:sp>
      <p:sp>
        <p:nvSpPr>
          <p:cNvPr id="28" name="矩形 27"/>
          <p:cNvSpPr/>
          <p:nvPr/>
        </p:nvSpPr>
        <p:spPr>
          <a:xfrm>
            <a:off x="905435" y="4356844"/>
            <a:ext cx="10152529" cy="87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前端：</a:t>
            </a:r>
            <a:r>
              <a:rPr lang="en-US" altLang="zh-CN" sz="2000" b="1" dirty="0" smtClean="0">
                <a:latin typeface="微软雅黑" panose="020B0503020204020204" pitchFamily="34" charset="-122"/>
                <a:ea typeface="微软雅黑" panose="020B0503020204020204" pitchFamily="34" charset="-122"/>
              </a:rPr>
              <a:t>CSS+HTML5+Javascrpt+</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AJAX</a:t>
            </a:r>
            <a:r>
              <a:rPr lang="zh-CN" altLang="en-US" sz="2000" b="1" dirty="0" smtClean="0">
                <a:latin typeface="微软雅黑" panose="020B0503020204020204" pitchFamily="34" charset="-122"/>
                <a:ea typeface="微软雅黑" panose="020B0503020204020204" pitchFamily="34" charset="-122"/>
              </a:rPr>
              <a:t>异步传输技术）</a:t>
            </a:r>
            <a:endParaRPr lang="en-US" altLang="zh-CN" sz="2000" b="1" dirty="0" smtClean="0">
              <a:latin typeface="微软雅黑" panose="020B0503020204020204" pitchFamily="34" charset="-122"/>
              <a:ea typeface="微软雅黑" panose="020B0503020204020204" pitchFamily="34" charset="-122"/>
            </a:endParaRPr>
          </a:p>
        </p:txBody>
      </p:sp>
      <p:sp>
        <p:nvSpPr>
          <p:cNvPr id="29" name="矩形 28"/>
          <p:cNvSpPr/>
          <p:nvPr/>
        </p:nvSpPr>
        <p:spPr>
          <a:xfrm>
            <a:off x="905434" y="5481918"/>
            <a:ext cx="10152529" cy="87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框架技术：</a:t>
            </a:r>
            <a:r>
              <a:rPr lang="en-US" altLang="zh-CN" sz="2000" b="1" dirty="0" err="1" smtClean="0">
                <a:latin typeface="微软雅黑" panose="020B0503020204020204" pitchFamily="34" charset="-122"/>
                <a:ea typeface="微软雅黑" panose="020B0503020204020204" pitchFamily="34" charset="-122"/>
              </a:rPr>
              <a:t>Jquery+Boostrap+AdminTLE</a:t>
            </a:r>
            <a:endParaRPr lang="en-US" altLang="zh-CN" sz="20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2168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4" name="椭圆 3"/>
          <p:cNvSpPr/>
          <p:nvPr/>
        </p:nvSpPr>
        <p:spPr>
          <a:xfrm rot="10800000">
            <a:off x="2551641" y="167994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0800000">
            <a:off x="1913518" y="171334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0800000">
            <a:off x="1342205" y="174675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0800000">
            <a:off x="837701"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373122" y="167994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78054" y="171334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16176" y="174675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287490"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818468" y="1441768"/>
            <a:ext cx="2214880" cy="743585"/>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功能介绍</a:t>
            </a:r>
            <a:endParaRPr lang="zh-CN" altLang="en-US" sz="4000" b="1" dirty="0" smtClean="0">
              <a:solidFill>
                <a:schemeClr val="bg1"/>
              </a:solidFill>
              <a:latin typeface="华文细黑" panose="02010600040101010101" pitchFamily="2" charset="-122"/>
              <a:ea typeface="华文细黑" panose="02010600040101010101" pitchFamily="2" charset="-122"/>
            </a:endParaRPr>
          </a:p>
        </p:txBody>
      </p:sp>
      <p:grpSp>
        <p:nvGrpSpPr>
          <p:cNvPr id="13" name="组合 12"/>
          <p:cNvGrpSpPr/>
          <p:nvPr/>
        </p:nvGrpSpPr>
        <p:grpSpPr>
          <a:xfrm>
            <a:off x="4932638" y="1180853"/>
            <a:ext cx="4440700" cy="1046011"/>
            <a:chOff x="4494727" y="2880778"/>
            <a:chExt cx="4440700" cy="1046011"/>
          </a:xfrm>
        </p:grpSpPr>
        <p:sp>
          <p:nvSpPr>
            <p:cNvPr id="14" name="文本框 13"/>
            <p:cNvSpPr txBox="1"/>
            <p:nvPr/>
          </p:nvSpPr>
          <p:spPr>
            <a:xfrm>
              <a:off x="4494727" y="2880778"/>
              <a:ext cx="4440700" cy="613410"/>
            </a:xfrm>
            <a:prstGeom prst="rect">
              <a:avLst/>
            </a:prstGeom>
            <a:noFill/>
          </p:spPr>
          <p:txBody>
            <a:bodyPr wrap="square" rtlCol="0" anchor="ctr">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Functions Introduce</a:t>
              </a:r>
            </a:p>
          </p:txBody>
        </p:sp>
        <p:sp>
          <p:nvSpPr>
            <p:cNvPr id="15" name="矩形 14"/>
            <p:cNvSpPr/>
            <p:nvPr/>
          </p:nvSpPr>
          <p:spPr>
            <a:xfrm>
              <a:off x="4494727" y="3607384"/>
              <a:ext cx="4404574" cy="319405"/>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sym typeface="+mn-ea"/>
                </a:rPr>
                <a:t>主要是对本管理系统的功能进一步解剖</a:t>
              </a:r>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6" name="直接连接符 15"/>
            <p:cNvCxnSpPr/>
            <p:nvPr/>
          </p:nvCxnSpPr>
          <p:spPr>
            <a:xfrm>
              <a:off x="4494727" y="3504543"/>
              <a:ext cx="44045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900000">
            <a:off x="9152231" y="105823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551430" y="2926080"/>
            <a:ext cx="6554470" cy="1005840"/>
          </a:xfrm>
          <a:prstGeom prst="rect">
            <a:avLst/>
          </a:prstGeom>
          <a:solidFill>
            <a:srgbClr val="53BAE9"/>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solidFill>
                  <a:schemeClr val="bg1"/>
                </a:solidFill>
                <a:latin typeface="微软雅黑" panose="020B0503020204020204" pitchFamily="34" charset="-122"/>
                <a:ea typeface="微软雅黑" panose="020B0503020204020204" pitchFamily="34" charset="-122"/>
              </a:rPr>
              <a:t>功能模块概述</a:t>
            </a:r>
          </a:p>
          <a:p>
            <a:pPr algn="ctr"/>
            <a:endParaRPr lang="zh-CN" altLang="en-US" sz="2800">
              <a:solidFill>
                <a:schemeClr val="bg1"/>
              </a:solidFill>
              <a:latin typeface="微软雅黑" panose="020B0503020204020204" pitchFamily="34" charset="-122"/>
              <a:ea typeface="微软雅黑" panose="020B0503020204020204" pitchFamily="34" charset="-122"/>
            </a:endParaRPr>
          </a:p>
          <a:p>
            <a:pPr algn="ctr"/>
            <a:r>
              <a:rPr lang="zh-CN" altLang="en-US" sz="2800">
                <a:solidFill>
                  <a:schemeClr val="bg1"/>
                </a:solidFill>
                <a:latin typeface="微软雅黑" panose="020B0503020204020204" pitchFamily="34" charset="-122"/>
                <a:ea typeface="微软雅黑" panose="020B0503020204020204" pitchFamily="34" charset="-122"/>
              </a:rPr>
              <a:t>功能展示</a:t>
            </a: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999894" y="405295"/>
            <a:ext cx="10192214" cy="769441"/>
          </a:xfrm>
          <a:prstGeom prst="rect">
            <a:avLst/>
          </a:prstGeom>
        </p:spPr>
        <p:txBody>
          <a:bodyPr wrap="none" anchor="ctr">
            <a:spAutoFit/>
          </a:bodyPr>
          <a:lstStyle/>
          <a:p>
            <a:pPr algn="ctr"/>
            <a:r>
              <a:rPr lang="en-US" altLang="zh-CN" sz="4400" dirty="0">
                <a:solidFill>
                  <a:srgbClr val="53BAE9"/>
                </a:solidFill>
                <a:latin typeface="华文细黑" panose="02010600040101010101" pitchFamily="2" charset="-122"/>
                <a:ea typeface="华文细黑" panose="02010600040101010101" pitchFamily="2" charset="-122"/>
                <a:cs typeface="Segoe UI Light" panose="020B0502040204020203" pitchFamily="34" charset="0"/>
              </a:rPr>
              <a:t>Love Medicine Management System</a:t>
            </a:r>
          </a:p>
        </p:txBody>
      </p:sp>
      <p:sp>
        <p:nvSpPr>
          <p:cNvPr id="31" name="矩形 30"/>
          <p:cNvSpPr/>
          <p:nvPr/>
        </p:nvSpPr>
        <p:spPr>
          <a:xfrm>
            <a:off x="287434" y="1787093"/>
            <a:ext cx="2642591" cy="3512712"/>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grpSp>
        <p:nvGrpSpPr>
          <p:cNvPr id="32" name="组合 31"/>
          <p:cNvGrpSpPr/>
          <p:nvPr/>
        </p:nvGrpSpPr>
        <p:grpSpPr>
          <a:xfrm>
            <a:off x="308864" y="2451789"/>
            <a:ext cx="2599730" cy="2286532"/>
            <a:chOff x="1111832" y="2846957"/>
            <a:chExt cx="2077878" cy="1827549"/>
          </a:xfrm>
        </p:grpSpPr>
        <p:sp>
          <p:nvSpPr>
            <p:cNvPr id="33" name="文本框 32"/>
            <p:cNvSpPr txBox="1"/>
            <p:nvPr/>
          </p:nvSpPr>
          <p:spPr>
            <a:xfrm>
              <a:off x="1265630" y="2846957"/>
              <a:ext cx="1770280" cy="594323"/>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系统设计</a:t>
              </a:r>
            </a:p>
          </p:txBody>
        </p:sp>
        <p:sp>
          <p:nvSpPr>
            <p:cNvPr id="34" name="文本框 33"/>
            <p:cNvSpPr txBox="1"/>
            <p:nvPr/>
          </p:nvSpPr>
          <p:spPr>
            <a:xfrm>
              <a:off x="1327548" y="3829504"/>
              <a:ext cx="1646442" cy="333958"/>
            </a:xfrm>
            <a:prstGeom prst="rect">
              <a:avLst/>
            </a:prstGeom>
            <a:noFill/>
          </p:spPr>
          <p:txBody>
            <a:bodyPr wrap="none" rtlCol="0" anchor="ctr">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System Design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1111832" y="4248685"/>
              <a:ext cx="2077878" cy="425821"/>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主要介绍系统的框架</a:t>
              </a:r>
            </a:p>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结构和功能设计</a:t>
              </a:r>
            </a:p>
          </p:txBody>
        </p:sp>
      </p:grpSp>
      <p:sp>
        <p:nvSpPr>
          <p:cNvPr id="37" name="矩形 36"/>
          <p:cNvSpPr/>
          <p:nvPr/>
        </p:nvSpPr>
        <p:spPr>
          <a:xfrm>
            <a:off x="3260470" y="1787093"/>
            <a:ext cx="2642591" cy="3512712"/>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grpSp>
        <p:nvGrpSpPr>
          <p:cNvPr id="38" name="组合 37"/>
          <p:cNvGrpSpPr/>
          <p:nvPr/>
        </p:nvGrpSpPr>
        <p:grpSpPr>
          <a:xfrm>
            <a:off x="3212389" y="2451789"/>
            <a:ext cx="2738755" cy="2286532"/>
            <a:chOff x="1056274" y="2846957"/>
            <a:chExt cx="2188996" cy="1827549"/>
          </a:xfrm>
        </p:grpSpPr>
        <p:sp>
          <p:nvSpPr>
            <p:cNvPr id="40" name="文本框 39"/>
            <p:cNvSpPr txBox="1"/>
            <p:nvPr/>
          </p:nvSpPr>
          <p:spPr>
            <a:xfrm>
              <a:off x="1265628" y="2846957"/>
              <a:ext cx="1770280" cy="594323"/>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功能介绍</a:t>
              </a:r>
            </a:p>
          </p:txBody>
        </p:sp>
        <p:sp>
          <p:nvSpPr>
            <p:cNvPr id="42" name="文本框 41"/>
            <p:cNvSpPr txBox="1"/>
            <p:nvPr/>
          </p:nvSpPr>
          <p:spPr>
            <a:xfrm>
              <a:off x="1056274" y="3829504"/>
              <a:ext cx="2188996" cy="333958"/>
            </a:xfrm>
            <a:prstGeom prst="rect">
              <a:avLst/>
            </a:prstGeom>
            <a:noFill/>
          </p:spPr>
          <p:txBody>
            <a:bodyPr wrap="none" rtlCol="0" anchor="ctr">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Functions Introduce</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111832" y="4248685"/>
              <a:ext cx="2077878" cy="425821"/>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主要是对本管理系统的功能</a:t>
              </a:r>
            </a:p>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进一步解剖</a:t>
              </a:r>
            </a:p>
          </p:txBody>
        </p:sp>
      </p:grpSp>
      <p:sp>
        <p:nvSpPr>
          <p:cNvPr id="49" name="矩形 48"/>
          <p:cNvSpPr/>
          <p:nvPr/>
        </p:nvSpPr>
        <p:spPr>
          <a:xfrm>
            <a:off x="6233506" y="1787093"/>
            <a:ext cx="2642591" cy="3512712"/>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grpSp>
        <p:nvGrpSpPr>
          <p:cNvPr id="52" name="组合 51"/>
          <p:cNvGrpSpPr/>
          <p:nvPr/>
        </p:nvGrpSpPr>
        <p:grpSpPr>
          <a:xfrm>
            <a:off x="6254936" y="2469638"/>
            <a:ext cx="2599730" cy="2268683"/>
            <a:chOff x="1111832" y="2861223"/>
            <a:chExt cx="2077878" cy="1813283"/>
          </a:xfrm>
        </p:grpSpPr>
        <p:sp>
          <p:nvSpPr>
            <p:cNvPr id="54" name="文本框 53"/>
            <p:cNvSpPr txBox="1"/>
            <p:nvPr/>
          </p:nvSpPr>
          <p:spPr>
            <a:xfrm>
              <a:off x="1256984" y="2861223"/>
              <a:ext cx="1787568" cy="565790"/>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测试模块</a:t>
              </a:r>
              <a:endParaRPr lang="zh-CN" altLang="en-US" sz="4000" b="1" dirty="0" smtClean="0">
                <a:solidFill>
                  <a:schemeClr val="bg1"/>
                </a:solidFill>
                <a:latin typeface="华文细黑" panose="02010600040101010101" pitchFamily="2" charset="-122"/>
                <a:ea typeface="华文细黑" panose="02010600040101010101" pitchFamily="2" charset="-122"/>
              </a:endParaRPr>
            </a:p>
          </p:txBody>
        </p:sp>
        <p:sp>
          <p:nvSpPr>
            <p:cNvPr id="56" name="文本框 55"/>
            <p:cNvSpPr txBox="1"/>
            <p:nvPr/>
          </p:nvSpPr>
          <p:spPr>
            <a:xfrm>
              <a:off x="1665314" y="3829504"/>
              <a:ext cx="970913" cy="333958"/>
            </a:xfrm>
            <a:prstGeom prst="rect">
              <a:avLst/>
            </a:prstGeom>
            <a:noFill/>
          </p:spPr>
          <p:txBody>
            <a:bodyPr wrap="none" rtlCol="0" anchor="ctr">
              <a:spAutoFit/>
            </a:bodyPr>
            <a:lstStyle/>
            <a:p>
              <a:pPr algn="ctr"/>
              <a:r>
                <a:rPr lang="en-US" sz="2000" b="1" dirty="0" smtClean="0">
                  <a:solidFill>
                    <a:schemeClr val="bg1"/>
                  </a:solidFill>
                  <a:latin typeface="微软雅黑" panose="020B0503020204020204" pitchFamily="34" charset="-122"/>
                  <a:ea typeface="微软雅黑" panose="020B0503020204020204" pitchFamily="34" charset="-122"/>
                </a:rPr>
                <a:t>Security</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a:off x="1111832" y="4248685"/>
              <a:ext cx="2077878" cy="425821"/>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主要是对本管理</a:t>
              </a: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sym typeface="+mn-ea"/>
                </a:rPr>
                <a:t>系统的</a:t>
              </a: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某些关键部分的安全设计做以介绍</a:t>
              </a:r>
            </a:p>
          </p:txBody>
        </p:sp>
      </p:grpSp>
      <p:sp>
        <p:nvSpPr>
          <p:cNvPr id="61" name="矩形 60"/>
          <p:cNvSpPr/>
          <p:nvPr/>
        </p:nvSpPr>
        <p:spPr>
          <a:xfrm>
            <a:off x="9206542" y="1787093"/>
            <a:ext cx="2642591" cy="3512712"/>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grpSp>
        <p:nvGrpSpPr>
          <p:cNvPr id="62" name="组合 61"/>
          <p:cNvGrpSpPr/>
          <p:nvPr/>
        </p:nvGrpSpPr>
        <p:grpSpPr>
          <a:xfrm>
            <a:off x="9227972" y="2469641"/>
            <a:ext cx="2599730" cy="2259138"/>
            <a:chOff x="1111832" y="2861224"/>
            <a:chExt cx="2077878" cy="1805653"/>
          </a:xfrm>
        </p:grpSpPr>
        <p:sp>
          <p:nvSpPr>
            <p:cNvPr id="63" name="文本框 62"/>
            <p:cNvSpPr txBox="1"/>
            <p:nvPr/>
          </p:nvSpPr>
          <p:spPr>
            <a:xfrm>
              <a:off x="1666976" y="2861224"/>
              <a:ext cx="967584" cy="565789"/>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致谢</a:t>
              </a:r>
              <a:endParaRPr lang="zh-CN" altLang="en-US" sz="4000" b="1" dirty="0">
                <a:solidFill>
                  <a:schemeClr val="bg1"/>
                </a:solidFill>
                <a:latin typeface="华文细黑" panose="02010600040101010101" pitchFamily="2" charset="-122"/>
                <a:ea typeface="华文细黑" panose="02010600040101010101" pitchFamily="2" charset="-122"/>
              </a:endParaRPr>
            </a:p>
          </p:txBody>
        </p:sp>
        <p:sp>
          <p:nvSpPr>
            <p:cNvPr id="66" name="文本框 65"/>
            <p:cNvSpPr txBox="1"/>
            <p:nvPr/>
          </p:nvSpPr>
          <p:spPr>
            <a:xfrm>
              <a:off x="1538039" y="3836586"/>
              <a:ext cx="1225468" cy="319794"/>
            </a:xfrm>
            <a:prstGeom prst="rect">
              <a:avLst/>
            </a:prstGeom>
            <a:noFill/>
          </p:spPr>
          <p:txBody>
            <a:bodyPr wrap="none" rtlCol="0" anchor="ctr">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Thank you</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69" name="矩形 68"/>
            <p:cNvSpPr/>
            <p:nvPr/>
          </p:nvSpPr>
          <p:spPr>
            <a:xfrm>
              <a:off x="1111832" y="4248685"/>
              <a:ext cx="2077878" cy="418192"/>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感谢开发过程中给予帮助的所有人</a:t>
              </a:r>
              <a:endPar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24" name="任意多边形 23"/>
          <p:cNvSpPr/>
          <p:nvPr/>
        </p:nvSpPr>
        <p:spPr>
          <a:xfrm rot="900000">
            <a:off x="5549532" y="5804600"/>
            <a:ext cx="1092937" cy="755668"/>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bg1">
                  <a:alpha val="50000"/>
                </a:schemeClr>
              </a:gs>
              <a:gs pos="0">
                <a:schemeClr val="bg1"/>
              </a:gs>
            </a:gsLst>
            <a:lin ang="13500000" scaled="1"/>
            <a:tileRect/>
          </a:gra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6855" y="4347210"/>
            <a:ext cx="1711960" cy="461645"/>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用户登录</a:t>
            </a:r>
          </a:p>
        </p:txBody>
      </p:sp>
      <p:sp>
        <p:nvSpPr>
          <p:cNvPr id="5" name="矩形 4"/>
          <p:cNvSpPr/>
          <p:nvPr/>
        </p:nvSpPr>
        <p:spPr>
          <a:xfrm>
            <a:off x="2708275" y="4347210"/>
            <a:ext cx="1875790" cy="491490"/>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主界面</a:t>
            </a:r>
          </a:p>
        </p:txBody>
      </p:sp>
      <p:sp>
        <p:nvSpPr>
          <p:cNvPr id="6" name="矩形 5"/>
          <p:cNvSpPr/>
          <p:nvPr/>
        </p:nvSpPr>
        <p:spPr>
          <a:xfrm>
            <a:off x="5158105" y="4317365"/>
            <a:ext cx="1875790" cy="491490"/>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选择功能</a:t>
            </a:r>
          </a:p>
        </p:txBody>
      </p:sp>
      <p:sp>
        <p:nvSpPr>
          <p:cNvPr id="7" name="矩形 6"/>
          <p:cNvSpPr/>
          <p:nvPr/>
        </p:nvSpPr>
        <p:spPr>
          <a:xfrm>
            <a:off x="7696200" y="4317365"/>
            <a:ext cx="1875790" cy="491490"/>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实施操作</a:t>
            </a:r>
          </a:p>
        </p:txBody>
      </p:sp>
      <p:sp>
        <p:nvSpPr>
          <p:cNvPr id="8" name="矩形 7"/>
          <p:cNvSpPr/>
          <p:nvPr/>
        </p:nvSpPr>
        <p:spPr>
          <a:xfrm>
            <a:off x="10242550" y="4317365"/>
            <a:ext cx="1875790" cy="491490"/>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退出</a:t>
            </a:r>
          </a:p>
        </p:txBody>
      </p:sp>
      <p:sp>
        <p:nvSpPr>
          <p:cNvPr id="9" name="右箭头 8"/>
          <p:cNvSpPr/>
          <p:nvPr/>
        </p:nvSpPr>
        <p:spPr>
          <a:xfrm>
            <a:off x="2097405" y="4473575"/>
            <a:ext cx="520700" cy="208280"/>
          </a:xfrm>
          <a:prstGeom prst="righ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4637405" y="4488815"/>
            <a:ext cx="520700" cy="208280"/>
          </a:xfrm>
          <a:prstGeom prst="righ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7106920" y="4458970"/>
            <a:ext cx="520700" cy="208280"/>
          </a:xfrm>
          <a:prstGeom prst="righ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9646920" y="4458970"/>
            <a:ext cx="520700" cy="208280"/>
          </a:xfrm>
          <a:prstGeom prst="righ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2" name="矩形 1"/>
          <p:cNvSpPr/>
          <p:nvPr/>
        </p:nvSpPr>
        <p:spPr>
          <a:xfrm>
            <a:off x="4069080" y="2415540"/>
            <a:ext cx="3078480" cy="6248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rgbClr val="53BAE9"/>
                </a:solidFill>
                <a:latin typeface="微软雅黑" panose="020B0503020204020204" pitchFamily="34" charset="-122"/>
                <a:ea typeface="微软雅黑" panose="020B0503020204020204" pitchFamily="34" charset="-122"/>
              </a:rPr>
              <a:t>软件使用流程图</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53BAE9"/>
                </a:solidFill>
                <a:latin typeface="微软雅黑" panose="020B0503020204020204" pitchFamily="34" charset="-122"/>
                <a:ea typeface="微软雅黑" panose="020B0503020204020204" pitchFamily="34" charset="-122"/>
              </a:rPr>
              <a:t>     </a:t>
            </a:r>
            <a:r>
              <a:rPr lang="zh-CN" altLang="en-US" sz="2800" b="1" dirty="0">
                <a:solidFill>
                  <a:srgbClr val="53BAE9"/>
                </a:solidFill>
                <a:latin typeface="微软雅黑" panose="020B0503020204020204" pitchFamily="34" charset="-122"/>
                <a:ea typeface="微软雅黑" panose="020B0503020204020204" pitchFamily="34" charset="-122"/>
              </a:rPr>
              <a:t>功能模块概述</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2" name="矩形 1"/>
          <p:cNvSpPr/>
          <p:nvPr/>
        </p:nvSpPr>
        <p:spPr>
          <a:xfrm>
            <a:off x="734359" y="2103120"/>
            <a:ext cx="3078480" cy="6248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53BAE9"/>
                </a:solidFill>
                <a:latin typeface="微软雅黑" panose="020B0503020204020204" pitchFamily="34" charset="-122"/>
                <a:ea typeface="微软雅黑" panose="020B0503020204020204" pitchFamily="34" charset="-122"/>
              </a:rPr>
              <a:t>数据库设计</a:t>
            </a:r>
            <a:endParaRPr lang="zh-CN" altLang="en-US" sz="2400" b="1" dirty="0">
              <a:solidFill>
                <a:srgbClr val="53BAE9"/>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86932142"/>
              </p:ext>
            </p:extLst>
          </p:nvPr>
        </p:nvGraphicFramePr>
        <p:xfrm>
          <a:off x="3483034" y="3200660"/>
          <a:ext cx="5559425" cy="1098550"/>
        </p:xfrm>
        <a:graphic>
          <a:graphicData uri="http://schemas.openxmlformats.org/drawingml/2006/table">
            <a:tbl>
              <a:tblPr firstRow="1" firstCol="1" bandRow="1">
                <a:tableStyleId>{5C22544A-7EE6-4342-B048-85BDC9FD1C3A}</a:tableStyleId>
              </a:tblPr>
              <a:tblGrid>
                <a:gridCol w="1804670"/>
                <a:gridCol w="1805305"/>
                <a:gridCol w="1949450"/>
              </a:tblGrid>
              <a:tr h="0">
                <a:tc>
                  <a:txBody>
                    <a:bodyPr/>
                    <a:lstStyle/>
                    <a:p>
                      <a:pPr marL="266700" indent="-266700" algn="ctr">
                        <a:lnSpc>
                          <a:spcPct val="150000"/>
                        </a:lnSpc>
                        <a:spcAft>
                          <a:spcPts val="600"/>
                        </a:spcAft>
                      </a:pPr>
                      <a:r>
                        <a:rPr lang="zh-CN" sz="900" kern="100">
                          <a:effectLst/>
                        </a:rPr>
                        <a:t>表名称</a:t>
                      </a:r>
                      <a:endParaRPr lang="zh-CN" sz="1050" kern="100">
                        <a:effectLst/>
                        <a:latin typeface="Times New Roman"/>
                        <a:ea typeface="宋体"/>
                      </a:endParaRPr>
                    </a:p>
                  </a:txBody>
                  <a:tcPr marL="68580" marR="68580" marT="0" marB="0"/>
                </a:tc>
                <a:tc>
                  <a:txBody>
                    <a:bodyPr/>
                    <a:lstStyle/>
                    <a:p>
                      <a:pPr marL="266700" indent="-266700" algn="ctr">
                        <a:lnSpc>
                          <a:spcPct val="150000"/>
                        </a:lnSpc>
                        <a:spcAft>
                          <a:spcPts val="600"/>
                        </a:spcAft>
                      </a:pPr>
                      <a:r>
                        <a:rPr lang="zh-CN" sz="900" kern="100">
                          <a:effectLst/>
                        </a:rPr>
                        <a:t>主键</a:t>
                      </a:r>
                      <a:endParaRPr lang="zh-CN" sz="1050" kern="100">
                        <a:effectLst/>
                        <a:latin typeface="Times New Roman"/>
                        <a:ea typeface="宋体"/>
                      </a:endParaRPr>
                    </a:p>
                  </a:txBody>
                  <a:tcPr marL="68580" marR="68580" marT="0" marB="0"/>
                </a:tc>
                <a:tc>
                  <a:txBody>
                    <a:bodyPr/>
                    <a:lstStyle/>
                    <a:p>
                      <a:pPr marL="266700" indent="-266700" algn="ctr">
                        <a:lnSpc>
                          <a:spcPct val="150000"/>
                        </a:lnSpc>
                        <a:spcAft>
                          <a:spcPts val="600"/>
                        </a:spcAft>
                      </a:pPr>
                      <a:r>
                        <a:rPr lang="zh-CN" sz="900" kern="100">
                          <a:effectLst/>
                        </a:rPr>
                        <a:t>描述</a:t>
                      </a:r>
                      <a:endParaRPr lang="zh-CN" sz="1050" kern="100">
                        <a:effectLst/>
                        <a:latin typeface="Times New Roman"/>
                        <a:ea typeface="宋体"/>
                      </a:endParaRPr>
                    </a:p>
                  </a:txBody>
                  <a:tcPr marL="68580" marR="68580" marT="0" marB="0"/>
                </a:tc>
              </a:tr>
              <a:tr h="0">
                <a:tc>
                  <a:txBody>
                    <a:bodyPr/>
                    <a:lstStyle/>
                    <a:p>
                      <a:pPr marL="266700" indent="-266700" algn="just">
                        <a:lnSpc>
                          <a:spcPct val="150000"/>
                        </a:lnSpc>
                        <a:spcAft>
                          <a:spcPts val="600"/>
                        </a:spcAft>
                      </a:pPr>
                      <a:r>
                        <a:rPr lang="en-US" sz="900" kern="100">
                          <a:effectLst/>
                        </a:rPr>
                        <a:t>TB_Worker</a:t>
                      </a:r>
                      <a:endParaRPr lang="zh-CN" sz="1050" kern="100">
                        <a:effectLst/>
                        <a:latin typeface="Times New Roman"/>
                        <a:ea typeface="宋体"/>
                      </a:endParaRPr>
                    </a:p>
                  </a:txBody>
                  <a:tcPr marL="68580" marR="68580" marT="0" marB="0"/>
                </a:tc>
                <a:tc>
                  <a:txBody>
                    <a:bodyPr/>
                    <a:lstStyle/>
                    <a:p>
                      <a:pPr marL="266700" indent="-266700" algn="just">
                        <a:lnSpc>
                          <a:spcPct val="150000"/>
                        </a:lnSpc>
                        <a:spcAft>
                          <a:spcPts val="600"/>
                        </a:spcAft>
                      </a:pPr>
                      <a:r>
                        <a:rPr lang="en-US" sz="900" kern="100" dirty="0" err="1">
                          <a:effectLst/>
                        </a:rPr>
                        <a:t>WorkerID</a:t>
                      </a:r>
                      <a:endParaRPr lang="zh-CN" sz="1050" kern="100" dirty="0">
                        <a:effectLst/>
                        <a:latin typeface="Times New Roman"/>
                        <a:ea typeface="宋体"/>
                      </a:endParaRPr>
                    </a:p>
                  </a:txBody>
                  <a:tcPr marL="68580" marR="68580" marT="0" marB="0"/>
                </a:tc>
                <a:tc>
                  <a:txBody>
                    <a:bodyPr/>
                    <a:lstStyle/>
                    <a:p>
                      <a:pPr marL="266700" indent="-266700" algn="ctr">
                        <a:lnSpc>
                          <a:spcPct val="150000"/>
                        </a:lnSpc>
                        <a:spcAft>
                          <a:spcPts val="600"/>
                        </a:spcAft>
                      </a:pPr>
                      <a:r>
                        <a:rPr lang="zh-CN" sz="900" kern="100">
                          <a:effectLst/>
                        </a:rPr>
                        <a:t>员工表</a:t>
                      </a:r>
                      <a:r>
                        <a:rPr lang="en-US" sz="900" kern="100">
                          <a:effectLst/>
                        </a:rPr>
                        <a:t>/</a:t>
                      </a:r>
                      <a:r>
                        <a:rPr lang="zh-CN" sz="900" kern="100">
                          <a:effectLst/>
                        </a:rPr>
                        <a:t>员工账号</a:t>
                      </a:r>
                      <a:endParaRPr lang="zh-CN" sz="1050" kern="100">
                        <a:effectLst/>
                        <a:latin typeface="Times New Roman"/>
                        <a:ea typeface="宋体"/>
                      </a:endParaRPr>
                    </a:p>
                  </a:txBody>
                  <a:tcPr marL="68580" marR="68580" marT="0" marB="0"/>
                </a:tc>
              </a:tr>
              <a:tr h="0">
                <a:tc>
                  <a:txBody>
                    <a:bodyPr/>
                    <a:lstStyle/>
                    <a:p>
                      <a:pPr marL="266700" indent="-266700" algn="just">
                        <a:lnSpc>
                          <a:spcPct val="150000"/>
                        </a:lnSpc>
                        <a:spcAft>
                          <a:spcPts val="600"/>
                        </a:spcAft>
                      </a:pPr>
                      <a:r>
                        <a:rPr lang="en-US" sz="900" kern="100">
                          <a:effectLst/>
                        </a:rPr>
                        <a:t>TB_SaleRecord</a:t>
                      </a:r>
                      <a:endParaRPr lang="zh-CN" sz="1050" kern="100">
                        <a:effectLst/>
                        <a:latin typeface="Times New Roman"/>
                        <a:ea typeface="宋体"/>
                      </a:endParaRPr>
                    </a:p>
                  </a:txBody>
                  <a:tcPr marL="68580" marR="68580" marT="0" marB="0"/>
                </a:tc>
                <a:tc>
                  <a:txBody>
                    <a:bodyPr/>
                    <a:lstStyle/>
                    <a:p>
                      <a:pPr marL="266700" indent="-266700" algn="just">
                        <a:lnSpc>
                          <a:spcPct val="150000"/>
                        </a:lnSpc>
                        <a:spcAft>
                          <a:spcPts val="600"/>
                        </a:spcAft>
                      </a:pPr>
                      <a:r>
                        <a:rPr lang="en-US" sz="900" kern="100" dirty="0" err="1">
                          <a:effectLst/>
                        </a:rPr>
                        <a:t>SaleRecordID</a:t>
                      </a:r>
                      <a:endParaRPr lang="zh-CN" sz="1050" kern="100" dirty="0">
                        <a:effectLst/>
                        <a:latin typeface="Times New Roman"/>
                        <a:ea typeface="宋体"/>
                      </a:endParaRPr>
                    </a:p>
                  </a:txBody>
                  <a:tcPr marL="68580" marR="68580" marT="0" marB="0"/>
                </a:tc>
                <a:tc>
                  <a:txBody>
                    <a:bodyPr/>
                    <a:lstStyle/>
                    <a:p>
                      <a:pPr marL="266700" indent="-266700" algn="ctr">
                        <a:lnSpc>
                          <a:spcPct val="150000"/>
                        </a:lnSpc>
                        <a:spcAft>
                          <a:spcPts val="600"/>
                        </a:spcAft>
                      </a:pPr>
                      <a:r>
                        <a:rPr lang="zh-CN" sz="900" kern="100">
                          <a:effectLst/>
                        </a:rPr>
                        <a:t>销售记录表</a:t>
                      </a:r>
                      <a:r>
                        <a:rPr lang="en-US" sz="900" kern="100">
                          <a:effectLst/>
                        </a:rPr>
                        <a:t>/</a:t>
                      </a:r>
                      <a:r>
                        <a:rPr lang="zh-CN" sz="900" kern="100">
                          <a:effectLst/>
                        </a:rPr>
                        <a:t>销售记录编号</a:t>
                      </a:r>
                      <a:endParaRPr lang="zh-CN" sz="1050" kern="100">
                        <a:effectLst/>
                        <a:latin typeface="Times New Roman"/>
                        <a:ea typeface="宋体"/>
                      </a:endParaRPr>
                    </a:p>
                  </a:txBody>
                  <a:tcPr marL="68580" marR="68580" marT="0" marB="0"/>
                </a:tc>
              </a:tr>
              <a:tr h="0">
                <a:tc>
                  <a:txBody>
                    <a:bodyPr/>
                    <a:lstStyle/>
                    <a:p>
                      <a:pPr marL="266700" indent="-266700" algn="just">
                        <a:lnSpc>
                          <a:spcPct val="150000"/>
                        </a:lnSpc>
                        <a:spcAft>
                          <a:spcPts val="600"/>
                        </a:spcAft>
                      </a:pPr>
                      <a:r>
                        <a:rPr lang="en-US" sz="900" kern="100">
                          <a:effectLst/>
                        </a:rPr>
                        <a:t>TB_Customer</a:t>
                      </a:r>
                      <a:endParaRPr lang="zh-CN" sz="1050" kern="100">
                        <a:effectLst/>
                        <a:latin typeface="Times New Roman"/>
                        <a:ea typeface="宋体"/>
                      </a:endParaRPr>
                    </a:p>
                  </a:txBody>
                  <a:tcPr marL="68580" marR="68580" marT="0" marB="0"/>
                </a:tc>
                <a:tc>
                  <a:txBody>
                    <a:bodyPr/>
                    <a:lstStyle/>
                    <a:p>
                      <a:pPr marL="266700" indent="-266700" algn="just">
                        <a:lnSpc>
                          <a:spcPct val="150000"/>
                        </a:lnSpc>
                        <a:spcAft>
                          <a:spcPts val="600"/>
                        </a:spcAft>
                      </a:pPr>
                      <a:r>
                        <a:rPr lang="en-US" sz="900" kern="100">
                          <a:effectLst/>
                        </a:rPr>
                        <a:t>CustID</a:t>
                      </a:r>
                      <a:endParaRPr lang="zh-CN" sz="1050" kern="100">
                        <a:effectLst/>
                        <a:latin typeface="Times New Roman"/>
                        <a:ea typeface="宋体"/>
                      </a:endParaRPr>
                    </a:p>
                  </a:txBody>
                  <a:tcPr marL="68580" marR="68580" marT="0" marB="0"/>
                </a:tc>
                <a:tc>
                  <a:txBody>
                    <a:bodyPr/>
                    <a:lstStyle/>
                    <a:p>
                      <a:pPr marL="266700" indent="-266700" algn="ctr">
                        <a:lnSpc>
                          <a:spcPct val="150000"/>
                        </a:lnSpc>
                        <a:spcAft>
                          <a:spcPts val="600"/>
                        </a:spcAft>
                      </a:pPr>
                      <a:r>
                        <a:rPr lang="zh-CN" sz="900" kern="100">
                          <a:effectLst/>
                        </a:rPr>
                        <a:t>顾客表</a:t>
                      </a:r>
                      <a:r>
                        <a:rPr lang="en-US" sz="900" kern="100">
                          <a:effectLst/>
                        </a:rPr>
                        <a:t>/</a:t>
                      </a:r>
                      <a:r>
                        <a:rPr lang="zh-CN" sz="900" kern="100">
                          <a:effectLst/>
                        </a:rPr>
                        <a:t>顾客账号</a:t>
                      </a:r>
                      <a:endParaRPr lang="zh-CN" sz="1050" kern="100">
                        <a:effectLst/>
                        <a:latin typeface="Times New Roman"/>
                        <a:ea typeface="宋体"/>
                      </a:endParaRPr>
                    </a:p>
                  </a:txBody>
                  <a:tcPr marL="68580" marR="68580" marT="0" marB="0"/>
                </a:tc>
              </a:tr>
              <a:tr h="0">
                <a:tc>
                  <a:txBody>
                    <a:bodyPr/>
                    <a:lstStyle/>
                    <a:p>
                      <a:pPr marL="266700" indent="-266700" algn="just">
                        <a:lnSpc>
                          <a:spcPct val="150000"/>
                        </a:lnSpc>
                        <a:spcAft>
                          <a:spcPts val="600"/>
                        </a:spcAft>
                      </a:pPr>
                      <a:r>
                        <a:rPr lang="en-US" sz="900" kern="100">
                          <a:effectLst/>
                        </a:rPr>
                        <a:t>TB_InStoreRecord</a:t>
                      </a:r>
                      <a:endParaRPr lang="zh-CN" sz="1050" kern="100">
                        <a:effectLst/>
                        <a:latin typeface="Times New Roman"/>
                        <a:ea typeface="宋体"/>
                      </a:endParaRPr>
                    </a:p>
                  </a:txBody>
                  <a:tcPr marL="68580" marR="68580" marT="0" marB="0"/>
                </a:tc>
                <a:tc>
                  <a:txBody>
                    <a:bodyPr/>
                    <a:lstStyle/>
                    <a:p>
                      <a:pPr marL="266700" indent="-266700" algn="just">
                        <a:lnSpc>
                          <a:spcPct val="150000"/>
                        </a:lnSpc>
                        <a:spcAft>
                          <a:spcPts val="600"/>
                        </a:spcAft>
                      </a:pPr>
                      <a:r>
                        <a:rPr lang="en-US" sz="900" kern="100" dirty="0" err="1">
                          <a:effectLst/>
                        </a:rPr>
                        <a:t>InStoreRecordID</a:t>
                      </a:r>
                      <a:endParaRPr lang="zh-CN" sz="1050" kern="100" dirty="0">
                        <a:effectLst/>
                        <a:latin typeface="Times New Roman"/>
                        <a:ea typeface="宋体"/>
                      </a:endParaRPr>
                    </a:p>
                  </a:txBody>
                  <a:tcPr marL="68580" marR="68580" marT="0" marB="0"/>
                </a:tc>
                <a:tc>
                  <a:txBody>
                    <a:bodyPr/>
                    <a:lstStyle/>
                    <a:p>
                      <a:pPr marL="266700" indent="-266700" algn="ctr">
                        <a:lnSpc>
                          <a:spcPct val="150000"/>
                        </a:lnSpc>
                        <a:spcAft>
                          <a:spcPts val="600"/>
                        </a:spcAft>
                      </a:pPr>
                      <a:r>
                        <a:rPr lang="zh-CN" sz="900" kern="100">
                          <a:effectLst/>
                        </a:rPr>
                        <a:t>入库记录编号</a:t>
                      </a:r>
                      <a:endParaRPr lang="zh-CN" sz="1050" kern="100">
                        <a:effectLst/>
                        <a:latin typeface="Times New Roman"/>
                        <a:ea typeface="宋体"/>
                      </a:endParaRPr>
                    </a:p>
                  </a:txBody>
                  <a:tcPr marL="68580" marR="68580" marT="0" marB="0"/>
                </a:tc>
              </a:tr>
              <a:tr h="0">
                <a:tc>
                  <a:txBody>
                    <a:bodyPr/>
                    <a:lstStyle/>
                    <a:p>
                      <a:pPr marL="266700" indent="-266700" algn="just">
                        <a:lnSpc>
                          <a:spcPct val="150000"/>
                        </a:lnSpc>
                        <a:spcAft>
                          <a:spcPts val="600"/>
                        </a:spcAft>
                      </a:pPr>
                      <a:r>
                        <a:rPr lang="en-US" sz="900" kern="100">
                          <a:effectLst/>
                        </a:rPr>
                        <a:t>TB_Drug</a:t>
                      </a:r>
                      <a:endParaRPr lang="zh-CN" sz="1050" kern="100">
                        <a:effectLst/>
                        <a:latin typeface="Times New Roman"/>
                        <a:ea typeface="宋体"/>
                      </a:endParaRPr>
                    </a:p>
                  </a:txBody>
                  <a:tcPr marL="68580" marR="68580" marT="0" marB="0"/>
                </a:tc>
                <a:tc>
                  <a:txBody>
                    <a:bodyPr/>
                    <a:lstStyle/>
                    <a:p>
                      <a:pPr marL="266700" indent="-266700" algn="just">
                        <a:lnSpc>
                          <a:spcPct val="150000"/>
                        </a:lnSpc>
                        <a:spcAft>
                          <a:spcPts val="600"/>
                        </a:spcAft>
                      </a:pPr>
                      <a:r>
                        <a:rPr lang="en-US" sz="900" kern="100" dirty="0">
                          <a:effectLst/>
                        </a:rPr>
                        <a:t>DCMSNID</a:t>
                      </a:r>
                      <a:endParaRPr lang="zh-CN" sz="1050" kern="100" dirty="0">
                        <a:effectLst/>
                        <a:latin typeface="Times New Roman"/>
                        <a:ea typeface="宋体"/>
                      </a:endParaRPr>
                    </a:p>
                  </a:txBody>
                  <a:tcPr marL="68580" marR="68580" marT="0" marB="0"/>
                </a:tc>
                <a:tc>
                  <a:txBody>
                    <a:bodyPr/>
                    <a:lstStyle/>
                    <a:p>
                      <a:pPr marL="266700" indent="-266700" algn="ctr">
                        <a:lnSpc>
                          <a:spcPct val="150000"/>
                        </a:lnSpc>
                        <a:spcAft>
                          <a:spcPts val="600"/>
                        </a:spcAft>
                      </a:pPr>
                      <a:r>
                        <a:rPr lang="zh-CN" sz="900" kern="100" dirty="0">
                          <a:effectLst/>
                        </a:rPr>
                        <a:t>药品表</a:t>
                      </a:r>
                      <a:r>
                        <a:rPr lang="en-US" sz="900" kern="100" dirty="0">
                          <a:effectLst/>
                        </a:rPr>
                        <a:t>/</a:t>
                      </a:r>
                      <a:r>
                        <a:rPr lang="zh-CN" sz="900" kern="100" dirty="0">
                          <a:effectLst/>
                        </a:rPr>
                        <a:t>国家药品准字号</a:t>
                      </a:r>
                      <a:endParaRPr lang="zh-CN" sz="105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895974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53BAE9"/>
                </a:solidFill>
                <a:latin typeface="微软雅黑" panose="020B0503020204020204" pitchFamily="34" charset="-122"/>
                <a:ea typeface="微软雅黑" panose="020B0503020204020204" pitchFamily="34" charset="-122"/>
              </a:rPr>
              <a:t>     </a:t>
            </a:r>
            <a:r>
              <a:rPr lang="zh-CN" altLang="en-US" sz="2800" b="1" dirty="0">
                <a:solidFill>
                  <a:srgbClr val="53BAE9"/>
                </a:solidFill>
                <a:latin typeface="微软雅黑" panose="020B0503020204020204" pitchFamily="34" charset="-122"/>
                <a:ea typeface="微软雅黑" panose="020B0503020204020204" pitchFamily="34" charset="-122"/>
              </a:rPr>
              <a:t>功能模块概述</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2" name="矩形 1"/>
          <p:cNvSpPr/>
          <p:nvPr/>
        </p:nvSpPr>
        <p:spPr>
          <a:xfrm>
            <a:off x="734359" y="2103120"/>
            <a:ext cx="3078480" cy="6248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53BAE9"/>
                </a:solidFill>
                <a:latin typeface="微软雅黑" panose="020B0503020204020204" pitchFamily="34" charset="-122"/>
                <a:ea typeface="微软雅黑" panose="020B0503020204020204" pitchFamily="34" charset="-122"/>
              </a:rPr>
              <a:t>数据库设计</a:t>
            </a:r>
            <a:endParaRPr lang="zh-CN" altLang="en-US" sz="2400" b="1" dirty="0">
              <a:solidFill>
                <a:srgbClr val="53BAE9"/>
              </a:solidFill>
              <a:latin typeface="微软雅黑" panose="020B0503020204020204" pitchFamily="34" charset="-122"/>
              <a:ea typeface="微软雅黑" panose="020B0503020204020204" pitchFamily="34"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3767508946"/>
              </p:ext>
            </p:extLst>
          </p:nvPr>
        </p:nvGraphicFramePr>
        <p:xfrm>
          <a:off x="3349416" y="2415540"/>
          <a:ext cx="6216650" cy="3086100"/>
        </p:xfrm>
        <a:graphic>
          <a:graphicData uri="http://schemas.openxmlformats.org/drawingml/2006/table">
            <a:tbl>
              <a:tblPr firstRow="1" firstCol="1" bandRow="1">
                <a:tableStyleId>{5C22544A-7EE6-4342-B048-85BDC9FD1C3A}</a:tableStyleId>
              </a:tblPr>
              <a:tblGrid>
                <a:gridCol w="773430"/>
                <a:gridCol w="773430"/>
                <a:gridCol w="773430"/>
                <a:gridCol w="773430"/>
                <a:gridCol w="773430"/>
                <a:gridCol w="774065"/>
                <a:gridCol w="1575435"/>
              </a:tblGrid>
              <a:tr h="0">
                <a:tc>
                  <a:txBody>
                    <a:bodyPr/>
                    <a:lstStyle/>
                    <a:p>
                      <a:pPr marL="266700" algn="ctr">
                        <a:lnSpc>
                          <a:spcPct val="150000"/>
                        </a:lnSpc>
                        <a:spcAft>
                          <a:spcPts val="600"/>
                        </a:spcAft>
                      </a:pPr>
                      <a:r>
                        <a:rPr lang="en-US" sz="900" kern="100" dirty="0" smtClean="0">
                          <a:effectLst/>
                        </a:rPr>
                        <a:t>PK</a:t>
                      </a:r>
                      <a:endParaRPr lang="zh-CN" sz="1050" kern="100" dirty="0">
                        <a:effectLst/>
                        <a:latin typeface="Times New Roman"/>
                        <a:ea typeface="宋体"/>
                      </a:endParaRPr>
                    </a:p>
                  </a:txBody>
                  <a:tcPr marL="68580" marR="68580" marT="0" marB="0"/>
                </a:tc>
                <a:tc>
                  <a:txBody>
                    <a:bodyPr/>
                    <a:lstStyle/>
                    <a:p>
                      <a:pPr marL="266700" algn="ctr">
                        <a:lnSpc>
                          <a:spcPct val="150000"/>
                        </a:lnSpc>
                        <a:spcAft>
                          <a:spcPts val="600"/>
                        </a:spcAft>
                      </a:pPr>
                      <a:r>
                        <a:rPr lang="zh-CN" sz="900" kern="100">
                          <a:effectLst/>
                        </a:rPr>
                        <a:t>字段名称</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900" kern="100">
                          <a:effectLst/>
                        </a:rPr>
                        <a:t>字段类型</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NOT NULL</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900" kern="100">
                          <a:effectLst/>
                        </a:rPr>
                        <a:t>默认值</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900" kern="100">
                          <a:effectLst/>
                        </a:rPr>
                        <a:t>约束</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900" kern="100" dirty="0">
                          <a:effectLst/>
                        </a:rPr>
                        <a:t>字段说明</a:t>
                      </a:r>
                      <a:endParaRPr lang="zh-CN" sz="1050" kern="100" dirty="0">
                        <a:effectLst/>
                        <a:latin typeface="Times New Roman"/>
                        <a:ea typeface="宋体"/>
                      </a:endParaRPr>
                    </a:p>
                  </a:txBody>
                  <a:tcPr marL="68580" marR="68580" marT="0" marB="0"/>
                </a:tc>
              </a:tr>
              <a:tr h="0">
                <a:tc>
                  <a:txBody>
                    <a:bodyPr/>
                    <a:lstStyle/>
                    <a:p>
                      <a:pPr marL="266700" algn="ctr">
                        <a:lnSpc>
                          <a:spcPct val="150000"/>
                        </a:lnSpc>
                        <a:spcAft>
                          <a:spcPts val="600"/>
                        </a:spcAft>
                      </a:pPr>
                      <a:r>
                        <a:rPr lang="zh-CN" sz="900" kern="100">
                          <a:effectLst/>
                        </a:rPr>
                        <a:t>●</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WorkerID</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Char(8)</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900" kern="100">
                          <a:effectLst/>
                        </a:rPr>
                        <a:t>●</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900" kern="100">
                          <a:effectLst/>
                        </a:rPr>
                        <a:t>主键</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500" kern="100">
                          <a:effectLst/>
                        </a:rPr>
                        <a:t>员工账号，入职年份（</a:t>
                      </a:r>
                      <a:r>
                        <a:rPr lang="en-US" sz="500" kern="100">
                          <a:effectLst/>
                        </a:rPr>
                        <a:t>4</a:t>
                      </a:r>
                      <a:r>
                        <a:rPr lang="zh-CN" sz="500" kern="100">
                          <a:effectLst/>
                        </a:rPr>
                        <a:t>）</a:t>
                      </a:r>
                      <a:r>
                        <a:rPr lang="en-US" sz="500" kern="100">
                          <a:effectLst/>
                        </a:rPr>
                        <a:t>+</a:t>
                      </a:r>
                      <a:r>
                        <a:rPr lang="zh-CN" sz="500" kern="100">
                          <a:effectLst/>
                        </a:rPr>
                        <a:t>入职序号（</a:t>
                      </a:r>
                      <a:r>
                        <a:rPr lang="en-US" sz="500" kern="100">
                          <a:effectLst/>
                        </a:rPr>
                        <a:t>4</a:t>
                      </a:r>
                      <a:r>
                        <a:rPr lang="zh-CN" sz="500" kern="100">
                          <a:effectLst/>
                        </a:rPr>
                        <a:t>位）</a:t>
                      </a:r>
                      <a:endParaRPr lang="zh-CN" sz="1050" kern="100">
                        <a:effectLst/>
                        <a:latin typeface="Times New Roman"/>
                        <a:ea typeface="宋体"/>
                      </a:endParaRPr>
                    </a:p>
                  </a:txBody>
                  <a:tcPr marL="68580" marR="68580" marT="0" marB="0"/>
                </a:tc>
              </a:tr>
              <a:tr h="0">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WKType</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Char(3)</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900" kern="100">
                          <a:effectLst/>
                        </a:rPr>
                        <a:t>●</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500" kern="100">
                          <a:effectLst/>
                        </a:rPr>
                        <a:t>员工类型，如：营业员</a:t>
                      </a:r>
                      <a:r>
                        <a:rPr lang="en-US" sz="500" kern="100">
                          <a:effectLst/>
                        </a:rPr>
                        <a:t>‘001’</a:t>
                      </a:r>
                      <a:r>
                        <a:rPr lang="zh-CN" sz="500" kern="100">
                          <a:effectLst/>
                        </a:rPr>
                        <a:t>，采购员</a:t>
                      </a:r>
                      <a:r>
                        <a:rPr lang="en-US" sz="500" kern="100">
                          <a:effectLst/>
                        </a:rPr>
                        <a:t>’002’</a:t>
                      </a:r>
                      <a:endParaRPr lang="zh-CN" sz="1050" kern="100">
                        <a:effectLst/>
                        <a:latin typeface="Times New Roman"/>
                        <a:ea typeface="宋体"/>
                      </a:endParaRPr>
                    </a:p>
                  </a:txBody>
                  <a:tcPr marL="68580" marR="68580" marT="0" marB="0"/>
                </a:tc>
              </a:tr>
              <a:tr h="0">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WKPassword</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Varchar(16)</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900" kern="100">
                          <a:effectLst/>
                        </a:rPr>
                        <a:t>●</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111111</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500" kern="100">
                          <a:effectLst/>
                        </a:rPr>
                        <a:t>员工密码，不低于</a:t>
                      </a:r>
                      <a:r>
                        <a:rPr lang="en-US" sz="500" kern="100">
                          <a:effectLst/>
                        </a:rPr>
                        <a:t>6</a:t>
                      </a:r>
                      <a:r>
                        <a:rPr lang="zh-CN" sz="500" kern="100">
                          <a:effectLst/>
                        </a:rPr>
                        <a:t>位，由英文或数字组成密码</a:t>
                      </a:r>
                      <a:endParaRPr lang="zh-CN" sz="1050" kern="100">
                        <a:effectLst/>
                        <a:latin typeface="Times New Roman"/>
                        <a:ea typeface="宋体"/>
                      </a:endParaRPr>
                    </a:p>
                  </a:txBody>
                  <a:tcPr marL="68580" marR="68580" marT="0" marB="0"/>
                </a:tc>
              </a:tr>
              <a:tr h="0">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WKName</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dirty="0">
                          <a:effectLst/>
                        </a:rPr>
                        <a:t>Varchar(30)</a:t>
                      </a:r>
                      <a:endParaRPr lang="zh-CN" sz="1050" kern="100" dirty="0">
                        <a:effectLst/>
                        <a:latin typeface="Times New Roman"/>
                        <a:ea typeface="宋体"/>
                      </a:endParaRPr>
                    </a:p>
                  </a:txBody>
                  <a:tcPr marL="68580" marR="68580" marT="0" marB="0"/>
                </a:tc>
                <a:tc>
                  <a:txBody>
                    <a:bodyPr/>
                    <a:lstStyle/>
                    <a:p>
                      <a:pPr marL="266700" algn="ctr">
                        <a:lnSpc>
                          <a:spcPct val="150000"/>
                        </a:lnSpc>
                        <a:spcAft>
                          <a:spcPts val="600"/>
                        </a:spcAft>
                      </a:pPr>
                      <a:r>
                        <a:rPr lang="zh-CN" sz="900" kern="100">
                          <a:effectLst/>
                        </a:rPr>
                        <a:t>●</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500" kern="100">
                          <a:effectLst/>
                        </a:rPr>
                        <a:t>员工姓名</a:t>
                      </a:r>
                      <a:endParaRPr lang="zh-CN" sz="1050" kern="100">
                        <a:effectLst/>
                        <a:latin typeface="Times New Roman"/>
                        <a:ea typeface="宋体"/>
                      </a:endParaRPr>
                    </a:p>
                  </a:txBody>
                  <a:tcPr marL="68580" marR="68580" marT="0" marB="0"/>
                </a:tc>
              </a:tr>
              <a:tr h="0">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WKSex</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Char(1)</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900" kern="100">
                          <a:effectLst/>
                        </a:rPr>
                        <a:t>●</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500" kern="100">
                          <a:effectLst/>
                        </a:rPr>
                        <a:t>员工性别</a:t>
                      </a:r>
                      <a:endParaRPr lang="zh-CN" sz="1050" kern="100">
                        <a:effectLst/>
                        <a:latin typeface="Times New Roman"/>
                        <a:ea typeface="宋体"/>
                      </a:endParaRPr>
                    </a:p>
                  </a:txBody>
                  <a:tcPr marL="68580" marR="68580" marT="0" marB="0"/>
                </a:tc>
              </a:tr>
              <a:tr h="0">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WKSalesValue</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Int</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900" kern="100">
                          <a:effectLst/>
                        </a:rPr>
                        <a:t>○</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0</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500" kern="100">
                          <a:effectLst/>
                        </a:rPr>
                        <a:t>销售金额</a:t>
                      </a:r>
                      <a:endParaRPr lang="zh-CN" sz="1050" kern="100">
                        <a:effectLst/>
                        <a:latin typeface="Times New Roman"/>
                        <a:ea typeface="宋体"/>
                      </a:endParaRPr>
                    </a:p>
                  </a:txBody>
                  <a:tcPr marL="68580" marR="68580" marT="0" marB="0"/>
                </a:tc>
              </a:tr>
              <a:tr h="0">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WKPhone</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Varchar(20)</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900" kern="100">
                          <a:effectLst/>
                        </a:rPr>
                        <a:t>○</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en-US" sz="900" kern="100">
                          <a:effectLst/>
                        </a:rPr>
                        <a:t> </a:t>
                      </a:r>
                      <a:endParaRPr lang="zh-CN" sz="1050" kern="100">
                        <a:effectLst/>
                        <a:latin typeface="Times New Roman"/>
                        <a:ea typeface="宋体"/>
                      </a:endParaRPr>
                    </a:p>
                  </a:txBody>
                  <a:tcPr marL="68580" marR="68580" marT="0" marB="0"/>
                </a:tc>
                <a:tc>
                  <a:txBody>
                    <a:bodyPr/>
                    <a:lstStyle/>
                    <a:p>
                      <a:pPr marL="266700" algn="ctr">
                        <a:lnSpc>
                          <a:spcPct val="150000"/>
                        </a:lnSpc>
                        <a:spcAft>
                          <a:spcPts val="600"/>
                        </a:spcAft>
                      </a:pPr>
                      <a:r>
                        <a:rPr lang="zh-CN" sz="500" kern="100" dirty="0">
                          <a:effectLst/>
                        </a:rPr>
                        <a:t>员工电话</a:t>
                      </a:r>
                      <a:endParaRPr lang="zh-CN" sz="105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682914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53BAE9"/>
                </a:solidFill>
                <a:latin typeface="微软雅黑" panose="020B0503020204020204" pitchFamily="34" charset="-122"/>
                <a:ea typeface="微软雅黑" panose="020B0503020204020204" pitchFamily="34" charset="-122"/>
              </a:rPr>
              <a:t>     </a:t>
            </a:r>
            <a:r>
              <a:rPr lang="zh-CN" altLang="en-US" sz="2800" b="1" dirty="0">
                <a:solidFill>
                  <a:srgbClr val="53BAE9"/>
                </a:solidFill>
                <a:latin typeface="微软雅黑" panose="020B0503020204020204" pitchFamily="34" charset="-122"/>
                <a:ea typeface="微软雅黑" panose="020B0503020204020204" pitchFamily="34" charset="-122"/>
              </a:rPr>
              <a:t>功能模块概述</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2" name="矩形 1"/>
          <p:cNvSpPr/>
          <p:nvPr/>
        </p:nvSpPr>
        <p:spPr>
          <a:xfrm>
            <a:off x="734359" y="2103120"/>
            <a:ext cx="3078480" cy="6248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53BAE9"/>
                </a:solidFill>
                <a:latin typeface="微软雅黑" panose="020B0503020204020204" pitchFamily="34" charset="-122"/>
                <a:ea typeface="微软雅黑" panose="020B0503020204020204" pitchFamily="34" charset="-122"/>
              </a:rPr>
              <a:t>数据库设计</a:t>
            </a:r>
            <a:endParaRPr lang="zh-CN" altLang="en-US" sz="2400" b="1" dirty="0">
              <a:solidFill>
                <a:srgbClr val="53BAE9"/>
              </a:solidFill>
              <a:latin typeface="微软雅黑" panose="020B0503020204020204" pitchFamily="34" charset="-122"/>
              <a:ea typeface="微软雅黑" panose="020B0503020204020204" pitchFamily="34" charset="-122"/>
            </a:endParaRPr>
          </a:p>
        </p:txBody>
      </p:sp>
      <p:sp>
        <p:nvSpPr>
          <p:cNvPr id="3" name="矩形 2"/>
          <p:cNvSpPr/>
          <p:nvPr/>
        </p:nvSpPr>
        <p:spPr>
          <a:xfrm>
            <a:off x="1702285" y="3523129"/>
            <a:ext cx="7448625" cy="927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And so on…</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7462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Functions Introduce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960" y="1924391"/>
            <a:ext cx="8548466" cy="3979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rgbClr val="53BAE9"/>
              </a:solidFill>
              <a:latin typeface="微软雅黑" panose="020B0503020204020204" pitchFamily="34" charset="-122"/>
              <a:ea typeface="微软雅黑" panose="020B0503020204020204" pitchFamily="34" charset="-122"/>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22973"/>
            <a:ext cx="8324821"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53BAE9"/>
                </a:solidFill>
                <a:latin typeface="微软雅黑" panose="020B0503020204020204" pitchFamily="34" charset="-122"/>
                <a:ea typeface="微软雅黑" panose="020B0503020204020204" pitchFamily="34" charset="-122"/>
              </a:rPr>
              <a:t>     </a:t>
            </a:r>
            <a:r>
              <a:rPr lang="zh-CN" altLang="en-US" sz="2800" b="1" dirty="0" smtClean="0">
                <a:solidFill>
                  <a:srgbClr val="53BAE9"/>
                </a:solidFill>
                <a:latin typeface="微软雅黑" panose="020B0503020204020204" pitchFamily="34" charset="-122"/>
                <a:ea typeface="微软雅黑" panose="020B0503020204020204" pitchFamily="34" charset="-122"/>
              </a:rPr>
              <a:t>类图设计</a:t>
            </a:r>
            <a:endParaRPr lang="zh-CN" altLang="en-US" sz="2800" b="1" dirty="0">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1</a:t>
            </a:r>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53BAE9"/>
                </a:solidFill>
                <a:latin typeface="微软雅黑" panose="020B0503020204020204" pitchFamily="34" charset="-122"/>
                <a:ea typeface="微软雅黑" panose="020B0503020204020204" pitchFamily="34" charset="-122"/>
              </a:rPr>
              <a:t>系统</a:t>
            </a:r>
            <a:r>
              <a:rPr lang="zh-CN" altLang="en-US" sz="2000" b="1" dirty="0">
                <a:solidFill>
                  <a:srgbClr val="53BAE9"/>
                </a:solidFill>
                <a:latin typeface="微软雅黑" panose="020B0503020204020204" pitchFamily="34" charset="-122"/>
                <a:ea typeface="微软雅黑" panose="020B0503020204020204" pitchFamily="34" charset="-122"/>
              </a:rPr>
              <a:t>类图</a:t>
            </a:r>
            <a:endParaRPr lang="zh-CN" altLang="en-US" sz="2000" b="1" dirty="0">
              <a:solidFill>
                <a:srgbClr val="53BAE9"/>
              </a:solidFill>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721" y="2168240"/>
            <a:ext cx="7033897" cy="4065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4744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53BAE9"/>
                </a:solidFill>
                <a:latin typeface="微软雅黑" panose="020B0503020204020204" pitchFamily="34" charset="-122"/>
                <a:ea typeface="微软雅黑" panose="020B0503020204020204" pitchFamily="34" charset="-122"/>
              </a:rPr>
              <a:t>实体关系</a:t>
            </a:r>
            <a:endParaRPr lang="zh-CN" altLang="en-US" sz="2800" b="1" dirty="0">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1</a:t>
            </a:r>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rgbClr val="53BAE9"/>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365311529"/>
              </p:ext>
            </p:extLst>
          </p:nvPr>
        </p:nvGraphicFramePr>
        <p:xfrm>
          <a:off x="2711293" y="817796"/>
          <a:ext cx="8376446" cy="5669977"/>
        </p:xfrm>
        <a:graphic>
          <a:graphicData uri="http://schemas.openxmlformats.org/presentationml/2006/ole">
            <mc:AlternateContent xmlns:mc="http://schemas.openxmlformats.org/markup-compatibility/2006">
              <mc:Choice xmlns:v="urn:schemas-microsoft-com:vml" Requires="v">
                <p:oleObj spid="_x0000_s11343" name="Visio" r:id="rId3" imgW="6015025" imgH="4068604" progId="Visio.Drawing.11">
                  <p:embed/>
                </p:oleObj>
              </mc:Choice>
              <mc:Fallback>
                <p:oleObj name="Visio" r:id="rId3" imgW="6015025" imgH="406860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293" y="817796"/>
                        <a:ext cx="8376446" cy="5669977"/>
                      </a:xfrm>
                      <a:prstGeom prst="rect">
                        <a:avLst/>
                      </a:prstGeom>
                      <a:noFill/>
                    </p:spPr>
                  </p:pic>
                </p:oleObj>
              </mc:Fallback>
            </mc:AlternateContent>
          </a:graphicData>
        </a:graphic>
      </p:graphicFrame>
    </p:spTree>
    <p:extLst>
      <p:ext uri="{BB962C8B-B14F-4D97-AF65-F5344CB8AC3E}">
        <p14:creationId xmlns:p14="http://schemas.microsoft.com/office/powerpoint/2010/main" val="320167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53BAE9"/>
                </a:solidFill>
                <a:latin typeface="微软雅黑" panose="020B0503020204020204" pitchFamily="34" charset="-122"/>
                <a:ea typeface="微软雅黑" panose="020B0503020204020204" pitchFamily="34" charset="-122"/>
              </a:rPr>
              <a:t>     </a:t>
            </a:r>
            <a:r>
              <a:rPr lang="zh-CN" altLang="en-US" sz="2800" b="1" dirty="0" smtClean="0">
                <a:solidFill>
                  <a:srgbClr val="53BAE9"/>
                </a:solidFill>
                <a:latin typeface="微软雅黑" panose="020B0503020204020204" pitchFamily="34" charset="-122"/>
                <a:ea typeface="微软雅黑" panose="020B0503020204020204" pitchFamily="34" charset="-122"/>
              </a:rPr>
              <a:t>类图设计</a:t>
            </a:r>
            <a:endParaRPr lang="zh-CN" altLang="en-US" sz="2800" b="1" dirty="0">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1</a:t>
            </a:r>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53BAE9"/>
                </a:solidFill>
                <a:latin typeface="微软雅黑" panose="020B0503020204020204" pitchFamily="34" charset="-122"/>
                <a:ea typeface="微软雅黑" panose="020B0503020204020204" pitchFamily="34" charset="-122"/>
              </a:rPr>
              <a:t>系统</a:t>
            </a:r>
            <a:r>
              <a:rPr lang="zh-CN" altLang="en-US" sz="2000" b="1" dirty="0">
                <a:solidFill>
                  <a:srgbClr val="53BAE9"/>
                </a:solidFill>
                <a:latin typeface="微软雅黑" panose="020B0503020204020204" pitchFamily="34" charset="-122"/>
                <a:ea typeface="微软雅黑" panose="020B0503020204020204" pitchFamily="34" charset="-122"/>
              </a:rPr>
              <a:t>类图</a:t>
            </a:r>
            <a:endParaRPr lang="zh-CN" altLang="en-US" sz="2000" b="1" dirty="0">
              <a:solidFill>
                <a:srgbClr val="53BAE9"/>
              </a:solidFill>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721" y="2168240"/>
            <a:ext cx="7033897" cy="4065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1447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53BAE9"/>
                </a:solidFill>
                <a:latin typeface="微软雅黑" panose="020B0503020204020204" pitchFamily="34" charset="-122"/>
                <a:ea typeface="微软雅黑" panose="020B0503020204020204" pitchFamily="34" charset="-122"/>
              </a:rPr>
              <a:t>用例图</a:t>
            </a:r>
            <a:endParaRPr lang="zh-CN" altLang="en-US" sz="2800" b="1" dirty="0">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1</a:t>
            </a:r>
          </a:p>
        </p:txBody>
      </p:sp>
      <p:sp>
        <p:nvSpPr>
          <p:cNvPr id="13" name="矩形 12"/>
          <p:cNvSpPr/>
          <p:nvPr/>
        </p:nvSpPr>
        <p:spPr>
          <a:xfrm>
            <a:off x="1051560" y="2019300"/>
            <a:ext cx="3258822"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53BAE9"/>
                </a:solidFill>
                <a:latin typeface="微软雅黑" panose="020B0503020204020204" pitchFamily="34" charset="-122"/>
                <a:ea typeface="微软雅黑" panose="020B0503020204020204" pitchFamily="34" charset="-122"/>
              </a:rPr>
              <a:t>以药品信息管理用例为例</a:t>
            </a:r>
            <a:endParaRPr lang="zh-CN" altLang="en-US" sz="2000" b="1" dirty="0">
              <a:solidFill>
                <a:srgbClr val="53BAE9"/>
              </a:solidFill>
              <a:latin typeface="微软雅黑" panose="020B0503020204020204" pitchFamily="34" charset="-122"/>
              <a:ea typeface="微软雅黑" panose="020B0503020204020204" pitchFamily="34" charset="-122"/>
            </a:endParaRPr>
          </a:p>
        </p:txBody>
      </p:sp>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382" y="1265255"/>
            <a:ext cx="6951499" cy="451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016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4" name="椭圆 3"/>
          <p:cNvSpPr/>
          <p:nvPr/>
        </p:nvSpPr>
        <p:spPr>
          <a:xfrm rot="10800000">
            <a:off x="2551641" y="167994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0800000">
            <a:off x="1913518" y="171334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0800000">
            <a:off x="1342205" y="174675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0800000">
            <a:off x="837701"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373122" y="167994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78054" y="171334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16176" y="174675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287490"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818468" y="1441768"/>
            <a:ext cx="2214880" cy="743585"/>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系统设计</a:t>
            </a:r>
          </a:p>
        </p:txBody>
      </p:sp>
      <p:grpSp>
        <p:nvGrpSpPr>
          <p:cNvPr id="13" name="组合 12"/>
          <p:cNvGrpSpPr/>
          <p:nvPr/>
        </p:nvGrpSpPr>
        <p:grpSpPr>
          <a:xfrm>
            <a:off x="4932638" y="1180853"/>
            <a:ext cx="4440700" cy="1046011"/>
            <a:chOff x="4494727" y="2880778"/>
            <a:chExt cx="4440700" cy="1046011"/>
          </a:xfrm>
        </p:grpSpPr>
        <p:sp>
          <p:nvSpPr>
            <p:cNvPr id="14" name="文本框 13"/>
            <p:cNvSpPr txBox="1"/>
            <p:nvPr/>
          </p:nvSpPr>
          <p:spPr>
            <a:xfrm>
              <a:off x="4494727" y="2880778"/>
              <a:ext cx="4440700" cy="613410"/>
            </a:xfrm>
            <a:prstGeom prst="rect">
              <a:avLst/>
            </a:prstGeom>
            <a:noFill/>
          </p:spPr>
          <p:txBody>
            <a:bodyPr wrap="square" rtlCol="0" anchor="ctr">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System Design</a:t>
              </a:r>
              <a:endParaRPr lang="zh-CN" altLang="en-US"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14"/>
            <p:cNvSpPr/>
            <p:nvPr/>
          </p:nvSpPr>
          <p:spPr>
            <a:xfrm>
              <a:off x="4494727" y="3607384"/>
              <a:ext cx="4404574" cy="319405"/>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sym typeface="+mn-ea"/>
                </a:rPr>
                <a:t>主要介绍系统的框架结构和功能设计</a:t>
              </a:r>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6" name="直接连接符 15"/>
            <p:cNvCxnSpPr/>
            <p:nvPr/>
          </p:nvCxnSpPr>
          <p:spPr>
            <a:xfrm>
              <a:off x="4494727" y="3504543"/>
              <a:ext cx="44045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900000">
            <a:off x="8834096" y="116491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551430" y="2926080"/>
            <a:ext cx="6554470" cy="1005840"/>
          </a:xfrm>
          <a:prstGeom prst="rect">
            <a:avLst/>
          </a:prstGeom>
          <a:solidFill>
            <a:srgbClr val="53BAE9"/>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solidFill>
                  <a:schemeClr val="bg1"/>
                </a:solidFill>
                <a:latin typeface="微软雅黑" panose="020B0503020204020204" pitchFamily="34" charset="-122"/>
                <a:ea typeface="微软雅黑" panose="020B0503020204020204" pitchFamily="34" charset="-122"/>
              </a:rPr>
              <a:t>需求分析与设计</a:t>
            </a:r>
          </a:p>
          <a:p>
            <a:pPr algn="ctr"/>
            <a:endParaRPr lang="zh-CN" altLang="en-US" sz="2800">
              <a:solidFill>
                <a:schemeClr val="bg1"/>
              </a:solidFill>
              <a:latin typeface="微软雅黑" panose="020B0503020204020204" pitchFamily="34" charset="-122"/>
              <a:ea typeface="微软雅黑" panose="020B0503020204020204" pitchFamily="34" charset="-122"/>
            </a:endParaRPr>
          </a:p>
          <a:p>
            <a:pPr algn="ctr"/>
            <a:r>
              <a:rPr lang="en-US" altLang="zh-CN" sz="2800">
                <a:solidFill>
                  <a:schemeClr val="bg1"/>
                </a:solidFill>
                <a:latin typeface="微软雅黑" panose="020B0503020204020204" pitchFamily="34" charset="-122"/>
                <a:ea typeface="微软雅黑" panose="020B0503020204020204" pitchFamily="34" charset="-122"/>
              </a:rPr>
              <a:t>MVC</a:t>
            </a:r>
            <a:r>
              <a:rPr lang="zh-CN" altLang="en-US" sz="2800">
                <a:solidFill>
                  <a:schemeClr val="bg1"/>
                </a:solidFill>
                <a:latin typeface="微软雅黑" panose="020B0503020204020204" pitchFamily="34" charset="-122"/>
                <a:ea typeface="微软雅黑" panose="020B0503020204020204" pitchFamily="34" charset="-122"/>
              </a:rPr>
              <a:t>设计模式</a:t>
            </a: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53BAE9"/>
                </a:solidFill>
                <a:latin typeface="微软雅黑" panose="020B0503020204020204" pitchFamily="34" charset="-122"/>
                <a:ea typeface="微软雅黑" panose="020B0503020204020204" pitchFamily="34" charset="-122"/>
              </a:rPr>
              <a:t>     </a:t>
            </a:r>
            <a:r>
              <a:rPr lang="zh-CN" altLang="en-US" sz="2800" b="1" dirty="0" smtClean="0">
                <a:solidFill>
                  <a:srgbClr val="53BAE9"/>
                </a:solidFill>
                <a:latin typeface="微软雅黑" panose="020B0503020204020204" pitchFamily="34" charset="-122"/>
                <a:ea typeface="微软雅黑" panose="020B0503020204020204" pitchFamily="34" charset="-122"/>
              </a:rPr>
              <a:t>功能界面概述</a:t>
            </a:r>
            <a:endParaRPr lang="zh-CN" altLang="en-US" sz="2800" b="1" dirty="0">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53BAE9"/>
                </a:solidFill>
                <a:latin typeface="微软雅黑" panose="020B0503020204020204" pitchFamily="34" charset="-122"/>
                <a:ea typeface="微软雅黑" panose="020B0503020204020204" pitchFamily="34" charset="-122"/>
              </a:rPr>
              <a:t>公共登录界面</a:t>
            </a:r>
            <a:endParaRPr lang="zh-CN" altLang="en-US" sz="2000" b="1" dirty="0">
              <a:solidFill>
                <a:srgbClr val="53BAE9"/>
              </a:solidFill>
              <a:latin typeface="微软雅黑" panose="020B0503020204020204" pitchFamily="34" charset="-122"/>
              <a:ea typeface="微软雅黑" panose="020B0503020204020204" pitchFamily="34"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078" y="2446916"/>
            <a:ext cx="8290162" cy="3862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53BAE9"/>
                </a:solidFill>
                <a:latin typeface="微软雅黑" panose="020B0503020204020204" pitchFamily="34" charset="-122"/>
                <a:ea typeface="微软雅黑" panose="020B0503020204020204" pitchFamily="34" charset="-122"/>
              </a:rPr>
              <a:t>     </a:t>
            </a:r>
            <a:r>
              <a:rPr lang="zh-CN" altLang="en-US" sz="2800" b="1" dirty="0" smtClean="0">
                <a:solidFill>
                  <a:srgbClr val="53BAE9"/>
                </a:solidFill>
                <a:latin typeface="微软雅黑" panose="020B0503020204020204" pitchFamily="34" charset="-122"/>
                <a:ea typeface="微软雅黑" panose="020B0503020204020204" pitchFamily="34" charset="-122"/>
              </a:rPr>
              <a:t>功能界面概述</a:t>
            </a:r>
            <a:endParaRPr lang="zh-CN" altLang="en-US" sz="2800" b="1" dirty="0">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53BAE9"/>
                </a:solidFill>
                <a:latin typeface="微软雅黑" panose="020B0503020204020204" pitchFamily="34" charset="-122"/>
                <a:ea typeface="微软雅黑" panose="020B0503020204020204" pitchFamily="34" charset="-122"/>
              </a:rPr>
              <a:t>管理员</a:t>
            </a:r>
            <a:endParaRPr lang="zh-CN" altLang="en-US" sz="2000" b="1" dirty="0">
              <a:solidFill>
                <a:srgbClr val="53BAE9"/>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975" y="2019300"/>
            <a:ext cx="8649303" cy="3912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1912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53BAE9"/>
                </a:solidFill>
                <a:latin typeface="微软雅黑" panose="020B0503020204020204" pitchFamily="34" charset="-122"/>
                <a:ea typeface="微软雅黑" panose="020B0503020204020204" pitchFamily="34" charset="-122"/>
              </a:rPr>
              <a:t>营业员</a:t>
            </a:r>
            <a:endParaRPr lang="zh-CN" altLang="en-US" sz="2000" b="1" dirty="0">
              <a:solidFill>
                <a:srgbClr val="53BAE9"/>
              </a:solidFill>
              <a:latin typeface="微软雅黑" panose="020B0503020204020204" pitchFamily="34" charset="-122"/>
              <a:ea typeface="微软雅黑" panose="020B0503020204020204" pitchFamily="34" charset="-122"/>
            </a:endParaRPr>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285" y="2550416"/>
            <a:ext cx="9068809" cy="4105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75522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4" name="椭圆 3"/>
          <p:cNvSpPr/>
          <p:nvPr/>
        </p:nvSpPr>
        <p:spPr>
          <a:xfrm rot="10800000">
            <a:off x="2551641" y="167994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0800000">
            <a:off x="1913518" y="171334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0800000">
            <a:off x="1342205" y="174675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0800000">
            <a:off x="837701"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373122" y="167994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78054" y="171334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16176" y="174675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287490"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551172" y="1459617"/>
            <a:ext cx="2749472" cy="707886"/>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非功能介绍</a:t>
            </a:r>
            <a:endParaRPr lang="zh-CN" altLang="en-US" sz="4000" b="1" dirty="0" smtClean="0">
              <a:solidFill>
                <a:schemeClr val="bg1"/>
              </a:solidFill>
              <a:latin typeface="华文细黑" panose="02010600040101010101" pitchFamily="2" charset="-122"/>
              <a:ea typeface="华文细黑" panose="02010600040101010101" pitchFamily="2" charset="-122"/>
            </a:endParaRPr>
          </a:p>
        </p:txBody>
      </p:sp>
      <p:grpSp>
        <p:nvGrpSpPr>
          <p:cNvPr id="13" name="组合 12"/>
          <p:cNvGrpSpPr/>
          <p:nvPr/>
        </p:nvGrpSpPr>
        <p:grpSpPr>
          <a:xfrm>
            <a:off x="4932638" y="948949"/>
            <a:ext cx="5145416" cy="1277915"/>
            <a:chOff x="4494727" y="2648874"/>
            <a:chExt cx="4440700" cy="1277915"/>
          </a:xfrm>
        </p:grpSpPr>
        <p:sp>
          <p:nvSpPr>
            <p:cNvPr id="14" name="文本框 13"/>
            <p:cNvSpPr txBox="1"/>
            <p:nvPr/>
          </p:nvSpPr>
          <p:spPr>
            <a:xfrm>
              <a:off x="4494727" y="2648874"/>
              <a:ext cx="4440700" cy="1077218"/>
            </a:xfrm>
            <a:prstGeom prst="rect">
              <a:avLst/>
            </a:prstGeom>
            <a:noFill/>
          </p:spPr>
          <p:txBody>
            <a:bodyPr wrap="square" rtlCol="0" anchor="ctr">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UN-</a:t>
              </a:r>
              <a:r>
                <a:rPr lang="en-US" altLang="zh-CN" sz="3200" dirty="0" err="1"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Funtion</a:t>
              </a:r>
              <a:r>
                <a:rPr lang="en-US" altLang="zh-CN" sz="3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Introduce</a:t>
              </a:r>
              <a:endParaRPr lang="en-US" altLang="zh-CN"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14"/>
            <p:cNvSpPr/>
            <p:nvPr/>
          </p:nvSpPr>
          <p:spPr>
            <a:xfrm>
              <a:off x="4494727" y="3607384"/>
              <a:ext cx="4404574" cy="319405"/>
            </a:xfrm>
            <a:prstGeom prst="rect">
              <a:avLst/>
            </a:prstGeom>
          </p:spPr>
          <p:txBody>
            <a:bodyPr wrap="square">
              <a:spAutoFit/>
            </a:bodyPr>
            <a:lstStyle/>
            <a:p>
              <a:pPr algn="ctr"/>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6" name="直接连接符 15"/>
            <p:cNvCxnSpPr/>
            <p:nvPr/>
          </p:nvCxnSpPr>
          <p:spPr>
            <a:xfrm>
              <a:off x="4494727" y="3504543"/>
              <a:ext cx="44045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900000">
            <a:off x="9152231" y="105823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53BAE9"/>
                </a:solidFill>
                <a:latin typeface="微软雅黑" panose="020B0503020204020204" pitchFamily="34" charset="-122"/>
                <a:ea typeface="微软雅黑" panose="020B0503020204020204" pitchFamily="34" charset="-122"/>
              </a:rPr>
              <a:t>     </a:t>
            </a:r>
            <a:r>
              <a:rPr lang="zh-CN" altLang="en-US" sz="2800" b="1" dirty="0" smtClean="0">
                <a:solidFill>
                  <a:srgbClr val="53BAE9"/>
                </a:solidFill>
                <a:latin typeface="微软雅黑" panose="020B0503020204020204" pitchFamily="34" charset="-122"/>
                <a:ea typeface="微软雅黑" panose="020B0503020204020204" pitchFamily="34" charset="-122"/>
              </a:rPr>
              <a:t>非功能</a:t>
            </a:r>
            <a:r>
              <a:rPr lang="zh-CN" altLang="en-US" sz="2800" b="1" dirty="0">
                <a:solidFill>
                  <a:srgbClr val="53BAE9"/>
                </a:solidFill>
                <a:latin typeface="微软雅黑" panose="020B0503020204020204" pitchFamily="34" charset="-122"/>
                <a:ea typeface="微软雅黑" panose="020B0503020204020204" pitchFamily="34" charset="-122"/>
              </a:rPr>
              <a:t>模块概述</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53BAE9"/>
                </a:solidFill>
                <a:latin typeface="微软雅黑" panose="020B0503020204020204" pitchFamily="34" charset="-122"/>
                <a:ea typeface="微软雅黑" panose="020B0503020204020204" pitchFamily="34" charset="-122"/>
              </a:rPr>
              <a:t>UI</a:t>
            </a:r>
            <a:r>
              <a:rPr lang="zh-CN" altLang="en-US" sz="2000" b="1" dirty="0" smtClean="0">
                <a:solidFill>
                  <a:srgbClr val="53BAE9"/>
                </a:solidFill>
                <a:latin typeface="微软雅黑" panose="020B0503020204020204" pitchFamily="34" charset="-122"/>
                <a:ea typeface="微软雅黑" panose="020B0503020204020204" pitchFamily="34" charset="-122"/>
              </a:rPr>
              <a:t>设计</a:t>
            </a:r>
            <a:endParaRPr lang="zh-CN" altLang="en-US" sz="2000" b="1" dirty="0">
              <a:solidFill>
                <a:srgbClr val="53BAE9"/>
              </a:solidFill>
              <a:latin typeface="微软雅黑" panose="020B0503020204020204" pitchFamily="34" charset="-122"/>
              <a:ea typeface="微软雅黑" panose="020B0503020204020204" pitchFamily="34" charset="-122"/>
            </a:endParaRPr>
          </a:p>
        </p:txBody>
      </p:sp>
      <p:sp>
        <p:nvSpPr>
          <p:cNvPr id="20" name="矩形 19"/>
          <p:cNvSpPr/>
          <p:nvPr/>
        </p:nvSpPr>
        <p:spPr>
          <a:xfrm>
            <a:off x="914400" y="2953872"/>
            <a:ext cx="10152529" cy="900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latin typeface="微软雅黑" panose="020B0503020204020204" pitchFamily="34" charset="-122"/>
                <a:ea typeface="微软雅黑" panose="020B0503020204020204" pitchFamily="34" charset="-122"/>
              </a:rPr>
              <a:t> 颜色选取</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：以白色</a:t>
            </a:r>
            <a:r>
              <a:rPr lang="zh-CN" altLang="en-US" sz="2000" b="1" dirty="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蓝色、绿色和黑色为基色</a:t>
            </a:r>
            <a:endParaRPr lang="zh-CN" altLang="en-US" sz="2000" b="1" dirty="0">
              <a:latin typeface="微软雅黑" panose="020B0503020204020204" pitchFamily="34" charset="-122"/>
              <a:ea typeface="微软雅黑" panose="020B0503020204020204" pitchFamily="34" charset="-122"/>
            </a:endParaRPr>
          </a:p>
        </p:txBody>
      </p:sp>
      <p:sp>
        <p:nvSpPr>
          <p:cNvPr id="21" name="矩形 20"/>
          <p:cNvSpPr/>
          <p:nvPr/>
        </p:nvSpPr>
        <p:spPr>
          <a:xfrm>
            <a:off x="914399" y="4168590"/>
            <a:ext cx="10152529" cy="900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latin typeface="微软雅黑" panose="020B0503020204020204" pitchFamily="34" charset="-122"/>
                <a:ea typeface="微软雅黑" panose="020B0503020204020204" pitchFamily="34" charset="-122"/>
              </a:rPr>
              <a:t> 颜色选取</a:t>
            </a: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：以橘黄、红色、淡蓝色为辅助色色</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50612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53BAE9"/>
                </a:solidFill>
                <a:latin typeface="微软雅黑" panose="020B0503020204020204" pitchFamily="34" charset="-122"/>
                <a:ea typeface="微软雅黑" panose="020B0503020204020204" pitchFamily="34" charset="-122"/>
              </a:rPr>
              <a:t>     </a:t>
            </a:r>
            <a:r>
              <a:rPr lang="zh-CN" altLang="en-US" sz="2800" b="1" dirty="0" smtClean="0">
                <a:solidFill>
                  <a:srgbClr val="53BAE9"/>
                </a:solidFill>
                <a:latin typeface="微软雅黑" panose="020B0503020204020204" pitchFamily="34" charset="-122"/>
                <a:ea typeface="微软雅黑" panose="020B0503020204020204" pitchFamily="34" charset="-122"/>
              </a:rPr>
              <a:t>非功能</a:t>
            </a:r>
            <a:r>
              <a:rPr lang="zh-CN" altLang="en-US" sz="2800" b="1" dirty="0">
                <a:solidFill>
                  <a:srgbClr val="53BAE9"/>
                </a:solidFill>
                <a:latin typeface="微软雅黑" panose="020B0503020204020204" pitchFamily="34" charset="-122"/>
                <a:ea typeface="微软雅黑" panose="020B0503020204020204" pitchFamily="34" charset="-122"/>
              </a:rPr>
              <a:t>模块概述</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53BAE9"/>
                </a:solidFill>
                <a:latin typeface="微软雅黑" panose="020B0503020204020204" pitchFamily="34" charset="-122"/>
                <a:ea typeface="微软雅黑" panose="020B0503020204020204" pitchFamily="34" charset="-122"/>
              </a:rPr>
              <a:t>UI</a:t>
            </a:r>
            <a:r>
              <a:rPr lang="zh-CN" altLang="en-US" sz="2000" b="1" dirty="0" smtClean="0">
                <a:solidFill>
                  <a:srgbClr val="53BAE9"/>
                </a:solidFill>
                <a:latin typeface="微软雅黑" panose="020B0503020204020204" pitchFamily="34" charset="-122"/>
                <a:ea typeface="微软雅黑" panose="020B0503020204020204" pitchFamily="34" charset="-122"/>
              </a:rPr>
              <a:t>设计</a:t>
            </a:r>
            <a:endParaRPr lang="zh-CN" altLang="en-US" sz="2000" b="1" dirty="0">
              <a:solidFill>
                <a:srgbClr val="53BAE9"/>
              </a:solidFill>
              <a:latin typeface="微软雅黑" panose="020B0503020204020204" pitchFamily="34" charset="-122"/>
              <a:ea typeface="微软雅黑" panose="020B0503020204020204" pitchFamily="34" charset="-122"/>
            </a:endParaRPr>
          </a:p>
        </p:txBody>
      </p:sp>
      <p:sp>
        <p:nvSpPr>
          <p:cNvPr id="20" name="矩形 19"/>
          <p:cNvSpPr/>
          <p:nvPr/>
        </p:nvSpPr>
        <p:spPr>
          <a:xfrm>
            <a:off x="914400" y="2953872"/>
            <a:ext cx="10152529" cy="900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latin typeface="微软雅黑" panose="020B0503020204020204" pitchFamily="34" charset="-122"/>
                <a:ea typeface="微软雅黑" panose="020B0503020204020204" pitchFamily="34" charset="-122"/>
              </a:rPr>
              <a:t> 设计风格</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：迎合现代年轻人的需求，以扁平风的设计作为系统的设计风格，全站如此</a:t>
            </a:r>
            <a:endParaRPr lang="zh-CN" altLang="en-US" sz="2000" b="1" dirty="0">
              <a:latin typeface="微软雅黑" panose="020B0503020204020204" pitchFamily="34" charset="-122"/>
              <a:ea typeface="微软雅黑" panose="020B0503020204020204" pitchFamily="34" charset="-122"/>
            </a:endParaRPr>
          </a:p>
        </p:txBody>
      </p:sp>
      <p:sp>
        <p:nvSpPr>
          <p:cNvPr id="17" name="矩形 16"/>
          <p:cNvSpPr/>
          <p:nvPr/>
        </p:nvSpPr>
        <p:spPr>
          <a:xfrm>
            <a:off x="914399" y="4208931"/>
            <a:ext cx="10152529" cy="900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latin typeface="微软雅黑" panose="020B0503020204020204" pitchFamily="34" charset="-122"/>
                <a:ea typeface="微软雅黑" panose="020B0503020204020204" pitchFamily="34" charset="-122"/>
              </a:rPr>
              <a:t> 设计风格</a:t>
            </a: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：基于</a:t>
            </a:r>
            <a:r>
              <a:rPr lang="en-US" altLang="zh-CN" sz="2000" b="1" dirty="0" err="1" smtClean="0">
                <a:latin typeface="微软雅黑" panose="020B0503020204020204" pitchFamily="34" charset="-122"/>
                <a:ea typeface="微软雅黑" panose="020B0503020204020204" pitchFamily="34" charset="-122"/>
              </a:rPr>
              <a:t>AdminTLE</a:t>
            </a:r>
            <a:r>
              <a:rPr lang="zh-CN" altLang="en-US" sz="2000" b="1" dirty="0" smtClean="0">
                <a:latin typeface="微软雅黑" panose="020B0503020204020204" pitchFamily="34" charset="-122"/>
                <a:ea typeface="微软雅黑" panose="020B0503020204020204" pitchFamily="34" charset="-122"/>
              </a:rPr>
              <a:t>和</a:t>
            </a:r>
            <a:r>
              <a:rPr lang="en-US" altLang="zh-CN" sz="2000" b="1" dirty="0" err="1" smtClean="0">
                <a:latin typeface="微软雅黑" panose="020B0503020204020204" pitchFamily="34" charset="-122"/>
                <a:ea typeface="微软雅黑" panose="020B0503020204020204" pitchFamily="34" charset="-122"/>
              </a:rPr>
              <a:t>Boostrap</a:t>
            </a:r>
            <a:r>
              <a:rPr lang="zh-CN" altLang="en-US" sz="2000" b="1" dirty="0" smtClean="0">
                <a:latin typeface="微软雅黑" panose="020B0503020204020204" pitchFamily="34" charset="-122"/>
                <a:ea typeface="微软雅黑" panose="020B0503020204020204" pitchFamily="34" charset="-122"/>
              </a:rPr>
              <a:t>框架的扁平设计作为主要参考对象</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0390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53BAE9"/>
                </a:solidFill>
                <a:latin typeface="微软雅黑" panose="020B0503020204020204" pitchFamily="34" charset="-122"/>
                <a:ea typeface="微软雅黑" panose="020B0503020204020204" pitchFamily="34" charset="-122"/>
              </a:rPr>
              <a:t>     </a:t>
            </a:r>
            <a:r>
              <a:rPr lang="zh-CN" altLang="en-US" sz="2800" b="1" dirty="0" smtClean="0">
                <a:solidFill>
                  <a:srgbClr val="53BAE9"/>
                </a:solidFill>
                <a:latin typeface="微软雅黑" panose="020B0503020204020204" pitchFamily="34" charset="-122"/>
                <a:ea typeface="微软雅黑" panose="020B0503020204020204" pitchFamily="34" charset="-122"/>
              </a:rPr>
              <a:t>非功能</a:t>
            </a:r>
            <a:r>
              <a:rPr lang="zh-CN" altLang="en-US" sz="2800" b="1" dirty="0">
                <a:solidFill>
                  <a:srgbClr val="53BAE9"/>
                </a:solidFill>
                <a:latin typeface="微软雅黑" panose="020B0503020204020204" pitchFamily="34" charset="-122"/>
                <a:ea typeface="微软雅黑" panose="020B0503020204020204" pitchFamily="34" charset="-122"/>
              </a:rPr>
              <a:t>模块概述</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53BAE9"/>
                </a:solidFill>
                <a:latin typeface="微软雅黑" panose="020B0503020204020204" pitchFamily="34" charset="-122"/>
                <a:ea typeface="微软雅黑" panose="020B0503020204020204" pitchFamily="34" charset="-122"/>
              </a:rPr>
              <a:t>跨平台适配</a:t>
            </a:r>
            <a:endParaRPr lang="zh-CN" altLang="en-US" sz="2000" b="1" dirty="0">
              <a:solidFill>
                <a:srgbClr val="53BAE9"/>
              </a:solidFill>
              <a:latin typeface="微软雅黑" panose="020B0503020204020204" pitchFamily="34" charset="-122"/>
              <a:ea typeface="微软雅黑" panose="020B0503020204020204" pitchFamily="34" charset="-122"/>
            </a:endParaRPr>
          </a:p>
        </p:txBody>
      </p:sp>
      <p:sp>
        <p:nvSpPr>
          <p:cNvPr id="20" name="矩形 19"/>
          <p:cNvSpPr/>
          <p:nvPr/>
        </p:nvSpPr>
        <p:spPr>
          <a:xfrm>
            <a:off x="914400" y="2953872"/>
            <a:ext cx="10152529" cy="2545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latin typeface="微软雅黑" panose="020B0503020204020204" pitchFamily="34" charset="-122"/>
                <a:ea typeface="微软雅黑" panose="020B0503020204020204" pitchFamily="34" charset="-122"/>
              </a:rPr>
              <a:t>本系统基于</a:t>
            </a:r>
            <a:r>
              <a:rPr lang="en-US" altLang="zh-CN" sz="2000" b="1" dirty="0" smtClean="0">
                <a:latin typeface="微软雅黑" panose="020B0503020204020204" pitchFamily="34" charset="-122"/>
                <a:ea typeface="微软雅黑" panose="020B0503020204020204" pitchFamily="34" charset="-122"/>
              </a:rPr>
              <a:t>B/S</a:t>
            </a:r>
            <a:r>
              <a:rPr lang="zh-CN" altLang="en-US" sz="2000" b="1" dirty="0" smtClean="0">
                <a:latin typeface="微软雅黑" panose="020B0503020204020204" pitchFamily="34" charset="-122"/>
                <a:ea typeface="微软雅黑" panose="020B0503020204020204" pitchFamily="34" charset="-122"/>
              </a:rPr>
              <a:t>架构：</a:t>
            </a:r>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优点：</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跨终端；</a:t>
            </a: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跨平台</a:t>
            </a:r>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缺点：终端适配</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97695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53BAE9"/>
                </a:solidFill>
                <a:latin typeface="微软雅黑" panose="020B0503020204020204" pitchFamily="34" charset="-122"/>
                <a:ea typeface="微软雅黑" panose="020B0503020204020204" pitchFamily="34" charset="-122"/>
              </a:rPr>
              <a:t>     </a:t>
            </a:r>
            <a:r>
              <a:rPr lang="zh-CN" altLang="en-US" sz="2800" b="1" dirty="0" smtClean="0">
                <a:solidFill>
                  <a:srgbClr val="53BAE9"/>
                </a:solidFill>
                <a:latin typeface="微软雅黑" panose="020B0503020204020204" pitchFamily="34" charset="-122"/>
                <a:ea typeface="微软雅黑" panose="020B0503020204020204" pitchFamily="34" charset="-122"/>
              </a:rPr>
              <a:t>非功能</a:t>
            </a:r>
            <a:r>
              <a:rPr lang="zh-CN" altLang="en-US" sz="2800" b="1" dirty="0">
                <a:solidFill>
                  <a:srgbClr val="53BAE9"/>
                </a:solidFill>
                <a:latin typeface="微软雅黑" panose="020B0503020204020204" pitchFamily="34" charset="-122"/>
                <a:ea typeface="微软雅黑" panose="020B0503020204020204" pitchFamily="34" charset="-122"/>
              </a:rPr>
              <a:t>模块概述</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53BAE9"/>
                </a:solidFill>
                <a:latin typeface="微软雅黑" panose="020B0503020204020204" pitchFamily="34" charset="-122"/>
                <a:ea typeface="微软雅黑" panose="020B0503020204020204" pitchFamily="34" charset="-122"/>
              </a:rPr>
              <a:t>跨平台适配</a:t>
            </a:r>
            <a:endParaRPr lang="zh-CN" altLang="en-US" sz="2000" b="1" dirty="0">
              <a:solidFill>
                <a:srgbClr val="53BAE9"/>
              </a:solidFill>
              <a:latin typeface="微软雅黑" panose="020B0503020204020204" pitchFamily="34" charset="-122"/>
              <a:ea typeface="微软雅黑" panose="020B0503020204020204" pitchFamily="34" charset="-122"/>
            </a:endParaRPr>
          </a:p>
        </p:txBody>
      </p:sp>
      <p:sp>
        <p:nvSpPr>
          <p:cNvPr id="20" name="矩形 19"/>
          <p:cNvSpPr/>
          <p:nvPr/>
        </p:nvSpPr>
        <p:spPr>
          <a:xfrm>
            <a:off x="1291990" y="3011693"/>
            <a:ext cx="9366135" cy="1714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但，本系统已经完美解决：全站适配！</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9148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53BAE9"/>
                </a:solidFill>
                <a:latin typeface="微软雅黑" panose="020B0503020204020204" pitchFamily="34" charset="-122"/>
                <a:ea typeface="微软雅黑" panose="020B0503020204020204" pitchFamily="34" charset="-122"/>
              </a:rPr>
              <a:t>     </a:t>
            </a:r>
            <a:r>
              <a:rPr lang="zh-CN" altLang="en-US" sz="2800" b="1" dirty="0" smtClean="0">
                <a:solidFill>
                  <a:srgbClr val="53BAE9"/>
                </a:solidFill>
                <a:latin typeface="微软雅黑" panose="020B0503020204020204" pitchFamily="34" charset="-122"/>
                <a:ea typeface="微软雅黑" panose="020B0503020204020204" pitchFamily="34" charset="-122"/>
              </a:rPr>
              <a:t>非功能</a:t>
            </a:r>
            <a:r>
              <a:rPr lang="zh-CN" altLang="en-US" sz="2800" b="1" dirty="0">
                <a:solidFill>
                  <a:srgbClr val="53BAE9"/>
                </a:solidFill>
                <a:latin typeface="微软雅黑" panose="020B0503020204020204" pitchFamily="34" charset="-122"/>
                <a:ea typeface="微软雅黑" panose="020B0503020204020204" pitchFamily="34" charset="-122"/>
              </a:rPr>
              <a:t>模块概述</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53BAE9"/>
                </a:solidFill>
                <a:latin typeface="微软雅黑" panose="020B0503020204020204" pitchFamily="34" charset="-122"/>
                <a:ea typeface="微软雅黑" panose="020B0503020204020204" pitchFamily="34" charset="-122"/>
              </a:rPr>
              <a:t>跨平台适配</a:t>
            </a:r>
            <a:endParaRPr lang="zh-CN" altLang="en-US" sz="2000" b="1" dirty="0">
              <a:solidFill>
                <a:srgbClr val="53BAE9"/>
              </a:solidFill>
              <a:latin typeface="微软雅黑" panose="020B0503020204020204" pitchFamily="34" charset="-122"/>
              <a:ea typeface="微软雅黑" panose="020B0503020204020204"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622" y="1022537"/>
            <a:ext cx="2886075"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032062"/>
            <a:ext cx="2867025"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42387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53BAE9"/>
                </a:solidFill>
                <a:latin typeface="微软雅黑" panose="020B0503020204020204" pitchFamily="34" charset="-122"/>
                <a:ea typeface="微软雅黑" panose="020B0503020204020204" pitchFamily="34" charset="-122"/>
              </a:rPr>
              <a:t>     </a:t>
            </a:r>
            <a:r>
              <a:rPr lang="zh-CN" altLang="en-US" sz="2800" b="1" dirty="0" smtClean="0">
                <a:solidFill>
                  <a:srgbClr val="53BAE9"/>
                </a:solidFill>
                <a:latin typeface="微软雅黑" panose="020B0503020204020204" pitchFamily="34" charset="-122"/>
                <a:ea typeface="微软雅黑" panose="020B0503020204020204" pitchFamily="34" charset="-122"/>
              </a:rPr>
              <a:t>非功能</a:t>
            </a:r>
            <a:r>
              <a:rPr lang="zh-CN" altLang="en-US" sz="2800" b="1" dirty="0">
                <a:solidFill>
                  <a:srgbClr val="53BAE9"/>
                </a:solidFill>
                <a:latin typeface="微软雅黑" panose="020B0503020204020204" pitchFamily="34" charset="-122"/>
                <a:ea typeface="微软雅黑" panose="020B0503020204020204" pitchFamily="34" charset="-122"/>
              </a:rPr>
              <a:t>模块概述</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53BAE9"/>
                </a:solidFill>
                <a:latin typeface="微软雅黑" panose="020B0503020204020204" pitchFamily="34" charset="-122"/>
                <a:ea typeface="微软雅黑" panose="020B0503020204020204" pitchFamily="34" charset="-122"/>
              </a:rPr>
              <a:t>跨平台适配</a:t>
            </a:r>
            <a:endParaRPr lang="zh-CN" altLang="en-US" sz="2000" b="1" dirty="0">
              <a:solidFill>
                <a:srgbClr val="53BAE9"/>
              </a:solidFill>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622" y="932330"/>
            <a:ext cx="2886075"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961" y="3020906"/>
            <a:ext cx="6596841" cy="309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1763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需求分析与设计</a:t>
            </a:r>
          </a:p>
        </p:txBody>
      </p:sp>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en-US" sz="2800" dirty="0">
              <a:solidFill>
                <a:srgbClr val="53BAE9"/>
              </a:solidFill>
              <a:latin typeface="华文细黑" panose="02010600040101010101" pitchFamily="2" charset="-122"/>
              <a:ea typeface="华文细黑" panose="02010600040101010101" pitchFamily="2"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76" name="矩形 75"/>
          <p:cNvSpPr/>
          <p:nvPr/>
        </p:nvSpPr>
        <p:spPr>
          <a:xfrm>
            <a:off x="1264023" y="1866900"/>
            <a:ext cx="9977717" cy="4157382"/>
          </a:xfrm>
          <a:prstGeom prst="rect">
            <a:avLst/>
          </a:prstGeom>
          <a:solidFill>
            <a:srgbClr val="000000">
              <a:alpha val="0"/>
            </a:srgb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3BAE9"/>
                </a:solidFill>
                <a:latin typeface="微软雅黑" panose="020B0503020204020204" pitchFamily="34" charset="-122"/>
                <a:ea typeface="微软雅黑" panose="020B0503020204020204" pitchFamily="34" charset="-122"/>
              </a:rPr>
              <a:t>   </a:t>
            </a:r>
            <a:r>
              <a:rPr lang="zh-CN" altLang="en-US" sz="2400" b="1" dirty="0">
                <a:solidFill>
                  <a:srgbClr val="53BAE9"/>
                </a:solidFill>
                <a:latin typeface="微软雅黑" panose="020B0503020204020204" pitchFamily="34" charset="-122"/>
                <a:ea typeface="微软雅黑" panose="020B0503020204020204" pitchFamily="34" charset="-122"/>
              </a:rPr>
              <a:t>产生</a:t>
            </a:r>
            <a:r>
              <a:rPr lang="zh-CN" altLang="en-US" sz="2400" b="1" dirty="0" smtClean="0">
                <a:solidFill>
                  <a:srgbClr val="53BAE9"/>
                </a:solidFill>
                <a:latin typeface="微软雅黑" panose="020B0503020204020204" pitchFamily="34" charset="-122"/>
                <a:ea typeface="微软雅黑" panose="020B0503020204020204" pitchFamily="34" charset="-122"/>
              </a:rPr>
              <a:t>背景</a:t>
            </a:r>
            <a:endParaRPr lang="en-US" altLang="zh-CN" sz="2400" b="1" dirty="0">
              <a:solidFill>
                <a:srgbClr val="53BAE9"/>
              </a:solidFill>
              <a:latin typeface="微软雅黑" panose="020B0503020204020204" pitchFamily="34" charset="-122"/>
              <a:ea typeface="微软雅黑" panose="020B0503020204020204" pitchFamily="34" charset="-122"/>
            </a:endParaRPr>
          </a:p>
          <a:p>
            <a:pPr algn="ctr"/>
            <a:r>
              <a:rPr lang="en-US" altLang="zh-CN" dirty="0">
                <a:solidFill>
                  <a:srgbClr val="53BAE9"/>
                </a:solidFill>
                <a:latin typeface="微软雅黑" panose="020B0503020204020204" pitchFamily="34" charset="-122"/>
                <a:ea typeface="微软雅黑" panose="020B0503020204020204" pitchFamily="34" charset="-122"/>
              </a:rPr>
              <a:t> </a:t>
            </a:r>
          </a:p>
          <a:p>
            <a:r>
              <a:rPr lang="en-US" altLang="zh-CN" dirty="0" smtClean="0">
                <a:solidFill>
                  <a:srgbClr val="53BAE9"/>
                </a:solidFill>
                <a:latin typeface="微软雅黑" panose="020B0503020204020204" pitchFamily="34" charset="-122"/>
                <a:ea typeface="微软雅黑" panose="020B0503020204020204" pitchFamily="34" charset="-122"/>
              </a:rPr>
              <a:t>	</a:t>
            </a:r>
            <a:r>
              <a:rPr lang="zh-CN" altLang="zh-CN" dirty="0" smtClean="0">
                <a:solidFill>
                  <a:srgbClr val="53BAE9"/>
                </a:solidFill>
                <a:latin typeface="微软雅黑" panose="020B0503020204020204" pitchFamily="34" charset="-122"/>
                <a:ea typeface="微软雅黑" panose="020B0503020204020204" pitchFamily="34" charset="-122"/>
              </a:rPr>
              <a:t>随着</a:t>
            </a:r>
            <a:r>
              <a:rPr lang="zh-CN" altLang="zh-CN" dirty="0">
                <a:solidFill>
                  <a:srgbClr val="53BAE9"/>
                </a:solidFill>
                <a:latin typeface="微软雅黑" panose="020B0503020204020204" pitchFamily="34" charset="-122"/>
                <a:ea typeface="微软雅黑" panose="020B0503020204020204" pitchFamily="34" charset="-122"/>
              </a:rPr>
              <a:t>药店规模的不断扩大</a:t>
            </a:r>
            <a:r>
              <a:rPr lang="en-US" altLang="zh-CN" dirty="0">
                <a:solidFill>
                  <a:srgbClr val="53BAE9"/>
                </a:solidFill>
                <a:latin typeface="微软雅黑" panose="020B0503020204020204" pitchFamily="34" charset="-122"/>
                <a:ea typeface="微软雅黑" panose="020B0503020204020204" pitchFamily="34" charset="-122"/>
              </a:rPr>
              <a:t>,</a:t>
            </a:r>
            <a:r>
              <a:rPr lang="zh-CN" altLang="zh-CN" dirty="0">
                <a:solidFill>
                  <a:srgbClr val="53BAE9"/>
                </a:solidFill>
                <a:latin typeface="微软雅黑" panose="020B0503020204020204" pitchFamily="34" charset="-122"/>
                <a:ea typeface="微软雅黑" panose="020B0503020204020204" pitchFamily="34" charset="-122"/>
              </a:rPr>
              <a:t>药店所经营的药品品种也在不断的增加</a:t>
            </a:r>
            <a:r>
              <a:rPr lang="en-US" altLang="zh-CN" dirty="0">
                <a:solidFill>
                  <a:srgbClr val="53BAE9"/>
                </a:solidFill>
                <a:latin typeface="微软雅黑" panose="020B0503020204020204" pitchFamily="34" charset="-122"/>
                <a:ea typeface="微软雅黑" panose="020B0503020204020204" pitchFamily="34" charset="-122"/>
              </a:rPr>
              <a:t>,</a:t>
            </a:r>
            <a:r>
              <a:rPr lang="zh-CN" altLang="zh-CN" dirty="0">
                <a:solidFill>
                  <a:srgbClr val="53BAE9"/>
                </a:solidFill>
                <a:latin typeface="微软雅黑" panose="020B0503020204020204" pitchFamily="34" charset="-122"/>
                <a:ea typeface="微软雅黑" panose="020B0503020204020204" pitchFamily="34" charset="-122"/>
              </a:rPr>
              <a:t>经营体制和经营理念也随之而变化</a:t>
            </a:r>
            <a:r>
              <a:rPr lang="en-US" altLang="zh-CN" dirty="0">
                <a:solidFill>
                  <a:srgbClr val="53BAE9"/>
                </a:solidFill>
                <a:latin typeface="微软雅黑" panose="020B0503020204020204" pitchFamily="34" charset="-122"/>
                <a:ea typeface="微软雅黑" panose="020B0503020204020204" pitchFamily="34" charset="-122"/>
              </a:rPr>
              <a:t>,</a:t>
            </a:r>
            <a:r>
              <a:rPr lang="zh-CN" altLang="zh-CN" dirty="0">
                <a:solidFill>
                  <a:srgbClr val="53BAE9"/>
                </a:solidFill>
                <a:latin typeface="微软雅黑" panose="020B0503020204020204" pitchFamily="34" charset="-122"/>
                <a:ea typeface="微软雅黑" panose="020B0503020204020204" pitchFamily="34" charset="-122"/>
              </a:rPr>
              <a:t>药店在经营的过程中需要对所经营的药品入库、销售进行管理</a:t>
            </a:r>
            <a:r>
              <a:rPr lang="en-US" altLang="zh-CN" dirty="0">
                <a:solidFill>
                  <a:srgbClr val="53BAE9"/>
                </a:solidFill>
                <a:latin typeface="微软雅黑" panose="020B0503020204020204" pitchFamily="34" charset="-122"/>
                <a:ea typeface="微软雅黑" panose="020B0503020204020204" pitchFamily="34" charset="-122"/>
              </a:rPr>
              <a:t>,</a:t>
            </a:r>
            <a:r>
              <a:rPr lang="zh-CN" altLang="zh-CN" dirty="0">
                <a:solidFill>
                  <a:srgbClr val="53BAE9"/>
                </a:solidFill>
                <a:latin typeface="微软雅黑" panose="020B0503020204020204" pitchFamily="34" charset="-122"/>
                <a:ea typeface="微软雅黑" panose="020B0503020204020204" pitchFamily="34" charset="-122"/>
              </a:rPr>
              <a:t>来不断适应市场的需要和变化。其次，目前药店在经营过程中竞争日趋加剧</a:t>
            </a:r>
            <a:r>
              <a:rPr lang="en-US" altLang="zh-CN" dirty="0">
                <a:solidFill>
                  <a:srgbClr val="53BAE9"/>
                </a:solidFill>
                <a:latin typeface="微软雅黑" panose="020B0503020204020204" pitchFamily="34" charset="-122"/>
                <a:ea typeface="微软雅黑" panose="020B0503020204020204" pitchFamily="34" charset="-122"/>
              </a:rPr>
              <a:t>,</a:t>
            </a:r>
            <a:r>
              <a:rPr lang="zh-CN" altLang="zh-CN" dirty="0">
                <a:solidFill>
                  <a:srgbClr val="53BAE9"/>
                </a:solidFill>
                <a:latin typeface="微软雅黑" panose="020B0503020204020204" pitchFamily="34" charset="-122"/>
                <a:ea typeface="微软雅黑" panose="020B0503020204020204" pitchFamily="34" charset="-122"/>
              </a:rPr>
              <a:t>大型连锁药店的出现和一些小规模药店经营范围的不断扩大</a:t>
            </a:r>
            <a:r>
              <a:rPr lang="en-US" altLang="zh-CN" dirty="0">
                <a:solidFill>
                  <a:srgbClr val="53BAE9"/>
                </a:solidFill>
                <a:latin typeface="微软雅黑" panose="020B0503020204020204" pitchFamily="34" charset="-122"/>
                <a:ea typeface="微软雅黑" panose="020B0503020204020204" pitchFamily="34" charset="-122"/>
              </a:rPr>
              <a:t>,</a:t>
            </a:r>
            <a:r>
              <a:rPr lang="zh-CN" altLang="zh-CN" dirty="0">
                <a:solidFill>
                  <a:srgbClr val="53BAE9"/>
                </a:solidFill>
                <a:latin typeface="微软雅黑" panose="020B0503020204020204" pitchFamily="34" charset="-122"/>
                <a:ea typeface="微软雅黑" panose="020B0503020204020204" pitchFamily="34" charset="-122"/>
              </a:rPr>
              <a:t>药品销售的经营企业必须改变以前的经营理念</a:t>
            </a:r>
            <a:r>
              <a:rPr lang="en-US" altLang="zh-CN" dirty="0">
                <a:solidFill>
                  <a:srgbClr val="53BAE9"/>
                </a:solidFill>
                <a:latin typeface="微软雅黑" panose="020B0503020204020204" pitchFamily="34" charset="-122"/>
                <a:ea typeface="微软雅黑" panose="020B0503020204020204" pitchFamily="34" charset="-122"/>
              </a:rPr>
              <a:t>,</a:t>
            </a:r>
            <a:r>
              <a:rPr lang="zh-CN" altLang="zh-CN" dirty="0">
                <a:solidFill>
                  <a:srgbClr val="53BAE9"/>
                </a:solidFill>
                <a:latin typeface="微软雅黑" panose="020B0503020204020204" pitchFamily="34" charset="-122"/>
                <a:ea typeface="微软雅黑" panose="020B0503020204020204" pitchFamily="34" charset="-122"/>
              </a:rPr>
              <a:t>调整为更加灵活的销售策略对药店的经营进行管理</a:t>
            </a:r>
            <a:r>
              <a:rPr lang="en-US" altLang="zh-CN" dirty="0">
                <a:solidFill>
                  <a:srgbClr val="53BAE9"/>
                </a:solidFill>
                <a:latin typeface="微软雅黑" panose="020B0503020204020204" pitchFamily="34" charset="-122"/>
                <a:ea typeface="微软雅黑" panose="020B0503020204020204" pitchFamily="34" charset="-122"/>
              </a:rPr>
              <a:t>,</a:t>
            </a:r>
            <a:r>
              <a:rPr lang="zh-CN" altLang="zh-CN" dirty="0">
                <a:solidFill>
                  <a:srgbClr val="53BAE9"/>
                </a:solidFill>
                <a:latin typeface="微软雅黑" panose="020B0503020204020204" pitchFamily="34" charset="-122"/>
                <a:ea typeface="微软雅黑" panose="020B0503020204020204" pitchFamily="34" charset="-122"/>
              </a:rPr>
              <a:t>来适应和满足市场的需要</a:t>
            </a:r>
            <a:r>
              <a:rPr lang="en-US" altLang="zh-CN" dirty="0">
                <a:solidFill>
                  <a:srgbClr val="53BAE9"/>
                </a:solidFill>
                <a:latin typeface="微软雅黑" panose="020B0503020204020204" pitchFamily="34" charset="-122"/>
                <a:ea typeface="微软雅黑" panose="020B0503020204020204" pitchFamily="34" charset="-122"/>
              </a:rPr>
              <a:t>,</a:t>
            </a:r>
            <a:r>
              <a:rPr lang="zh-CN" altLang="zh-CN" dirty="0">
                <a:solidFill>
                  <a:srgbClr val="53BAE9"/>
                </a:solidFill>
                <a:latin typeface="微软雅黑" panose="020B0503020204020204" pitchFamily="34" charset="-122"/>
                <a:ea typeface="微软雅黑" panose="020B0503020204020204" pitchFamily="34" charset="-122"/>
              </a:rPr>
              <a:t>从而提高药品的市场竞争能力</a:t>
            </a:r>
            <a:r>
              <a:rPr lang="en-US" altLang="zh-CN" dirty="0">
                <a:solidFill>
                  <a:srgbClr val="53BAE9"/>
                </a:solidFill>
                <a:latin typeface="微软雅黑" panose="020B0503020204020204" pitchFamily="34" charset="-122"/>
                <a:ea typeface="微软雅黑" panose="020B0503020204020204" pitchFamily="34" charset="-122"/>
              </a:rPr>
              <a:t>,</a:t>
            </a:r>
            <a:r>
              <a:rPr lang="zh-CN" altLang="zh-CN" dirty="0">
                <a:solidFill>
                  <a:srgbClr val="53BAE9"/>
                </a:solidFill>
                <a:latin typeface="微软雅黑" panose="020B0503020204020204" pitchFamily="34" charset="-122"/>
                <a:ea typeface="微软雅黑" panose="020B0503020204020204" pitchFamily="34" charset="-122"/>
              </a:rPr>
              <a:t>使药店所经营的药品得到统一和妥善管理</a:t>
            </a:r>
            <a:r>
              <a:rPr lang="zh-CN" altLang="zh-CN" dirty="0" smtClean="0">
                <a:solidFill>
                  <a:srgbClr val="53BAE9"/>
                </a:solidFill>
                <a:latin typeface="微软雅黑" panose="020B0503020204020204" pitchFamily="34" charset="-122"/>
                <a:ea typeface="微软雅黑" panose="020B0503020204020204" pitchFamily="34" charset="-122"/>
              </a:rPr>
              <a:t>。</a:t>
            </a:r>
            <a:endParaRPr lang="en-US" altLang="zh-CN" dirty="0" smtClean="0">
              <a:solidFill>
                <a:srgbClr val="53BAE9"/>
              </a:solidFill>
              <a:latin typeface="微软雅黑" panose="020B0503020204020204" pitchFamily="34" charset="-122"/>
              <a:ea typeface="微软雅黑" panose="020B0503020204020204" pitchFamily="34" charset="-122"/>
            </a:endParaRPr>
          </a:p>
          <a:p>
            <a:r>
              <a:rPr lang="en-US" altLang="zh-CN" sz="2000" dirty="0">
                <a:solidFill>
                  <a:srgbClr val="53BAE9"/>
                </a:solidFill>
                <a:latin typeface="微软雅黑" panose="020B0503020204020204" pitchFamily="34" charset="-122"/>
                <a:ea typeface="微软雅黑" panose="020B0503020204020204" pitchFamily="34" charset="-122"/>
              </a:rPr>
              <a:t>	</a:t>
            </a:r>
            <a:r>
              <a:rPr lang="zh-CN" altLang="zh-CN" sz="2000" dirty="0" smtClean="0">
                <a:solidFill>
                  <a:srgbClr val="53BAE9"/>
                </a:solidFill>
                <a:latin typeface="微软雅黑" panose="020B0503020204020204" pitchFamily="34" charset="-122"/>
                <a:ea typeface="微软雅黑" panose="020B0503020204020204" pitchFamily="34" charset="-122"/>
              </a:rPr>
              <a:t>为此</a:t>
            </a:r>
            <a:r>
              <a:rPr lang="en-US" altLang="zh-CN" sz="2000" dirty="0">
                <a:solidFill>
                  <a:srgbClr val="53BAE9"/>
                </a:solidFill>
                <a:latin typeface="微软雅黑" panose="020B0503020204020204" pitchFamily="34" charset="-122"/>
                <a:ea typeface="微软雅黑" panose="020B0503020204020204" pitchFamily="34" charset="-122"/>
              </a:rPr>
              <a:t>,</a:t>
            </a:r>
            <a:r>
              <a:rPr lang="zh-CN" altLang="zh-CN" sz="2000" dirty="0">
                <a:solidFill>
                  <a:srgbClr val="53BAE9"/>
                </a:solidFill>
                <a:latin typeface="微软雅黑" panose="020B0503020204020204" pitchFamily="34" charset="-122"/>
                <a:ea typeface="微软雅黑" panose="020B0503020204020204" pitchFamily="34" charset="-122"/>
              </a:rPr>
              <a:t>通过网络材料，对部分药店和医院药房的药品管理情况全面细致的调查和用户需求分析</a:t>
            </a:r>
            <a:r>
              <a:rPr lang="en-US" altLang="zh-CN" sz="2000" dirty="0">
                <a:solidFill>
                  <a:srgbClr val="53BAE9"/>
                </a:solidFill>
                <a:latin typeface="微软雅黑" panose="020B0503020204020204" pitchFamily="34" charset="-122"/>
                <a:ea typeface="微软雅黑" panose="020B0503020204020204" pitchFamily="34" charset="-122"/>
              </a:rPr>
              <a:t>,</a:t>
            </a:r>
            <a:r>
              <a:rPr lang="zh-CN" altLang="zh-CN" sz="2000" dirty="0">
                <a:solidFill>
                  <a:srgbClr val="53BAE9"/>
                </a:solidFill>
                <a:latin typeface="微软雅黑" panose="020B0503020204020204" pitchFamily="34" charset="-122"/>
                <a:ea typeface="微软雅黑" panose="020B0503020204020204" pitchFamily="34" charset="-122"/>
              </a:rPr>
              <a:t>明确所要开发的系统应该具有的功能、性能、界面</a:t>
            </a:r>
            <a:r>
              <a:rPr lang="en-US" altLang="zh-CN" sz="2000" dirty="0">
                <a:solidFill>
                  <a:srgbClr val="53BAE9"/>
                </a:solidFill>
                <a:latin typeface="微软雅黑" panose="020B0503020204020204" pitchFamily="34" charset="-122"/>
                <a:ea typeface="微软雅黑" panose="020B0503020204020204" pitchFamily="34" charset="-122"/>
              </a:rPr>
              <a:t>,</a:t>
            </a:r>
            <a:r>
              <a:rPr lang="zh-CN" altLang="zh-CN" sz="2000" dirty="0">
                <a:solidFill>
                  <a:srgbClr val="53BAE9"/>
                </a:solidFill>
                <a:latin typeface="微软雅黑" panose="020B0503020204020204" pitchFamily="34" charset="-122"/>
                <a:ea typeface="微软雅黑" panose="020B0503020204020204" pitchFamily="34" charset="-122"/>
              </a:rPr>
              <a:t>清楚地了解了用户的要求</a:t>
            </a:r>
            <a:r>
              <a:rPr lang="en-US" altLang="zh-CN" sz="2000" dirty="0">
                <a:solidFill>
                  <a:srgbClr val="53BAE9"/>
                </a:solidFill>
                <a:latin typeface="微软雅黑" panose="020B0503020204020204" pitchFamily="34" charset="-122"/>
                <a:ea typeface="微软雅黑" panose="020B0503020204020204" pitchFamily="34" charset="-122"/>
              </a:rPr>
              <a:t>,</a:t>
            </a:r>
            <a:r>
              <a:rPr lang="zh-CN" altLang="zh-CN" sz="2000" dirty="0">
                <a:solidFill>
                  <a:srgbClr val="53BAE9"/>
                </a:solidFill>
                <a:latin typeface="微软雅黑" panose="020B0503020204020204" pitchFamily="34" charset="-122"/>
                <a:ea typeface="微软雅黑" panose="020B0503020204020204" pitchFamily="34" charset="-122"/>
              </a:rPr>
              <a:t>结合有关管理规范和实际调研</a:t>
            </a:r>
            <a:r>
              <a:rPr lang="en-US" altLang="zh-CN" sz="2000" dirty="0">
                <a:solidFill>
                  <a:srgbClr val="53BAE9"/>
                </a:solidFill>
                <a:latin typeface="微软雅黑" panose="020B0503020204020204" pitchFamily="34" charset="-122"/>
                <a:ea typeface="微软雅黑" panose="020B0503020204020204" pitchFamily="34" charset="-122"/>
              </a:rPr>
              <a:t>,</a:t>
            </a:r>
            <a:r>
              <a:rPr lang="zh-CN" altLang="zh-CN" sz="2000" dirty="0">
                <a:solidFill>
                  <a:srgbClr val="53BAE9"/>
                </a:solidFill>
                <a:latin typeface="微软雅黑" panose="020B0503020204020204" pitchFamily="34" charset="-122"/>
                <a:ea typeface="微软雅黑" panose="020B0503020204020204" pitchFamily="34" charset="-122"/>
              </a:rPr>
              <a:t>进行了某药店药品管理系统的开发。</a:t>
            </a:r>
          </a:p>
          <a:p>
            <a:endParaRPr lang="zh-CN" altLang="en-US" sz="2000" dirty="0">
              <a:solidFill>
                <a:srgbClr val="53BAE9"/>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4" name="椭圆 3"/>
          <p:cNvSpPr/>
          <p:nvPr/>
        </p:nvSpPr>
        <p:spPr>
          <a:xfrm rot="10800000">
            <a:off x="2551641" y="167994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0800000">
            <a:off x="1913518" y="171334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0800000">
            <a:off x="1342205" y="174675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0800000">
            <a:off x="837701"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373122" y="167994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78054" y="171334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16176" y="174675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287490"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807653" y="1459617"/>
            <a:ext cx="2236510" cy="707886"/>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测试模块</a:t>
            </a:r>
            <a:endParaRPr lang="zh-CN" altLang="en-US" sz="4000" b="1" dirty="0" smtClean="0">
              <a:solidFill>
                <a:schemeClr val="bg1"/>
              </a:solidFill>
              <a:latin typeface="华文细黑" panose="02010600040101010101" pitchFamily="2" charset="-122"/>
              <a:ea typeface="华文细黑" panose="02010600040101010101" pitchFamily="2" charset="-122"/>
            </a:endParaRPr>
          </a:p>
        </p:txBody>
      </p:sp>
      <p:grpSp>
        <p:nvGrpSpPr>
          <p:cNvPr id="13" name="组合 12"/>
          <p:cNvGrpSpPr/>
          <p:nvPr/>
        </p:nvGrpSpPr>
        <p:grpSpPr>
          <a:xfrm>
            <a:off x="4932638" y="1195170"/>
            <a:ext cx="4440700" cy="1031694"/>
            <a:chOff x="4494727" y="2895095"/>
            <a:chExt cx="4440700" cy="1031694"/>
          </a:xfrm>
        </p:grpSpPr>
        <p:sp>
          <p:nvSpPr>
            <p:cNvPr id="14" name="文本框 13"/>
            <p:cNvSpPr txBox="1"/>
            <p:nvPr/>
          </p:nvSpPr>
          <p:spPr>
            <a:xfrm>
              <a:off x="4494727" y="2895095"/>
              <a:ext cx="4440700" cy="584775"/>
            </a:xfrm>
            <a:prstGeom prst="rect">
              <a:avLst/>
            </a:prstGeom>
            <a:noFill/>
          </p:spPr>
          <p:txBody>
            <a:bodyPr wrap="square" rtlCol="0" anchor="ctr">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Test Model</a:t>
              </a:r>
              <a:endParaRPr lang="en-US" altLang="zh-CN"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14"/>
            <p:cNvSpPr/>
            <p:nvPr/>
          </p:nvSpPr>
          <p:spPr>
            <a:xfrm>
              <a:off x="4494727" y="3607384"/>
              <a:ext cx="4404574" cy="319405"/>
            </a:xfrm>
            <a:prstGeom prst="rect">
              <a:avLst/>
            </a:prstGeom>
          </p:spPr>
          <p:txBody>
            <a:bodyPr wrap="square">
              <a:spAutoFit/>
            </a:bodyPr>
            <a:lstStyle/>
            <a:p>
              <a:pPr algn="ctr"/>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6" name="直接连接符 15"/>
            <p:cNvCxnSpPr/>
            <p:nvPr/>
          </p:nvCxnSpPr>
          <p:spPr>
            <a:xfrm>
              <a:off x="4494727" y="3504543"/>
              <a:ext cx="44045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900000">
            <a:off x="9152231" y="105823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1136526"/>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5062642" y="281866"/>
            <a:ext cx="2066720" cy="523220"/>
          </a:xfrm>
          <a:prstGeom prst="rect">
            <a:avLst/>
          </a:prstGeom>
          <a:noFill/>
        </p:spPr>
        <p:txBody>
          <a:bodyPr wrap="none" rtlCol="0" anchor="ctr">
            <a:spAutoFit/>
          </a:bodyPr>
          <a:lstStyle/>
          <a:p>
            <a:pPr algn="ctr"/>
            <a:r>
              <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Test Model</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9" name="任意多边形 8"/>
          <p:cNvSpPr/>
          <p:nvPr/>
        </p:nvSpPr>
        <p:spPr>
          <a:xfrm rot="900000">
            <a:off x="10625455" y="1326515"/>
            <a:ext cx="634365" cy="331470"/>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942" y="1492249"/>
            <a:ext cx="6656294" cy="4357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5062642" y="281866"/>
            <a:ext cx="2066720" cy="523220"/>
          </a:xfrm>
          <a:prstGeom prst="rect">
            <a:avLst/>
          </a:prstGeom>
          <a:noFill/>
        </p:spPr>
        <p:txBody>
          <a:bodyPr wrap="none" rtlCol="0" anchor="ctr">
            <a:spAutoFit/>
          </a:bodyPr>
          <a:lstStyle/>
          <a:p>
            <a:pPr algn="ctr"/>
            <a:r>
              <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Test Model</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9" name="任意多边形 8"/>
          <p:cNvSpPr/>
          <p:nvPr/>
        </p:nvSpPr>
        <p:spPr>
          <a:xfrm rot="900000">
            <a:off x="10625455" y="1326515"/>
            <a:ext cx="634365" cy="331470"/>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336" y="2218765"/>
            <a:ext cx="8839789" cy="3982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818336" y="1250068"/>
            <a:ext cx="8640779" cy="605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以</a:t>
            </a:r>
            <a:r>
              <a:rPr lang="en-US" altLang="zh-CN" sz="2400" b="1" dirty="0" err="1" smtClean="0">
                <a:latin typeface="微软雅黑" panose="020B0503020204020204" pitchFamily="34" charset="-122"/>
                <a:ea typeface="微软雅黑" panose="020B0503020204020204" pitchFamily="34" charset="-122"/>
              </a:rPr>
              <a:t>DBUtil</a:t>
            </a:r>
            <a:r>
              <a:rPr lang="zh-CN" altLang="en-US" sz="2400" b="1" dirty="0" smtClean="0">
                <a:latin typeface="微软雅黑" panose="020B0503020204020204" pitchFamily="34" charset="-122"/>
                <a:ea typeface="微软雅黑" panose="020B0503020204020204" pitchFamily="34" charset="-122"/>
              </a:rPr>
              <a:t>测试为例</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4320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5209224" y="269156"/>
            <a:ext cx="1773555" cy="548640"/>
          </a:xfrm>
          <a:prstGeom prst="rect">
            <a:avLst/>
          </a:prstGeom>
          <a:noFill/>
        </p:spPr>
        <p:txBody>
          <a:bodyPr wrap="none" rtlCol="0" anchor="ctr">
            <a:spAutoFit/>
          </a:bodyPr>
          <a:lstStyle/>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About Us</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矩形 4"/>
          <p:cNvSpPr/>
          <p:nvPr/>
        </p:nvSpPr>
        <p:spPr>
          <a:xfrm>
            <a:off x="2466975" y="2263140"/>
            <a:ext cx="6477000" cy="594360"/>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Tel</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15202843104</a:t>
            </a:r>
          </a:p>
        </p:txBody>
      </p:sp>
      <p:sp>
        <p:nvSpPr>
          <p:cNvPr id="6" name="矩形 5"/>
          <p:cNvSpPr/>
          <p:nvPr/>
        </p:nvSpPr>
        <p:spPr>
          <a:xfrm>
            <a:off x="2459990" y="3131820"/>
            <a:ext cx="6477000" cy="594360"/>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QQ</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1125418540</a:t>
            </a:r>
          </a:p>
        </p:txBody>
      </p:sp>
      <p:sp>
        <p:nvSpPr>
          <p:cNvPr id="8" name="矩形 7"/>
          <p:cNvSpPr/>
          <p:nvPr/>
        </p:nvSpPr>
        <p:spPr>
          <a:xfrm>
            <a:off x="2466975" y="4097020"/>
            <a:ext cx="6477000" cy="1843405"/>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dirty="0">
                <a:latin typeface="微软雅黑" panose="020B0503020204020204" pitchFamily="34" charset="-122"/>
                <a:ea typeface="微软雅黑" panose="020B0503020204020204" pitchFamily="34" charset="-122"/>
              </a:rPr>
              <a:t>欢迎您提出的每一次宝贵的意见，</a:t>
            </a:r>
          </a:p>
          <a:p>
            <a:pPr algn="ctr"/>
            <a:r>
              <a:rPr lang="zh-CN" sz="2400" dirty="0">
                <a:latin typeface="微软雅黑" panose="020B0503020204020204" pitchFamily="34" charset="-122"/>
                <a:ea typeface="微软雅黑" panose="020B0503020204020204" pitchFamily="34" charset="-122"/>
              </a:rPr>
              <a:t>我们都将认真听取并作出处理！</a:t>
            </a:r>
          </a:p>
        </p:txBody>
      </p:sp>
      <p:sp>
        <p:nvSpPr>
          <p:cNvPr id="20" name="任意多边形 19"/>
          <p:cNvSpPr/>
          <p:nvPr/>
        </p:nvSpPr>
        <p:spPr>
          <a:xfrm rot="900000">
            <a:off x="9338286" y="174784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900000">
            <a:off x="10625455" y="1326515"/>
            <a:ext cx="634365" cy="331470"/>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4110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80" name="任意多边形 79"/>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gradFill>
            <a:gsLst>
              <a:gs pos="0">
                <a:srgbClr val="E5EEF3">
                  <a:alpha val="50000"/>
                </a:srgbClr>
              </a:gs>
              <a:gs pos="100000">
                <a:srgbClr val="E1EB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gradFill>
            <a:gsLst>
              <a:gs pos="0">
                <a:srgbClr val="E9F4FA"/>
              </a:gs>
              <a:gs pos="100000">
                <a:srgbClr val="D7E3E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837701" y="1850027"/>
            <a:ext cx="10516598" cy="2000229"/>
            <a:chOff x="837701" y="1782714"/>
            <a:chExt cx="10516598" cy="2000229"/>
          </a:xfrm>
        </p:grpSpPr>
        <p:sp>
          <p:nvSpPr>
            <p:cNvPr id="31" name="任意多边形 30"/>
            <p:cNvSpPr/>
            <p:nvPr/>
          </p:nvSpPr>
          <p:spPr>
            <a:xfrm rot="900000">
              <a:off x="5461139" y="1782714"/>
              <a:ext cx="1269722" cy="877899"/>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bg1">
                    <a:alpha val="50000"/>
                  </a:schemeClr>
                </a:gs>
                <a:gs pos="0">
                  <a:schemeClr val="bg1"/>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837701" y="3075057"/>
              <a:ext cx="10516598" cy="707886"/>
              <a:chOff x="837701" y="3075056"/>
              <a:chExt cx="10516598" cy="707886"/>
            </a:xfrm>
          </p:grpSpPr>
          <p:grpSp>
            <p:nvGrpSpPr>
              <p:cNvPr id="9" name="组合 8"/>
              <p:cNvGrpSpPr/>
              <p:nvPr/>
            </p:nvGrpSpPr>
            <p:grpSpPr>
              <a:xfrm>
                <a:off x="837701" y="3295380"/>
                <a:ext cx="10516598" cy="267238"/>
                <a:chOff x="837701" y="3295381"/>
                <a:chExt cx="10516598" cy="267238"/>
              </a:xfrm>
            </p:grpSpPr>
            <p:sp>
              <p:nvSpPr>
                <p:cNvPr id="10" name="椭圆 9"/>
                <p:cNvSpPr/>
                <p:nvPr/>
              </p:nvSpPr>
              <p:spPr>
                <a:xfrm rot="10800000">
                  <a:off x="2551641" y="329538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0800000">
                  <a:off x="1913518" y="332878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0800000">
                  <a:off x="1342205" y="336219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0800000">
                  <a:off x="837701"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373122" y="329538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78054" y="332878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716176" y="336219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1287490"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3029294" y="3075056"/>
                <a:ext cx="6133410" cy="707886"/>
              </a:xfrm>
              <a:prstGeom prst="rect">
                <a:avLst/>
              </a:prstGeom>
              <a:noFill/>
            </p:spPr>
            <p:txBody>
              <a:bodyPr wrap="none" rtlCol="0" anchor="ctr">
                <a:spAutoFit/>
              </a:bodyPr>
              <a:lstStyle/>
              <a:p>
                <a:pPr algn="ctr"/>
                <a:r>
                  <a:rPr lang="en-US" altLang="zh-CN" sz="4000" dirty="0" smtClean="0">
                    <a:solidFill>
                      <a:schemeClr val="bg1"/>
                    </a:solidFill>
                    <a:latin typeface="华文细黑" panose="02010600040101010101" pitchFamily="2" charset="-122"/>
                    <a:ea typeface="华文细黑" panose="02010600040101010101" pitchFamily="2" charset="-122"/>
                    <a:cs typeface="Segoe UI Light" panose="020B0502040204020203" pitchFamily="34" charset="0"/>
                  </a:rPr>
                  <a:t>THANKS FOR WATCHING</a:t>
                </a:r>
              </a:p>
            </p:txBody>
          </p:sp>
        </p:grpSp>
      </p:gr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需求分析与设计</a:t>
            </a:r>
          </a:p>
        </p:txBody>
      </p:sp>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en-US" sz="2800" dirty="0">
              <a:solidFill>
                <a:srgbClr val="53BAE9"/>
              </a:solidFill>
              <a:latin typeface="华文细黑" panose="02010600040101010101" pitchFamily="2" charset="-122"/>
              <a:ea typeface="华文细黑" panose="02010600040101010101" pitchFamily="2"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76" name="矩形 75"/>
          <p:cNvSpPr/>
          <p:nvPr/>
        </p:nvSpPr>
        <p:spPr>
          <a:xfrm>
            <a:off x="1264023" y="1866900"/>
            <a:ext cx="9977717" cy="4157382"/>
          </a:xfrm>
          <a:prstGeom prst="rect">
            <a:avLst/>
          </a:prstGeom>
          <a:solidFill>
            <a:srgbClr val="000000">
              <a:alpha val="0"/>
            </a:srgb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53BAE9"/>
                </a:solidFill>
                <a:latin typeface="微软雅黑" panose="020B0503020204020204" pitchFamily="34" charset="-122"/>
                <a:ea typeface="微软雅黑" panose="020B0503020204020204" pitchFamily="34" charset="-122"/>
              </a:rPr>
              <a:t>   </a:t>
            </a:r>
            <a:r>
              <a:rPr lang="zh-CN" altLang="en-US" sz="2400" b="1" dirty="0" smtClean="0">
                <a:solidFill>
                  <a:srgbClr val="53BAE9"/>
                </a:solidFill>
                <a:latin typeface="微软雅黑" panose="020B0503020204020204" pitchFamily="34" charset="-122"/>
                <a:ea typeface="微软雅黑" panose="020B0503020204020204" pitchFamily="34" charset="-122"/>
              </a:rPr>
              <a:t>需求概述</a:t>
            </a:r>
            <a:r>
              <a:rPr lang="en-US" altLang="zh-CN" sz="2400" b="1" dirty="0" smtClean="0">
                <a:solidFill>
                  <a:srgbClr val="53BAE9"/>
                </a:solidFill>
                <a:latin typeface="微软雅黑" panose="020B0503020204020204" pitchFamily="34" charset="-122"/>
                <a:ea typeface="微软雅黑" panose="020B0503020204020204" pitchFamily="34" charset="-122"/>
              </a:rPr>
              <a:t> </a:t>
            </a:r>
            <a:endParaRPr lang="en-US" altLang="zh-CN" sz="2400" b="1" dirty="0">
              <a:solidFill>
                <a:srgbClr val="53BAE9"/>
              </a:solidFill>
              <a:latin typeface="微软雅黑" panose="020B0503020204020204" pitchFamily="34" charset="-122"/>
              <a:ea typeface="微软雅黑" panose="020B0503020204020204" pitchFamily="34" charset="-122"/>
            </a:endParaRPr>
          </a:p>
          <a:p>
            <a:r>
              <a:rPr lang="en-US" altLang="zh-CN" dirty="0" smtClean="0">
                <a:solidFill>
                  <a:srgbClr val="53BAE9"/>
                </a:solidFill>
                <a:latin typeface="微软雅黑" panose="020B0503020204020204" pitchFamily="34" charset="-122"/>
                <a:ea typeface="微软雅黑" panose="020B0503020204020204" pitchFamily="34" charset="-122"/>
              </a:rPr>
              <a:t>	</a:t>
            </a:r>
            <a:r>
              <a:rPr lang="zh-CN" altLang="zh-CN" dirty="0" smtClean="0">
                <a:solidFill>
                  <a:srgbClr val="53BAE9"/>
                </a:solidFill>
                <a:latin typeface="微软雅黑" panose="020B0503020204020204" pitchFamily="34" charset="-122"/>
                <a:ea typeface="微软雅黑" panose="020B0503020204020204" pitchFamily="34" charset="-122"/>
              </a:rPr>
              <a:t>随着药店规模的不断扩大</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药店所经营的药品品种也在不断的增加</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经营体制和经营理念也随之而变化</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药店在经营的过程中需要对所经营的药品入库、销售进行管理</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来不断适应市场的需要和变化。其次，目前药店在经营过程中竞争日趋加剧</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大型连锁药店的出现和一些小规模药店经营范围的不断扩大</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药品销售的经营企业必须改变以前的经营理念</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调整为更加灵活的销售策略对药店的经营进行管理</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来适应和满足市场的需要</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从而提高药品的市场竞争能力</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使药店所经营的药品得到统一和妥善管理。</a:t>
            </a:r>
            <a:endParaRPr lang="en-US" altLang="zh-CN" dirty="0" smtClean="0">
              <a:solidFill>
                <a:srgbClr val="53BAE9"/>
              </a:solidFill>
              <a:latin typeface="微软雅黑" panose="020B0503020204020204" pitchFamily="34" charset="-122"/>
              <a:ea typeface="微软雅黑" panose="020B0503020204020204" pitchFamily="34" charset="-122"/>
            </a:endParaRPr>
          </a:p>
          <a:p>
            <a:r>
              <a:rPr lang="en-US" altLang="zh-CN" dirty="0" smtClean="0">
                <a:solidFill>
                  <a:srgbClr val="53BAE9"/>
                </a:solidFill>
                <a:latin typeface="微软雅黑" panose="020B0503020204020204" pitchFamily="34" charset="-122"/>
                <a:ea typeface="微软雅黑" panose="020B0503020204020204" pitchFamily="34" charset="-122"/>
              </a:rPr>
              <a:t>	</a:t>
            </a:r>
            <a:r>
              <a:rPr lang="zh-CN" altLang="zh-CN" dirty="0" smtClean="0">
                <a:solidFill>
                  <a:srgbClr val="53BAE9"/>
                </a:solidFill>
                <a:latin typeface="微软雅黑" panose="020B0503020204020204" pitchFamily="34" charset="-122"/>
                <a:ea typeface="微软雅黑" panose="020B0503020204020204" pitchFamily="34" charset="-122"/>
              </a:rPr>
              <a:t>为此</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通过网络材料，对部分药店和医院药房的药品管理情况全面细致的调查和用户需求分析</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明确所要开发的系统应该具有的</a:t>
            </a:r>
            <a:r>
              <a:rPr lang="zh-CN" altLang="zh-CN" b="1" dirty="0" smtClean="0">
                <a:solidFill>
                  <a:srgbClr val="53BAE9"/>
                </a:solidFill>
                <a:latin typeface="微软雅黑" panose="020B0503020204020204" pitchFamily="34" charset="-122"/>
                <a:ea typeface="微软雅黑" panose="020B0503020204020204" pitchFamily="34" charset="-122"/>
              </a:rPr>
              <a:t>功能</a:t>
            </a:r>
            <a:r>
              <a:rPr lang="zh-CN" altLang="zh-CN" dirty="0" smtClean="0">
                <a:solidFill>
                  <a:srgbClr val="53BAE9"/>
                </a:solidFill>
                <a:latin typeface="微软雅黑" panose="020B0503020204020204" pitchFamily="34" charset="-122"/>
                <a:ea typeface="微软雅黑" panose="020B0503020204020204" pitchFamily="34" charset="-122"/>
              </a:rPr>
              <a:t>、</a:t>
            </a:r>
            <a:r>
              <a:rPr lang="zh-CN" altLang="zh-CN" b="1" dirty="0" smtClean="0">
                <a:solidFill>
                  <a:srgbClr val="53BAE9"/>
                </a:solidFill>
                <a:latin typeface="微软雅黑" panose="020B0503020204020204" pitchFamily="34" charset="-122"/>
                <a:ea typeface="微软雅黑" panose="020B0503020204020204" pitchFamily="34" charset="-122"/>
              </a:rPr>
              <a:t>性能</a:t>
            </a:r>
            <a:r>
              <a:rPr lang="zh-CN" altLang="zh-CN" dirty="0" smtClean="0">
                <a:solidFill>
                  <a:srgbClr val="53BAE9"/>
                </a:solidFill>
                <a:latin typeface="微软雅黑" panose="020B0503020204020204" pitchFamily="34" charset="-122"/>
                <a:ea typeface="微软雅黑" panose="020B0503020204020204" pitchFamily="34" charset="-122"/>
              </a:rPr>
              <a:t>、</a:t>
            </a:r>
            <a:r>
              <a:rPr lang="zh-CN" altLang="zh-CN" b="1" dirty="0" smtClean="0">
                <a:solidFill>
                  <a:srgbClr val="53BAE9"/>
                </a:solidFill>
                <a:latin typeface="微软雅黑" panose="020B0503020204020204" pitchFamily="34" charset="-122"/>
                <a:ea typeface="微软雅黑" panose="020B0503020204020204" pitchFamily="34" charset="-122"/>
              </a:rPr>
              <a:t>界面</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清楚地了解了用户的要求</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结合有关管理规范和实际调研</a:t>
            </a:r>
            <a:r>
              <a:rPr lang="en-US" altLang="zh-CN" dirty="0" smtClean="0">
                <a:solidFill>
                  <a:srgbClr val="53BAE9"/>
                </a:solidFill>
                <a:latin typeface="微软雅黑" panose="020B0503020204020204" pitchFamily="34" charset="-122"/>
                <a:ea typeface="微软雅黑" panose="020B0503020204020204" pitchFamily="34" charset="-122"/>
              </a:rPr>
              <a:t>,</a:t>
            </a:r>
            <a:r>
              <a:rPr lang="zh-CN" altLang="zh-CN" dirty="0" smtClean="0">
                <a:solidFill>
                  <a:srgbClr val="53BAE9"/>
                </a:solidFill>
                <a:latin typeface="微软雅黑" panose="020B0503020204020204" pitchFamily="34" charset="-122"/>
                <a:ea typeface="微软雅黑" panose="020B0503020204020204" pitchFamily="34" charset="-122"/>
              </a:rPr>
              <a:t>进行了某药店药品管理系统的开发。</a:t>
            </a:r>
          </a:p>
          <a:p>
            <a:endParaRPr lang="zh-CN" altLang="en-US" sz="2000" dirty="0">
              <a:solidFill>
                <a:srgbClr val="53BAE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35889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需求分析与设计</a:t>
            </a:r>
          </a:p>
        </p:txBody>
      </p:sp>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en-US" sz="2800" dirty="0">
              <a:solidFill>
                <a:srgbClr val="53BAE9"/>
              </a:solidFill>
              <a:latin typeface="华文细黑" panose="02010600040101010101" pitchFamily="2" charset="-122"/>
              <a:ea typeface="华文细黑" panose="02010600040101010101" pitchFamily="2"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76" name="矩形 75"/>
          <p:cNvSpPr/>
          <p:nvPr/>
        </p:nvSpPr>
        <p:spPr>
          <a:xfrm>
            <a:off x="1264023" y="1866900"/>
            <a:ext cx="9977717" cy="4157382"/>
          </a:xfrm>
          <a:prstGeom prst="rect">
            <a:avLst/>
          </a:prstGeom>
          <a:solidFill>
            <a:srgbClr val="000000">
              <a:alpha val="0"/>
            </a:srgb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53BAE9"/>
                </a:solidFill>
                <a:latin typeface="微软雅黑" panose="020B0503020204020204" pitchFamily="34" charset="-122"/>
                <a:ea typeface="微软雅黑" panose="020B0503020204020204" pitchFamily="34" charset="-122"/>
              </a:rPr>
              <a:t>	</a:t>
            </a:r>
            <a:r>
              <a:rPr lang="zh-CN" altLang="en-US" dirty="0" smtClean="0">
                <a:solidFill>
                  <a:srgbClr val="53BAE9"/>
                </a:solidFill>
                <a:latin typeface="微软雅黑" panose="020B0503020204020204" pitchFamily="34" charset="-122"/>
                <a:ea typeface="微软雅黑" panose="020B0503020204020204" pitchFamily="34" charset="-122"/>
              </a:rPr>
              <a:t>本系统有三大类角色：</a:t>
            </a:r>
            <a:endParaRPr lang="en-US" altLang="zh-CN" dirty="0" smtClean="0">
              <a:solidFill>
                <a:srgbClr val="53BAE9"/>
              </a:solidFill>
              <a:latin typeface="微软雅黑" panose="020B0503020204020204" pitchFamily="34" charset="-122"/>
              <a:ea typeface="微软雅黑" panose="020B0503020204020204" pitchFamily="34" charset="-122"/>
            </a:endParaRPr>
          </a:p>
          <a:p>
            <a:r>
              <a:rPr lang="en-US" altLang="zh-CN" sz="2000" dirty="0" smtClean="0">
                <a:solidFill>
                  <a:srgbClr val="53BAE9"/>
                </a:solidFill>
                <a:latin typeface="微软雅黑" panose="020B0503020204020204" pitchFamily="34" charset="-122"/>
                <a:ea typeface="微软雅黑" panose="020B0503020204020204" pitchFamily="34" charset="-122"/>
              </a:rPr>
              <a:t>		1.</a:t>
            </a:r>
            <a:r>
              <a:rPr lang="zh-CN" altLang="en-US" sz="2000" dirty="0" smtClean="0">
                <a:solidFill>
                  <a:srgbClr val="53BAE9"/>
                </a:solidFill>
                <a:latin typeface="微软雅黑" panose="020B0503020204020204" pitchFamily="34" charset="-122"/>
                <a:ea typeface="微软雅黑" panose="020B0503020204020204" pitchFamily="34" charset="-122"/>
              </a:rPr>
              <a:t>药店管理员：</a:t>
            </a:r>
            <a:endParaRPr lang="en-US" altLang="zh-CN" sz="2000" dirty="0" smtClean="0">
              <a:solidFill>
                <a:srgbClr val="53BAE9"/>
              </a:solidFill>
              <a:latin typeface="微软雅黑" panose="020B0503020204020204" pitchFamily="34" charset="-122"/>
              <a:ea typeface="微软雅黑" panose="020B0503020204020204" pitchFamily="34" charset="-122"/>
            </a:endParaRPr>
          </a:p>
          <a:p>
            <a:r>
              <a:rPr lang="en-US" altLang="zh-CN" sz="2000" dirty="0">
                <a:solidFill>
                  <a:srgbClr val="53BAE9"/>
                </a:solidFill>
                <a:latin typeface="微软雅黑" panose="020B0503020204020204" pitchFamily="34" charset="-122"/>
                <a:ea typeface="微软雅黑" panose="020B0503020204020204" pitchFamily="34" charset="-122"/>
              </a:rPr>
              <a:t>	</a:t>
            </a:r>
            <a:r>
              <a:rPr lang="en-US" altLang="zh-CN" sz="2000" dirty="0" smtClean="0">
                <a:solidFill>
                  <a:srgbClr val="53BAE9"/>
                </a:solidFill>
                <a:latin typeface="微软雅黑" panose="020B0503020204020204" pitchFamily="34" charset="-122"/>
                <a:ea typeface="微软雅黑" panose="020B0503020204020204" pitchFamily="34" charset="-122"/>
              </a:rPr>
              <a:t>		</a:t>
            </a:r>
            <a:r>
              <a:rPr lang="zh-CN" altLang="en-US" sz="2000" dirty="0" smtClean="0">
                <a:solidFill>
                  <a:srgbClr val="53BAE9"/>
                </a:solidFill>
                <a:latin typeface="微软雅黑" panose="020B0503020204020204" pitchFamily="34" charset="-122"/>
                <a:ea typeface="微软雅黑" panose="020B0503020204020204" pitchFamily="34" charset="-122"/>
              </a:rPr>
              <a:t>店主</a:t>
            </a:r>
            <a:r>
              <a:rPr lang="en-US" altLang="zh-CN" sz="2000" dirty="0" smtClean="0">
                <a:solidFill>
                  <a:srgbClr val="53BAE9"/>
                </a:solidFill>
                <a:latin typeface="微软雅黑" panose="020B0503020204020204" pitchFamily="34" charset="-122"/>
                <a:ea typeface="微软雅黑" panose="020B0503020204020204" pitchFamily="34" charset="-122"/>
              </a:rPr>
              <a:t>[</a:t>
            </a:r>
            <a:r>
              <a:rPr lang="zh-CN" altLang="en-US" sz="2000" dirty="0" smtClean="0">
                <a:solidFill>
                  <a:srgbClr val="53BAE9"/>
                </a:solidFill>
                <a:latin typeface="微软雅黑" panose="020B0503020204020204" pitchFamily="34" charset="-122"/>
                <a:ea typeface="微软雅黑" panose="020B0503020204020204" pitchFamily="34" charset="-122"/>
              </a:rPr>
              <a:t>作为管理员</a:t>
            </a:r>
            <a:r>
              <a:rPr lang="en-US" altLang="zh-CN" sz="2000" dirty="0" smtClean="0">
                <a:solidFill>
                  <a:srgbClr val="53BAE9"/>
                </a:solidFill>
                <a:latin typeface="微软雅黑" panose="020B0503020204020204" pitchFamily="34" charset="-122"/>
                <a:ea typeface="微软雅黑" panose="020B0503020204020204" pitchFamily="34" charset="-122"/>
              </a:rPr>
              <a:t>];</a:t>
            </a:r>
            <a:r>
              <a:rPr lang="zh-CN" altLang="en-US" sz="2000" dirty="0" smtClean="0">
                <a:solidFill>
                  <a:srgbClr val="53BAE9"/>
                </a:solidFill>
                <a:latin typeface="微软雅黑" panose="020B0503020204020204" pitchFamily="34" charset="-122"/>
                <a:ea typeface="微软雅黑" panose="020B0503020204020204" pitchFamily="34" charset="-122"/>
              </a:rPr>
              <a:t>药店营业人员；</a:t>
            </a:r>
            <a:endParaRPr lang="en-US" altLang="zh-CN" sz="2000" dirty="0" smtClean="0">
              <a:solidFill>
                <a:srgbClr val="53BAE9"/>
              </a:solidFill>
              <a:latin typeface="微软雅黑" panose="020B0503020204020204" pitchFamily="34" charset="-122"/>
              <a:ea typeface="微软雅黑" panose="020B0503020204020204" pitchFamily="34" charset="-122"/>
            </a:endParaRPr>
          </a:p>
          <a:p>
            <a:r>
              <a:rPr lang="en-US" altLang="zh-CN" sz="2000" dirty="0">
                <a:solidFill>
                  <a:srgbClr val="53BAE9"/>
                </a:solidFill>
                <a:latin typeface="微软雅黑" panose="020B0503020204020204" pitchFamily="34" charset="-122"/>
                <a:ea typeface="微软雅黑" panose="020B0503020204020204" pitchFamily="34" charset="-122"/>
              </a:rPr>
              <a:t>	</a:t>
            </a:r>
            <a:r>
              <a:rPr lang="en-US" altLang="zh-CN" sz="2000" dirty="0" smtClean="0">
                <a:solidFill>
                  <a:srgbClr val="53BAE9"/>
                </a:solidFill>
                <a:latin typeface="微软雅黑" panose="020B0503020204020204" pitchFamily="34" charset="-122"/>
                <a:ea typeface="微软雅黑" panose="020B0503020204020204" pitchFamily="34" charset="-122"/>
              </a:rPr>
              <a:t>		</a:t>
            </a:r>
            <a:r>
              <a:rPr lang="zh-CN" altLang="en-US" sz="2000" dirty="0" smtClean="0">
                <a:solidFill>
                  <a:srgbClr val="53BAE9"/>
                </a:solidFill>
                <a:latin typeface="微软雅黑" panose="020B0503020204020204" pitchFamily="34" charset="-122"/>
                <a:ea typeface="微软雅黑" panose="020B0503020204020204" pitchFamily="34" charset="-122"/>
              </a:rPr>
              <a:t>营业员</a:t>
            </a:r>
            <a:endParaRPr lang="en-US" altLang="zh-CN" sz="2000" dirty="0">
              <a:solidFill>
                <a:srgbClr val="53BAE9"/>
              </a:solidFill>
              <a:latin typeface="微软雅黑" panose="020B0503020204020204" pitchFamily="34" charset="-122"/>
              <a:ea typeface="微软雅黑" panose="020B0503020204020204" pitchFamily="34" charset="-122"/>
            </a:endParaRPr>
          </a:p>
          <a:p>
            <a:r>
              <a:rPr lang="en-US" altLang="zh-CN" sz="2000" dirty="0">
                <a:solidFill>
                  <a:srgbClr val="53BAE9"/>
                </a:solidFill>
                <a:latin typeface="微软雅黑" panose="020B0503020204020204" pitchFamily="34" charset="-122"/>
                <a:ea typeface="微软雅黑" panose="020B0503020204020204" pitchFamily="34" charset="-122"/>
              </a:rPr>
              <a:t>			</a:t>
            </a:r>
            <a:r>
              <a:rPr lang="zh-CN" altLang="en-US" sz="2000" dirty="0" smtClean="0">
                <a:solidFill>
                  <a:srgbClr val="53BAE9"/>
                </a:solidFill>
                <a:latin typeface="微软雅黑" panose="020B0503020204020204" pitchFamily="34" charset="-122"/>
                <a:ea typeface="微软雅黑" panose="020B0503020204020204" pitchFamily="34" charset="-122"/>
              </a:rPr>
              <a:t>保管员</a:t>
            </a:r>
            <a:endParaRPr lang="en-US" altLang="zh-CN" sz="2000" dirty="0" smtClean="0">
              <a:solidFill>
                <a:srgbClr val="53BAE9"/>
              </a:solidFill>
              <a:latin typeface="微软雅黑" panose="020B0503020204020204" pitchFamily="34" charset="-122"/>
              <a:ea typeface="微软雅黑" panose="020B0503020204020204" pitchFamily="34" charset="-122"/>
            </a:endParaRPr>
          </a:p>
          <a:p>
            <a:r>
              <a:rPr lang="en-US" altLang="zh-CN" sz="2000" dirty="0">
                <a:solidFill>
                  <a:srgbClr val="53BAE9"/>
                </a:solidFill>
                <a:latin typeface="微软雅黑" panose="020B0503020204020204" pitchFamily="34" charset="-122"/>
                <a:ea typeface="微软雅黑" panose="020B0503020204020204" pitchFamily="34" charset="-122"/>
              </a:rPr>
              <a:t>	</a:t>
            </a:r>
            <a:r>
              <a:rPr lang="en-US" altLang="zh-CN" sz="2000" dirty="0" smtClean="0">
                <a:solidFill>
                  <a:srgbClr val="53BAE9"/>
                </a:solidFill>
                <a:latin typeface="微软雅黑" panose="020B0503020204020204" pitchFamily="34" charset="-122"/>
                <a:ea typeface="微软雅黑" panose="020B0503020204020204" pitchFamily="34" charset="-122"/>
              </a:rPr>
              <a:t>		</a:t>
            </a:r>
            <a:r>
              <a:rPr lang="zh-CN" altLang="en-US" sz="2000" dirty="0" smtClean="0">
                <a:solidFill>
                  <a:srgbClr val="53BAE9"/>
                </a:solidFill>
                <a:latin typeface="微软雅黑" panose="020B0503020204020204" pitchFamily="34" charset="-122"/>
                <a:ea typeface="微软雅黑" panose="020B0503020204020204" pitchFamily="34" charset="-122"/>
              </a:rPr>
              <a:t>采购员</a:t>
            </a:r>
            <a:endParaRPr lang="zh-CN" altLang="en-US" sz="2000" dirty="0">
              <a:solidFill>
                <a:srgbClr val="53BAE9"/>
              </a:solidFill>
              <a:latin typeface="微软雅黑" panose="020B0503020204020204" pitchFamily="34" charset="-122"/>
              <a:ea typeface="微软雅黑" panose="020B0503020204020204" pitchFamily="34" charset="-122"/>
            </a:endParaRPr>
          </a:p>
        </p:txBody>
      </p:sp>
      <p:sp>
        <p:nvSpPr>
          <p:cNvPr id="2" name="矩形 1"/>
          <p:cNvSpPr/>
          <p:nvPr/>
        </p:nvSpPr>
        <p:spPr>
          <a:xfrm>
            <a:off x="3601571" y="1836420"/>
            <a:ext cx="4988859" cy="5706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accent1"/>
                </a:solidFill>
                <a:latin typeface="微软雅黑" panose="020B0503020204020204" pitchFamily="34" charset="-122"/>
                <a:ea typeface="微软雅黑" panose="020B0503020204020204" pitchFamily="34" charset="-122"/>
              </a:rPr>
              <a:t>角色分析</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752995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需求分析与设计</a:t>
            </a:r>
          </a:p>
        </p:txBody>
      </p:sp>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en-US" sz="2800" dirty="0">
              <a:solidFill>
                <a:srgbClr val="53BAE9"/>
              </a:solidFill>
              <a:latin typeface="华文细黑" panose="02010600040101010101" pitchFamily="2" charset="-122"/>
              <a:ea typeface="华文细黑" panose="02010600040101010101" pitchFamily="2"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76" name="矩形 75"/>
          <p:cNvSpPr/>
          <p:nvPr/>
        </p:nvSpPr>
        <p:spPr>
          <a:xfrm>
            <a:off x="1264023" y="1866900"/>
            <a:ext cx="9977717" cy="4157382"/>
          </a:xfrm>
          <a:prstGeom prst="rect">
            <a:avLst/>
          </a:prstGeom>
          <a:solidFill>
            <a:srgbClr val="000000">
              <a:alpha val="0"/>
            </a:srgb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53BAE9"/>
                </a:solidFill>
                <a:latin typeface="微软雅黑" panose="020B0503020204020204" pitchFamily="34" charset="-122"/>
                <a:ea typeface="微软雅黑" panose="020B0503020204020204" pitchFamily="34" charset="-122"/>
              </a:rPr>
              <a:t>	2.</a:t>
            </a:r>
            <a:r>
              <a:rPr lang="zh-CN" altLang="en-US" dirty="0" smtClean="0">
                <a:solidFill>
                  <a:srgbClr val="53BAE9"/>
                </a:solidFill>
                <a:latin typeface="微软雅黑" panose="020B0503020204020204" pitchFamily="34" charset="-122"/>
                <a:ea typeface="微软雅黑" panose="020B0503020204020204" pitchFamily="34" charset="-122"/>
              </a:rPr>
              <a:t>顾客</a:t>
            </a:r>
            <a:endParaRPr lang="en-US" altLang="zh-CN" dirty="0" smtClean="0">
              <a:solidFill>
                <a:srgbClr val="53BAE9"/>
              </a:solidFill>
              <a:latin typeface="微软雅黑" panose="020B0503020204020204" pitchFamily="34" charset="-122"/>
              <a:ea typeface="微软雅黑" panose="020B0503020204020204" pitchFamily="34" charset="-122"/>
            </a:endParaRPr>
          </a:p>
          <a:p>
            <a:r>
              <a:rPr lang="en-US" altLang="zh-CN" sz="2000" dirty="0" smtClean="0">
                <a:solidFill>
                  <a:srgbClr val="53BAE9"/>
                </a:solidFill>
                <a:latin typeface="微软雅黑" panose="020B0503020204020204" pitchFamily="34" charset="-122"/>
                <a:ea typeface="微软雅黑" panose="020B0503020204020204" pitchFamily="34" charset="-122"/>
              </a:rPr>
              <a:t>	3.</a:t>
            </a:r>
            <a:r>
              <a:rPr lang="zh-CN" altLang="en-US" sz="2000" dirty="0" smtClean="0">
                <a:solidFill>
                  <a:srgbClr val="53BAE9"/>
                </a:solidFill>
                <a:latin typeface="微软雅黑" panose="020B0503020204020204" pitchFamily="34" charset="-122"/>
                <a:ea typeface="微软雅黑" panose="020B0503020204020204" pitchFamily="34" charset="-122"/>
              </a:rPr>
              <a:t>非注册用户或者非系统业务涉及者</a:t>
            </a:r>
            <a:endParaRPr lang="zh-CN" altLang="en-US" sz="2000" dirty="0">
              <a:solidFill>
                <a:srgbClr val="53BAE9"/>
              </a:solidFill>
              <a:latin typeface="微软雅黑" panose="020B0503020204020204" pitchFamily="34" charset="-122"/>
              <a:ea typeface="微软雅黑" panose="020B0503020204020204" pitchFamily="34" charset="-122"/>
            </a:endParaRPr>
          </a:p>
        </p:txBody>
      </p:sp>
      <p:sp>
        <p:nvSpPr>
          <p:cNvPr id="2" name="矩形 1"/>
          <p:cNvSpPr/>
          <p:nvPr/>
        </p:nvSpPr>
        <p:spPr>
          <a:xfrm>
            <a:off x="3601571" y="1836420"/>
            <a:ext cx="4988859" cy="5706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accent1"/>
                </a:solidFill>
                <a:latin typeface="微软雅黑" panose="020B0503020204020204" pitchFamily="34" charset="-122"/>
                <a:ea typeface="微软雅黑" panose="020B0503020204020204" pitchFamily="34" charset="-122"/>
              </a:rPr>
              <a:t>角色分析</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245866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需求分析与设计</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sp>
        <p:nvSpPr>
          <p:cNvPr id="8" name="矩形 7"/>
          <p:cNvSpPr/>
          <p:nvPr/>
        </p:nvSpPr>
        <p:spPr>
          <a:xfrm>
            <a:off x="914400" y="2034540"/>
            <a:ext cx="10269220" cy="406844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200" dirty="0">
                <a:solidFill>
                  <a:srgbClr val="53BAE9"/>
                </a:solidFill>
                <a:latin typeface="微软雅黑" panose="020B0503020204020204" pitchFamily="34" charset="-122"/>
                <a:ea typeface="微软雅黑" panose="020B0503020204020204" pitchFamily="34" charset="-122"/>
                <a:sym typeface="+mn-ea"/>
              </a:rPr>
              <a:t>角色需求分析</a:t>
            </a:r>
            <a:r>
              <a:rPr lang="en-US" altLang="zh-CN" sz="3200" dirty="0">
                <a:solidFill>
                  <a:srgbClr val="53BAE9"/>
                </a:solidFill>
                <a:latin typeface="微软雅黑" panose="020B0503020204020204" pitchFamily="34" charset="-122"/>
                <a:ea typeface="微软雅黑" panose="020B0503020204020204" pitchFamily="34" charset="-122"/>
                <a:sym typeface="+mn-ea"/>
              </a:rPr>
              <a:t>———</a:t>
            </a:r>
            <a:r>
              <a:rPr lang="zh-CN" altLang="en-US" sz="3200" dirty="0">
                <a:solidFill>
                  <a:srgbClr val="53BAE9"/>
                </a:solidFill>
                <a:latin typeface="微软雅黑" panose="020B0503020204020204" pitchFamily="34" charset="-122"/>
                <a:ea typeface="微软雅黑" panose="020B0503020204020204" pitchFamily="34" charset="-122"/>
              </a:rPr>
              <a:t>管理者</a:t>
            </a:r>
            <a:r>
              <a:rPr lang="en-US" altLang="zh-CN" sz="3200" dirty="0">
                <a:solidFill>
                  <a:srgbClr val="53BAE9"/>
                </a:solidFill>
                <a:latin typeface="微软雅黑" panose="020B0503020204020204" pitchFamily="34" charset="-122"/>
                <a:ea typeface="微软雅黑" panose="020B0503020204020204" pitchFamily="34" charset="-122"/>
              </a:rPr>
              <a:t> </a:t>
            </a:r>
          </a:p>
          <a:p>
            <a:pPr algn="l"/>
            <a:endParaRPr lang="en-US" altLang="zh-CN" sz="3200" dirty="0">
              <a:solidFill>
                <a:srgbClr val="53BAE9"/>
              </a:solidFill>
              <a:latin typeface="微软雅黑" panose="020B0503020204020204" pitchFamily="34" charset="-122"/>
              <a:ea typeface="微软雅黑" panose="020B0503020204020204" pitchFamily="34" charset="-122"/>
            </a:endParaRPr>
          </a:p>
          <a:p>
            <a:pPr lvl="0"/>
            <a:r>
              <a:rPr lang="en-US" altLang="zh-CN" dirty="0" smtClean="0">
                <a:solidFill>
                  <a:schemeClr val="accent1"/>
                </a:solidFill>
                <a:latin typeface="微软雅黑" panose="020B0503020204020204" pitchFamily="34" charset="-122"/>
                <a:ea typeface="微软雅黑" panose="020B0503020204020204" pitchFamily="34" charset="-122"/>
              </a:rPr>
              <a:t>1.</a:t>
            </a:r>
            <a:r>
              <a:rPr lang="zh-CN" altLang="zh-CN" dirty="0" smtClean="0">
                <a:solidFill>
                  <a:schemeClr val="accent1"/>
                </a:solidFill>
                <a:latin typeface="微软雅黑" panose="020B0503020204020204" pitchFamily="34" charset="-122"/>
                <a:ea typeface="微软雅黑" panose="020B0503020204020204" pitchFamily="34" charset="-122"/>
              </a:rPr>
              <a:t>【权限】</a:t>
            </a:r>
            <a:r>
              <a:rPr lang="zh-CN" altLang="zh-CN" dirty="0">
                <a:solidFill>
                  <a:schemeClr val="accent1"/>
                </a:solidFill>
                <a:latin typeface="微软雅黑" panose="020B0503020204020204" pitchFamily="34" charset="-122"/>
                <a:ea typeface="微软雅黑" panose="020B0503020204020204" pitchFamily="34" charset="-122"/>
              </a:rPr>
              <a:t>拥有对整个系统的最高管理权限；</a:t>
            </a:r>
          </a:p>
          <a:p>
            <a:pPr lvl="0"/>
            <a:r>
              <a:rPr lang="en-US" altLang="zh-CN" dirty="0" smtClean="0">
                <a:solidFill>
                  <a:schemeClr val="accent1"/>
                </a:solidFill>
                <a:latin typeface="微软雅黑" panose="020B0503020204020204" pitchFamily="34" charset="-122"/>
                <a:ea typeface="微软雅黑" panose="020B0503020204020204" pitchFamily="34" charset="-122"/>
              </a:rPr>
              <a:t>2.</a:t>
            </a:r>
            <a:r>
              <a:rPr lang="zh-CN" altLang="zh-CN" dirty="0" smtClean="0">
                <a:solidFill>
                  <a:schemeClr val="accent1"/>
                </a:solidFill>
                <a:latin typeface="微软雅黑" panose="020B0503020204020204" pitchFamily="34" charset="-122"/>
                <a:ea typeface="微软雅黑" panose="020B0503020204020204" pitchFamily="34" charset="-122"/>
              </a:rPr>
              <a:t>【采购计划】</a:t>
            </a:r>
            <a:r>
              <a:rPr lang="zh-CN" altLang="zh-CN" dirty="0">
                <a:solidFill>
                  <a:schemeClr val="accent1"/>
                </a:solidFill>
                <a:latin typeface="微软雅黑" panose="020B0503020204020204" pitchFamily="34" charset="-122"/>
                <a:ea typeface="微软雅黑" panose="020B0503020204020204" pitchFamily="34" charset="-122"/>
              </a:rPr>
              <a:t>店主将为药店制订药品采购计划；</a:t>
            </a:r>
          </a:p>
          <a:p>
            <a:pPr lvl="0"/>
            <a:r>
              <a:rPr lang="en-US" altLang="zh-CN" dirty="0" smtClean="0">
                <a:solidFill>
                  <a:schemeClr val="accent1"/>
                </a:solidFill>
                <a:latin typeface="微软雅黑" panose="020B0503020204020204" pitchFamily="34" charset="-122"/>
                <a:ea typeface="微软雅黑" panose="020B0503020204020204" pitchFamily="34" charset="-122"/>
              </a:rPr>
              <a:t>3.</a:t>
            </a:r>
            <a:r>
              <a:rPr lang="zh-CN" altLang="zh-CN" dirty="0" smtClean="0">
                <a:solidFill>
                  <a:schemeClr val="accent1"/>
                </a:solidFill>
                <a:latin typeface="微软雅黑" panose="020B0503020204020204" pitchFamily="34" charset="-122"/>
                <a:ea typeface="微软雅黑" panose="020B0503020204020204" pitchFamily="34" charset="-122"/>
              </a:rPr>
              <a:t>【药品出入库】</a:t>
            </a:r>
            <a:r>
              <a:rPr lang="zh-CN" altLang="zh-CN" dirty="0">
                <a:solidFill>
                  <a:schemeClr val="accent1"/>
                </a:solidFill>
                <a:latin typeface="微软雅黑" panose="020B0503020204020204" pitchFamily="34" charset="-122"/>
                <a:ea typeface="微软雅黑" panose="020B0503020204020204" pitchFamily="34" charset="-122"/>
              </a:rPr>
              <a:t>店主将参与药品出入库的审核过程；</a:t>
            </a:r>
          </a:p>
          <a:p>
            <a:pPr lvl="0"/>
            <a:r>
              <a:rPr lang="en-US" altLang="zh-CN" dirty="0" smtClean="0">
                <a:solidFill>
                  <a:schemeClr val="accent1"/>
                </a:solidFill>
                <a:latin typeface="微软雅黑" panose="020B0503020204020204" pitchFamily="34" charset="-122"/>
                <a:ea typeface="微软雅黑" panose="020B0503020204020204" pitchFamily="34" charset="-122"/>
              </a:rPr>
              <a:t>4.</a:t>
            </a:r>
            <a:r>
              <a:rPr lang="zh-CN" altLang="zh-CN" dirty="0" smtClean="0">
                <a:solidFill>
                  <a:schemeClr val="accent1"/>
                </a:solidFill>
                <a:latin typeface="微软雅黑" panose="020B0503020204020204" pitchFamily="34" charset="-122"/>
                <a:ea typeface="微软雅黑" panose="020B0503020204020204" pitchFamily="34" charset="-122"/>
              </a:rPr>
              <a:t>【顾客管理】</a:t>
            </a:r>
            <a:r>
              <a:rPr lang="zh-CN" altLang="zh-CN" dirty="0">
                <a:solidFill>
                  <a:schemeClr val="accent1"/>
                </a:solidFill>
                <a:latin typeface="微软雅黑" panose="020B0503020204020204" pitchFamily="34" charset="-122"/>
                <a:ea typeface="微软雅黑" panose="020B0503020204020204" pitchFamily="34" charset="-122"/>
              </a:rPr>
              <a:t>只有店主才可以设置普通顾客转会员的准入标准；</a:t>
            </a:r>
          </a:p>
          <a:p>
            <a:pPr lvl="0"/>
            <a:r>
              <a:rPr lang="en-US" altLang="zh-CN" dirty="0" smtClean="0">
                <a:solidFill>
                  <a:schemeClr val="accent1"/>
                </a:solidFill>
                <a:latin typeface="微软雅黑" panose="020B0503020204020204" pitchFamily="34" charset="-122"/>
                <a:ea typeface="微软雅黑" panose="020B0503020204020204" pitchFamily="34" charset="-122"/>
              </a:rPr>
              <a:t>5.</a:t>
            </a:r>
            <a:r>
              <a:rPr lang="zh-CN" altLang="zh-CN" dirty="0" smtClean="0">
                <a:solidFill>
                  <a:schemeClr val="accent1"/>
                </a:solidFill>
                <a:latin typeface="微软雅黑" panose="020B0503020204020204" pitchFamily="34" charset="-122"/>
                <a:ea typeface="微软雅黑" panose="020B0503020204020204" pitchFamily="34" charset="-122"/>
              </a:rPr>
              <a:t>【废弃药品】</a:t>
            </a:r>
            <a:r>
              <a:rPr lang="zh-CN" altLang="zh-CN" dirty="0">
                <a:solidFill>
                  <a:schemeClr val="accent1"/>
                </a:solidFill>
                <a:latin typeface="微软雅黑" panose="020B0503020204020204" pitchFamily="34" charset="-122"/>
                <a:ea typeface="微软雅黑" panose="020B0503020204020204" pitchFamily="34" charset="-122"/>
              </a:rPr>
              <a:t>店主将参与废弃药品的审核过程。</a:t>
            </a:r>
          </a:p>
          <a:p>
            <a:pPr lvl="0"/>
            <a:r>
              <a:rPr lang="en-US" altLang="zh-CN" dirty="0" smtClean="0">
                <a:solidFill>
                  <a:schemeClr val="accent1"/>
                </a:solidFill>
                <a:latin typeface="微软雅黑" panose="020B0503020204020204" pitchFamily="34" charset="-122"/>
                <a:ea typeface="微软雅黑" panose="020B0503020204020204" pitchFamily="34" charset="-122"/>
              </a:rPr>
              <a:t>6.</a:t>
            </a:r>
            <a:r>
              <a:rPr lang="zh-CN" altLang="zh-CN" dirty="0" smtClean="0">
                <a:solidFill>
                  <a:schemeClr val="accent1"/>
                </a:solidFill>
                <a:latin typeface="微软雅黑" panose="020B0503020204020204" pitchFamily="34" charset="-122"/>
                <a:ea typeface="微软雅黑" panose="020B0503020204020204" pitchFamily="34" charset="-122"/>
              </a:rPr>
              <a:t>【药品管理】</a:t>
            </a:r>
            <a:r>
              <a:rPr lang="zh-CN" altLang="zh-CN" dirty="0">
                <a:solidFill>
                  <a:schemeClr val="accent1"/>
                </a:solidFill>
                <a:latin typeface="微软雅黑" panose="020B0503020204020204" pitchFamily="34" charset="-122"/>
                <a:ea typeface="微软雅黑" panose="020B0503020204020204" pitchFamily="34" charset="-122"/>
              </a:rPr>
              <a:t>拥有对药品的删除与添加权限，其他人不得有此权限</a:t>
            </a:r>
          </a:p>
        </p:txBody>
      </p:sp>
      <p:sp>
        <p:nvSpPr>
          <p:cNvPr id="2050" name=" 2050"/>
          <p:cNvSpPr/>
          <p:nvPr/>
        </p:nvSpPr>
        <p:spPr bwMode="auto">
          <a:xfrm>
            <a:off x="6049010" y="2290930"/>
            <a:ext cx="914400" cy="914400"/>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rgbClr val="53BAE9"/>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需求分析与设计</a:t>
            </a: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2050" name=" 2050"/>
          <p:cNvSpPr/>
          <p:nvPr/>
        </p:nvSpPr>
        <p:spPr bwMode="auto">
          <a:xfrm>
            <a:off x="6096001" y="2720340"/>
            <a:ext cx="775970" cy="9144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53BAE9"/>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5" name="矩形 4"/>
          <p:cNvSpPr/>
          <p:nvPr/>
        </p:nvSpPr>
        <p:spPr>
          <a:xfrm>
            <a:off x="914400" y="2034540"/>
            <a:ext cx="10269220" cy="406844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200" dirty="0">
                <a:solidFill>
                  <a:srgbClr val="53BAE9"/>
                </a:solidFill>
                <a:latin typeface="微软雅黑" panose="020B0503020204020204" pitchFamily="34" charset="-122"/>
                <a:ea typeface="微软雅黑" panose="020B0503020204020204" pitchFamily="34" charset="-122"/>
                <a:sym typeface="+mn-ea"/>
              </a:rPr>
              <a:t>角色需求分析</a:t>
            </a:r>
            <a:r>
              <a:rPr lang="en-US" altLang="zh-CN" sz="3200" dirty="0" smtClean="0">
                <a:solidFill>
                  <a:srgbClr val="53BAE9"/>
                </a:solidFill>
                <a:latin typeface="微软雅黑" panose="020B0503020204020204" pitchFamily="34" charset="-122"/>
                <a:ea typeface="微软雅黑" panose="020B0503020204020204" pitchFamily="34" charset="-122"/>
                <a:sym typeface="+mn-ea"/>
              </a:rPr>
              <a:t>———</a:t>
            </a:r>
            <a:r>
              <a:rPr lang="zh-CN" altLang="en-US" sz="3200" dirty="0" smtClean="0">
                <a:solidFill>
                  <a:srgbClr val="53BAE9"/>
                </a:solidFill>
                <a:latin typeface="微软雅黑" panose="020B0503020204020204" pitchFamily="34" charset="-122"/>
                <a:ea typeface="微软雅黑" panose="020B0503020204020204" pitchFamily="34" charset="-122"/>
                <a:sym typeface="+mn-ea"/>
              </a:rPr>
              <a:t>采购员</a:t>
            </a:r>
            <a:r>
              <a:rPr lang="en-US" altLang="zh-CN" sz="3200" dirty="0" smtClean="0">
                <a:solidFill>
                  <a:srgbClr val="53BAE9"/>
                </a:solidFill>
                <a:latin typeface="微软雅黑" panose="020B0503020204020204" pitchFamily="34" charset="-122"/>
                <a:ea typeface="微软雅黑" panose="020B0503020204020204" pitchFamily="34" charset="-122"/>
              </a:rPr>
              <a:t> </a:t>
            </a:r>
            <a:endParaRPr lang="en-US" altLang="zh-CN" sz="3200" dirty="0">
              <a:solidFill>
                <a:srgbClr val="53BAE9"/>
              </a:solidFill>
              <a:latin typeface="微软雅黑" panose="020B0503020204020204" pitchFamily="34" charset="-122"/>
              <a:ea typeface="微软雅黑" panose="020B0503020204020204" pitchFamily="34" charset="-122"/>
            </a:endParaRPr>
          </a:p>
          <a:p>
            <a:pPr algn="l"/>
            <a:endParaRPr lang="en-US" altLang="zh-CN" sz="3200" dirty="0">
              <a:solidFill>
                <a:srgbClr val="53BAE9"/>
              </a:solidFill>
              <a:latin typeface="微软雅黑" panose="020B0503020204020204" pitchFamily="34" charset="-122"/>
              <a:ea typeface="微软雅黑" panose="020B0503020204020204" pitchFamily="34" charset="-122"/>
            </a:endParaRPr>
          </a:p>
          <a:p>
            <a:pPr lvl="0"/>
            <a:r>
              <a:rPr lang="en-US" altLang="zh-CN" dirty="0" smtClean="0">
                <a:solidFill>
                  <a:schemeClr val="accent1"/>
                </a:solidFill>
                <a:latin typeface="微软雅黑" panose="020B0503020204020204" pitchFamily="34" charset="-122"/>
                <a:ea typeface="微软雅黑" panose="020B0503020204020204" pitchFamily="34" charset="-122"/>
              </a:rPr>
              <a:t>1.</a:t>
            </a:r>
            <a:r>
              <a:rPr lang="zh-CN" altLang="zh-CN" dirty="0" smtClean="0">
                <a:solidFill>
                  <a:schemeClr val="accent1"/>
                </a:solidFill>
                <a:latin typeface="微软雅黑" panose="020B0503020204020204" pitchFamily="34" charset="-122"/>
                <a:ea typeface="微软雅黑" panose="020B0503020204020204" pitchFamily="34" charset="-122"/>
              </a:rPr>
              <a:t>【采购计划】</a:t>
            </a:r>
            <a:r>
              <a:rPr lang="zh-CN" altLang="zh-CN" dirty="0">
                <a:solidFill>
                  <a:schemeClr val="accent1"/>
                </a:solidFill>
                <a:latin typeface="微软雅黑" panose="020B0503020204020204" pitchFamily="34" charset="-122"/>
                <a:ea typeface="微软雅黑" panose="020B0503020204020204" pitchFamily="34" charset="-122"/>
              </a:rPr>
              <a:t>执行店主制订的待完成的采购计划</a:t>
            </a:r>
          </a:p>
          <a:p>
            <a:pPr lvl="0"/>
            <a:r>
              <a:rPr lang="en-US" altLang="zh-CN" dirty="0" smtClean="0">
                <a:solidFill>
                  <a:schemeClr val="accent1"/>
                </a:solidFill>
                <a:latin typeface="微软雅黑" panose="020B0503020204020204" pitchFamily="34" charset="-122"/>
                <a:ea typeface="微软雅黑" panose="020B0503020204020204" pitchFamily="34" charset="-122"/>
              </a:rPr>
              <a:t>2.</a:t>
            </a:r>
            <a:r>
              <a:rPr lang="zh-CN" altLang="zh-CN" dirty="0" smtClean="0">
                <a:solidFill>
                  <a:schemeClr val="accent1"/>
                </a:solidFill>
                <a:latin typeface="微软雅黑" panose="020B0503020204020204" pitchFamily="34" charset="-122"/>
                <a:ea typeface="微软雅黑" panose="020B0503020204020204" pitchFamily="34" charset="-122"/>
              </a:rPr>
              <a:t>【药品出入库】</a:t>
            </a:r>
            <a:r>
              <a:rPr lang="zh-CN" altLang="zh-CN" dirty="0">
                <a:solidFill>
                  <a:schemeClr val="accent1"/>
                </a:solidFill>
                <a:latin typeface="微软雅黑" panose="020B0503020204020204" pitchFamily="34" charset="-122"/>
                <a:ea typeface="微软雅黑" panose="020B0503020204020204" pitchFamily="34" charset="-122"/>
              </a:rPr>
              <a:t>与保管员和店主共同参与药品入库管理</a:t>
            </a:r>
          </a:p>
          <a:p>
            <a:pPr lvl="0"/>
            <a:r>
              <a:rPr lang="en-US" altLang="zh-CN" dirty="0" smtClean="0">
                <a:solidFill>
                  <a:schemeClr val="accent1"/>
                </a:solidFill>
                <a:latin typeface="微软雅黑" panose="020B0503020204020204" pitchFamily="34" charset="-122"/>
                <a:ea typeface="微软雅黑" panose="020B0503020204020204" pitchFamily="34" charset="-122"/>
              </a:rPr>
              <a:t>3.</a:t>
            </a:r>
            <a:r>
              <a:rPr lang="zh-CN" altLang="zh-CN" dirty="0" smtClean="0">
                <a:solidFill>
                  <a:schemeClr val="accent1"/>
                </a:solidFill>
                <a:latin typeface="微软雅黑" panose="020B0503020204020204" pitchFamily="34" charset="-122"/>
                <a:ea typeface="微软雅黑" panose="020B0503020204020204" pitchFamily="34" charset="-122"/>
              </a:rPr>
              <a:t>【药品信息查询】</a:t>
            </a:r>
            <a:r>
              <a:rPr lang="zh-CN" altLang="zh-CN" dirty="0">
                <a:solidFill>
                  <a:schemeClr val="accent1"/>
                </a:solidFill>
                <a:latin typeface="微软雅黑" panose="020B0503020204020204" pitchFamily="34" charset="-122"/>
                <a:ea typeface="微软雅黑" panose="020B0503020204020204" pitchFamily="34" charset="-122"/>
              </a:rPr>
              <a:t>可以完成药品的信息查询操作</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1195</Words>
  <Application>Microsoft Office PowerPoint</Application>
  <PresentationFormat>自定义</PresentationFormat>
  <Paragraphs>327</Paragraphs>
  <Slides>44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Office 主题</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Zen Johnny</cp:lastModifiedBy>
  <cp:revision>621</cp:revision>
  <dcterms:created xsi:type="dcterms:W3CDTF">2015-05-12T15:24:00Z</dcterms:created>
  <dcterms:modified xsi:type="dcterms:W3CDTF">2017-06-22T10:37:09Z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