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7" r:id="rId9"/>
    <p:sldId id="269" r:id="rId10"/>
    <p:sldId id="270" r:id="rId11"/>
    <p:sldId id="272" r:id="rId12"/>
    <p:sldId id="273" r:id="rId13"/>
    <p:sldId id="274" r:id="rId14"/>
    <p:sldId id="275" r:id="rId15"/>
    <p:sldId id="276" r:id="rId16"/>
    <p:sldId id="277" r:id="rId17"/>
    <p:sldId id="278" r:id="rId18"/>
    <p:sldId id="301" r:id="rId19"/>
    <p:sldId id="302" r:id="rId20"/>
    <p:sldId id="285" r:id="rId21"/>
    <p:sldId id="286" r:id="rId22"/>
    <p:sldId id="287" r:id="rId23"/>
    <p:sldId id="290" r:id="rId24"/>
    <p:sldId id="288" r:id="rId25"/>
    <p:sldId id="289" r:id="rId26"/>
    <p:sldId id="295" r:id="rId27"/>
    <p:sldId id="296" r:id="rId28"/>
    <p:sldId id="281" r:id="rId29"/>
    <p:sldId id="282" r:id="rId30"/>
    <p:sldId id="283" r:id="rId31"/>
    <p:sldId id="284" r:id="rId32"/>
    <p:sldId id="291" r:id="rId33"/>
    <p:sldId id="292" r:id="rId34"/>
    <p:sldId id="293" r:id="rId35"/>
    <p:sldId id="294" r:id="rId36"/>
    <p:sldId id="297" r:id="rId37"/>
    <p:sldId id="298" r:id="rId38"/>
    <p:sldId id="299" r:id="rId39"/>
    <p:sldId id="300" r:id="rId40"/>
    <p:sldId id="304" r:id="rId41"/>
    <p:sldId id="305" r:id="rId42"/>
    <p:sldId id="306" r:id="rId43"/>
    <p:sldId id="307" r:id="rId44"/>
    <p:sldId id="308" r:id="rId45"/>
    <p:sldId id="309" r:id="rId46"/>
    <p:sldId id="310" r:id="rId47"/>
    <p:sldId id="311" r:id="rId48"/>
    <p:sldId id="31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6D253-4BC4-41E0-A339-7B5E0861D9CB}" type="datetimeFigureOut">
              <a:rPr lang="en-US" smtClean="0"/>
              <a:pPr/>
              <a:t>3/31/2020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C2C5D-5CE9-4304-89C8-133FC25B98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00971C3B-EDFD-4FC8-8E73-1EAA2F4EA783}" type="slidenum">
              <a:rPr lang="en-US"/>
              <a:pPr/>
              <a:t>9</a:t>
            </a:fld>
            <a:endParaRPr 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D9849920-2660-428F-92F6-AAEDA2BF9F69}" type="slidenum">
              <a:rPr lang="en-US"/>
              <a:pPr/>
              <a:t>11</a:t>
            </a:fld>
            <a:endParaRPr 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8C3E8A6-6F83-451B-9CDC-B9EB70A417DA}" type="slidenum">
              <a:rPr lang="en-US"/>
              <a:pPr/>
              <a:t>14</a:t>
            </a:fld>
            <a:endParaRPr 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C2C5D-5CE9-4304-89C8-133FC25B9831}"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C2C5D-5CE9-4304-89C8-133FC25B9831}"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F4A2083D-1D61-4633-B25E-73665C0341A9}" type="slidenum">
              <a:rPr lang="en-US"/>
              <a:pPr/>
              <a:t>44</a:t>
            </a:fld>
            <a:endParaRPr lang="en-US"/>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6FCD713F-6B2D-4F3A-891B-1510DC929478}" type="slidenum">
              <a:rPr lang="en-US"/>
              <a:pPr/>
              <a:t>46</a:t>
            </a:fld>
            <a:endParaRPr lang="en-US"/>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2FBAC646-B6C8-48EE-B566-14F437A05A16}" type="slidenum">
              <a:rPr lang="en-US"/>
              <a:pPr/>
              <a:t>48</a:t>
            </a:fld>
            <a:endParaRPr lang="en-US"/>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AB1963-B3FF-4664-9793-65F717CCF4D0}"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B1963-B3FF-4664-9793-65F717CCF4D0}"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B1963-B3FF-4664-9793-65F717CCF4D0}"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B1963-B3FF-4664-9793-65F717CCF4D0}"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B1963-B3FF-4664-9793-65F717CCF4D0}"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AB1963-B3FF-4664-9793-65F717CCF4D0}"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AB1963-B3FF-4664-9793-65F717CCF4D0}" type="datetimeFigureOut">
              <a:rPr lang="en-US" smtClean="0"/>
              <a:pPr/>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B1963-B3FF-4664-9793-65F717CCF4D0}" type="datetimeFigureOut">
              <a:rPr lang="en-US" smtClean="0"/>
              <a:pPr/>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B1963-B3FF-4664-9793-65F717CCF4D0}" type="datetimeFigureOut">
              <a:rPr lang="en-US" smtClean="0"/>
              <a:pPr/>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B1963-B3FF-4664-9793-65F717CCF4D0}"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B1963-B3FF-4664-9793-65F717CCF4D0}"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A6728-B2AF-4C56-BDF1-2CCCDE9662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B1963-B3FF-4664-9793-65F717CCF4D0}" type="datetimeFigureOut">
              <a:rPr lang="en-US" smtClean="0"/>
              <a:pPr/>
              <a:t>3/31/2020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A6728-B2AF-4C56-BDF1-2CCCDE9662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CODE OPTIMIZATION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93725" y="1870075"/>
            <a:ext cx="1830388" cy="3122613"/>
          </a:xfrm>
          <a:prstGeom prst="rect">
            <a:avLst/>
          </a:prstGeom>
          <a:noFill/>
          <a:ln w="9525">
            <a:solidFill>
              <a:srgbClr val="0033CC"/>
            </a:solidFill>
            <a:miter lim="800000"/>
            <a:headEnd/>
            <a:tailEnd/>
          </a:ln>
        </p:spPr>
        <p:txBody>
          <a:bodyPr wrap="none">
            <a:spAutoFit/>
          </a:bodyPr>
          <a:lstStyle/>
          <a:p>
            <a:pPr eaLnBrk="1" hangingPunct="1"/>
            <a:r>
              <a:rPr lang="en-US">
                <a:latin typeface="Comic Sans MS" pitchFamily="66" charset="0"/>
              </a:rPr>
              <a:t>c = </a:t>
            </a:r>
            <a:r>
              <a:rPr lang="en-US">
                <a:solidFill>
                  <a:srgbClr val="FF0000"/>
                </a:solidFill>
                <a:latin typeface="Comic Sans MS" pitchFamily="66" charset="0"/>
              </a:rPr>
              <a:t>a + b</a:t>
            </a:r>
          </a:p>
          <a:p>
            <a:pPr eaLnBrk="1" hangingPunct="1"/>
            <a:r>
              <a:rPr lang="en-US">
                <a:latin typeface="Comic Sans MS" pitchFamily="66" charset="0"/>
              </a:rPr>
              <a:t>d = </a:t>
            </a:r>
            <a:r>
              <a:rPr lang="en-US">
                <a:solidFill>
                  <a:srgbClr val="009900"/>
                </a:solidFill>
                <a:latin typeface="Comic Sans MS" pitchFamily="66" charset="0"/>
              </a:rPr>
              <a:t>m </a:t>
            </a:r>
            <a:r>
              <a:rPr lang="en-US" sz="2000" b="1" baseline="-10000">
                <a:solidFill>
                  <a:srgbClr val="009900"/>
                </a:solidFill>
                <a:latin typeface="Comic Sans MS" pitchFamily="66" charset="0"/>
              </a:rPr>
              <a:t>*</a:t>
            </a:r>
            <a:r>
              <a:rPr lang="en-US">
                <a:solidFill>
                  <a:srgbClr val="009900"/>
                </a:solidFill>
                <a:latin typeface="Comic Sans MS" pitchFamily="66" charset="0"/>
              </a:rPr>
              <a:t> n</a:t>
            </a:r>
          </a:p>
          <a:p>
            <a:pPr eaLnBrk="1" hangingPunct="1"/>
            <a:r>
              <a:rPr lang="en-US">
                <a:latin typeface="Comic Sans MS" pitchFamily="66" charset="0"/>
              </a:rPr>
              <a:t>e = </a:t>
            </a:r>
            <a:r>
              <a:rPr lang="en-US">
                <a:solidFill>
                  <a:schemeClr val="accent2"/>
                </a:solidFill>
                <a:latin typeface="Comic Sans MS" pitchFamily="66" charset="0"/>
              </a:rPr>
              <a:t>b + d</a:t>
            </a:r>
          </a:p>
          <a:p>
            <a:pPr eaLnBrk="1" hangingPunct="1"/>
            <a:r>
              <a:rPr lang="en-US">
                <a:latin typeface="Comic Sans MS" pitchFamily="66" charset="0"/>
              </a:rPr>
              <a:t>f =</a:t>
            </a:r>
            <a:r>
              <a:rPr lang="en-US">
                <a:solidFill>
                  <a:srgbClr val="FF0000"/>
                </a:solidFill>
                <a:latin typeface="Comic Sans MS" pitchFamily="66" charset="0"/>
              </a:rPr>
              <a:t> a + b</a:t>
            </a:r>
          </a:p>
          <a:p>
            <a:pPr eaLnBrk="1" hangingPunct="1"/>
            <a:r>
              <a:rPr lang="en-US">
                <a:latin typeface="Comic Sans MS" pitchFamily="66" charset="0"/>
              </a:rPr>
              <a:t>g = - b</a:t>
            </a:r>
          </a:p>
          <a:p>
            <a:pPr eaLnBrk="1" hangingPunct="1"/>
            <a:r>
              <a:rPr lang="en-US">
                <a:latin typeface="Comic Sans MS" pitchFamily="66" charset="0"/>
              </a:rPr>
              <a:t>h = </a:t>
            </a:r>
            <a:r>
              <a:rPr lang="en-US">
                <a:solidFill>
                  <a:srgbClr val="FF0000"/>
                </a:solidFill>
                <a:latin typeface="Comic Sans MS" pitchFamily="66" charset="0"/>
              </a:rPr>
              <a:t>b + a</a:t>
            </a:r>
          </a:p>
          <a:p>
            <a:pPr eaLnBrk="1" hangingPunct="1"/>
            <a:r>
              <a:rPr lang="en-US">
                <a:latin typeface="Comic Sans MS" pitchFamily="66" charset="0"/>
              </a:rPr>
              <a:t>a = j + a</a:t>
            </a:r>
          </a:p>
          <a:p>
            <a:pPr eaLnBrk="1" hangingPunct="1"/>
            <a:r>
              <a:rPr lang="en-US">
                <a:latin typeface="Comic Sans MS" pitchFamily="66" charset="0"/>
              </a:rPr>
              <a:t>k = </a:t>
            </a:r>
            <a:r>
              <a:rPr lang="en-US">
                <a:solidFill>
                  <a:srgbClr val="009900"/>
                </a:solidFill>
                <a:latin typeface="Comic Sans MS" pitchFamily="66" charset="0"/>
              </a:rPr>
              <a:t>m </a:t>
            </a:r>
            <a:r>
              <a:rPr lang="en-US" sz="2000" b="1" baseline="-10000">
                <a:solidFill>
                  <a:srgbClr val="009900"/>
                </a:solidFill>
                <a:latin typeface="Comic Sans MS" pitchFamily="66" charset="0"/>
              </a:rPr>
              <a:t>*</a:t>
            </a:r>
            <a:r>
              <a:rPr lang="en-US">
                <a:solidFill>
                  <a:srgbClr val="009900"/>
                </a:solidFill>
                <a:latin typeface="Comic Sans MS" pitchFamily="66" charset="0"/>
              </a:rPr>
              <a:t> n</a:t>
            </a:r>
          </a:p>
          <a:p>
            <a:pPr eaLnBrk="1" hangingPunct="1"/>
            <a:r>
              <a:rPr lang="en-US">
                <a:latin typeface="Comic Sans MS" pitchFamily="66" charset="0"/>
              </a:rPr>
              <a:t>j = </a:t>
            </a:r>
            <a:r>
              <a:rPr lang="en-US">
                <a:solidFill>
                  <a:schemeClr val="accent2"/>
                </a:solidFill>
                <a:latin typeface="Comic Sans MS" pitchFamily="66" charset="0"/>
              </a:rPr>
              <a:t>b + d</a:t>
            </a:r>
          </a:p>
          <a:p>
            <a:pPr eaLnBrk="1" hangingPunct="1"/>
            <a:r>
              <a:rPr lang="en-US">
                <a:latin typeface="Comic Sans MS" pitchFamily="66" charset="0"/>
              </a:rPr>
              <a:t>a = - b</a:t>
            </a:r>
          </a:p>
          <a:p>
            <a:pPr eaLnBrk="1" hangingPunct="1"/>
            <a:r>
              <a:rPr lang="en-US">
                <a:latin typeface="Comic Sans MS" pitchFamily="66" charset="0"/>
              </a:rPr>
              <a:t>if </a:t>
            </a:r>
            <a:r>
              <a:rPr lang="en-US">
                <a:solidFill>
                  <a:srgbClr val="009900"/>
                </a:solidFill>
                <a:latin typeface="Comic Sans MS" pitchFamily="66" charset="0"/>
              </a:rPr>
              <a:t>m </a:t>
            </a:r>
            <a:r>
              <a:rPr lang="en-US" sz="2000" b="1" baseline="-10000">
                <a:solidFill>
                  <a:srgbClr val="009900"/>
                </a:solidFill>
                <a:latin typeface="Comic Sans MS" pitchFamily="66" charset="0"/>
              </a:rPr>
              <a:t>*</a:t>
            </a:r>
            <a:r>
              <a:rPr lang="en-US">
                <a:solidFill>
                  <a:srgbClr val="009900"/>
                </a:solidFill>
                <a:latin typeface="Comic Sans MS" pitchFamily="66" charset="0"/>
              </a:rPr>
              <a:t> n</a:t>
            </a:r>
            <a:r>
              <a:rPr lang="en-US">
                <a:latin typeface="Comic Sans MS" pitchFamily="66" charset="0"/>
              </a:rPr>
              <a:t> go to L </a:t>
            </a:r>
          </a:p>
        </p:txBody>
      </p:sp>
      <p:sp>
        <p:nvSpPr>
          <p:cNvPr id="3" name="Line 4"/>
          <p:cNvSpPr>
            <a:spLocks noChangeShapeType="1"/>
          </p:cNvSpPr>
          <p:nvPr/>
        </p:nvSpPr>
        <p:spPr bwMode="auto">
          <a:xfrm>
            <a:off x="2895600" y="3352800"/>
            <a:ext cx="1371600" cy="0"/>
          </a:xfrm>
          <a:prstGeom prst="line">
            <a:avLst/>
          </a:prstGeom>
          <a:noFill/>
          <a:ln w="28575">
            <a:solidFill>
              <a:schemeClr val="tx1"/>
            </a:solidFill>
            <a:prstDash val="sysDot"/>
            <a:round/>
            <a:headEnd/>
            <a:tailEnd type="triangle" w="med" len="med"/>
          </a:ln>
        </p:spPr>
        <p:txBody>
          <a:bodyPr/>
          <a:lstStyle/>
          <a:p>
            <a:endParaRPr lang="en-US"/>
          </a:p>
        </p:txBody>
      </p:sp>
      <p:sp>
        <p:nvSpPr>
          <p:cNvPr id="4" name="Text Box 5"/>
          <p:cNvSpPr txBox="1">
            <a:spLocks noChangeArrowheads="1"/>
          </p:cNvSpPr>
          <p:nvPr/>
        </p:nvSpPr>
        <p:spPr bwMode="auto">
          <a:xfrm>
            <a:off x="4724400" y="1676400"/>
            <a:ext cx="2816225" cy="3946525"/>
          </a:xfrm>
          <a:prstGeom prst="rect">
            <a:avLst/>
          </a:prstGeom>
          <a:noFill/>
          <a:ln w="9525">
            <a:solidFill>
              <a:srgbClr val="0033CC"/>
            </a:solidFill>
            <a:miter lim="800000"/>
            <a:headEnd/>
            <a:tailEnd/>
          </a:ln>
        </p:spPr>
        <p:txBody>
          <a:bodyPr wrap="none">
            <a:spAutoFit/>
          </a:bodyPr>
          <a:lstStyle/>
          <a:p>
            <a:pPr eaLnBrk="1" hangingPunct="1"/>
            <a:r>
              <a:rPr lang="en-US" dirty="0">
                <a:solidFill>
                  <a:srgbClr val="FF0000"/>
                </a:solidFill>
                <a:latin typeface="Comic Sans MS" pitchFamily="66" charset="0"/>
              </a:rPr>
              <a:t>t1 = a + b</a:t>
            </a:r>
          </a:p>
          <a:p>
            <a:pPr eaLnBrk="1" hangingPunct="1"/>
            <a:r>
              <a:rPr lang="en-US" dirty="0">
                <a:solidFill>
                  <a:srgbClr val="FF0000"/>
                </a:solidFill>
                <a:latin typeface="Comic Sans MS" pitchFamily="66" charset="0"/>
              </a:rPr>
              <a:t>c = t1</a:t>
            </a:r>
          </a:p>
          <a:p>
            <a:pPr eaLnBrk="1" hangingPunct="1"/>
            <a:r>
              <a:rPr lang="en-US" dirty="0">
                <a:solidFill>
                  <a:srgbClr val="009900"/>
                </a:solidFill>
                <a:latin typeface="Comic Sans MS" pitchFamily="66" charset="0"/>
              </a:rPr>
              <a:t>t2 = m </a:t>
            </a:r>
            <a:r>
              <a:rPr lang="en-US" sz="2000" b="1" baseline="-10000" dirty="0">
                <a:solidFill>
                  <a:srgbClr val="009900"/>
                </a:solidFill>
                <a:latin typeface="Comic Sans MS" pitchFamily="66" charset="0"/>
              </a:rPr>
              <a:t>*</a:t>
            </a:r>
            <a:r>
              <a:rPr lang="en-US" dirty="0">
                <a:solidFill>
                  <a:srgbClr val="009900"/>
                </a:solidFill>
                <a:latin typeface="Comic Sans MS" pitchFamily="66" charset="0"/>
              </a:rPr>
              <a:t> n</a:t>
            </a:r>
          </a:p>
          <a:p>
            <a:pPr eaLnBrk="1" hangingPunct="1"/>
            <a:r>
              <a:rPr lang="en-US" dirty="0">
                <a:solidFill>
                  <a:srgbClr val="009900"/>
                </a:solidFill>
                <a:latin typeface="Comic Sans MS" pitchFamily="66" charset="0"/>
              </a:rPr>
              <a:t>d = t2</a:t>
            </a:r>
          </a:p>
          <a:p>
            <a:pPr eaLnBrk="1" hangingPunct="1"/>
            <a:r>
              <a:rPr lang="en-US" dirty="0">
                <a:solidFill>
                  <a:schemeClr val="accent2"/>
                </a:solidFill>
                <a:latin typeface="Comic Sans MS" pitchFamily="66" charset="0"/>
              </a:rPr>
              <a:t>t3 = b + d</a:t>
            </a:r>
          </a:p>
          <a:p>
            <a:pPr eaLnBrk="1" hangingPunct="1"/>
            <a:r>
              <a:rPr lang="en-US" dirty="0">
                <a:solidFill>
                  <a:schemeClr val="accent2"/>
                </a:solidFill>
                <a:latin typeface="Comic Sans MS" pitchFamily="66" charset="0"/>
              </a:rPr>
              <a:t>e = t3</a:t>
            </a:r>
          </a:p>
          <a:p>
            <a:pPr eaLnBrk="1" hangingPunct="1"/>
            <a:r>
              <a:rPr lang="en-US" dirty="0">
                <a:solidFill>
                  <a:srgbClr val="FF0000"/>
                </a:solidFill>
                <a:latin typeface="Comic Sans MS" pitchFamily="66" charset="0"/>
              </a:rPr>
              <a:t>f = t1</a:t>
            </a:r>
          </a:p>
          <a:p>
            <a:pPr eaLnBrk="1" hangingPunct="1"/>
            <a:r>
              <a:rPr lang="en-US" dirty="0">
                <a:latin typeface="Comic Sans MS" pitchFamily="66" charset="0"/>
              </a:rPr>
              <a:t>g = -b</a:t>
            </a:r>
          </a:p>
          <a:p>
            <a:pPr eaLnBrk="1" hangingPunct="1"/>
            <a:r>
              <a:rPr lang="en-US" dirty="0">
                <a:solidFill>
                  <a:srgbClr val="FF0000"/>
                </a:solidFill>
                <a:latin typeface="Comic Sans MS" pitchFamily="66" charset="0"/>
              </a:rPr>
              <a:t>h = t1 </a:t>
            </a:r>
            <a:r>
              <a:rPr lang="en-US" dirty="0">
                <a:latin typeface="Comic Sans MS" pitchFamily="66" charset="0"/>
              </a:rPr>
              <a:t>/* commutative */</a:t>
            </a:r>
          </a:p>
          <a:p>
            <a:pPr eaLnBrk="1" hangingPunct="1"/>
            <a:r>
              <a:rPr lang="en-US" dirty="0">
                <a:latin typeface="Comic Sans MS" pitchFamily="66" charset="0"/>
              </a:rPr>
              <a:t>a = j + a</a:t>
            </a:r>
          </a:p>
          <a:p>
            <a:pPr eaLnBrk="1" hangingPunct="1"/>
            <a:r>
              <a:rPr lang="en-US" dirty="0">
                <a:solidFill>
                  <a:srgbClr val="009900"/>
                </a:solidFill>
                <a:latin typeface="Comic Sans MS" pitchFamily="66" charset="0"/>
              </a:rPr>
              <a:t>k = t2</a:t>
            </a:r>
          </a:p>
          <a:p>
            <a:pPr eaLnBrk="1" hangingPunct="1"/>
            <a:r>
              <a:rPr lang="en-US" dirty="0">
                <a:solidFill>
                  <a:schemeClr val="accent2"/>
                </a:solidFill>
                <a:latin typeface="Comic Sans MS" pitchFamily="66" charset="0"/>
              </a:rPr>
              <a:t>j = t3</a:t>
            </a:r>
          </a:p>
          <a:p>
            <a:pPr eaLnBrk="1" hangingPunct="1"/>
            <a:r>
              <a:rPr lang="en-US" dirty="0">
                <a:latin typeface="Comic Sans MS" pitchFamily="66" charset="0"/>
              </a:rPr>
              <a:t>a = -b</a:t>
            </a:r>
          </a:p>
          <a:p>
            <a:pPr eaLnBrk="1" hangingPunct="1"/>
            <a:r>
              <a:rPr lang="en-US" dirty="0">
                <a:latin typeface="Comic Sans MS" pitchFamily="66" charset="0"/>
              </a:rPr>
              <a:t>if </a:t>
            </a:r>
            <a:r>
              <a:rPr lang="en-US" dirty="0">
                <a:solidFill>
                  <a:srgbClr val="009900"/>
                </a:solidFill>
                <a:latin typeface="Comic Sans MS" pitchFamily="66" charset="0"/>
              </a:rPr>
              <a:t>t2</a:t>
            </a:r>
            <a:r>
              <a:rPr lang="en-US" dirty="0">
                <a:latin typeface="Comic Sans MS" pitchFamily="66" charset="0"/>
              </a:rPr>
              <a:t> go to 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p>
            <a:fld id="{A4D362BA-16C0-4B47-9105-A384345452E7}" type="slidenum">
              <a:rPr lang="en-US"/>
              <a:pPr/>
              <a:t>11</a:t>
            </a:fld>
            <a:endParaRPr lang="en-US"/>
          </a:p>
        </p:txBody>
      </p:sp>
      <p:sp>
        <p:nvSpPr>
          <p:cNvPr id="49155" name="Rectangle 2"/>
          <p:cNvSpPr>
            <a:spLocks noGrp="1" noChangeArrowheads="1"/>
          </p:cNvSpPr>
          <p:nvPr>
            <p:ph type="title"/>
          </p:nvPr>
        </p:nvSpPr>
        <p:spPr/>
        <p:txBody>
          <a:bodyPr/>
          <a:lstStyle/>
          <a:p>
            <a:pPr eaLnBrk="1" hangingPunct="1"/>
            <a:r>
              <a:rPr lang="en-US" smtClean="0"/>
              <a:t>Copy Propagation</a:t>
            </a:r>
          </a:p>
        </p:txBody>
      </p:sp>
      <p:sp>
        <p:nvSpPr>
          <p:cNvPr id="49156" name="Rectangle 3"/>
          <p:cNvSpPr>
            <a:spLocks noGrp="1" noChangeArrowheads="1"/>
          </p:cNvSpPr>
          <p:nvPr>
            <p:ph type="body" idx="1"/>
          </p:nvPr>
        </p:nvSpPr>
        <p:spPr>
          <a:xfrm>
            <a:off x="457200" y="1981200"/>
            <a:ext cx="8229600" cy="4267200"/>
          </a:xfrm>
        </p:spPr>
        <p:txBody>
          <a:bodyPr/>
          <a:lstStyle/>
          <a:p>
            <a:pPr eaLnBrk="1" hangingPunct="1">
              <a:lnSpc>
                <a:spcPct val="80000"/>
              </a:lnSpc>
            </a:pPr>
            <a:r>
              <a:rPr lang="en-US" sz="2800" smtClean="0">
                <a:latin typeface="Courier New" pitchFamily="49" charset="0"/>
              </a:rPr>
              <a:t>f := g</a:t>
            </a:r>
            <a:r>
              <a:rPr lang="en-US" sz="2800" smtClean="0"/>
              <a:t> are called copy statements or copies</a:t>
            </a:r>
          </a:p>
          <a:p>
            <a:pPr eaLnBrk="1" hangingPunct="1">
              <a:lnSpc>
                <a:spcPct val="80000"/>
              </a:lnSpc>
            </a:pPr>
            <a:r>
              <a:rPr lang="en-US" sz="2800" smtClean="0"/>
              <a:t>Use of </a:t>
            </a:r>
            <a:r>
              <a:rPr lang="en-US" sz="2800" smtClean="0">
                <a:latin typeface="Courier New" pitchFamily="49" charset="0"/>
              </a:rPr>
              <a:t>g</a:t>
            </a:r>
            <a:r>
              <a:rPr lang="en-US" sz="2800" smtClean="0"/>
              <a:t> for </a:t>
            </a:r>
            <a:r>
              <a:rPr lang="en-US" sz="2800" smtClean="0">
                <a:latin typeface="Courier New" pitchFamily="49" charset="0"/>
              </a:rPr>
              <a:t>f</a:t>
            </a:r>
            <a:r>
              <a:rPr lang="en-US" sz="2800" smtClean="0"/>
              <a:t>, whenever possible after copy statement</a:t>
            </a:r>
          </a:p>
          <a:p>
            <a:pPr eaLnBrk="1" hangingPunct="1">
              <a:lnSpc>
                <a:spcPct val="80000"/>
              </a:lnSpc>
              <a:buFont typeface="Wingdings" pitchFamily="2" charset="2"/>
              <a:buNone/>
            </a:pPr>
            <a:endParaRPr lang="en-US" sz="2800" smtClean="0"/>
          </a:p>
          <a:p>
            <a:pPr lvl="1" eaLnBrk="1" hangingPunct="1">
              <a:lnSpc>
                <a:spcPct val="80000"/>
              </a:lnSpc>
              <a:buFont typeface="Wingdings" pitchFamily="2" charset="2"/>
              <a:buNone/>
            </a:pPr>
            <a:r>
              <a:rPr lang="en-US" sz="2400" smtClean="0"/>
              <a:t>Example:</a:t>
            </a:r>
          </a:p>
          <a:p>
            <a:pPr lvl="1" eaLnBrk="1" hangingPunct="1">
              <a:lnSpc>
                <a:spcPct val="80000"/>
              </a:lnSpc>
              <a:buFont typeface="Wingdings" pitchFamily="2" charset="2"/>
              <a:buNone/>
            </a:pPr>
            <a:r>
              <a:rPr lang="en-US" sz="2400" smtClean="0"/>
              <a:t>	x[i] = a;			</a:t>
            </a:r>
            <a:r>
              <a:rPr lang="en-US" sz="2400" smtClean="0">
                <a:solidFill>
                  <a:srgbClr val="CC3300"/>
                </a:solidFill>
              </a:rPr>
              <a:t>x[i] = a;</a:t>
            </a:r>
          </a:p>
          <a:p>
            <a:pPr lvl="1" eaLnBrk="1" hangingPunct="1">
              <a:lnSpc>
                <a:spcPct val="80000"/>
              </a:lnSpc>
              <a:buFont typeface="Wingdings" pitchFamily="2" charset="2"/>
              <a:buNone/>
            </a:pPr>
            <a:r>
              <a:rPr lang="en-US" sz="2400" smtClean="0"/>
              <a:t>    sum = x[i] + a;		</a:t>
            </a:r>
            <a:r>
              <a:rPr lang="en-US" sz="2400" smtClean="0">
                <a:solidFill>
                  <a:srgbClr val="CC3300"/>
                </a:solidFill>
              </a:rPr>
              <a:t>sum = a + a;</a:t>
            </a:r>
          </a:p>
          <a:p>
            <a:pPr eaLnBrk="1" hangingPunct="1">
              <a:lnSpc>
                <a:spcPct val="80000"/>
              </a:lnSpc>
            </a:pPr>
            <a:endParaRPr lang="en-US" sz="2800" smtClean="0"/>
          </a:p>
          <a:p>
            <a:pPr eaLnBrk="1" hangingPunct="1">
              <a:lnSpc>
                <a:spcPct val="80000"/>
              </a:lnSpc>
            </a:pPr>
            <a:r>
              <a:rPr lang="en-US" sz="2800" smtClean="0"/>
              <a:t>May not appear to be code improvement, but opens up scope for other optimizations.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71600"/>
            <a:ext cx="7924800" cy="1569660"/>
          </a:xfrm>
          <a:prstGeom prst="rect">
            <a:avLst/>
          </a:prstGeom>
        </p:spPr>
        <p:txBody>
          <a:bodyPr wrap="square">
            <a:spAutoFit/>
          </a:bodyPr>
          <a:lstStyle/>
          <a:p>
            <a:r>
              <a:rPr lang="en-US" sz="2400" dirty="0">
                <a:latin typeface="Times New Roman" pitchFamily="18" charset="0"/>
                <a:cs typeface="Times New Roman" pitchFamily="18" charset="0"/>
              </a:rPr>
              <a:t>A variable is live at a pint in a program if its value can be used subsequently</a:t>
            </a:r>
            <a:r>
              <a:rPr lang="en-US" sz="2400" dirty="0" smtClean="0">
                <a:latin typeface="Times New Roman" pitchFamily="18" charset="0"/>
                <a:cs typeface="Times New Roman" pitchFamily="18" charset="0"/>
              </a:rPr>
              <a:t>; otherwise</a:t>
            </a:r>
            <a:r>
              <a:rPr lang="en-US" sz="2400" dirty="0">
                <a:latin typeface="Times New Roman" pitchFamily="18" charset="0"/>
                <a:cs typeface="Times New Roman" pitchFamily="18" charset="0"/>
              </a:rPr>
              <a:t>, it is dead at that point. A related idea is dead or useless </a:t>
            </a:r>
            <a:r>
              <a:rPr lang="en-US" sz="2400" dirty="0" smtClean="0">
                <a:latin typeface="Times New Roman" pitchFamily="18" charset="0"/>
                <a:cs typeface="Times New Roman" pitchFamily="18" charset="0"/>
              </a:rPr>
              <a:t>code, statements </a:t>
            </a:r>
            <a:r>
              <a:rPr lang="en-US" sz="2400" dirty="0">
                <a:latin typeface="Times New Roman" pitchFamily="18" charset="0"/>
                <a:cs typeface="Times New Roman" pitchFamily="18" charset="0"/>
              </a:rPr>
              <a:t>that compute values that never get used.</a:t>
            </a:r>
          </a:p>
        </p:txBody>
      </p:sp>
      <p:sp>
        <p:nvSpPr>
          <p:cNvPr id="3" name="TextBox 2"/>
          <p:cNvSpPr txBox="1"/>
          <p:nvPr/>
        </p:nvSpPr>
        <p:spPr>
          <a:xfrm>
            <a:off x="1752600" y="304800"/>
            <a:ext cx="6096000" cy="769441"/>
          </a:xfrm>
          <a:prstGeom prst="rect">
            <a:avLst/>
          </a:prstGeom>
          <a:noFill/>
        </p:spPr>
        <p:txBody>
          <a:bodyPr wrap="square" rtlCol="0">
            <a:spAutoFit/>
          </a:bodyPr>
          <a:lstStyle/>
          <a:p>
            <a:r>
              <a:rPr kumimoji="0" lang="en-US" sz="4400" b="0" i="0" u="none" strike="noStrike" kern="0" cap="none" spc="0" normalizeH="0" baseline="0" noProof="0" dirty="0" smtClean="0">
                <a:ln>
                  <a:noFill/>
                </a:ln>
                <a:solidFill>
                  <a:srgbClr val="000000"/>
                </a:solidFill>
                <a:effectLst/>
                <a:uLnTx/>
                <a:uFillTx/>
                <a:latin typeface="Arial"/>
                <a:ea typeface="+mj-ea"/>
                <a:cs typeface="+mj-cs"/>
              </a:rPr>
              <a:t>Dead Code Elimination</a:t>
            </a:r>
            <a:endParaRPr lang="en-US" dirty="0"/>
          </a:p>
        </p:txBody>
      </p:sp>
      <p:sp>
        <p:nvSpPr>
          <p:cNvPr id="4" name="Text Box 7"/>
          <p:cNvSpPr txBox="1">
            <a:spLocks noChangeArrowheads="1"/>
          </p:cNvSpPr>
          <p:nvPr/>
        </p:nvSpPr>
        <p:spPr bwMode="auto">
          <a:xfrm>
            <a:off x="1143000" y="3140075"/>
            <a:ext cx="6934200" cy="2041525"/>
          </a:xfrm>
          <a:prstGeom prst="rect">
            <a:avLst/>
          </a:prstGeom>
          <a:noFill/>
          <a:ln w="9525">
            <a:noFill/>
            <a:miter lim="800000"/>
            <a:headEnd/>
            <a:tailEnd/>
          </a:ln>
        </p:spPr>
        <p:txBody>
          <a:bodyPr>
            <a:spAutoFit/>
          </a:bodyPr>
          <a:lstStyle/>
          <a:p>
            <a:pPr eaLnBrk="1" hangingPunct="1">
              <a:buFontTx/>
              <a:buChar char="•"/>
            </a:pPr>
            <a:r>
              <a:rPr lang="en-US" sz="2400" dirty="0">
                <a:latin typeface="Times New Roman" pitchFamily="18" charset="0"/>
              </a:rPr>
              <a:t> Examples:</a:t>
            </a:r>
          </a:p>
          <a:p>
            <a:pPr eaLnBrk="1" hangingPunct="1"/>
            <a:endParaRPr lang="en-US" sz="2400" dirty="0">
              <a:latin typeface="Times New Roman" pitchFamily="18" charset="0"/>
            </a:endParaRPr>
          </a:p>
          <a:p>
            <a:pPr eaLnBrk="1" hangingPunct="1"/>
            <a:r>
              <a:rPr lang="en-US" sz="2000" dirty="0">
                <a:latin typeface="Courier New" pitchFamily="49" charset="0"/>
              </a:rPr>
              <a:t>	DEBUG:=0</a:t>
            </a:r>
          </a:p>
          <a:p>
            <a:pPr lvl="2" eaLnBrk="1" hangingPunct="1"/>
            <a:r>
              <a:rPr lang="en-US" sz="2000" dirty="0">
                <a:latin typeface="Courier New" pitchFamily="49" charset="0"/>
              </a:rPr>
              <a:t>if (DEBUG) print</a:t>
            </a:r>
            <a:r>
              <a:rPr lang="en-US" sz="2000" dirty="0">
                <a:latin typeface="Times New Roman" pitchFamily="18" charset="0"/>
              </a:rPr>
              <a:t>                     Can be</a:t>
            </a:r>
          </a:p>
          <a:p>
            <a:pPr lvl="2" eaLnBrk="1" hangingPunct="1"/>
            <a:r>
              <a:rPr lang="en-US" sz="2000" dirty="0">
                <a:latin typeface="Times New Roman" pitchFamily="18" charset="0"/>
              </a:rPr>
              <a:t>				 eliminated</a:t>
            </a:r>
          </a:p>
          <a:p>
            <a:pPr eaLnBrk="1" hangingPunct="1"/>
            <a:endParaRPr lang="en-US" sz="20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524000"/>
            <a:ext cx="8229600" cy="4343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Evaluation of an expression with constant operands to replace the expression with single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Example:</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area := (22.0/7.0) * r ** 2</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CC3300"/>
                </a:solidFill>
                <a:effectLst/>
                <a:uLnTx/>
                <a:uFillTx/>
                <a:latin typeface="Courier New" pitchFamily="49" charset="0"/>
                <a:ea typeface="+mn-ea"/>
                <a:cs typeface="+mn-cs"/>
              </a:rPr>
              <a:t>area := 3.14286 * r ** 2</a:t>
            </a:r>
          </a:p>
        </p:txBody>
      </p:sp>
      <p:sp>
        <p:nvSpPr>
          <p:cNvPr id="4" name="TextBox 3"/>
          <p:cNvSpPr txBox="1"/>
          <p:nvPr/>
        </p:nvSpPr>
        <p:spPr>
          <a:xfrm>
            <a:off x="609600" y="1438870"/>
            <a:ext cx="4267200" cy="738664"/>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Constant folding </a:t>
            </a:r>
          </a:p>
          <a:p>
            <a:endParaRPr lang="en-US" dirty="0"/>
          </a:p>
        </p:txBody>
      </p:sp>
      <p:sp>
        <p:nvSpPr>
          <p:cNvPr id="5" name="Rectangle 4"/>
          <p:cNvSpPr/>
          <p:nvPr/>
        </p:nvSpPr>
        <p:spPr>
          <a:xfrm>
            <a:off x="1219200" y="533400"/>
            <a:ext cx="6489277" cy="769441"/>
          </a:xfrm>
          <a:prstGeom prst="rect">
            <a:avLst/>
          </a:prstGeom>
        </p:spPr>
        <p:txBody>
          <a:bodyPr wrap="none">
            <a:spAutoFit/>
          </a:bodyPr>
          <a:lstStyle/>
          <a:p>
            <a:r>
              <a:rPr kumimoji="0" lang="en-US" sz="4400" b="0" i="0" u="none" strike="noStrike" kern="0" cap="none" spc="0" normalizeH="0" baseline="0" noProof="0" dirty="0" smtClean="0">
                <a:ln>
                  <a:noFill/>
                </a:ln>
                <a:solidFill>
                  <a:srgbClr val="000000"/>
                </a:solidFill>
                <a:effectLst/>
                <a:uLnTx/>
                <a:uFillTx/>
                <a:latin typeface="Arial"/>
                <a:ea typeface="+mj-ea"/>
                <a:cs typeface="+mj-cs"/>
              </a:rPr>
              <a:t>Compile-Time Evaluation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0385F65D-E318-4E18-8740-4CA76B9679A3}" type="slidenum">
              <a:rPr lang="en-US"/>
              <a:pPr/>
              <a:t>14</a:t>
            </a:fld>
            <a:endParaRPr lang="en-US"/>
          </a:p>
        </p:txBody>
      </p:sp>
      <p:sp>
        <p:nvSpPr>
          <p:cNvPr id="31747" name="Rectangle 2"/>
          <p:cNvSpPr>
            <a:spLocks noGrp="1" noChangeArrowheads="1"/>
          </p:cNvSpPr>
          <p:nvPr>
            <p:ph type="title"/>
          </p:nvPr>
        </p:nvSpPr>
        <p:spPr/>
        <p:txBody>
          <a:bodyPr/>
          <a:lstStyle/>
          <a:p>
            <a:pPr eaLnBrk="1" hangingPunct="1"/>
            <a:r>
              <a:rPr lang="en-US" smtClean="0"/>
              <a:t>Compile-Time Evaluation</a:t>
            </a:r>
          </a:p>
        </p:txBody>
      </p:sp>
      <p:sp>
        <p:nvSpPr>
          <p:cNvPr id="31748" name="Rectangle 3"/>
          <p:cNvSpPr>
            <a:spLocks noGrp="1" noChangeArrowheads="1"/>
          </p:cNvSpPr>
          <p:nvPr>
            <p:ph type="body" idx="1"/>
          </p:nvPr>
        </p:nvSpPr>
        <p:spPr/>
        <p:txBody>
          <a:bodyPr/>
          <a:lstStyle/>
          <a:p>
            <a:pPr eaLnBrk="1" hangingPunct="1"/>
            <a:r>
              <a:rPr lang="en-US" b="1" smtClean="0"/>
              <a:t>Constant Propagation</a:t>
            </a:r>
            <a:r>
              <a:rPr lang="en-US" smtClean="0"/>
              <a:t>: Replace a variable with constant which has been assigned to it earlier.</a:t>
            </a:r>
          </a:p>
          <a:p>
            <a:pPr eaLnBrk="1" hangingPunct="1"/>
            <a:r>
              <a:rPr lang="en-US" smtClean="0"/>
              <a:t>Example:</a:t>
            </a:r>
          </a:p>
          <a:p>
            <a:pPr lvl="1" eaLnBrk="1" hangingPunct="1">
              <a:buFont typeface="Wingdings" pitchFamily="2" charset="2"/>
              <a:buNone/>
            </a:pPr>
            <a:r>
              <a:rPr lang="en-US" smtClean="0">
                <a:latin typeface="Courier New" pitchFamily="49" charset="0"/>
              </a:rPr>
              <a:t>pi := </a:t>
            </a:r>
            <a:r>
              <a:rPr lang="en-US" sz="2400" smtClean="0">
                <a:latin typeface="Courier New" pitchFamily="49" charset="0"/>
              </a:rPr>
              <a:t>3.14286</a:t>
            </a:r>
          </a:p>
          <a:p>
            <a:pPr lvl="1" eaLnBrk="1" hangingPunct="1">
              <a:buFont typeface="Wingdings" pitchFamily="2" charset="2"/>
              <a:buNone/>
            </a:pPr>
            <a:r>
              <a:rPr lang="en-US" sz="2400" smtClean="0">
                <a:latin typeface="Courier New" pitchFamily="49" charset="0"/>
              </a:rPr>
              <a:t>area = pi * r ** 2</a:t>
            </a:r>
          </a:p>
          <a:p>
            <a:pPr lvl="1" eaLnBrk="1" hangingPunct="1">
              <a:buFont typeface="Wingdings" pitchFamily="2" charset="2"/>
              <a:buNone/>
            </a:pPr>
            <a:r>
              <a:rPr lang="en-US" sz="2400" smtClean="0">
                <a:latin typeface="Courier New" pitchFamily="49" charset="0"/>
              </a:rPr>
              <a:t>					 </a:t>
            </a:r>
            <a:r>
              <a:rPr lang="en-US" sz="2400" smtClean="0">
                <a:solidFill>
                  <a:srgbClr val="CC3300"/>
                </a:solidFill>
                <a:latin typeface="Courier New" pitchFamily="49" charset="0"/>
              </a:rPr>
              <a:t>area = 3.14286 * r ** 2</a:t>
            </a:r>
          </a:p>
        </p:txBody>
      </p:sp>
      <p:sp>
        <p:nvSpPr>
          <p:cNvPr id="31749" name="Line 4"/>
          <p:cNvSpPr>
            <a:spLocks noChangeShapeType="1"/>
          </p:cNvSpPr>
          <p:nvPr/>
        </p:nvSpPr>
        <p:spPr bwMode="auto">
          <a:xfrm>
            <a:off x="3429000" y="5257800"/>
            <a:ext cx="533400" cy="0"/>
          </a:xfrm>
          <a:prstGeom prst="line">
            <a:avLst/>
          </a:prstGeom>
          <a:noFill/>
          <a:ln w="34925">
            <a:solidFill>
              <a:schemeClr val="tx1"/>
            </a:solidFill>
            <a:round/>
            <a:headEnd/>
            <a:tailEnd type="arrow" w="lg" len="med"/>
          </a:ln>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31216" y="2179320"/>
          <a:ext cx="4681568" cy="4145280"/>
        </p:xfrm>
        <a:graphic>
          <a:graphicData uri="http://schemas.openxmlformats.org/drawingml/2006/table">
            <a:tbl>
              <a:tblPr/>
              <a:tblGrid>
                <a:gridCol w="4681568"/>
              </a:tblGrid>
              <a:tr h="4064000">
                <a:tc>
                  <a:txBody>
                    <a:bodyPr/>
                    <a:lstStyle/>
                    <a:p>
                      <a:pPr algn="l" rtl="0" fontAlgn="base"/>
                      <a:r>
                        <a:rPr lang="en-US" sz="1600" b="0" i="0" dirty="0">
                          <a:latin typeface="Consolas"/>
                        </a:rPr>
                        <a:t>a = 200; </a:t>
                      </a:r>
                    </a:p>
                    <a:p>
                      <a:pPr algn="l" rtl="0" fontAlgn="base"/>
                      <a:r>
                        <a:rPr lang="en-US" sz="1600" b="0" i="0" dirty="0">
                          <a:latin typeface="Consolas"/>
                        </a:rPr>
                        <a:t> while(a&gt;0) </a:t>
                      </a:r>
                    </a:p>
                    <a:p>
                      <a:pPr algn="l" rtl="0" fontAlgn="base"/>
                      <a:r>
                        <a:rPr lang="en-US" sz="1600" b="0" i="0" dirty="0">
                          <a:latin typeface="Consolas"/>
                        </a:rPr>
                        <a:t> { </a:t>
                      </a:r>
                    </a:p>
                    <a:p>
                      <a:pPr algn="l" rtl="0" fontAlgn="base"/>
                      <a:r>
                        <a:rPr lang="en-US" sz="1600" b="0" i="0" dirty="0">
                          <a:latin typeface="Consolas"/>
                        </a:rPr>
                        <a:t>     b = x + y; </a:t>
                      </a:r>
                    </a:p>
                    <a:p>
                      <a:pPr algn="l" rtl="0" fontAlgn="base"/>
                      <a:r>
                        <a:rPr lang="en-US" sz="1600" b="0" i="0" dirty="0">
                          <a:latin typeface="Consolas"/>
                        </a:rPr>
                        <a:t>     if (a % b == 0} </a:t>
                      </a:r>
                    </a:p>
                    <a:p>
                      <a:pPr algn="l" rtl="0" fontAlgn="base"/>
                      <a:r>
                        <a:rPr lang="en-US" sz="1600" b="0" i="0" dirty="0">
                          <a:latin typeface="Consolas"/>
                        </a:rPr>
                        <a:t>     </a:t>
                      </a:r>
                      <a:r>
                        <a:rPr lang="en-US" sz="1600" b="0" i="0" dirty="0" err="1">
                          <a:latin typeface="Consolas"/>
                        </a:rPr>
                        <a:t>printf</a:t>
                      </a:r>
                      <a:r>
                        <a:rPr lang="en-US" sz="1600" b="0" i="0" dirty="0">
                          <a:latin typeface="Consolas"/>
                        </a:rPr>
                        <a:t>(“%d”, a); </a:t>
                      </a:r>
                    </a:p>
                    <a:p>
                      <a:pPr algn="l" rtl="0" fontAlgn="base"/>
                      <a:r>
                        <a:rPr lang="en-US" sz="1600" b="0" i="0" dirty="0">
                          <a:latin typeface="Consolas"/>
                        </a:rPr>
                        <a:t>   } </a:t>
                      </a:r>
                    </a:p>
                    <a:p>
                      <a:pPr algn="l" rtl="0" fontAlgn="base"/>
                      <a:r>
                        <a:rPr lang="en-US" sz="1600" b="0" i="0" dirty="0">
                          <a:latin typeface="Consolas"/>
                        </a:rPr>
                        <a:t> </a:t>
                      </a:r>
                    </a:p>
                    <a:p>
                      <a:pPr algn="l" rtl="0" fontAlgn="base"/>
                      <a:r>
                        <a:rPr lang="en-US" sz="1600" b="0" i="0" dirty="0">
                          <a:latin typeface="Consolas"/>
                        </a:rPr>
                        <a:t> </a:t>
                      </a:r>
                    </a:p>
                    <a:p>
                      <a:pPr algn="l" rtl="0" fontAlgn="base"/>
                      <a:r>
                        <a:rPr lang="en-US" sz="1600" b="0" i="0" dirty="0">
                          <a:latin typeface="Consolas"/>
                        </a:rPr>
                        <a:t>//This code can be further optimized as </a:t>
                      </a:r>
                    </a:p>
                    <a:p>
                      <a:pPr algn="l" rtl="0" fontAlgn="base"/>
                      <a:r>
                        <a:rPr lang="en-US" sz="1600" b="0" i="0" dirty="0">
                          <a:latin typeface="Consolas"/>
                        </a:rPr>
                        <a:t>a = 200; </a:t>
                      </a:r>
                    </a:p>
                    <a:p>
                      <a:pPr algn="l" rtl="0" fontAlgn="base"/>
                      <a:r>
                        <a:rPr lang="en-US" sz="1600" b="0" i="0" dirty="0">
                          <a:latin typeface="Consolas"/>
                        </a:rPr>
                        <a:t>b = x + y; </a:t>
                      </a:r>
                    </a:p>
                    <a:p>
                      <a:pPr algn="l" rtl="0" fontAlgn="base"/>
                      <a:r>
                        <a:rPr lang="en-US" sz="1600" b="0" i="0" dirty="0">
                          <a:latin typeface="Consolas"/>
                        </a:rPr>
                        <a:t>while(a&gt;0) </a:t>
                      </a:r>
                    </a:p>
                    <a:p>
                      <a:pPr algn="l" rtl="0" fontAlgn="base"/>
                      <a:r>
                        <a:rPr lang="en-US" sz="1600" b="0" i="0" dirty="0">
                          <a:latin typeface="Consolas"/>
                        </a:rPr>
                        <a:t> { </a:t>
                      </a:r>
                    </a:p>
                    <a:p>
                      <a:pPr algn="l" rtl="0" fontAlgn="base"/>
                      <a:r>
                        <a:rPr lang="en-US" sz="1600" b="0" i="0" dirty="0">
                          <a:latin typeface="Consolas"/>
                        </a:rPr>
                        <a:t>     if (a % b == 0} </a:t>
                      </a:r>
                    </a:p>
                    <a:p>
                      <a:pPr algn="l" rtl="0" fontAlgn="base"/>
                      <a:r>
                        <a:rPr lang="en-US" sz="1600" b="0" i="0" dirty="0">
                          <a:latin typeface="Consolas"/>
                        </a:rPr>
                        <a:t>     </a:t>
                      </a:r>
                      <a:r>
                        <a:rPr lang="en-US" sz="1600" b="0" i="0" dirty="0" err="1">
                          <a:latin typeface="Consolas"/>
                        </a:rPr>
                        <a:t>printf</a:t>
                      </a:r>
                      <a:r>
                        <a:rPr lang="en-US" sz="1600" b="0" i="0" dirty="0">
                          <a:latin typeface="Consolas"/>
                        </a:rPr>
                        <a:t>(“%d”, a); </a:t>
                      </a:r>
                    </a:p>
                    <a:p>
                      <a:pPr algn="l" rtl="0" fontAlgn="base"/>
                      <a:r>
                        <a:rPr lang="en-US" sz="1600" b="0" i="0" dirty="0">
                          <a:latin typeface="Consolas"/>
                        </a:rPr>
                        <a:t>   } </a:t>
                      </a:r>
                    </a:p>
                  </a:txBody>
                  <a:tcPr marL="0" marR="0" marT="0" marB="0" anchor="ctr">
                    <a:lnL>
                      <a:noFill/>
                    </a:lnL>
                    <a:lnR>
                      <a:noFill/>
                    </a:lnR>
                    <a:lnT>
                      <a:noFill/>
                    </a:lnT>
                    <a:lnB>
                      <a:noFill/>
                    </a:lnB>
                  </a:tcPr>
                </a:tc>
              </a:tr>
            </a:tbl>
          </a:graphicData>
        </a:graphic>
      </p:graphicFrame>
      <p:sp>
        <p:nvSpPr>
          <p:cNvPr id="5" name="TextBox 4"/>
          <p:cNvSpPr txBox="1"/>
          <p:nvPr/>
        </p:nvSpPr>
        <p:spPr>
          <a:xfrm>
            <a:off x="1143000" y="304800"/>
            <a:ext cx="5410200" cy="584775"/>
          </a:xfrm>
          <a:prstGeom prst="rect">
            <a:avLst/>
          </a:prstGeom>
          <a:noFill/>
        </p:spPr>
        <p:txBody>
          <a:bodyPr wrap="square" rtlCol="0">
            <a:spAutoFit/>
          </a:bodyPr>
          <a:lstStyle/>
          <a:p>
            <a:r>
              <a:rPr lang="en-US" sz="3200" b="1" dirty="0" smtClean="0"/>
              <a:t>Code Motion</a:t>
            </a:r>
            <a:endParaRPr lang="en-US" sz="3200" b="1" dirty="0"/>
          </a:p>
        </p:txBody>
      </p:sp>
      <p:sp>
        <p:nvSpPr>
          <p:cNvPr id="6" name="TextBox 5"/>
          <p:cNvSpPr txBox="1"/>
          <p:nvPr/>
        </p:nvSpPr>
        <p:spPr>
          <a:xfrm>
            <a:off x="838200" y="914400"/>
            <a:ext cx="7391400" cy="830997"/>
          </a:xfrm>
          <a:prstGeom prst="rect">
            <a:avLst/>
          </a:prstGeom>
          <a:noFill/>
        </p:spPr>
        <p:txBody>
          <a:bodyPr wrap="square" rtlCol="0">
            <a:spAutoFit/>
          </a:bodyPr>
          <a:lstStyle/>
          <a:p>
            <a:pPr>
              <a:buFont typeface="Arial" pitchFamily="34" charset="0"/>
              <a:buChar char="•"/>
            </a:pPr>
            <a:r>
              <a:rPr lang="en-US" sz="2400" dirty="0" smtClean="0"/>
              <a:t>   Reduce </a:t>
            </a:r>
            <a:r>
              <a:rPr lang="en-US" sz="2400" dirty="0"/>
              <a:t>the evaluation frequency of expression</a:t>
            </a:r>
            <a:r>
              <a:rPr lang="en-US" sz="2400" dirty="0" smtClean="0"/>
              <a:t>.</a:t>
            </a:r>
          </a:p>
          <a:p>
            <a:pPr>
              <a:buFont typeface="Arial" pitchFamily="34" charset="0"/>
              <a:buChar char="•"/>
            </a:pPr>
            <a:r>
              <a:rPr lang="en-US" sz="2400" dirty="0" smtClean="0"/>
              <a:t>   Bring </a:t>
            </a:r>
            <a:r>
              <a:rPr lang="en-US" sz="2400" dirty="0"/>
              <a:t>loop invariant statements out of the loop.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990600" y="1524000"/>
            <a:ext cx="7696200" cy="5029200"/>
          </a:xfrm>
          <a:prstGeom prst="rect">
            <a:avLst/>
          </a:prstGeom>
          <a:noFill/>
          <a:ln w="9525">
            <a:noFill/>
            <a:miter lim="800000"/>
            <a:headEnd/>
            <a:tailEnd/>
          </a:ln>
          <a:effectLst/>
        </p:spPr>
      </p:pic>
      <p:sp>
        <p:nvSpPr>
          <p:cNvPr id="4" name="TextBox 3"/>
          <p:cNvSpPr txBox="1"/>
          <p:nvPr/>
        </p:nvSpPr>
        <p:spPr>
          <a:xfrm>
            <a:off x="1066800" y="457200"/>
            <a:ext cx="6934200" cy="646331"/>
          </a:xfrm>
          <a:prstGeom prst="rect">
            <a:avLst/>
          </a:prstGeom>
          <a:noFill/>
        </p:spPr>
        <p:txBody>
          <a:bodyPr wrap="square" rtlCol="0">
            <a:spAutoFit/>
          </a:bodyPr>
          <a:lstStyle/>
          <a:p>
            <a:r>
              <a:rPr lang="en-US" sz="3600" b="1" dirty="0" smtClean="0"/>
              <a:t>Induction Variable Elimination:</a:t>
            </a:r>
            <a:endParaRPr lang="en-US"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533401" y="609600"/>
            <a:ext cx="8153400" cy="2878959"/>
          </a:xfrm>
          <a:prstGeom prst="rect">
            <a:avLst/>
          </a:prstGeom>
          <a:solidFill>
            <a:srgbClr val="FFFFFF"/>
          </a:solidFill>
          <a:ln w="9525">
            <a:noFill/>
            <a:miter lim="800000"/>
            <a:headEnd/>
            <a:tailEnd/>
          </a:ln>
          <a:effectLst/>
        </p:spPr>
        <p:txBody>
          <a:bodyPr vert="horz" wrap="square" lIns="0" tIns="36501"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In this technique,</a:t>
            </a:r>
            <a:endParaRPr kumimoji="0" lang="en-US" sz="12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As the name suggests, it involves reducing the strength of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This technique replaces the expensive and costly operators with the simple and cheaper ones. </a:t>
            </a:r>
            <a:endParaRPr lang="en-US" sz="2000" u="sng" dirty="0">
              <a:solidFill>
                <a:srgbClr val="30303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sng" strike="noStrike" cap="none" normalizeH="0" baseline="0" dirty="0" smtClean="0">
                <a:ln>
                  <a:noFill/>
                </a:ln>
                <a:solidFill>
                  <a:srgbClr val="303030"/>
                </a:solidFill>
                <a:effectLst/>
                <a:latin typeface="Times New Roman" pitchFamily="18" charset="0"/>
                <a:cs typeface="Times New Roman" pitchFamily="18" charset="0"/>
              </a:rPr>
              <a:t>Example-</a:t>
            </a: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 </a:t>
            </a:r>
            <a:endParaRPr kumimoji="0" lang="en-US" sz="12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Here,</a:t>
            </a:r>
            <a:endParaRPr kumimoji="0" lang="en-US" sz="12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The expression “A x 2” is replaced with the expression “A + 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rgbClr val="303030"/>
                </a:solidFill>
                <a:effectLst/>
                <a:latin typeface="Times New Roman" pitchFamily="18" charset="0"/>
                <a:cs typeface="Times New Roman" pitchFamily="18" charset="0"/>
              </a:rPr>
              <a:t>This is because the cost of multiplication operator is higher than that of addition operator.</a:t>
            </a:r>
            <a:endParaRPr kumimoji="0" lang="en-US" sz="360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143000" y="3505200"/>
          <a:ext cx="7053835" cy="762000"/>
        </p:xfrm>
        <a:graphic>
          <a:graphicData uri="http://schemas.openxmlformats.org/drawingml/2006/table">
            <a:tbl>
              <a:tblPr/>
              <a:tblGrid>
                <a:gridCol w="3658846"/>
                <a:gridCol w="3394989"/>
              </a:tblGrid>
              <a:tr h="268224">
                <a:tc>
                  <a:txBody>
                    <a:bodyPr/>
                    <a:lstStyle/>
                    <a:p>
                      <a:pPr algn="ctr"/>
                      <a:r>
                        <a:rPr lang="en-US" sz="1200" b="1" dirty="0"/>
                        <a:t>Code Before Optimization</a:t>
                      </a:r>
                      <a:endParaRPr lang="en-US"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dirty="0"/>
                        <a:t>Code After Optimization</a:t>
                      </a:r>
                      <a:endParaRPr lang="en-US"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41376">
                <a:tc>
                  <a:txBody>
                    <a:bodyPr/>
                    <a:lstStyle/>
                    <a:p>
                      <a:pPr algn="ctr"/>
                      <a:r>
                        <a:rPr lang="en-US" dirty="0"/>
                        <a:t>B = A x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dirty="0"/>
                        <a:t>B = A + A</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1143000" y="0"/>
            <a:ext cx="5791200" cy="769441"/>
          </a:xfrm>
          <a:prstGeom prst="rect">
            <a:avLst/>
          </a:prstGeom>
          <a:noFill/>
        </p:spPr>
        <p:txBody>
          <a:bodyPr wrap="square" rtlCol="0">
            <a:spAutoFit/>
          </a:bodyPr>
          <a:lstStyle/>
          <a:p>
            <a:r>
              <a:rPr kumimoji="0" lang="en-US" sz="4400" b="0" i="0" u="none" strike="noStrike" kern="0" cap="none" spc="0" normalizeH="0" baseline="0" noProof="0" dirty="0" smtClean="0">
                <a:ln>
                  <a:noFill/>
                </a:ln>
                <a:solidFill>
                  <a:srgbClr val="000000"/>
                </a:solidFill>
                <a:effectLst/>
                <a:uLnTx/>
                <a:uFillTx/>
                <a:latin typeface="Arial"/>
                <a:ea typeface="+mj-ea"/>
                <a:cs typeface="+mj-cs"/>
              </a:rPr>
              <a:t>Strength Reduction</a:t>
            </a:r>
            <a:endParaRPr lang="en-US" dirty="0"/>
          </a:p>
        </p:txBody>
      </p:sp>
      <p:sp>
        <p:nvSpPr>
          <p:cNvPr id="6" name="Rectangle 5"/>
          <p:cNvSpPr/>
          <p:nvPr/>
        </p:nvSpPr>
        <p:spPr>
          <a:xfrm>
            <a:off x="609600" y="4267200"/>
            <a:ext cx="7696200" cy="646331"/>
          </a:xfrm>
          <a:prstGeom prst="rect">
            <a:avLst/>
          </a:prstGeom>
        </p:spPr>
        <p:txBody>
          <a:bodyPr wrap="square">
            <a:spAutoFit/>
          </a:bodyPr>
          <a:lstStyle/>
          <a:p>
            <a:r>
              <a:rPr lang="en-US" dirty="0"/>
              <a:t>The multiplication operator can be easily replaced by left shift operator a&lt;&lt;1 Division can be replaced by a </a:t>
            </a:r>
            <a:r>
              <a:rPr lang="en-US" dirty="0" err="1"/>
              <a:t>a</a:t>
            </a:r>
            <a:r>
              <a:rPr lang="en-US" dirty="0"/>
              <a:t>&gt;&gt;1 operator.</a:t>
            </a:r>
          </a:p>
        </p:txBody>
      </p:sp>
      <p:pic>
        <p:nvPicPr>
          <p:cNvPr id="36866" name="Picture 2"/>
          <p:cNvPicPr>
            <a:picLocks noChangeAspect="1" noChangeArrowheads="1"/>
          </p:cNvPicPr>
          <p:nvPr/>
        </p:nvPicPr>
        <p:blipFill>
          <a:blip r:embed="rId2"/>
          <a:srcRect/>
          <a:stretch>
            <a:fillRect/>
          </a:stretch>
        </p:blipFill>
        <p:spPr bwMode="auto">
          <a:xfrm>
            <a:off x="1662113" y="5029200"/>
            <a:ext cx="5819775" cy="12573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71601" y="685800"/>
            <a:ext cx="4948238" cy="4076700"/>
          </a:xfrm>
          <a:prstGeom prst="rect">
            <a:avLst/>
          </a:prstGeom>
          <a:noFill/>
          <a:ln w="9525">
            <a:noFill/>
            <a:miter lim="800000"/>
            <a:headEnd/>
            <a:tailEnd/>
          </a:ln>
          <a:effectLst/>
        </p:spPr>
      </p:pic>
      <p:sp>
        <p:nvSpPr>
          <p:cNvPr id="4" name="TextBox 3"/>
          <p:cNvSpPr txBox="1"/>
          <p:nvPr/>
        </p:nvSpPr>
        <p:spPr>
          <a:xfrm>
            <a:off x="762000" y="5715000"/>
            <a:ext cx="7010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CPU can perform some operations in parallel.</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457200"/>
            <a:ext cx="8229599" cy="5486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609600" y="1676400"/>
            <a:ext cx="8077200" cy="4154984"/>
          </a:xfrm>
          <a:prstGeom prst="rect">
            <a:avLst/>
          </a:prstGeom>
          <a:noFill/>
        </p:spPr>
        <p:txBody>
          <a:bodyPr wrap="square" rtlCol="0">
            <a:spAutoFit/>
          </a:bodyPr>
          <a:lstStyle/>
          <a:p>
            <a:endParaRPr lang="en-US" sz="2400" dirty="0"/>
          </a:p>
          <a:p>
            <a:pPr>
              <a:buFont typeface="Arial" pitchFamily="34" charset="0"/>
              <a:buChar char="•"/>
            </a:pPr>
            <a:r>
              <a:rPr lang="en-US" sz="2400" dirty="0" smtClean="0"/>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code produced by the straight forward compiling algorithms can often be made to run faster or take less space, or both. This improvement is achieved by program transformations that are traditionally called optimizations. </a:t>
            </a:r>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Compilers </a:t>
            </a:r>
            <a:r>
              <a:rPr lang="en-US" sz="2400" dirty="0">
                <a:latin typeface="Times New Roman" pitchFamily="18" charset="0"/>
                <a:cs typeface="Times New Roman" pitchFamily="18" charset="0"/>
              </a:rPr>
              <a:t>that apply code-improving transformations are called </a:t>
            </a:r>
            <a:r>
              <a:rPr lang="en-US" sz="2400" b="1" dirty="0">
                <a:latin typeface="Times New Roman" pitchFamily="18" charset="0"/>
                <a:cs typeface="Times New Roman" pitchFamily="18" charset="0"/>
              </a:rPr>
              <a:t>optimizing compilers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Optimizations </a:t>
            </a:r>
            <a:r>
              <a:rPr lang="en-US" sz="2400" dirty="0">
                <a:latin typeface="Times New Roman" pitchFamily="18" charset="0"/>
                <a:cs typeface="Times New Roman" pitchFamily="18" charset="0"/>
              </a:rPr>
              <a:t>are classified into two categories. They are </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Machine independent optimizations: </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Machine dependant optimizations: </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6200"/>
            <a:ext cx="6553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BASIC BLOCKS AND FLOW GRAPHS</a:t>
            </a:r>
            <a:endParaRPr lang="en-US" sz="2800" dirty="0">
              <a:latin typeface="Times New Roman" pitchFamily="18" charset="0"/>
              <a:cs typeface="Times New Roman" pitchFamily="18" charset="0"/>
            </a:endParaRPr>
          </a:p>
        </p:txBody>
      </p:sp>
      <p:sp>
        <p:nvSpPr>
          <p:cNvPr id="3" name="TextBox 2"/>
          <p:cNvSpPr txBox="1"/>
          <p:nvPr/>
        </p:nvSpPr>
        <p:spPr>
          <a:xfrm>
            <a:off x="228600" y="533401"/>
            <a:ext cx="8763000" cy="674030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Basic Block:</a:t>
            </a:r>
          </a:p>
          <a:p>
            <a:r>
              <a:rPr lang="en-US" sz="2400" dirty="0" smtClean="0">
                <a:latin typeface="Times New Roman" pitchFamily="18" charset="0"/>
                <a:cs typeface="Times New Roman" pitchFamily="18" charset="0"/>
              </a:rPr>
              <a:t>A basic block is a sequence of consecutive statements in which flow of control enters at the beginning and leaves at the end without halt or possibility of branching except at the end.</a:t>
            </a:r>
          </a:p>
          <a:p>
            <a:r>
              <a:rPr lang="en-US" sz="2400" b="1" dirty="0" smtClean="0">
                <a:latin typeface="Times New Roman" pitchFamily="18" charset="0"/>
                <a:cs typeface="Times New Roman" pitchFamily="18" charset="0"/>
              </a:rPr>
              <a:t>Partitioning a sequence of three address statements into basic blocks:</a:t>
            </a:r>
          </a:p>
          <a:p>
            <a:r>
              <a:rPr lang="en-US" sz="2400" dirty="0" smtClean="0">
                <a:latin typeface="Times New Roman" pitchFamily="18" charset="0"/>
                <a:cs typeface="Times New Roman" pitchFamily="18" charset="0"/>
              </a:rPr>
              <a:t>1. We first determine the set of leaders, the first statements of basic blocks.</a:t>
            </a:r>
          </a:p>
          <a:p>
            <a:r>
              <a:rPr lang="en-US" sz="2400" dirty="0" smtClean="0">
                <a:latin typeface="Times New Roman" pitchFamily="18" charset="0"/>
                <a:cs typeface="Times New Roman" pitchFamily="18" charset="0"/>
              </a:rPr>
              <a:t>The rules we use are the following.</a:t>
            </a:r>
          </a:p>
          <a:p>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The first statement is a leader.</a:t>
            </a:r>
          </a:p>
          <a:p>
            <a:r>
              <a:rPr lang="en-US" sz="2400" dirty="0" smtClean="0">
                <a:latin typeface="Times New Roman" pitchFamily="18" charset="0"/>
                <a:cs typeface="Times New Roman" pitchFamily="18" charset="0"/>
              </a:rPr>
              <a:t>ii) Any statement that is the target of a conditional or unconditional </a:t>
            </a:r>
            <a:r>
              <a:rPr lang="en-US" sz="2400" dirty="0" err="1" smtClean="0">
                <a:latin typeface="Times New Roman" pitchFamily="18" charset="0"/>
                <a:cs typeface="Times New Roman" pitchFamily="18" charset="0"/>
              </a:rPr>
              <a:t>goto</a:t>
            </a:r>
            <a:r>
              <a:rPr lang="en-US" sz="2400" dirty="0" smtClean="0">
                <a:latin typeface="Times New Roman" pitchFamily="18" charset="0"/>
                <a:cs typeface="Times New Roman" pitchFamily="18" charset="0"/>
              </a:rPr>
              <a:t> is a leader.</a:t>
            </a:r>
          </a:p>
          <a:p>
            <a:r>
              <a:rPr lang="en-US" sz="2400" dirty="0" smtClean="0">
                <a:latin typeface="Times New Roman" pitchFamily="18" charset="0"/>
                <a:cs typeface="Times New Roman" pitchFamily="18" charset="0"/>
              </a:rPr>
              <a:t>iii) Any statement that immediately follows </a:t>
            </a:r>
            <a:r>
              <a:rPr lang="en-US" sz="2400" dirty="0" err="1" smtClean="0">
                <a:latin typeface="Times New Roman" pitchFamily="18" charset="0"/>
                <a:cs typeface="Times New Roman" pitchFamily="18" charset="0"/>
              </a:rPr>
              <a:t>goto</a:t>
            </a:r>
            <a:r>
              <a:rPr lang="en-US" sz="2400" dirty="0" smtClean="0">
                <a:latin typeface="Times New Roman" pitchFamily="18" charset="0"/>
                <a:cs typeface="Times New Roman" pitchFamily="18" charset="0"/>
              </a:rPr>
              <a:t> or conditional </a:t>
            </a:r>
            <a:r>
              <a:rPr lang="en-US" sz="2400" dirty="0" err="1" smtClean="0">
                <a:latin typeface="Times New Roman" pitchFamily="18" charset="0"/>
                <a:cs typeface="Times New Roman" pitchFamily="18" charset="0"/>
              </a:rPr>
              <a:t>goto</a:t>
            </a:r>
            <a:r>
              <a:rPr lang="en-US" sz="2400" dirty="0" smtClean="0">
                <a:latin typeface="Times New Roman" pitchFamily="18" charset="0"/>
                <a:cs typeface="Times New Roman" pitchFamily="18" charset="0"/>
              </a:rPr>
              <a:t> statement is a leader.</a:t>
            </a:r>
          </a:p>
          <a:p>
            <a:r>
              <a:rPr lang="en-US" sz="2400" dirty="0" smtClean="0">
                <a:latin typeface="Times New Roman" pitchFamily="18" charset="0"/>
                <a:cs typeface="Times New Roman" pitchFamily="18" charset="0"/>
              </a:rPr>
              <a:t>2. For each leader, its basic block consists of the leader and all statements up to but not including the next leader or the end of the program.</a:t>
            </a:r>
          </a:p>
          <a:p>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914400"/>
            <a:ext cx="4495800" cy="4800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19600" y="1143000"/>
            <a:ext cx="4057650"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8001000" cy="5632311"/>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the code optimizer, programs are represented by flow graphs, in </a:t>
            </a:r>
            <a:r>
              <a:rPr lang="en-US" sz="2400" dirty="0" smtClean="0">
                <a:latin typeface="Times New Roman" pitchFamily="18" charset="0"/>
                <a:cs typeface="Times New Roman" pitchFamily="18" charset="0"/>
              </a:rPr>
              <a:t>which edges </a:t>
            </a:r>
            <a:r>
              <a:rPr lang="en-US" sz="2400" dirty="0">
                <a:latin typeface="Times New Roman" pitchFamily="18" charset="0"/>
                <a:cs typeface="Times New Roman" pitchFamily="18" charset="0"/>
              </a:rPr>
              <a:t>indicate the flow of control and nodes represent basic </a:t>
            </a:r>
            <a:r>
              <a:rPr lang="en-US" sz="2400" dirty="0" smtClean="0">
                <a:latin typeface="Times New Roman" pitchFamily="18" charset="0"/>
                <a:cs typeface="Times New Roman" pitchFamily="18" charset="0"/>
              </a:rPr>
              <a:t>blocks. </a:t>
            </a:r>
          </a:p>
          <a:p>
            <a:pPr>
              <a:buFont typeface="Arial" pitchFamily="34" charset="0"/>
              <a:buChar char="•"/>
            </a:pPr>
            <a:r>
              <a:rPr lang="en-US" sz="2400" dirty="0" smtClean="0">
                <a:latin typeface="Times New Roman" pitchFamily="18" charset="0"/>
                <a:cs typeface="Times New Roman" pitchFamily="18" charset="0"/>
              </a:rPr>
              <a:t>  One node is distinguished as initial; it is the block whose leader is the first statement. There is a directed edge from block B1 to block B2 if B2 can immediately follow B1 in some execution sequence; that is, if</a:t>
            </a:r>
          </a:p>
          <a:p>
            <a:r>
              <a:rPr lang="en-US" sz="2400" dirty="0" smtClean="0">
                <a:latin typeface="Times New Roman" pitchFamily="18" charset="0"/>
                <a:cs typeface="Times New Roman" pitchFamily="18" charset="0"/>
              </a:rPr>
              <a:t>I. there is a conditional or unconditional jump from the last statement of B1 to the first statement of B2, or</a:t>
            </a:r>
          </a:p>
          <a:p>
            <a:r>
              <a:rPr lang="en-US" sz="2400" dirty="0" smtClean="0">
                <a:latin typeface="Times New Roman" pitchFamily="18" charset="0"/>
                <a:cs typeface="Times New Roman" pitchFamily="18" charset="0"/>
              </a:rPr>
              <a:t>2. B2 immediately follows B1 in the order of the program, and B1 does not end in an unconditional jump.</a:t>
            </a:r>
          </a:p>
          <a:p>
            <a:r>
              <a:rPr lang="en-US" sz="2400" dirty="0" smtClean="0">
                <a:latin typeface="Times New Roman" pitchFamily="18" charset="0"/>
                <a:cs typeface="Times New Roman" pitchFamily="18" charset="0"/>
              </a:rPr>
              <a:t>We say that </a:t>
            </a:r>
          </a:p>
          <a:p>
            <a:r>
              <a:rPr lang="en-US" sz="2400" dirty="0" smtClean="0">
                <a:latin typeface="Times New Roman" pitchFamily="18" charset="0"/>
                <a:cs typeface="Times New Roman" pitchFamily="18" charset="0"/>
              </a:rPr>
              <a:t>B1 is a predecessor of B2 </a:t>
            </a:r>
          </a:p>
          <a:p>
            <a:r>
              <a:rPr lang="en-US" sz="2400" dirty="0" smtClean="0">
                <a:latin typeface="Times New Roman" pitchFamily="18" charset="0"/>
                <a:cs typeface="Times New Roman" pitchFamily="18" charset="0"/>
              </a:rPr>
              <a:t>		or </a:t>
            </a:r>
          </a:p>
          <a:p>
            <a:r>
              <a:rPr lang="en-US" sz="2400" dirty="0" smtClean="0">
                <a:latin typeface="Times New Roman" pitchFamily="18" charset="0"/>
                <a:cs typeface="Times New Roman" pitchFamily="18" charset="0"/>
              </a:rPr>
              <a:t>B2 is a successor of B1.</a:t>
            </a:r>
            <a:endParaRPr lang="en-US" sz="2400" dirty="0">
              <a:latin typeface="Times New Roman" pitchFamily="18" charset="0"/>
              <a:cs typeface="Times New Roman" pitchFamily="18" charset="0"/>
            </a:endParaRPr>
          </a:p>
        </p:txBody>
      </p:sp>
      <p:sp>
        <p:nvSpPr>
          <p:cNvPr id="3" name="TextBox 2"/>
          <p:cNvSpPr txBox="1"/>
          <p:nvPr/>
        </p:nvSpPr>
        <p:spPr>
          <a:xfrm>
            <a:off x="2362200" y="381000"/>
            <a:ext cx="3048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Flow Graphs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981200" y="990600"/>
            <a:ext cx="5038725" cy="44672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838200"/>
            <a:ext cx="7238999"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71600" y="381000"/>
            <a:ext cx="6400800" cy="5619750"/>
          </a:xfrm>
          <a:prstGeom prst="rect">
            <a:avLst/>
          </a:prstGeom>
          <a:noFill/>
          <a:ln w="9525">
            <a:noFill/>
            <a:miter lim="800000"/>
            <a:headEnd/>
            <a:tailEnd/>
          </a:ln>
          <a:effectLst/>
        </p:spPr>
      </p:pic>
      <p:sp>
        <p:nvSpPr>
          <p:cNvPr id="6" name="Freeform 5"/>
          <p:cNvSpPr/>
          <p:nvPr/>
        </p:nvSpPr>
        <p:spPr>
          <a:xfrm>
            <a:off x="2602523" y="5943600"/>
            <a:ext cx="1036320" cy="389206"/>
          </a:xfrm>
          <a:custGeom>
            <a:avLst/>
            <a:gdLst>
              <a:gd name="connsiteX0" fmla="*/ 0 w 1036320"/>
              <a:gd name="connsiteY0" fmla="*/ 77372 h 389206"/>
              <a:gd name="connsiteX1" fmla="*/ 492369 w 1036320"/>
              <a:gd name="connsiteY1" fmla="*/ 386862 h 389206"/>
              <a:gd name="connsiteX2" fmla="*/ 956603 w 1036320"/>
              <a:gd name="connsiteY2" fmla="*/ 63305 h 389206"/>
              <a:gd name="connsiteX3" fmla="*/ 970671 w 1036320"/>
              <a:gd name="connsiteY3" fmla="*/ 7034 h 389206"/>
            </a:gdLst>
            <a:ahLst/>
            <a:cxnLst>
              <a:cxn ang="0">
                <a:pos x="connsiteX0" y="connsiteY0"/>
              </a:cxn>
              <a:cxn ang="0">
                <a:pos x="connsiteX1" y="connsiteY1"/>
              </a:cxn>
              <a:cxn ang="0">
                <a:pos x="connsiteX2" y="connsiteY2"/>
              </a:cxn>
              <a:cxn ang="0">
                <a:pos x="connsiteX3" y="connsiteY3"/>
              </a:cxn>
            </a:cxnLst>
            <a:rect l="l" t="t" r="r" b="b"/>
            <a:pathLst>
              <a:path w="1036320" h="389206">
                <a:moveTo>
                  <a:pt x="0" y="77372"/>
                </a:moveTo>
                <a:cubicBezTo>
                  <a:pt x="166467" y="233289"/>
                  <a:pt x="332935" y="389206"/>
                  <a:pt x="492369" y="386862"/>
                </a:cubicBezTo>
                <a:cubicBezTo>
                  <a:pt x="651803" y="384518"/>
                  <a:pt x="876886" y="126610"/>
                  <a:pt x="956603" y="63305"/>
                </a:cubicBezTo>
                <a:cubicBezTo>
                  <a:pt x="1036320" y="0"/>
                  <a:pt x="1003495" y="3517"/>
                  <a:pt x="970671" y="703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4267200" y="304800"/>
            <a:ext cx="1981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p:nvPr>
        </p:nvSpPr>
        <p:spPr/>
        <p:txBody>
          <a:bodyPr>
            <a:normAutofit fontScale="90000"/>
          </a:bodyPr>
          <a:lstStyle/>
          <a:p>
            <a:r>
              <a:rPr lang="en-US" sz="3800" smtClean="0"/>
              <a:t>Intermediate code to set a 10*10 matrix to an identity matrix</a:t>
            </a:r>
          </a:p>
        </p:txBody>
      </p:sp>
      <p:pic>
        <p:nvPicPr>
          <p:cNvPr id="155652" name="Picture 4"/>
          <p:cNvPicPr>
            <a:picLocks noGrp="1" noChangeAspect="1" noChangeArrowheads="1"/>
          </p:cNvPicPr>
          <p:nvPr>
            <p:ph type="body" idx="1"/>
          </p:nvPr>
        </p:nvPicPr>
        <p:blipFill>
          <a:blip r:embed="rId2"/>
          <a:srcRect/>
          <a:stretch>
            <a:fillRect/>
          </a:stretch>
        </p:blipFill>
        <p:spPr>
          <a:xfrm>
            <a:off x="5437188" y="1981200"/>
            <a:ext cx="2944812" cy="4630738"/>
          </a:xfrm>
          <a:noFill/>
        </p:spPr>
      </p:pic>
      <p:pic>
        <p:nvPicPr>
          <p:cNvPr id="155653" name="Picture 5"/>
          <p:cNvPicPr>
            <a:picLocks noChangeAspect="1" noChangeArrowheads="1"/>
          </p:cNvPicPr>
          <p:nvPr/>
        </p:nvPicPr>
        <p:blipFill>
          <a:blip r:embed="rId3"/>
          <a:srcRect/>
          <a:stretch>
            <a:fillRect/>
          </a:stretch>
        </p:blipFill>
        <p:spPr bwMode="auto">
          <a:xfrm>
            <a:off x="933450" y="2286000"/>
            <a:ext cx="3790950" cy="1798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55652"/>
                                        </p:tgtEl>
                                      </p:cBhvr>
                                    </p:animEffect>
                                    <p:set>
                                      <p:cBhvr>
                                        <p:cTn id="7" dur="1" fill="hold">
                                          <p:stCondLst>
                                            <p:cond delay="1999"/>
                                          </p:stCondLst>
                                        </p:cTn>
                                        <p:tgtEl>
                                          <p:spTgt spid="155652"/>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5653"/>
                                        </p:tgtEl>
                                        <p:attrNameLst>
                                          <p:attrName>style.visibility</p:attrName>
                                        </p:attrNameLst>
                                      </p:cBhvr>
                                      <p:to>
                                        <p:strVal val="visible"/>
                                      </p:to>
                                    </p:set>
                                    <p:animEffect transition="in" filter="fade">
                                      <p:cBhvr>
                                        <p:cTn id="11" dur="20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p:cNvSpPr>
          <p:nvPr>
            <p:ph type="title"/>
          </p:nvPr>
        </p:nvSpPr>
        <p:spPr>
          <a:xfrm>
            <a:off x="228600" y="228600"/>
            <a:ext cx="8915400" cy="1143000"/>
          </a:xfrm>
        </p:spPr>
        <p:txBody>
          <a:bodyPr/>
          <a:lstStyle/>
          <a:p>
            <a:r>
              <a:rPr lang="en-US" smtClean="0"/>
              <a:t>Flow graph based on Basic Blocks</a:t>
            </a:r>
          </a:p>
        </p:txBody>
      </p:sp>
      <p:pic>
        <p:nvPicPr>
          <p:cNvPr id="338947" name="Picture 4"/>
          <p:cNvPicPr>
            <a:picLocks noGrp="1" noChangeAspect="1" noChangeArrowheads="1"/>
          </p:cNvPicPr>
          <p:nvPr>
            <p:ph type="body" idx="1"/>
          </p:nvPr>
        </p:nvPicPr>
        <p:blipFill>
          <a:blip r:embed="rId2"/>
          <a:srcRect/>
          <a:stretch>
            <a:fillRect/>
          </a:stretch>
        </p:blipFill>
        <p:spPr>
          <a:xfrm>
            <a:off x="3276600" y="1295400"/>
            <a:ext cx="3354388" cy="55626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534400" cy="461665"/>
          </a:xfrm>
          <a:prstGeom prst="rect">
            <a:avLst/>
          </a:prstGeom>
        </p:spPr>
        <p:txBody>
          <a:bodyPr wrap="square">
            <a:spAutoFit/>
          </a:bodyPr>
          <a:lstStyle/>
          <a:p>
            <a:r>
              <a:rPr lang="en-US" sz="2400" b="1" dirty="0" smtClean="0">
                <a:latin typeface="Times New Roman" pitchFamily="18" charset="0"/>
                <a:cs typeface="Times New Roman" pitchFamily="18" charset="0"/>
              </a:rPr>
              <a:t>Transformations on Basic Blocks or Basic Block Optimizations:</a:t>
            </a:r>
            <a:endParaRPr lang="en-US" sz="2400" b="1" dirty="0">
              <a:latin typeface="Times New Roman" pitchFamily="18" charset="0"/>
              <a:cs typeface="Times New Roman" pitchFamily="18" charset="0"/>
            </a:endParaRPr>
          </a:p>
        </p:txBody>
      </p:sp>
      <p:sp>
        <p:nvSpPr>
          <p:cNvPr id="3" name="TextBox 2"/>
          <p:cNvSpPr txBox="1"/>
          <p:nvPr/>
        </p:nvSpPr>
        <p:spPr>
          <a:xfrm>
            <a:off x="457200" y="990600"/>
            <a:ext cx="8305800" cy="452431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There arc two important classes of local transformations that can be applied to basic blocks</a:t>
            </a:r>
            <a:r>
              <a:rPr lang="en-US" sz="2400" b="1" dirty="0" smtClean="0">
                <a:latin typeface="Times New Roman" pitchFamily="18" charset="0"/>
                <a:cs typeface="Times New Roman" pitchFamily="18" charset="0"/>
              </a:rPr>
              <a:t>:</a:t>
            </a:r>
          </a:p>
          <a:p>
            <a:pPr lvl="1">
              <a:buFont typeface="Arial" pitchFamily="34" charset="0"/>
              <a:buChar char="•"/>
            </a:pPr>
            <a:r>
              <a:rPr lang="en-US" sz="2400" b="1" dirty="0" smtClean="0">
                <a:latin typeface="Times New Roman" pitchFamily="18" charset="0"/>
                <a:cs typeface="Times New Roman" pitchFamily="18" charset="0"/>
              </a:rPr>
              <a:t> structure preserving transformations </a:t>
            </a:r>
          </a:p>
          <a:p>
            <a:pPr lvl="1">
              <a:buFont typeface="Arial" pitchFamily="34" charset="0"/>
              <a:buChar char="•"/>
            </a:pPr>
            <a:r>
              <a:rPr lang="en-US" sz="2400" b="1" dirty="0" smtClean="0">
                <a:latin typeface="Times New Roman" pitchFamily="18" charset="0"/>
                <a:cs typeface="Times New Roman" pitchFamily="18" charset="0"/>
              </a:rPr>
              <a:t> algebraic transformations.</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Structure-Preserving Transformations:</a:t>
            </a:r>
          </a:p>
          <a:p>
            <a:r>
              <a:rPr lang="en-US" sz="2400" dirty="0" smtClean="0">
                <a:latin typeface="Times New Roman" pitchFamily="18" charset="0"/>
                <a:cs typeface="Times New Roman" pitchFamily="18" charset="0"/>
              </a:rPr>
              <a:t>The primary structure-preserving transformations on basic blocks are:</a:t>
            </a:r>
          </a:p>
          <a:p>
            <a:r>
              <a:rPr lang="en-US" sz="2400" dirty="0" smtClean="0">
                <a:latin typeface="Times New Roman" pitchFamily="18" charset="0"/>
                <a:cs typeface="Times New Roman" pitchFamily="18" charset="0"/>
              </a:rPr>
              <a:t>I. common sub expression elimination</a:t>
            </a:r>
          </a:p>
          <a:p>
            <a:r>
              <a:rPr lang="en-US" sz="2400" dirty="0" smtClean="0">
                <a:latin typeface="Times New Roman" pitchFamily="18" charset="0"/>
                <a:cs typeface="Times New Roman" pitchFamily="18" charset="0"/>
              </a:rPr>
              <a:t>2. dead-code elimination</a:t>
            </a:r>
          </a:p>
          <a:p>
            <a:r>
              <a:rPr lang="en-US" sz="2400" dirty="0" smtClean="0">
                <a:latin typeface="Times New Roman" pitchFamily="18" charset="0"/>
                <a:cs typeface="Times New Roman" pitchFamily="18" charset="0"/>
              </a:rPr>
              <a:t>3. renaming of temporary variables</a:t>
            </a:r>
          </a:p>
          <a:p>
            <a:r>
              <a:rPr lang="en-US" sz="2400" dirty="0" smtClean="0">
                <a:latin typeface="Times New Roman" pitchFamily="18" charset="0"/>
                <a:cs typeface="Times New Roman" pitchFamily="18" charset="0"/>
              </a:rPr>
              <a:t>4. interchange of two independent adjacent statements</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838201"/>
            <a:ext cx="8229600" cy="2743199"/>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Identify common sub-expression present in different expression, compute once, and use the result in all the places.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a:t>
            </a:r>
            <a:r>
              <a:rPr kumimoji="0" lang="en-US" sz="20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definition</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the variables involved should not change</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Example:</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a := b * c		</a:t>
            </a:r>
            <a:r>
              <a:rPr kumimoji="0" lang="en-US" sz="2000" b="0" i="0" u="none" strike="noStrike" kern="1200" cap="none" spc="0" normalizeH="0" baseline="0" noProof="0" dirty="0" smtClean="0">
                <a:ln>
                  <a:noFill/>
                </a:ln>
                <a:solidFill>
                  <a:srgbClr val="CC3300"/>
                </a:solidFill>
                <a:effectLst/>
                <a:uLnTx/>
                <a:uFillTx/>
                <a:latin typeface="Courier New" pitchFamily="49" charset="0"/>
                <a:ea typeface="+mn-ea"/>
                <a:cs typeface="+mn-cs"/>
              </a:rPr>
              <a:t>temp := b * c</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				</a:t>
            </a:r>
            <a:r>
              <a:rPr kumimoji="0" lang="en-US" sz="2000" b="0" i="0" u="none" strike="noStrike" kern="1200" cap="none" spc="0" normalizeH="0" baseline="0" noProof="0" dirty="0" smtClean="0">
                <a:ln>
                  <a:noFill/>
                </a:ln>
                <a:solidFill>
                  <a:srgbClr val="CC3300"/>
                </a:solidFill>
                <a:effectLst/>
                <a:uLnTx/>
                <a:uFillTx/>
                <a:latin typeface="Courier New" pitchFamily="49" charset="0"/>
                <a:ea typeface="+mn-ea"/>
                <a:cs typeface="+mn-cs"/>
              </a:rPr>
              <a:t>a := temp</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				</a:t>
            </a:r>
            <a:r>
              <a:rPr kumimoji="0" lang="en-US" sz="2000" b="0" i="0" u="none" strike="noStrike" kern="1200" cap="none" spc="0" normalizeH="0" baseline="0" noProof="0" dirty="0" smtClean="0">
                <a:ln>
                  <a:noFill/>
                </a:ln>
                <a:solidFill>
                  <a:srgbClr val="CC3300"/>
                </a:solidFill>
                <a:effectLst/>
                <a:uLnTx/>
                <a:uFillTx/>
                <a:latin typeface="Courier New" pitchFamily="49" charset="0"/>
                <a:ea typeface="+mn-ea"/>
                <a:cs typeface="+mn-cs"/>
              </a:rPr>
              <a:t>…</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x := b * c + 5	</a:t>
            </a:r>
            <a:r>
              <a:rPr kumimoji="0" lang="en-US" sz="2000" b="0" i="0" u="none" strike="noStrike" kern="1200" cap="none" spc="0" normalizeH="0" baseline="0" noProof="0" dirty="0" smtClean="0">
                <a:ln>
                  <a:noFill/>
                </a:ln>
                <a:solidFill>
                  <a:srgbClr val="CC3300"/>
                </a:solidFill>
                <a:effectLst/>
                <a:uLnTx/>
                <a:uFillTx/>
                <a:latin typeface="Courier New" pitchFamily="49" charset="0"/>
                <a:ea typeface="+mn-ea"/>
                <a:cs typeface="+mn-cs"/>
              </a:rPr>
              <a:t>x := temp + 5</a:t>
            </a:r>
            <a:endParaRPr kumimoji="0" lang="en-US" sz="2400" b="0" i="0" u="none" strike="noStrike" kern="1200" cap="none" spc="0" normalizeH="0" baseline="0" noProof="0" dirty="0" smtClean="0">
              <a:ln>
                <a:noFill/>
              </a:ln>
              <a:solidFill>
                <a:srgbClr val="CC3300"/>
              </a:solidFill>
              <a:effectLst/>
              <a:uLnTx/>
              <a:uFillTx/>
              <a:latin typeface="Courier New" pitchFamily="49" charset="0"/>
              <a:ea typeface="+mn-ea"/>
              <a:cs typeface="+mn-cs"/>
            </a:endParaRPr>
          </a:p>
        </p:txBody>
      </p:sp>
      <p:sp>
        <p:nvSpPr>
          <p:cNvPr id="3" name="TextBox 2"/>
          <p:cNvSpPr txBox="1"/>
          <p:nvPr/>
        </p:nvSpPr>
        <p:spPr>
          <a:xfrm>
            <a:off x="533400" y="304800"/>
            <a:ext cx="5257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Common Sub Expression Elimination:</a:t>
            </a:r>
            <a:endParaRPr lang="en-US" sz="2400" b="1" dirty="0">
              <a:latin typeface="Times New Roman" pitchFamily="18" charset="0"/>
              <a:cs typeface="Times New Roman" pitchFamily="18" charset="0"/>
            </a:endParaRPr>
          </a:p>
        </p:txBody>
      </p:sp>
      <p:sp>
        <p:nvSpPr>
          <p:cNvPr id="4" name="TextBox 3"/>
          <p:cNvSpPr txBox="1"/>
          <p:nvPr/>
        </p:nvSpPr>
        <p:spPr>
          <a:xfrm>
            <a:off x="533400" y="3810000"/>
            <a:ext cx="3581400" cy="461665"/>
          </a:xfrm>
          <a:prstGeom prst="rect">
            <a:avLst/>
          </a:prstGeom>
          <a:noFill/>
        </p:spPr>
        <p:txBody>
          <a:bodyPr wrap="square" rtlCol="0">
            <a:spAutoFit/>
          </a:bodyPr>
          <a:lstStyle/>
          <a:p>
            <a:pPr marL="0" lvl="1"/>
            <a:r>
              <a:rPr lang="en-US" sz="2400" b="1" dirty="0" smtClean="0">
                <a:latin typeface="Times New Roman" pitchFamily="18" charset="0"/>
                <a:cs typeface="Times New Roman" pitchFamily="18" charset="0"/>
              </a:rPr>
              <a:t>Dead Code Elimination:</a:t>
            </a:r>
            <a:endParaRPr lang="en-US" dirty="0"/>
          </a:p>
        </p:txBody>
      </p:sp>
      <p:sp>
        <p:nvSpPr>
          <p:cNvPr id="5" name="TextBox 4"/>
          <p:cNvSpPr txBox="1"/>
          <p:nvPr/>
        </p:nvSpPr>
        <p:spPr>
          <a:xfrm>
            <a:off x="609600" y="4419600"/>
            <a:ext cx="8153400" cy="1569660"/>
          </a:xfrm>
          <a:prstGeom prst="rect">
            <a:avLst/>
          </a:prstGeom>
          <a:noFill/>
        </p:spPr>
        <p:txBody>
          <a:bodyPr wrap="square" rtlCol="0">
            <a:spAutoFit/>
          </a:bodyPr>
          <a:lstStyle/>
          <a:p>
            <a:pPr>
              <a:buFont typeface="Arial" pitchFamily="34" charset="0"/>
              <a:buChar char="•"/>
            </a:pPr>
            <a:r>
              <a:rPr lang="en-US" sz="2400" dirty="0" smtClean="0"/>
              <a:t>   </a:t>
            </a:r>
            <a:r>
              <a:rPr lang="en-US" sz="2400" dirty="0" smtClean="0">
                <a:latin typeface="Times New Roman" pitchFamily="18" charset="0"/>
                <a:cs typeface="Times New Roman" pitchFamily="18" charset="0"/>
              </a:rPr>
              <a:t>Suppose x is dead, that is, never subsequently used, at the  </a:t>
            </a:r>
          </a:p>
          <a:p>
            <a:r>
              <a:rPr lang="en-US" sz="2400" dirty="0" smtClean="0">
                <a:latin typeface="Times New Roman" pitchFamily="18" charset="0"/>
                <a:cs typeface="Times New Roman" pitchFamily="18" charset="0"/>
              </a:rPr>
              <a:t>     point where the statement x : = y + z appears in a basic  </a:t>
            </a:r>
          </a:p>
          <a:p>
            <a:r>
              <a:rPr lang="en-US" sz="2400" dirty="0" smtClean="0">
                <a:latin typeface="Times New Roman" pitchFamily="18" charset="0"/>
                <a:cs typeface="Times New Roman" pitchFamily="18" charset="0"/>
              </a:rPr>
              <a:t>     block. Then this statement may be safely removed without </a:t>
            </a:r>
          </a:p>
          <a:p>
            <a:r>
              <a:rPr lang="en-US" sz="2400" dirty="0" smtClean="0">
                <a:latin typeface="Times New Roman" pitchFamily="18" charset="0"/>
                <a:cs typeface="Times New Roman" pitchFamily="18" charset="0"/>
              </a:rPr>
              <a:t>     changing the value of the basic block</a:t>
            </a:r>
            <a:r>
              <a:rPr lang="en-US" sz="2400" dirty="0" smtClean="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1143000"/>
            <a:ext cx="7315199"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458200" cy="1600200"/>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Suppose we have a statement t : = </a:t>
            </a:r>
            <a:r>
              <a:rPr lang="en-US" sz="2400" dirty="0" err="1" smtClean="0">
                <a:latin typeface="Times New Roman" pitchFamily="18" charset="0"/>
                <a:cs typeface="Times New Roman" pitchFamily="18" charset="0"/>
              </a:rPr>
              <a:t>b+c</a:t>
            </a:r>
            <a:r>
              <a:rPr lang="en-US" sz="2400" dirty="0" smtClean="0">
                <a:latin typeface="Times New Roman" pitchFamily="18" charset="0"/>
                <a:cs typeface="Times New Roman" pitchFamily="18" charset="0"/>
              </a:rPr>
              <a:t>, where t is a temporary. If we change this statement to u : = </a:t>
            </a:r>
            <a:r>
              <a:rPr lang="en-US" sz="2400" dirty="0" err="1" smtClean="0">
                <a:latin typeface="Times New Roman" pitchFamily="18" charset="0"/>
                <a:cs typeface="Times New Roman" pitchFamily="18" charset="0"/>
              </a:rPr>
              <a:t>b+c</a:t>
            </a:r>
            <a:r>
              <a:rPr lang="en-US" sz="2400" dirty="0" smtClean="0">
                <a:latin typeface="Times New Roman" pitchFamily="18" charset="0"/>
                <a:cs typeface="Times New Roman" pitchFamily="18" charset="0"/>
              </a:rPr>
              <a:t>, where u is a new temporary variable, and change all uses of this Instance of t to u, then the value of the basic block is not changed.</a:t>
            </a:r>
            <a:endParaRPr lang="en-US" sz="2400" dirty="0">
              <a:latin typeface="Times New Roman" pitchFamily="18" charset="0"/>
              <a:cs typeface="Times New Roman" pitchFamily="18" charset="0"/>
            </a:endParaRPr>
          </a:p>
        </p:txBody>
      </p:sp>
      <p:sp>
        <p:nvSpPr>
          <p:cNvPr id="3" name="TextBox 2"/>
          <p:cNvSpPr txBox="1"/>
          <p:nvPr/>
        </p:nvSpPr>
        <p:spPr>
          <a:xfrm>
            <a:off x="381000" y="228600"/>
            <a:ext cx="4876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Renaming temporary variables:</a:t>
            </a:r>
            <a:endParaRPr lang="en-US" sz="2400" dirty="0">
              <a:latin typeface="Times New Roman" pitchFamily="18" charset="0"/>
              <a:cs typeface="Times New Roman" pitchFamily="18" charset="0"/>
            </a:endParaRPr>
          </a:p>
        </p:txBody>
      </p:sp>
      <p:sp>
        <p:nvSpPr>
          <p:cNvPr id="4" name="TextBox 3"/>
          <p:cNvSpPr txBox="1"/>
          <p:nvPr/>
        </p:nvSpPr>
        <p:spPr>
          <a:xfrm>
            <a:off x="609600" y="2438400"/>
            <a:ext cx="5257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Interchange of statements:</a:t>
            </a:r>
            <a:endParaRPr lang="en-US" sz="2400" dirty="0">
              <a:latin typeface="Times New Roman" pitchFamily="18" charset="0"/>
              <a:cs typeface="Times New Roman" pitchFamily="18" charset="0"/>
            </a:endParaRPr>
          </a:p>
        </p:txBody>
      </p:sp>
      <p:sp>
        <p:nvSpPr>
          <p:cNvPr id="5" name="TextBox 4"/>
          <p:cNvSpPr txBox="1"/>
          <p:nvPr/>
        </p:nvSpPr>
        <p:spPr>
          <a:xfrm>
            <a:off x="609600" y="2895600"/>
            <a:ext cx="7696200" cy="2308324"/>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Suppose we have a block with the two adjacent statements</a:t>
            </a:r>
          </a:p>
          <a:p>
            <a:r>
              <a:rPr lang="en-US" sz="2400" dirty="0" smtClean="0">
                <a:latin typeface="Times New Roman" pitchFamily="18" charset="0"/>
                <a:cs typeface="Times New Roman" pitchFamily="18" charset="0"/>
              </a:rPr>
              <a:t> t1 = b + c</a:t>
            </a:r>
          </a:p>
          <a:p>
            <a:r>
              <a:rPr lang="en-US" sz="2400" dirty="0" smtClean="0">
                <a:latin typeface="Times New Roman" pitchFamily="18" charset="0"/>
                <a:cs typeface="Times New Roman" pitchFamily="18" charset="0"/>
              </a:rPr>
              <a:t> t2 = x + y</a:t>
            </a:r>
          </a:p>
          <a:p>
            <a:r>
              <a:rPr lang="en-US" sz="2400" dirty="0" smtClean="0">
                <a:latin typeface="Times New Roman" pitchFamily="18" charset="0"/>
                <a:cs typeface="Times New Roman" pitchFamily="18" charset="0"/>
              </a:rPr>
              <a:t>Then we can interchange the two statements without affecting the value of the block if and only if neither x nor y is t1 and neither b nor c is t2.</a:t>
            </a:r>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4648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Algebraic Transformations:</a:t>
            </a:r>
          </a:p>
        </p:txBody>
      </p:sp>
      <p:sp>
        <p:nvSpPr>
          <p:cNvPr id="3" name="TextBox 2"/>
          <p:cNvSpPr txBox="1"/>
          <p:nvPr/>
        </p:nvSpPr>
        <p:spPr>
          <a:xfrm>
            <a:off x="457200" y="1066800"/>
            <a:ext cx="8001000" cy="489364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algebraic transformations can be used to change the set of expressions computed by a basic block into an algebraically equivalent set.</a:t>
            </a:r>
          </a:p>
          <a:p>
            <a:pPr>
              <a:buFont typeface="Arial" pitchFamily="34" charset="0"/>
              <a:buChar char="•"/>
            </a:pPr>
            <a:r>
              <a:rPr lang="en-US" sz="2400" dirty="0" smtClean="0">
                <a:latin typeface="Times New Roman" pitchFamily="18" charset="0"/>
                <a:cs typeface="Times New Roman" pitchFamily="18" charset="0"/>
              </a:rPr>
              <a:t>   For example, statements such as</a:t>
            </a:r>
          </a:p>
          <a:p>
            <a:r>
              <a:rPr lang="en-US" sz="2400" dirty="0" smtClean="0">
                <a:latin typeface="Times New Roman" pitchFamily="18" charset="0"/>
                <a:cs typeface="Times New Roman" pitchFamily="18" charset="0"/>
              </a:rPr>
              <a:t> x = x + 0  or  x = x * 1</a:t>
            </a:r>
          </a:p>
          <a:p>
            <a:r>
              <a:rPr lang="en-US" sz="2400" dirty="0" smtClean="0">
                <a:latin typeface="Times New Roman" pitchFamily="18" charset="0"/>
                <a:cs typeface="Times New Roman" pitchFamily="18" charset="0"/>
              </a:rPr>
              <a:t>can be eliminated from a basic block without changing the set of expressions it computes.</a:t>
            </a:r>
          </a:p>
          <a:p>
            <a:pPr>
              <a:buFont typeface="Arial" pitchFamily="34" charset="0"/>
              <a:buChar char="•"/>
            </a:pPr>
            <a:r>
              <a:rPr lang="en-US" sz="2400" dirty="0" smtClean="0">
                <a:latin typeface="Times New Roman" pitchFamily="18" charset="0"/>
                <a:cs typeface="Times New Roman" pitchFamily="18" charset="0"/>
              </a:rPr>
              <a:t>  The exponentiation operator in the statement</a:t>
            </a:r>
          </a:p>
          <a:p>
            <a:r>
              <a:rPr lang="en-US" sz="2400" dirty="0" smtClean="0">
                <a:latin typeface="Times New Roman" pitchFamily="18" charset="0"/>
                <a:cs typeface="Times New Roman" pitchFamily="18" charset="0"/>
              </a:rPr>
              <a:t> x = y ** 2</a:t>
            </a:r>
          </a:p>
          <a:p>
            <a:r>
              <a:rPr lang="en-US" sz="2400" dirty="0" smtClean="0">
                <a:latin typeface="Times New Roman" pitchFamily="18" charset="0"/>
                <a:cs typeface="Times New Roman" pitchFamily="18" charset="0"/>
              </a:rPr>
              <a:t>usually requires a function call to implement. Using an algebraic  transformation, this statement can be replaced by the cheaper, but equivalent statement </a:t>
            </a:r>
          </a:p>
          <a:p>
            <a:r>
              <a:rPr lang="en-US" sz="2400" dirty="0" smtClean="0">
                <a:latin typeface="Times New Roman" pitchFamily="18" charset="0"/>
                <a:cs typeface="Times New Roman" pitchFamily="18" charset="0"/>
              </a:rPr>
              <a:t>x  = y * y</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355540" cy="461665"/>
          </a:xfrm>
          <a:prstGeom prst="rect">
            <a:avLst/>
          </a:prstGeom>
        </p:spPr>
        <p:txBody>
          <a:bodyPr wrap="none">
            <a:spAutoFit/>
          </a:bodyPr>
          <a:lstStyle/>
          <a:p>
            <a:r>
              <a:rPr lang="en-US" sz="2400" b="1" dirty="0" smtClean="0">
                <a:latin typeface="Times New Roman" pitchFamily="18" charset="0"/>
                <a:cs typeface="Times New Roman" pitchFamily="18" charset="0"/>
              </a:rPr>
              <a:t>THE DAG REPRESENTATION OF BASIC BLOCKS</a:t>
            </a:r>
            <a:endParaRPr lang="en-US" sz="2400" dirty="0">
              <a:latin typeface="Times New Roman" pitchFamily="18" charset="0"/>
              <a:cs typeface="Times New Roman" pitchFamily="18" charset="0"/>
            </a:endParaRPr>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Directed acyclic graphs (</a:t>
            </a:r>
            <a:r>
              <a:rPr lang="en-US" sz="2400" dirty="0" err="1" smtClean="0">
                <a:latin typeface="Times New Roman" pitchFamily="18" charset="0"/>
                <a:cs typeface="Times New Roman" pitchFamily="18" charset="0"/>
              </a:rPr>
              <a:t>dags</a:t>
            </a:r>
            <a:r>
              <a:rPr lang="en-US" sz="2400" dirty="0" smtClean="0">
                <a:latin typeface="Times New Roman" pitchFamily="18" charset="0"/>
                <a:cs typeface="Times New Roman" pitchFamily="18" charset="0"/>
              </a:rPr>
              <a:t>) are useful data structures for implementing transformations on basic blocks. A dag gives a picture of how the value computed by each statement in a basic block is used in subsequent statements of the block.</a:t>
            </a:r>
          </a:p>
          <a:p>
            <a:pPr>
              <a:buFont typeface="Arial" pitchFamily="34" charset="0"/>
              <a:buChar char="•"/>
            </a:pPr>
            <a:r>
              <a:rPr lang="en-US" sz="2400" dirty="0" smtClean="0">
                <a:latin typeface="Times New Roman" pitchFamily="18" charset="0"/>
                <a:cs typeface="Times New Roman" pitchFamily="18" charset="0"/>
              </a:rPr>
              <a:t>    A dag for a basic block  is a directed acyclic graph with the following labels on nodes:</a:t>
            </a:r>
          </a:p>
          <a:p>
            <a:r>
              <a:rPr lang="en-US" sz="2400" dirty="0" smtClean="0">
                <a:latin typeface="Times New Roman" pitchFamily="18" charset="0"/>
                <a:cs typeface="Times New Roman" pitchFamily="18" charset="0"/>
              </a:rPr>
              <a:t>1. Leaves are labeled by unique identifiers, either variable names or constants.</a:t>
            </a:r>
          </a:p>
          <a:p>
            <a:r>
              <a:rPr lang="en-US" sz="2400" dirty="0" smtClean="0">
                <a:latin typeface="Times New Roman" pitchFamily="18" charset="0"/>
                <a:cs typeface="Times New Roman" pitchFamily="18" charset="0"/>
              </a:rPr>
              <a:t>2. Interior nodes are labeled by an operator symbol.</a:t>
            </a:r>
          </a:p>
          <a:p>
            <a:r>
              <a:rPr lang="en-US" sz="2400" dirty="0" smtClean="0">
                <a:latin typeface="Times New Roman" pitchFamily="18" charset="0"/>
                <a:cs typeface="Times New Roman" pitchFamily="18" charset="0"/>
              </a:rPr>
              <a:t>3. Nodes are also optionally given a sequence of identifiers for labels. The intention is that interior nodes represent computed values, and the identifiers labeling a node are deemed to have that value.</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5638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DAG Construction:</a:t>
            </a:r>
            <a:endParaRPr lang="en-US" sz="2400" b="1" dirty="0">
              <a:latin typeface="Times New Roman" pitchFamily="18" charset="0"/>
              <a:cs typeface="Times New Roman" pitchFamily="18" charset="0"/>
            </a:endParaRPr>
          </a:p>
        </p:txBody>
      </p:sp>
      <p:sp>
        <p:nvSpPr>
          <p:cNvPr id="3" name="TextBox 2"/>
          <p:cNvSpPr txBox="1"/>
          <p:nvPr/>
        </p:nvSpPr>
        <p:spPr>
          <a:xfrm>
            <a:off x="762000" y="1143001"/>
            <a:ext cx="7848600" cy="3785652"/>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Suppose the current  three-address statement is  </a:t>
            </a:r>
            <a:r>
              <a:rPr lang="en-US" sz="2400" b="1" dirty="0" smtClean="0">
                <a:latin typeface="Times New Roman" pitchFamily="18" charset="0"/>
                <a:cs typeface="Times New Roman" pitchFamily="18" charset="0"/>
              </a:rPr>
              <a:t>x := y op z</a:t>
            </a:r>
          </a:p>
          <a:p>
            <a:r>
              <a:rPr lang="en-US" sz="2400" dirty="0" smtClean="0">
                <a:latin typeface="Times New Roman" pitchFamily="18" charset="0"/>
                <a:cs typeface="Times New Roman" pitchFamily="18" charset="0"/>
              </a:rPr>
              <a:t>if node  y is undefined, create a leaf labeled y, </a:t>
            </a:r>
          </a:p>
          <a:p>
            <a:r>
              <a:rPr lang="en-US" sz="2400" dirty="0" smtClean="0">
                <a:latin typeface="Times New Roman" pitchFamily="18" charset="0"/>
                <a:cs typeface="Times New Roman" pitchFamily="18" charset="0"/>
              </a:rPr>
              <a:t>and if node z is undefined, create a leaf labeled z,</a:t>
            </a:r>
          </a:p>
          <a:p>
            <a:r>
              <a:rPr lang="en-US" sz="2400" dirty="0" smtClean="0">
                <a:latin typeface="Times New Roman" pitchFamily="18" charset="0"/>
                <a:cs typeface="Times New Roman" pitchFamily="18" charset="0"/>
              </a:rPr>
              <a:t>and if op is undefined create a node for op whose left child is y and right child is z.</a:t>
            </a:r>
          </a:p>
          <a:p>
            <a:pPr>
              <a:buFont typeface="Arial" pitchFamily="34" charset="0"/>
              <a:buChar char="•"/>
            </a:pPr>
            <a:r>
              <a:rPr lang="en-US" sz="2400" dirty="0" smtClean="0">
                <a:latin typeface="Times New Roman" pitchFamily="18" charset="0"/>
                <a:cs typeface="Times New Roman" pitchFamily="18" charset="0"/>
              </a:rPr>
              <a:t>  if another node </a:t>
            </a:r>
            <a:r>
              <a:rPr lang="en-US" sz="2400" b="1" dirty="0" smtClean="0">
                <a:latin typeface="Times New Roman" pitchFamily="18" charset="0"/>
                <a:cs typeface="Times New Roman" pitchFamily="18" charset="0"/>
              </a:rPr>
              <a:t>p </a:t>
            </a:r>
            <a:r>
              <a:rPr lang="en-US" sz="2400" dirty="0" smtClean="0">
                <a:latin typeface="Times New Roman" pitchFamily="18" charset="0"/>
                <a:cs typeface="Times New Roman" pitchFamily="18" charset="0"/>
              </a:rPr>
              <a:t>has the same value </a:t>
            </a:r>
            <a:r>
              <a:rPr lang="en-US" sz="2400" b="1" dirty="0" smtClean="0">
                <a:latin typeface="Times New Roman" pitchFamily="18" charset="0"/>
                <a:cs typeface="Times New Roman" pitchFamily="18" charset="0"/>
              </a:rPr>
              <a:t>y op z </a:t>
            </a:r>
            <a:r>
              <a:rPr lang="en-US" sz="2400" dirty="0" smtClean="0">
                <a:latin typeface="Times New Roman" pitchFamily="18" charset="0"/>
                <a:cs typeface="Times New Roman" pitchFamily="18" charset="0"/>
              </a:rPr>
              <a:t>then instead of adding a new node for P, existing node x can be labeled as p</a:t>
            </a:r>
          </a:p>
          <a:p>
            <a:pPr>
              <a:buFont typeface="Arial" pitchFamily="34" charset="0"/>
              <a:buChar char="•"/>
            </a:pPr>
            <a:r>
              <a:rPr lang="en-US" sz="2400" dirty="0" smtClean="0">
                <a:latin typeface="Times New Roman" pitchFamily="18" charset="0"/>
                <a:cs typeface="Times New Roman" pitchFamily="18" charset="0"/>
              </a:rPr>
              <a:t>  Example:			</a:t>
            </a:r>
          </a:p>
          <a:p>
            <a:r>
              <a:rPr lang="en-US" sz="2400" dirty="0" smtClean="0">
                <a:latin typeface="Times New Roman" pitchFamily="18" charset="0"/>
                <a:cs typeface="Times New Roman" pitchFamily="18" charset="0"/>
              </a:rPr>
              <a:t>   x=</a:t>
            </a:r>
            <a:r>
              <a:rPr lang="en-US" sz="2400" dirty="0" err="1" smtClean="0">
                <a:latin typeface="Times New Roman" pitchFamily="18" charset="0"/>
                <a:cs typeface="Times New Roman" pitchFamily="18" charset="0"/>
              </a:rPr>
              <a:t>y+z</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p=</a:t>
            </a:r>
            <a:r>
              <a:rPr lang="en-US" sz="2400" dirty="0" err="1" smtClean="0">
                <a:latin typeface="Times New Roman" pitchFamily="18" charset="0"/>
                <a:cs typeface="Times New Roman" pitchFamily="18" charset="0"/>
              </a:rPr>
              <a:t>y+z</a:t>
            </a:r>
            <a:endParaRPr lang="en-US" sz="2400" dirty="0">
              <a:latin typeface="Times New Roman" pitchFamily="18" charset="0"/>
              <a:cs typeface="Times New Roman" pitchFamily="18" charset="0"/>
            </a:endParaRPr>
          </a:p>
        </p:txBody>
      </p:sp>
      <p:sp>
        <p:nvSpPr>
          <p:cNvPr id="4" name="Oval 3"/>
          <p:cNvSpPr/>
          <p:nvPr/>
        </p:nvSpPr>
        <p:spPr>
          <a:xfrm>
            <a:off x="4419600" y="39624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Oval 4"/>
          <p:cNvSpPr/>
          <p:nvPr/>
        </p:nvSpPr>
        <p:spPr>
          <a:xfrm>
            <a:off x="3733800" y="51816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6" name="Oval 5"/>
          <p:cNvSpPr/>
          <p:nvPr/>
        </p:nvSpPr>
        <p:spPr>
          <a:xfrm>
            <a:off x="5410200" y="51054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cxnSp>
        <p:nvCxnSpPr>
          <p:cNvPr id="8" name="Straight Arrow Connector 7"/>
          <p:cNvCxnSpPr>
            <a:endCxn id="6" idx="0"/>
          </p:cNvCxnSpPr>
          <p:nvPr/>
        </p:nvCxnSpPr>
        <p:spPr>
          <a:xfrm rot="16200000" flipH="1">
            <a:off x="4972050" y="4324350"/>
            <a:ext cx="838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0"/>
          </p:cNvCxnSpPr>
          <p:nvPr/>
        </p:nvCxnSpPr>
        <p:spPr>
          <a:xfrm rot="5400000">
            <a:off x="3824428" y="4474835"/>
            <a:ext cx="959037"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7800" y="3886200"/>
            <a:ext cx="685800" cy="369332"/>
          </a:xfrm>
          <a:prstGeom prst="rect">
            <a:avLst/>
          </a:prstGeom>
          <a:noFill/>
        </p:spPr>
        <p:txBody>
          <a:bodyPr wrap="square" rtlCol="0">
            <a:spAutoFit/>
          </a:bodyPr>
          <a:lstStyle/>
          <a:p>
            <a:r>
              <a:rPr lang="en-US" dirty="0" smtClean="0"/>
              <a:t>X , P</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7772400" cy="1569660"/>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Suppose the current  three-address statement is  </a:t>
            </a:r>
            <a:r>
              <a:rPr lang="en-US" sz="2400" b="1" dirty="0" smtClean="0">
                <a:latin typeface="Times New Roman" pitchFamily="18" charset="0"/>
                <a:cs typeface="Times New Roman" pitchFamily="18" charset="0"/>
              </a:rPr>
              <a:t>x := op 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create a node labeled op whose lone child is y.</a:t>
            </a:r>
          </a:p>
          <a:p>
            <a:r>
              <a:rPr lang="en-US" sz="2400" dirty="0" smtClean="0">
                <a:latin typeface="Times New Roman" pitchFamily="18" charset="0"/>
                <a:cs typeface="Times New Roman" pitchFamily="18" charset="0"/>
              </a:rPr>
              <a:t>Example :</a:t>
            </a:r>
          </a:p>
          <a:p>
            <a:r>
              <a:rPr lang="en-US" sz="2400" dirty="0" smtClean="0">
                <a:latin typeface="Times New Roman" pitchFamily="18" charset="0"/>
                <a:cs typeface="Times New Roman" pitchFamily="18" charset="0"/>
              </a:rPr>
              <a:t>		x = -y</a:t>
            </a:r>
          </a:p>
        </p:txBody>
      </p:sp>
      <p:sp>
        <p:nvSpPr>
          <p:cNvPr id="4" name="Oval 3"/>
          <p:cNvSpPr/>
          <p:nvPr/>
        </p:nvSpPr>
        <p:spPr>
          <a:xfrm>
            <a:off x="4648200" y="1600200"/>
            <a:ext cx="685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Oval 4"/>
          <p:cNvSpPr/>
          <p:nvPr/>
        </p:nvSpPr>
        <p:spPr>
          <a:xfrm>
            <a:off x="4724400" y="2590800"/>
            <a:ext cx="838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6" name="TextBox 5"/>
          <p:cNvSpPr txBox="1"/>
          <p:nvPr/>
        </p:nvSpPr>
        <p:spPr>
          <a:xfrm>
            <a:off x="5334000" y="1447800"/>
            <a:ext cx="533400" cy="369332"/>
          </a:xfrm>
          <a:prstGeom prst="rect">
            <a:avLst/>
          </a:prstGeom>
          <a:noFill/>
        </p:spPr>
        <p:txBody>
          <a:bodyPr wrap="square" rtlCol="0">
            <a:spAutoFit/>
          </a:bodyPr>
          <a:lstStyle/>
          <a:p>
            <a:r>
              <a:rPr lang="en-US" dirty="0" smtClean="0"/>
              <a:t>x</a:t>
            </a:r>
            <a:endParaRPr lang="en-US" dirty="0"/>
          </a:p>
        </p:txBody>
      </p:sp>
      <p:cxnSp>
        <p:nvCxnSpPr>
          <p:cNvPr id="8" name="Straight Arrow Connector 7"/>
          <p:cNvCxnSpPr>
            <a:stCxn id="4" idx="4"/>
            <a:endCxn id="5" idx="0"/>
          </p:cNvCxnSpPr>
          <p:nvPr/>
        </p:nvCxnSpPr>
        <p:spPr>
          <a:xfrm rot="16200000" flipH="1">
            <a:off x="4686300" y="21336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3436203"/>
            <a:ext cx="7620000" cy="1200329"/>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Suppose the current  three-address statement is  </a:t>
            </a:r>
            <a:r>
              <a:rPr lang="en-US" sz="2400" b="1" dirty="0" smtClean="0">
                <a:latin typeface="Times New Roman" pitchFamily="18" charset="0"/>
                <a:cs typeface="Times New Roman" pitchFamily="18" charset="0"/>
              </a:rPr>
              <a:t>x :=  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do not create a node for x, instead, append x to the list of nodes for current value of y.</a:t>
            </a:r>
            <a:endParaRPr lang="en-US" sz="2400" dirty="0"/>
          </a:p>
        </p:txBody>
      </p:sp>
      <p:sp>
        <p:nvSpPr>
          <p:cNvPr id="10" name="Oval 9"/>
          <p:cNvSpPr/>
          <p:nvPr/>
        </p:nvSpPr>
        <p:spPr>
          <a:xfrm>
            <a:off x="4419600" y="5029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11" name="TextBox 10"/>
          <p:cNvSpPr txBox="1"/>
          <p:nvPr/>
        </p:nvSpPr>
        <p:spPr>
          <a:xfrm>
            <a:off x="5334000" y="5029200"/>
            <a:ext cx="609600" cy="381000"/>
          </a:xfrm>
          <a:prstGeom prst="rect">
            <a:avLst/>
          </a:prstGeom>
          <a:noFill/>
        </p:spPr>
        <p:txBody>
          <a:bodyPr wrap="square" rtlCol="0">
            <a:spAutoFit/>
          </a:bodyPr>
          <a:lstStyle/>
          <a:p>
            <a:r>
              <a:rPr lang="en-US" dirty="0" smtClean="0"/>
              <a:t>x</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457200"/>
            <a:ext cx="6095999"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14400" y="3352800"/>
            <a:ext cx="7010400" cy="26669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lstStyle/>
          <a:p>
            <a:r>
              <a:rPr lang="en-US" smtClean="0"/>
              <a:t>DAG for basic block</a:t>
            </a:r>
          </a:p>
        </p:txBody>
      </p:sp>
      <p:pic>
        <p:nvPicPr>
          <p:cNvPr id="344067" name="Picture 4"/>
          <p:cNvPicPr>
            <a:picLocks noGrp="1" noChangeAspect="1" noChangeArrowheads="1"/>
          </p:cNvPicPr>
          <p:nvPr>
            <p:ph type="body" idx="1"/>
          </p:nvPr>
        </p:nvPicPr>
        <p:blipFill>
          <a:blip r:embed="rId2"/>
          <a:srcRect/>
          <a:stretch>
            <a:fillRect/>
          </a:stretch>
        </p:blipFill>
        <p:spPr>
          <a:xfrm>
            <a:off x="990600" y="2971800"/>
            <a:ext cx="2286000" cy="1800225"/>
          </a:xfrm>
          <a:noFill/>
        </p:spPr>
      </p:pic>
      <p:pic>
        <p:nvPicPr>
          <p:cNvPr id="344068" name="Picture 5"/>
          <p:cNvPicPr>
            <a:picLocks noChangeAspect="1" noChangeArrowheads="1"/>
          </p:cNvPicPr>
          <p:nvPr/>
        </p:nvPicPr>
        <p:blipFill>
          <a:blip r:embed="rId3"/>
          <a:srcRect/>
          <a:stretch>
            <a:fillRect/>
          </a:stretch>
        </p:blipFill>
        <p:spPr bwMode="auto">
          <a:xfrm>
            <a:off x="4114800" y="2819400"/>
            <a:ext cx="403860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p:cNvSpPr>
          <p:nvPr>
            <p:ph type="title"/>
          </p:nvPr>
        </p:nvSpPr>
        <p:spPr/>
        <p:txBody>
          <a:bodyPr/>
          <a:lstStyle/>
          <a:p>
            <a:r>
              <a:rPr lang="en-US" smtClean="0"/>
              <a:t>array accesses in a DAG</a:t>
            </a:r>
          </a:p>
        </p:txBody>
      </p:sp>
      <p:sp>
        <p:nvSpPr>
          <p:cNvPr id="345091" name="Rectangle 3"/>
          <p:cNvSpPr>
            <a:spLocks noGrp="1"/>
          </p:cNvSpPr>
          <p:nvPr>
            <p:ph type="body" idx="1"/>
          </p:nvPr>
        </p:nvSpPr>
        <p:spPr/>
        <p:txBody>
          <a:bodyPr/>
          <a:lstStyle/>
          <a:p>
            <a:r>
              <a:rPr lang="en-US" sz="2200" smtClean="0"/>
              <a:t>An assignment from an array, like x = a [i], is represented by creating a node with operator =[] and two children representing the initial value of the array, a0 in this case, and the index i. Variable x becomes a label of this new node.</a:t>
            </a:r>
          </a:p>
          <a:p>
            <a:r>
              <a:rPr lang="en-US" sz="2200" smtClean="0"/>
              <a:t>An assignment to an array, like a [j] = y, is represented by a new node with operator []= and three children representing a0, j and y. There is no variable labeling this node. What is different is that the creation of this node </a:t>
            </a:r>
            <a:r>
              <a:rPr lang="en-US" sz="2200" i="1" smtClean="0"/>
              <a:t>kills </a:t>
            </a:r>
            <a:r>
              <a:rPr lang="en-US" sz="2200" smtClean="0"/>
              <a:t>all currently constructed nodes whose value depends on a0</a:t>
            </a:r>
            <a:r>
              <a:rPr lang="en-US" sz="2200" b="1" smtClean="0"/>
              <a:t>. A </a:t>
            </a:r>
            <a:r>
              <a:rPr lang="en-US" sz="2200" smtClean="0"/>
              <a:t>node that has been killed cannot receive any more labels; that is, it cannot become a common subexpression.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p:cNvSpPr>
          <p:nvPr>
            <p:ph type="title"/>
          </p:nvPr>
        </p:nvSpPr>
        <p:spPr/>
        <p:txBody>
          <a:bodyPr/>
          <a:lstStyle/>
          <a:p>
            <a:r>
              <a:rPr lang="en-US" sz="3400" b="1" smtClean="0"/>
              <a:t>DAG </a:t>
            </a:r>
            <a:r>
              <a:rPr lang="en-US" sz="3400" smtClean="0"/>
              <a:t>for a sequence of array assignments</a:t>
            </a:r>
          </a:p>
        </p:txBody>
      </p:sp>
      <p:pic>
        <p:nvPicPr>
          <p:cNvPr id="346115" name="Picture 4"/>
          <p:cNvPicPr>
            <a:picLocks noGrp="1" noChangeAspect="1" noChangeArrowheads="1"/>
          </p:cNvPicPr>
          <p:nvPr>
            <p:ph type="body" idx="1"/>
          </p:nvPr>
        </p:nvPicPr>
        <p:blipFill>
          <a:blip r:embed="rId2"/>
          <a:srcRect/>
          <a:stretch>
            <a:fillRect/>
          </a:stretch>
        </p:blipFill>
        <p:spPr>
          <a:xfrm>
            <a:off x="990600" y="2895600"/>
            <a:ext cx="2286000" cy="1620838"/>
          </a:xfrm>
          <a:noFill/>
        </p:spPr>
      </p:pic>
      <p:pic>
        <p:nvPicPr>
          <p:cNvPr id="346116" name="Picture 5"/>
          <p:cNvPicPr>
            <a:picLocks noChangeAspect="1" noChangeArrowheads="1"/>
          </p:cNvPicPr>
          <p:nvPr/>
        </p:nvPicPr>
        <p:blipFill>
          <a:blip r:embed="rId3"/>
          <a:srcRect/>
          <a:stretch>
            <a:fillRect/>
          </a:stretch>
        </p:blipFill>
        <p:spPr bwMode="auto">
          <a:xfrm>
            <a:off x="3505200" y="2286000"/>
            <a:ext cx="5189537" cy="2814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381000"/>
            <a:ext cx="8001000" cy="563879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7620000" cy="3785652"/>
          </a:xfrm>
          <a:prstGeom prst="rect">
            <a:avLst/>
          </a:prstGeom>
          <a:noFill/>
        </p:spPr>
        <p:txBody>
          <a:bodyPr wrap="square" rtlCol="0">
            <a:spAutoFit/>
          </a:bodyPr>
          <a:lstStyle/>
          <a:p>
            <a:endParaRPr lang="en-US" sz="2400" dirty="0"/>
          </a:p>
          <a:p>
            <a:pPr>
              <a:buFont typeface="Arial" pitchFamily="34" charset="0"/>
              <a:buChar char="•"/>
            </a:pPr>
            <a:r>
              <a:rPr lang="en-US" sz="2400" dirty="0" smtClean="0"/>
              <a:t>  </a:t>
            </a:r>
            <a:r>
              <a:rPr lang="en-US" sz="2400" b="1" dirty="0" smtClean="0"/>
              <a:t>Machine </a:t>
            </a:r>
            <a:r>
              <a:rPr lang="en-US" sz="2400" b="1" dirty="0"/>
              <a:t>independent optimizations: </a:t>
            </a:r>
          </a:p>
          <a:p>
            <a:r>
              <a:rPr lang="en-US" sz="2400" dirty="0"/>
              <a:t>Machine independent optimizations are program transformations that improve the target code without taking into consideration any properties of the target machine. </a:t>
            </a:r>
          </a:p>
          <a:p>
            <a:pPr>
              <a:buFont typeface="Arial" pitchFamily="34" charset="0"/>
              <a:buChar char="•"/>
            </a:pPr>
            <a:r>
              <a:rPr lang="en-US" sz="2400" b="1" dirty="0"/>
              <a:t> </a:t>
            </a:r>
            <a:r>
              <a:rPr lang="en-US" sz="2400" b="1" dirty="0" smtClean="0"/>
              <a:t> Machine </a:t>
            </a:r>
            <a:r>
              <a:rPr lang="en-US" sz="2400" b="1" dirty="0"/>
              <a:t>dependant optimizations: </a:t>
            </a:r>
          </a:p>
          <a:p>
            <a:r>
              <a:rPr lang="en-US" sz="2400" dirty="0"/>
              <a:t>Machine dependant optimizations are based on register allocation and utilization of special machine- instruction sequences. </a:t>
            </a:r>
          </a:p>
        </p:txBody>
      </p:sp>
      <p:pic>
        <p:nvPicPr>
          <p:cNvPr id="21505" name="Picture 1"/>
          <p:cNvPicPr>
            <a:picLocks noChangeAspect="1" noChangeArrowheads="1"/>
          </p:cNvPicPr>
          <p:nvPr/>
        </p:nvPicPr>
        <p:blipFill>
          <a:blip r:embed="rId2"/>
          <a:srcRect/>
          <a:stretch>
            <a:fillRect/>
          </a:stretch>
        </p:blipFill>
        <p:spPr bwMode="auto">
          <a:xfrm>
            <a:off x="2152650" y="4572000"/>
            <a:ext cx="6076950" cy="187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52400"/>
            <a:ext cx="8229600" cy="6370975"/>
          </a:xfrm>
          <a:prstGeom prst="rect">
            <a:avLst/>
          </a:prstGeom>
          <a:noFill/>
        </p:spPr>
        <p:txBody>
          <a:bodyPr wrap="square" rtlCol="0">
            <a:spAutoFit/>
          </a:bodyPr>
          <a:lstStyle/>
          <a:p>
            <a:r>
              <a:rPr lang="en-US" sz="2400" b="1" u="sng" dirty="0" smtClean="0"/>
              <a:t>Data flow analysis :</a:t>
            </a:r>
            <a:endParaRPr lang="en-US" sz="2400" dirty="0" smtClean="0"/>
          </a:p>
          <a:p>
            <a:r>
              <a:rPr lang="en-US" sz="2400" dirty="0" smtClean="0"/>
              <a:t>It is the analysis of flow of data in control flow graph, i.e., the analysis that determines the information regarding the definition and use of data in program. With the help of this analysis optimization can be done. In general, it is the process in which values are computed using data flow analysis. The data flow property represents information which can be used for optimization.</a:t>
            </a:r>
          </a:p>
          <a:p>
            <a:r>
              <a:rPr lang="en-US" sz="2400" b="1" u="sng" dirty="0" smtClean="0"/>
              <a:t>Basic Terminologies –</a:t>
            </a:r>
            <a:endParaRPr lang="en-US" sz="2400" u="sng" dirty="0" smtClean="0"/>
          </a:p>
          <a:p>
            <a:pPr lvl="0"/>
            <a:r>
              <a:rPr lang="en-US" sz="2400" b="1" dirty="0" smtClean="0"/>
              <a:t>Definition Point:</a:t>
            </a:r>
            <a:r>
              <a:rPr lang="en-US" sz="2400" dirty="0" smtClean="0"/>
              <a:t> a point in a program containing some definition.</a:t>
            </a:r>
          </a:p>
          <a:p>
            <a:pPr lvl="0"/>
            <a:r>
              <a:rPr lang="en-US" sz="2400" b="1" dirty="0" smtClean="0"/>
              <a:t>Reference Point:</a:t>
            </a:r>
            <a:r>
              <a:rPr lang="en-US" sz="2400" dirty="0" smtClean="0"/>
              <a:t> a point in a program containing a reference to a data item.</a:t>
            </a:r>
          </a:p>
          <a:p>
            <a:pPr lvl="0"/>
            <a:r>
              <a:rPr lang="en-US" sz="2400" b="1" dirty="0" smtClean="0"/>
              <a:t>Evaluation Point:</a:t>
            </a:r>
            <a:r>
              <a:rPr lang="en-US" sz="2400" dirty="0" smtClean="0"/>
              <a:t> a point in a program containing evaluation of expression.</a:t>
            </a:r>
          </a:p>
          <a:p>
            <a:endParaRPr lang="en-US" sz="2400" dirty="0" smtClean="0"/>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amani-personal\PhD\ol.png"/>
          <p:cNvPicPr/>
          <p:nvPr/>
        </p:nvPicPr>
        <p:blipFill>
          <a:blip r:embed="rId2"/>
          <a:srcRect/>
          <a:stretch>
            <a:fillRect/>
          </a:stretch>
        </p:blipFill>
        <p:spPr bwMode="auto">
          <a:xfrm>
            <a:off x="914401" y="762000"/>
            <a:ext cx="7391400" cy="5410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8077200" cy="1200329"/>
          </a:xfrm>
          <a:prstGeom prst="rect">
            <a:avLst/>
          </a:prstGeom>
          <a:noFill/>
        </p:spPr>
        <p:txBody>
          <a:bodyPr wrap="square" rtlCol="0">
            <a:spAutoFit/>
          </a:bodyPr>
          <a:lstStyle/>
          <a:p>
            <a:r>
              <a:rPr lang="en-US" sz="2400" b="1" dirty="0" smtClean="0"/>
              <a:t>Reaching Definition –</a:t>
            </a:r>
            <a:r>
              <a:rPr lang="en-US" sz="2400" dirty="0" smtClean="0"/>
              <a:t> A definition D is reaches a point p if there is path from D to p in which D is not killed, i.e., not redefined.</a:t>
            </a:r>
          </a:p>
          <a:p>
            <a:endParaRPr lang="en-US" sz="2400" dirty="0"/>
          </a:p>
        </p:txBody>
      </p:sp>
      <p:pic>
        <p:nvPicPr>
          <p:cNvPr id="3" name="Picture 2" descr="E:\ramani-personal\PhD\ol-2.png"/>
          <p:cNvPicPr/>
          <p:nvPr/>
        </p:nvPicPr>
        <p:blipFill>
          <a:blip r:embed="rId2"/>
          <a:srcRect/>
          <a:stretch>
            <a:fillRect/>
          </a:stretch>
        </p:blipFill>
        <p:spPr bwMode="auto">
          <a:xfrm>
            <a:off x="838200" y="1676400"/>
            <a:ext cx="7696200" cy="426719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153400" cy="2308324"/>
          </a:xfrm>
          <a:prstGeom prst="rect">
            <a:avLst/>
          </a:prstGeom>
          <a:noFill/>
        </p:spPr>
        <p:txBody>
          <a:bodyPr wrap="square" rtlCol="0">
            <a:spAutoFit/>
          </a:bodyPr>
          <a:lstStyle/>
          <a:p>
            <a:pPr lvl="0"/>
            <a:r>
              <a:rPr lang="en-US" sz="2400" b="1" dirty="0" smtClean="0"/>
              <a:t>Available Expression –</a:t>
            </a:r>
            <a:r>
              <a:rPr lang="en-US" sz="2400" dirty="0" smtClean="0"/>
              <a:t> An expression is said to be available at a program point x </a:t>
            </a:r>
            <a:r>
              <a:rPr lang="en-US" sz="2400" dirty="0" err="1" smtClean="0"/>
              <a:t>iff</a:t>
            </a:r>
            <a:r>
              <a:rPr lang="en-US" sz="2400" dirty="0" smtClean="0"/>
              <a:t> along paths its reaching to x, expression is available at its evaluation point.</a:t>
            </a:r>
            <a:br>
              <a:rPr lang="en-US" sz="2400" dirty="0" smtClean="0"/>
            </a:br>
            <a:r>
              <a:rPr lang="en-US" sz="2400" dirty="0" smtClean="0"/>
              <a:t>A expression </a:t>
            </a:r>
            <a:r>
              <a:rPr lang="en-US" sz="2400" dirty="0" err="1" smtClean="0"/>
              <a:t>a+b</a:t>
            </a:r>
            <a:r>
              <a:rPr lang="en-US" sz="2400" dirty="0" smtClean="0"/>
              <a:t> is said to be available if none of the operands gets modified before their use.</a:t>
            </a:r>
          </a:p>
          <a:p>
            <a:endParaRPr lang="en-US" sz="2400" dirty="0"/>
          </a:p>
        </p:txBody>
      </p:sp>
      <p:pic>
        <p:nvPicPr>
          <p:cNvPr id="4" name="Picture 3" descr="E:\ramani-personal\PhD\ol-1.png"/>
          <p:cNvPicPr/>
          <p:nvPr/>
        </p:nvPicPr>
        <p:blipFill>
          <a:blip r:embed="rId2"/>
          <a:srcRect/>
          <a:stretch>
            <a:fillRect/>
          </a:stretch>
        </p:blipFill>
        <p:spPr bwMode="auto">
          <a:xfrm>
            <a:off x="1371600" y="2438400"/>
            <a:ext cx="6858000" cy="3505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4"/>
          <p:cNvSpPr>
            <a:spLocks noGrp="1"/>
          </p:cNvSpPr>
          <p:nvPr>
            <p:ph type="sldNum" sz="quarter" idx="11"/>
          </p:nvPr>
        </p:nvSpPr>
        <p:spPr>
          <a:noFill/>
        </p:spPr>
        <p:txBody>
          <a:bodyPr/>
          <a:lstStyle/>
          <a:p>
            <a:fld id="{DFB9659A-B941-41E2-A91E-03F232671191}" type="slidenum">
              <a:rPr lang="en-US"/>
              <a:pPr/>
              <a:t>44</a:t>
            </a:fld>
            <a:endParaRPr lang="en-US"/>
          </a:p>
        </p:txBody>
      </p:sp>
      <p:sp>
        <p:nvSpPr>
          <p:cNvPr id="147459" name="Rectangle 2"/>
          <p:cNvSpPr>
            <a:spLocks noGrp="1" noChangeArrowheads="1"/>
          </p:cNvSpPr>
          <p:nvPr>
            <p:ph type="title"/>
          </p:nvPr>
        </p:nvSpPr>
        <p:spPr/>
        <p:txBody>
          <a:bodyPr/>
          <a:lstStyle/>
          <a:p>
            <a:pPr eaLnBrk="1" hangingPunct="1"/>
            <a:r>
              <a:rPr lang="en-US" sz="4000" smtClean="0"/>
              <a:t>Reaching vs Available Definitions</a:t>
            </a:r>
          </a:p>
        </p:txBody>
      </p:sp>
      <p:grpSp>
        <p:nvGrpSpPr>
          <p:cNvPr id="2" name="Group 26"/>
          <p:cNvGrpSpPr>
            <a:grpSpLocks/>
          </p:cNvGrpSpPr>
          <p:nvPr/>
        </p:nvGrpSpPr>
        <p:grpSpPr bwMode="auto">
          <a:xfrm>
            <a:off x="1219200" y="1905000"/>
            <a:ext cx="7237413" cy="4102100"/>
            <a:chOff x="768" y="1200"/>
            <a:chExt cx="4559" cy="2584"/>
          </a:xfrm>
        </p:grpSpPr>
        <p:sp>
          <p:nvSpPr>
            <p:cNvPr id="147461" name="Rectangle 4"/>
            <p:cNvSpPr>
              <a:spLocks noChangeArrowheads="1"/>
            </p:cNvSpPr>
            <p:nvPr/>
          </p:nvSpPr>
          <p:spPr bwMode="auto">
            <a:xfrm>
              <a:off x="1392" y="1200"/>
              <a:ext cx="1392" cy="624"/>
            </a:xfrm>
            <a:prstGeom prst="rect">
              <a:avLst/>
            </a:prstGeom>
            <a:noFill/>
            <a:ln w="12700">
              <a:solidFill>
                <a:schemeClr val="tx1"/>
              </a:solidFill>
              <a:miter lim="800000"/>
              <a:headEnd type="none" w="sm" len="sm"/>
              <a:tailEnd type="none" w="sm" len="sm"/>
            </a:ln>
          </p:spPr>
          <p:txBody>
            <a:bodyPr wrap="none" anchor="ctr"/>
            <a:lstStyle/>
            <a:p>
              <a:pPr algn="ctr"/>
              <a:r>
                <a:rPr lang="en-US" sz="2000">
                  <a:latin typeface="Times New Roman" pitchFamily="18" charset="0"/>
                </a:rPr>
                <a:t>1:  </a:t>
              </a:r>
              <a:r>
                <a:rPr lang="en-US">
                  <a:latin typeface="Courier New" pitchFamily="49" charset="0"/>
                </a:rPr>
                <a:t>r1 = r2 + r3</a:t>
              </a:r>
            </a:p>
            <a:p>
              <a:pPr algn="ctr"/>
              <a:r>
                <a:rPr lang="en-US" sz="2000">
                  <a:latin typeface="Times New Roman" pitchFamily="18" charset="0"/>
                </a:rPr>
                <a:t>2: </a:t>
              </a:r>
              <a:r>
                <a:rPr lang="en-US">
                  <a:latin typeface="Courier New" pitchFamily="49" charset="0"/>
                </a:rPr>
                <a:t> r6 = r4 – r5</a:t>
              </a:r>
            </a:p>
          </p:txBody>
        </p:sp>
        <p:sp>
          <p:nvSpPr>
            <p:cNvPr id="147462" name="Rectangle 5"/>
            <p:cNvSpPr>
              <a:spLocks noChangeArrowheads="1"/>
            </p:cNvSpPr>
            <p:nvPr/>
          </p:nvSpPr>
          <p:spPr bwMode="auto">
            <a:xfrm>
              <a:off x="2946" y="2139"/>
              <a:ext cx="864" cy="672"/>
            </a:xfrm>
            <a:prstGeom prst="rect">
              <a:avLst/>
            </a:prstGeom>
            <a:noFill/>
            <a:ln w="12700">
              <a:solidFill>
                <a:schemeClr val="tx1"/>
              </a:solidFill>
              <a:miter lim="800000"/>
              <a:headEnd type="none" w="sm" len="sm"/>
              <a:tailEnd type="none" w="sm" len="sm"/>
            </a:ln>
          </p:spPr>
          <p:txBody>
            <a:bodyPr wrap="none" anchor="ctr"/>
            <a:lstStyle/>
            <a:p>
              <a:pPr algn="ctr"/>
              <a:r>
                <a:rPr lang="en-US" sz="2000">
                  <a:latin typeface="Times New Roman" pitchFamily="18" charset="0"/>
                </a:rPr>
                <a:t>3:  </a:t>
              </a:r>
              <a:r>
                <a:rPr lang="en-US">
                  <a:latin typeface="Courier New" pitchFamily="49" charset="0"/>
                </a:rPr>
                <a:t>r4 = 4</a:t>
              </a:r>
            </a:p>
            <a:p>
              <a:pPr algn="ctr"/>
              <a:r>
                <a:rPr lang="en-US" sz="2000">
                  <a:latin typeface="Times New Roman" pitchFamily="18" charset="0"/>
                </a:rPr>
                <a:t>4:  </a:t>
              </a:r>
              <a:r>
                <a:rPr lang="en-US">
                  <a:latin typeface="Courier New" pitchFamily="49" charset="0"/>
                </a:rPr>
                <a:t>r6 = 8</a:t>
              </a:r>
            </a:p>
          </p:txBody>
        </p:sp>
        <p:sp>
          <p:nvSpPr>
            <p:cNvPr id="147463" name="Rectangle 6"/>
            <p:cNvSpPr>
              <a:spLocks noChangeArrowheads="1"/>
            </p:cNvSpPr>
            <p:nvPr/>
          </p:nvSpPr>
          <p:spPr bwMode="auto">
            <a:xfrm>
              <a:off x="1392" y="3120"/>
              <a:ext cx="1392" cy="624"/>
            </a:xfrm>
            <a:prstGeom prst="rect">
              <a:avLst/>
            </a:prstGeom>
            <a:noFill/>
            <a:ln w="12700">
              <a:solidFill>
                <a:schemeClr val="tx1"/>
              </a:solidFill>
              <a:miter lim="800000"/>
              <a:headEnd type="none" w="sm" len="sm"/>
              <a:tailEnd type="none" w="sm" len="sm"/>
            </a:ln>
          </p:spPr>
          <p:txBody>
            <a:bodyPr wrap="none" anchor="ctr"/>
            <a:lstStyle/>
            <a:p>
              <a:pPr algn="ctr"/>
              <a:endParaRPr lang="en-US" sz="2000" dirty="0">
                <a:latin typeface="Times New Roman" pitchFamily="18" charset="0"/>
              </a:endParaRPr>
            </a:p>
            <a:p>
              <a:pPr algn="ctr"/>
              <a:r>
                <a:rPr lang="en-US" sz="2000" dirty="0">
                  <a:latin typeface="Times New Roman" pitchFamily="18" charset="0"/>
                </a:rPr>
                <a:t>5:  </a:t>
              </a:r>
              <a:r>
                <a:rPr lang="en-US" dirty="0">
                  <a:latin typeface="Courier New" pitchFamily="49" charset="0"/>
                </a:rPr>
                <a:t>r6 = r2 + r3</a:t>
              </a:r>
            </a:p>
            <a:p>
              <a:pPr algn="ctr"/>
              <a:r>
                <a:rPr lang="en-US" sz="2000" dirty="0">
                  <a:latin typeface="Times New Roman" pitchFamily="18" charset="0"/>
                </a:rPr>
                <a:t>6:  </a:t>
              </a:r>
              <a:r>
                <a:rPr lang="en-US" dirty="0">
                  <a:latin typeface="Courier New" pitchFamily="49" charset="0"/>
                </a:rPr>
                <a:t>r7 = r4 – r5</a:t>
              </a:r>
            </a:p>
          </p:txBody>
        </p:sp>
        <p:sp>
          <p:nvSpPr>
            <p:cNvPr id="147464" name="Line 10"/>
            <p:cNvSpPr>
              <a:spLocks noChangeShapeType="1"/>
            </p:cNvSpPr>
            <p:nvPr/>
          </p:nvSpPr>
          <p:spPr bwMode="auto">
            <a:xfrm flipV="1">
              <a:off x="2841" y="1572"/>
              <a:ext cx="432" cy="432"/>
            </a:xfrm>
            <a:prstGeom prst="line">
              <a:avLst/>
            </a:prstGeom>
            <a:noFill/>
            <a:ln w="28575" cap="rnd">
              <a:solidFill>
                <a:schemeClr val="tx1"/>
              </a:solidFill>
              <a:prstDash val="sysDot"/>
              <a:round/>
              <a:headEnd type="oval" w="lg" len="med"/>
              <a:tailEnd type="triangle" w="lg" len="med"/>
            </a:ln>
          </p:spPr>
          <p:txBody>
            <a:bodyPr/>
            <a:lstStyle/>
            <a:p>
              <a:endParaRPr lang="en-US"/>
            </a:p>
          </p:txBody>
        </p:sp>
        <p:sp>
          <p:nvSpPr>
            <p:cNvPr id="147465" name="Text Box 11"/>
            <p:cNvSpPr txBox="1">
              <a:spLocks noChangeArrowheads="1"/>
            </p:cNvSpPr>
            <p:nvPr/>
          </p:nvSpPr>
          <p:spPr bwMode="auto">
            <a:xfrm>
              <a:off x="3072" y="3532"/>
              <a:ext cx="950" cy="252"/>
            </a:xfrm>
            <a:prstGeom prst="rect">
              <a:avLst/>
            </a:prstGeom>
            <a:noFill/>
            <a:ln w="12700">
              <a:noFill/>
              <a:miter lim="800000"/>
              <a:headEnd type="none" w="sm" len="sm"/>
              <a:tailEnd type="none" w="sm" len="sm"/>
            </a:ln>
          </p:spPr>
          <p:txBody>
            <a:bodyPr wrap="none">
              <a:spAutoFit/>
            </a:bodyPr>
            <a:lstStyle/>
            <a:p>
              <a:r>
                <a:rPr lang="en-US" sz="2000">
                  <a:solidFill>
                    <a:srgbClr val="FF0000"/>
                  </a:solidFill>
                  <a:latin typeface="Times New Roman" pitchFamily="18" charset="0"/>
                </a:rPr>
                <a:t>1,2,3,4 </a:t>
              </a:r>
              <a:r>
                <a:rPr lang="en-US" sz="2000" smtClean="0">
                  <a:solidFill>
                    <a:srgbClr val="FF0000"/>
                  </a:solidFill>
                  <a:latin typeface="Times New Roman" pitchFamily="18" charset="0"/>
                </a:rPr>
                <a:t>reach</a:t>
              </a:r>
              <a:endParaRPr lang="en-US" sz="2000" dirty="0">
                <a:solidFill>
                  <a:srgbClr val="FF0000"/>
                </a:solidFill>
                <a:latin typeface="Times New Roman" pitchFamily="18" charset="0"/>
              </a:endParaRPr>
            </a:p>
          </p:txBody>
        </p:sp>
        <p:sp>
          <p:nvSpPr>
            <p:cNvPr id="147466" name="Text Box 12"/>
            <p:cNvSpPr txBox="1">
              <a:spLocks noChangeArrowheads="1"/>
            </p:cNvSpPr>
            <p:nvPr/>
          </p:nvSpPr>
          <p:spPr bwMode="auto">
            <a:xfrm>
              <a:off x="3251" y="1305"/>
              <a:ext cx="932" cy="442"/>
            </a:xfrm>
            <a:prstGeom prst="rect">
              <a:avLst/>
            </a:prstGeom>
            <a:noFill/>
            <a:ln w="12700">
              <a:noFill/>
              <a:miter lim="800000"/>
              <a:headEnd type="none" w="sm" len="sm"/>
              <a:tailEnd type="none" w="sm" len="sm"/>
            </a:ln>
          </p:spPr>
          <p:txBody>
            <a:bodyPr wrap="none">
              <a:spAutoFit/>
            </a:bodyPr>
            <a:lstStyle/>
            <a:p>
              <a:r>
                <a:rPr lang="en-US" sz="2000" dirty="0">
                  <a:solidFill>
                    <a:srgbClr val="FF0000"/>
                  </a:solidFill>
                  <a:latin typeface="Times New Roman" pitchFamily="18" charset="0"/>
                </a:rPr>
                <a:t>1,2 reach</a:t>
              </a:r>
            </a:p>
            <a:p>
              <a:r>
                <a:rPr lang="en-US" sz="2000" dirty="0">
                  <a:solidFill>
                    <a:srgbClr val="FF0000"/>
                  </a:solidFill>
                  <a:latin typeface="Times New Roman" pitchFamily="18" charset="0"/>
                </a:rPr>
                <a:t>1,2 available</a:t>
              </a:r>
            </a:p>
          </p:txBody>
        </p:sp>
        <p:sp>
          <p:nvSpPr>
            <p:cNvPr id="147467" name="Line 13"/>
            <p:cNvSpPr>
              <a:spLocks noChangeShapeType="1"/>
            </p:cNvSpPr>
            <p:nvPr/>
          </p:nvSpPr>
          <p:spPr bwMode="auto">
            <a:xfrm>
              <a:off x="2304" y="3249"/>
              <a:ext cx="864" cy="0"/>
            </a:xfrm>
            <a:prstGeom prst="line">
              <a:avLst/>
            </a:prstGeom>
            <a:noFill/>
            <a:ln w="28575" cap="rnd">
              <a:solidFill>
                <a:schemeClr val="tx1"/>
              </a:solidFill>
              <a:prstDash val="sysDot"/>
              <a:round/>
              <a:headEnd type="oval" w="lg" len="med"/>
              <a:tailEnd type="none" w="sm" len="sm"/>
            </a:ln>
          </p:spPr>
          <p:txBody>
            <a:bodyPr/>
            <a:lstStyle/>
            <a:p>
              <a:endParaRPr lang="en-US"/>
            </a:p>
          </p:txBody>
        </p:sp>
        <p:sp>
          <p:nvSpPr>
            <p:cNvPr id="147468" name="Line 14"/>
            <p:cNvSpPr>
              <a:spLocks noChangeShapeType="1"/>
            </p:cNvSpPr>
            <p:nvPr/>
          </p:nvSpPr>
          <p:spPr bwMode="auto">
            <a:xfrm>
              <a:off x="3159" y="3249"/>
              <a:ext cx="0" cy="288"/>
            </a:xfrm>
            <a:prstGeom prst="line">
              <a:avLst/>
            </a:prstGeom>
            <a:noFill/>
            <a:ln w="28575" cap="rnd">
              <a:solidFill>
                <a:schemeClr val="tx1"/>
              </a:solidFill>
              <a:prstDash val="sysDot"/>
              <a:round/>
              <a:headEnd type="none" w="sm" len="sm"/>
              <a:tailEnd type="triangle" w="lg" len="med"/>
            </a:ln>
          </p:spPr>
          <p:txBody>
            <a:bodyPr/>
            <a:lstStyle/>
            <a:p>
              <a:endParaRPr lang="en-US"/>
            </a:p>
          </p:txBody>
        </p:sp>
        <p:sp>
          <p:nvSpPr>
            <p:cNvPr id="147469" name="Line 15"/>
            <p:cNvSpPr>
              <a:spLocks noChangeShapeType="1"/>
            </p:cNvSpPr>
            <p:nvPr/>
          </p:nvSpPr>
          <p:spPr bwMode="auto">
            <a:xfrm>
              <a:off x="2880" y="2931"/>
              <a:ext cx="1392" cy="210"/>
            </a:xfrm>
            <a:prstGeom prst="line">
              <a:avLst/>
            </a:prstGeom>
            <a:noFill/>
            <a:ln w="28575" cap="rnd">
              <a:solidFill>
                <a:schemeClr val="tx1"/>
              </a:solidFill>
              <a:prstDash val="sysDot"/>
              <a:round/>
              <a:headEnd type="oval" w="lg" len="med"/>
              <a:tailEnd type="triangle" w="lg" len="med"/>
            </a:ln>
          </p:spPr>
          <p:txBody>
            <a:bodyPr/>
            <a:lstStyle/>
            <a:p>
              <a:endParaRPr lang="en-US"/>
            </a:p>
          </p:txBody>
        </p:sp>
        <p:sp>
          <p:nvSpPr>
            <p:cNvPr id="147470" name="Text Box 16"/>
            <p:cNvSpPr txBox="1">
              <a:spLocks noChangeArrowheads="1"/>
            </p:cNvSpPr>
            <p:nvPr/>
          </p:nvSpPr>
          <p:spPr bwMode="auto">
            <a:xfrm>
              <a:off x="4275" y="2911"/>
              <a:ext cx="1052" cy="442"/>
            </a:xfrm>
            <a:prstGeom prst="rect">
              <a:avLst/>
            </a:prstGeom>
            <a:noFill/>
            <a:ln w="12700">
              <a:noFill/>
              <a:miter lim="800000"/>
              <a:headEnd type="none" w="sm" len="sm"/>
              <a:tailEnd type="none" w="sm" len="sm"/>
            </a:ln>
          </p:spPr>
          <p:txBody>
            <a:bodyPr wrap="none">
              <a:spAutoFit/>
            </a:bodyPr>
            <a:lstStyle/>
            <a:p>
              <a:r>
                <a:rPr lang="en-US" sz="2000" dirty="0">
                  <a:solidFill>
                    <a:srgbClr val="FF0000"/>
                  </a:solidFill>
                  <a:latin typeface="Times New Roman" pitchFamily="18" charset="0"/>
                </a:rPr>
                <a:t>1,3,4 reach</a:t>
              </a:r>
            </a:p>
            <a:p>
              <a:r>
                <a:rPr lang="en-US" sz="2000" dirty="0">
                  <a:solidFill>
                    <a:srgbClr val="FF0000"/>
                  </a:solidFill>
                  <a:latin typeface="Times New Roman" pitchFamily="18" charset="0"/>
                </a:rPr>
                <a:t>1,3,4 available</a:t>
              </a:r>
            </a:p>
          </p:txBody>
        </p:sp>
        <p:sp>
          <p:nvSpPr>
            <p:cNvPr id="147471" name="Line 17"/>
            <p:cNvSpPr>
              <a:spLocks noChangeShapeType="1"/>
            </p:cNvSpPr>
            <p:nvPr/>
          </p:nvSpPr>
          <p:spPr bwMode="auto">
            <a:xfrm flipH="1">
              <a:off x="1518" y="2274"/>
              <a:ext cx="576" cy="96"/>
            </a:xfrm>
            <a:prstGeom prst="line">
              <a:avLst/>
            </a:prstGeom>
            <a:noFill/>
            <a:ln w="28575" cap="rnd">
              <a:solidFill>
                <a:schemeClr val="tx1"/>
              </a:solidFill>
              <a:prstDash val="sysDot"/>
              <a:round/>
              <a:headEnd type="oval" w="lg" len="med"/>
              <a:tailEnd type="triangle" w="lg" len="med"/>
            </a:ln>
          </p:spPr>
          <p:txBody>
            <a:bodyPr/>
            <a:lstStyle/>
            <a:p>
              <a:endParaRPr lang="en-US"/>
            </a:p>
          </p:txBody>
        </p:sp>
        <p:sp>
          <p:nvSpPr>
            <p:cNvPr id="147472" name="Text Box 18"/>
            <p:cNvSpPr txBox="1">
              <a:spLocks noChangeArrowheads="1"/>
            </p:cNvSpPr>
            <p:nvPr/>
          </p:nvSpPr>
          <p:spPr bwMode="auto">
            <a:xfrm>
              <a:off x="768" y="2208"/>
              <a:ext cx="932" cy="442"/>
            </a:xfrm>
            <a:prstGeom prst="rect">
              <a:avLst/>
            </a:prstGeom>
            <a:noFill/>
            <a:ln w="12700">
              <a:noFill/>
              <a:miter lim="800000"/>
              <a:headEnd type="none" w="sm" len="sm"/>
              <a:tailEnd type="none" w="sm" len="sm"/>
            </a:ln>
          </p:spPr>
          <p:txBody>
            <a:bodyPr wrap="none">
              <a:spAutoFit/>
            </a:bodyPr>
            <a:lstStyle/>
            <a:p>
              <a:r>
                <a:rPr lang="en-US" sz="2000" dirty="0">
                  <a:solidFill>
                    <a:srgbClr val="FF0000"/>
                  </a:solidFill>
                  <a:latin typeface="Times New Roman" pitchFamily="18" charset="0"/>
                </a:rPr>
                <a:t>1,2 reach</a:t>
              </a:r>
            </a:p>
            <a:p>
              <a:r>
                <a:rPr lang="en-US" sz="2000" dirty="0">
                  <a:solidFill>
                    <a:srgbClr val="FF0000"/>
                  </a:solidFill>
                  <a:latin typeface="Times New Roman" pitchFamily="18" charset="0"/>
                </a:rPr>
                <a:t>1,2 available</a:t>
              </a:r>
            </a:p>
          </p:txBody>
        </p:sp>
        <p:cxnSp>
          <p:nvCxnSpPr>
            <p:cNvPr id="147473" name="AutoShape 23"/>
            <p:cNvCxnSpPr>
              <a:cxnSpLocks noChangeShapeType="1"/>
              <a:stCxn id="147461" idx="2"/>
              <a:endCxn id="147463" idx="0"/>
            </p:cNvCxnSpPr>
            <p:nvPr/>
          </p:nvCxnSpPr>
          <p:spPr bwMode="auto">
            <a:xfrm>
              <a:off x="2088" y="1824"/>
              <a:ext cx="0" cy="1296"/>
            </a:xfrm>
            <a:prstGeom prst="straightConnector1">
              <a:avLst/>
            </a:prstGeom>
            <a:noFill/>
            <a:ln w="9525">
              <a:solidFill>
                <a:schemeClr val="tx1"/>
              </a:solidFill>
              <a:round/>
              <a:headEnd/>
              <a:tailEnd type="triangle" w="med" len="med"/>
            </a:ln>
          </p:spPr>
        </p:cxnSp>
        <p:cxnSp>
          <p:nvCxnSpPr>
            <p:cNvPr id="147474" name="AutoShape 24"/>
            <p:cNvCxnSpPr>
              <a:cxnSpLocks noChangeShapeType="1"/>
              <a:stCxn id="147461" idx="2"/>
              <a:endCxn id="147462" idx="0"/>
            </p:cNvCxnSpPr>
            <p:nvPr/>
          </p:nvCxnSpPr>
          <p:spPr bwMode="auto">
            <a:xfrm>
              <a:off x="2088" y="1824"/>
              <a:ext cx="1290" cy="315"/>
            </a:xfrm>
            <a:prstGeom prst="straightConnector1">
              <a:avLst/>
            </a:prstGeom>
            <a:noFill/>
            <a:ln w="9525">
              <a:solidFill>
                <a:schemeClr val="tx1"/>
              </a:solidFill>
              <a:round/>
              <a:headEnd/>
              <a:tailEnd type="triangle" w="med" len="med"/>
            </a:ln>
          </p:spPr>
        </p:cxnSp>
        <p:cxnSp>
          <p:nvCxnSpPr>
            <p:cNvPr id="147475" name="AutoShape 25"/>
            <p:cNvCxnSpPr>
              <a:cxnSpLocks noChangeShapeType="1"/>
              <a:stCxn id="147462" idx="2"/>
              <a:endCxn id="147463" idx="0"/>
            </p:cNvCxnSpPr>
            <p:nvPr/>
          </p:nvCxnSpPr>
          <p:spPr bwMode="auto">
            <a:xfrm flipH="1">
              <a:off x="2088" y="2811"/>
              <a:ext cx="1290" cy="309"/>
            </a:xfrm>
            <a:prstGeom prst="straightConnector1">
              <a:avLst/>
            </a:prstGeom>
            <a:noFill/>
            <a:ln w="9525">
              <a:solidFill>
                <a:schemeClr val="tx1"/>
              </a:solidFill>
              <a:round/>
              <a:headEnd/>
              <a:tailEnd type="triangle" w="med" len="med"/>
            </a:ln>
          </p:spPr>
        </p:cxn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01000" cy="1569660"/>
          </a:xfrm>
          <a:prstGeom prst="rect">
            <a:avLst/>
          </a:prstGeom>
          <a:noFill/>
        </p:spPr>
        <p:txBody>
          <a:bodyPr wrap="square" rtlCol="0">
            <a:spAutoFit/>
          </a:bodyPr>
          <a:lstStyle/>
          <a:p>
            <a:r>
              <a:rPr lang="en-US" sz="2400" b="1" dirty="0" smtClean="0"/>
              <a:t>Live variable –</a:t>
            </a:r>
            <a:r>
              <a:rPr lang="en-US" sz="2400" dirty="0" smtClean="0"/>
              <a:t> A variable is said to be live at some point p if from p to end the variable is used before it is redefined else it becomes dead.</a:t>
            </a:r>
          </a:p>
          <a:p>
            <a:endParaRPr lang="en-US" sz="2400" dirty="0"/>
          </a:p>
        </p:txBody>
      </p:sp>
      <p:pic>
        <p:nvPicPr>
          <p:cNvPr id="4" name="Picture 3" descr="E:\ramani-personal\PhD\ol-1-1.png"/>
          <p:cNvPicPr/>
          <p:nvPr/>
        </p:nvPicPr>
        <p:blipFill>
          <a:blip r:embed="rId2"/>
          <a:srcRect/>
          <a:stretch>
            <a:fillRect/>
          </a:stretch>
        </p:blipFill>
        <p:spPr bwMode="auto">
          <a:xfrm>
            <a:off x="1905000" y="2057400"/>
            <a:ext cx="5343525" cy="42005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4"/>
          <p:cNvSpPr>
            <a:spLocks noGrp="1"/>
          </p:cNvSpPr>
          <p:nvPr>
            <p:ph type="sldNum" sz="quarter" idx="11"/>
          </p:nvPr>
        </p:nvSpPr>
        <p:spPr>
          <a:noFill/>
        </p:spPr>
        <p:txBody>
          <a:bodyPr/>
          <a:lstStyle/>
          <a:p>
            <a:fld id="{BEC2B361-35CC-4AD8-8C0D-5C1DC3BF9849}" type="slidenum">
              <a:rPr lang="en-US"/>
              <a:pPr/>
              <a:t>46</a:t>
            </a:fld>
            <a:endParaRPr lang="en-US"/>
          </a:p>
        </p:txBody>
      </p:sp>
      <p:sp>
        <p:nvSpPr>
          <p:cNvPr id="139267" name="Rectangle 2"/>
          <p:cNvSpPr>
            <a:spLocks noGrp="1" noChangeArrowheads="1"/>
          </p:cNvSpPr>
          <p:nvPr>
            <p:ph type="title"/>
          </p:nvPr>
        </p:nvSpPr>
        <p:spPr/>
        <p:txBody>
          <a:bodyPr/>
          <a:lstStyle/>
          <a:p>
            <a:pPr eaLnBrk="1" hangingPunct="1"/>
            <a:r>
              <a:rPr lang="en-US" smtClean="0"/>
              <a:t>Example: Liveness</a:t>
            </a:r>
          </a:p>
        </p:txBody>
      </p:sp>
      <p:grpSp>
        <p:nvGrpSpPr>
          <p:cNvPr id="2" name="Group 3"/>
          <p:cNvGrpSpPr>
            <a:grpSpLocks/>
          </p:cNvGrpSpPr>
          <p:nvPr/>
        </p:nvGrpSpPr>
        <p:grpSpPr bwMode="auto">
          <a:xfrm>
            <a:off x="1179513" y="2103438"/>
            <a:ext cx="3773487" cy="3381375"/>
            <a:chOff x="743" y="1325"/>
            <a:chExt cx="2377" cy="2130"/>
          </a:xfrm>
        </p:grpSpPr>
        <p:sp>
          <p:nvSpPr>
            <p:cNvPr id="139272" name="Rectangle 4"/>
            <p:cNvSpPr>
              <a:spLocks noChangeArrowheads="1"/>
            </p:cNvSpPr>
            <p:nvPr/>
          </p:nvSpPr>
          <p:spPr bwMode="auto">
            <a:xfrm>
              <a:off x="743" y="1325"/>
              <a:ext cx="891" cy="594"/>
            </a:xfrm>
            <a:prstGeom prst="rect">
              <a:avLst/>
            </a:prstGeom>
            <a:noFill/>
            <a:ln w="12700">
              <a:solidFill>
                <a:schemeClr val="tx1"/>
              </a:solidFill>
              <a:miter lim="800000"/>
              <a:headEnd type="none" w="sm" len="sm"/>
              <a:tailEnd type="none" w="sm" len="sm"/>
            </a:ln>
          </p:spPr>
          <p:txBody>
            <a:bodyPr wrap="none" anchor="ctr"/>
            <a:lstStyle/>
            <a:p>
              <a:pPr algn="ctr"/>
              <a:r>
                <a:rPr lang="en-US" sz="2000">
                  <a:latin typeface="Times New Roman" pitchFamily="18" charset="0"/>
                </a:rPr>
                <a:t>r1 = r2 + r3</a:t>
              </a:r>
            </a:p>
            <a:p>
              <a:pPr algn="ctr"/>
              <a:r>
                <a:rPr lang="en-US" sz="2000">
                  <a:latin typeface="Times New Roman" pitchFamily="18" charset="0"/>
                </a:rPr>
                <a:t>r6 = r4 – r5</a:t>
              </a:r>
            </a:p>
          </p:txBody>
        </p:sp>
        <p:sp>
          <p:nvSpPr>
            <p:cNvPr id="139273" name="Rectangle 5"/>
            <p:cNvSpPr>
              <a:spLocks noChangeArrowheads="1"/>
            </p:cNvSpPr>
            <p:nvPr/>
          </p:nvSpPr>
          <p:spPr bwMode="auto">
            <a:xfrm>
              <a:off x="1762" y="2128"/>
              <a:ext cx="891" cy="594"/>
            </a:xfrm>
            <a:prstGeom prst="rect">
              <a:avLst/>
            </a:prstGeom>
            <a:noFill/>
            <a:ln w="12700">
              <a:solidFill>
                <a:schemeClr val="tx1"/>
              </a:solidFill>
              <a:miter lim="800000"/>
              <a:headEnd type="none" w="sm" len="sm"/>
              <a:tailEnd type="none" w="sm" len="sm"/>
            </a:ln>
          </p:spPr>
          <p:txBody>
            <a:bodyPr wrap="none" anchor="ctr"/>
            <a:lstStyle/>
            <a:p>
              <a:pPr algn="ctr"/>
              <a:r>
                <a:rPr lang="en-US" sz="2000">
                  <a:latin typeface="Times New Roman" pitchFamily="18" charset="0"/>
                </a:rPr>
                <a:t>r4 = 4</a:t>
              </a:r>
            </a:p>
            <a:p>
              <a:pPr algn="ctr"/>
              <a:r>
                <a:rPr lang="en-US" sz="2000">
                  <a:latin typeface="Times New Roman" pitchFamily="18" charset="0"/>
                </a:rPr>
                <a:t>r6 = 8</a:t>
              </a:r>
            </a:p>
          </p:txBody>
        </p:sp>
        <p:sp>
          <p:nvSpPr>
            <p:cNvPr id="139274" name="Rectangle 6"/>
            <p:cNvSpPr>
              <a:spLocks noChangeArrowheads="1"/>
            </p:cNvSpPr>
            <p:nvPr/>
          </p:nvSpPr>
          <p:spPr bwMode="auto">
            <a:xfrm>
              <a:off x="743" y="2862"/>
              <a:ext cx="891" cy="593"/>
            </a:xfrm>
            <a:prstGeom prst="rect">
              <a:avLst/>
            </a:prstGeom>
            <a:noFill/>
            <a:ln w="12700">
              <a:solidFill>
                <a:schemeClr val="tx1"/>
              </a:solidFill>
              <a:miter lim="800000"/>
              <a:headEnd type="none" w="sm" len="sm"/>
              <a:tailEnd type="none" w="sm" len="sm"/>
            </a:ln>
          </p:spPr>
          <p:txBody>
            <a:bodyPr wrap="none" anchor="ctr"/>
            <a:lstStyle/>
            <a:p>
              <a:pPr algn="ctr"/>
              <a:r>
                <a:rPr lang="en-US" sz="2000">
                  <a:latin typeface="Times New Roman" pitchFamily="18" charset="0"/>
                </a:rPr>
                <a:t>r6 = r2 + r3</a:t>
              </a:r>
            </a:p>
            <a:p>
              <a:pPr algn="ctr"/>
              <a:r>
                <a:rPr lang="en-US" sz="2000">
                  <a:latin typeface="Times New Roman" pitchFamily="18" charset="0"/>
                </a:rPr>
                <a:t>r7 = r4 – r5</a:t>
              </a:r>
            </a:p>
          </p:txBody>
        </p:sp>
        <p:sp>
          <p:nvSpPr>
            <p:cNvPr id="139275" name="Line 7"/>
            <p:cNvSpPr>
              <a:spLocks noChangeShapeType="1"/>
            </p:cNvSpPr>
            <p:nvPr/>
          </p:nvSpPr>
          <p:spPr bwMode="auto">
            <a:xfrm>
              <a:off x="1167" y="1919"/>
              <a:ext cx="595" cy="209"/>
            </a:xfrm>
            <a:prstGeom prst="line">
              <a:avLst/>
            </a:prstGeom>
            <a:noFill/>
            <a:ln w="12700">
              <a:solidFill>
                <a:schemeClr val="tx1"/>
              </a:solidFill>
              <a:round/>
              <a:headEnd type="none" w="sm" len="sm"/>
              <a:tailEnd type="triangle" w="lg" len="med"/>
            </a:ln>
          </p:spPr>
          <p:txBody>
            <a:bodyPr/>
            <a:lstStyle/>
            <a:p>
              <a:endParaRPr lang="en-US"/>
            </a:p>
          </p:txBody>
        </p:sp>
        <p:sp>
          <p:nvSpPr>
            <p:cNvPr id="139276" name="Line 8"/>
            <p:cNvSpPr>
              <a:spLocks noChangeShapeType="1"/>
            </p:cNvSpPr>
            <p:nvPr/>
          </p:nvSpPr>
          <p:spPr bwMode="auto">
            <a:xfrm>
              <a:off x="1167" y="1919"/>
              <a:ext cx="0" cy="943"/>
            </a:xfrm>
            <a:prstGeom prst="line">
              <a:avLst/>
            </a:prstGeom>
            <a:noFill/>
            <a:ln w="12700">
              <a:solidFill>
                <a:schemeClr val="tx1"/>
              </a:solidFill>
              <a:round/>
              <a:headEnd type="none" w="sm" len="sm"/>
              <a:tailEnd type="triangle" w="lg" len="med"/>
            </a:ln>
          </p:spPr>
          <p:txBody>
            <a:bodyPr/>
            <a:lstStyle/>
            <a:p>
              <a:endParaRPr lang="en-US"/>
            </a:p>
          </p:txBody>
        </p:sp>
        <p:sp>
          <p:nvSpPr>
            <p:cNvPr id="139277" name="Line 9"/>
            <p:cNvSpPr>
              <a:spLocks noChangeShapeType="1"/>
            </p:cNvSpPr>
            <p:nvPr/>
          </p:nvSpPr>
          <p:spPr bwMode="auto">
            <a:xfrm flipH="1">
              <a:off x="1634" y="2722"/>
              <a:ext cx="595" cy="140"/>
            </a:xfrm>
            <a:prstGeom prst="line">
              <a:avLst/>
            </a:prstGeom>
            <a:noFill/>
            <a:ln w="12700">
              <a:solidFill>
                <a:schemeClr val="tx1"/>
              </a:solidFill>
              <a:round/>
              <a:headEnd type="none" w="sm" len="sm"/>
              <a:tailEnd type="triangle" w="lg" len="med"/>
            </a:ln>
          </p:spPr>
          <p:txBody>
            <a:bodyPr/>
            <a:lstStyle/>
            <a:p>
              <a:endParaRPr lang="en-US"/>
            </a:p>
          </p:txBody>
        </p:sp>
        <p:sp>
          <p:nvSpPr>
            <p:cNvPr id="139278" name="Line 10"/>
            <p:cNvSpPr>
              <a:spLocks noChangeShapeType="1"/>
            </p:cNvSpPr>
            <p:nvPr/>
          </p:nvSpPr>
          <p:spPr bwMode="auto">
            <a:xfrm flipV="1">
              <a:off x="1549" y="1989"/>
              <a:ext cx="1571" cy="69"/>
            </a:xfrm>
            <a:prstGeom prst="line">
              <a:avLst/>
            </a:prstGeom>
            <a:noFill/>
            <a:ln w="28575" cap="rnd">
              <a:solidFill>
                <a:schemeClr val="tx1"/>
              </a:solidFill>
              <a:prstDash val="sysDot"/>
              <a:round/>
              <a:headEnd type="oval" w="sm" len="sm"/>
              <a:tailEnd type="oval" w="sm" len="sm"/>
            </a:ln>
          </p:spPr>
          <p:txBody>
            <a:bodyPr/>
            <a:lstStyle/>
            <a:p>
              <a:endParaRPr lang="en-US"/>
            </a:p>
          </p:txBody>
        </p:sp>
        <p:sp>
          <p:nvSpPr>
            <p:cNvPr id="139279" name="Line 11"/>
            <p:cNvSpPr>
              <a:spLocks noChangeShapeType="1"/>
            </p:cNvSpPr>
            <p:nvPr/>
          </p:nvSpPr>
          <p:spPr bwMode="auto">
            <a:xfrm flipV="1">
              <a:off x="1167" y="1430"/>
              <a:ext cx="1741" cy="663"/>
            </a:xfrm>
            <a:prstGeom prst="line">
              <a:avLst/>
            </a:prstGeom>
            <a:noFill/>
            <a:ln w="28575" cap="rnd">
              <a:solidFill>
                <a:schemeClr val="tx1"/>
              </a:solidFill>
              <a:prstDash val="sysDot"/>
              <a:round/>
              <a:headEnd type="oval" w="sm" len="sm"/>
              <a:tailEnd type="oval" w="sm" len="sm"/>
            </a:ln>
          </p:spPr>
          <p:txBody>
            <a:bodyPr/>
            <a:lstStyle/>
            <a:p>
              <a:endParaRPr lang="en-US"/>
            </a:p>
          </p:txBody>
        </p:sp>
      </p:grpSp>
      <p:sp>
        <p:nvSpPr>
          <p:cNvPr id="139269" name="Text Box 12"/>
          <p:cNvSpPr txBox="1">
            <a:spLocks noChangeArrowheads="1"/>
          </p:cNvSpPr>
          <p:nvPr/>
        </p:nvSpPr>
        <p:spPr bwMode="auto">
          <a:xfrm>
            <a:off x="4668838" y="1847850"/>
            <a:ext cx="3316287" cy="1006475"/>
          </a:xfrm>
          <a:prstGeom prst="rect">
            <a:avLst/>
          </a:prstGeom>
          <a:noFill/>
          <a:ln w="12700">
            <a:noFill/>
            <a:miter lim="800000"/>
            <a:headEnd type="none" w="sm" len="sm"/>
            <a:tailEnd type="none" w="sm" len="sm"/>
          </a:ln>
        </p:spPr>
        <p:txBody>
          <a:bodyPr wrap="none">
            <a:spAutoFit/>
          </a:bodyPr>
          <a:lstStyle/>
          <a:p>
            <a:r>
              <a:rPr lang="en-US" sz="2000" dirty="0">
                <a:solidFill>
                  <a:srgbClr val="FF0000"/>
                </a:solidFill>
                <a:latin typeface="Times New Roman" pitchFamily="18" charset="0"/>
              </a:rPr>
              <a:t>r2, r3, r4, r5 are all live as they</a:t>
            </a:r>
          </a:p>
          <a:p>
            <a:r>
              <a:rPr lang="en-US" sz="2000" dirty="0">
                <a:solidFill>
                  <a:srgbClr val="FF0000"/>
                </a:solidFill>
                <a:latin typeface="Times New Roman" pitchFamily="18" charset="0"/>
              </a:rPr>
              <a:t>are consumed later, r6 is dead</a:t>
            </a:r>
          </a:p>
          <a:p>
            <a:r>
              <a:rPr lang="en-US" sz="2000" dirty="0">
                <a:solidFill>
                  <a:srgbClr val="FF0000"/>
                </a:solidFill>
                <a:latin typeface="Times New Roman" pitchFamily="18" charset="0"/>
              </a:rPr>
              <a:t>as it is redefined later</a:t>
            </a:r>
          </a:p>
        </p:txBody>
      </p:sp>
      <p:sp>
        <p:nvSpPr>
          <p:cNvPr id="139270" name="Text Box 13"/>
          <p:cNvSpPr txBox="1">
            <a:spLocks noChangeArrowheads="1"/>
          </p:cNvSpPr>
          <p:nvPr/>
        </p:nvSpPr>
        <p:spPr bwMode="auto">
          <a:xfrm>
            <a:off x="5005388" y="3013075"/>
            <a:ext cx="3027362" cy="701675"/>
          </a:xfrm>
          <a:prstGeom prst="rect">
            <a:avLst/>
          </a:prstGeom>
          <a:noFill/>
          <a:ln w="12700">
            <a:noFill/>
            <a:miter lim="800000"/>
            <a:headEnd type="none" w="sm" len="sm"/>
            <a:tailEnd type="none" w="sm" len="sm"/>
          </a:ln>
        </p:spPr>
        <p:txBody>
          <a:bodyPr wrap="none">
            <a:spAutoFit/>
          </a:bodyPr>
          <a:lstStyle/>
          <a:p>
            <a:r>
              <a:rPr lang="en-US" sz="2000" dirty="0">
                <a:solidFill>
                  <a:srgbClr val="FF0000"/>
                </a:solidFill>
                <a:latin typeface="Times New Roman" pitchFamily="18" charset="0"/>
              </a:rPr>
              <a:t>r4 is dead, as it is redefined.</a:t>
            </a:r>
          </a:p>
          <a:p>
            <a:r>
              <a:rPr lang="en-US" sz="2000" dirty="0">
                <a:solidFill>
                  <a:srgbClr val="FF0000"/>
                </a:solidFill>
                <a:latin typeface="Times New Roman" pitchFamily="18" charset="0"/>
              </a:rPr>
              <a:t>So is r6.  r2, r3, r5 are live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382000" cy="4401205"/>
          </a:xfrm>
          <a:prstGeom prst="rect">
            <a:avLst/>
          </a:prstGeom>
          <a:noFill/>
        </p:spPr>
        <p:txBody>
          <a:bodyPr wrap="square" rtlCol="0">
            <a:spAutoFit/>
          </a:bodyPr>
          <a:lstStyle/>
          <a:p>
            <a:pPr algn="just"/>
            <a:r>
              <a:rPr lang="en-US" sz="2800" dirty="0" smtClean="0"/>
              <a:t>A </a:t>
            </a:r>
            <a:r>
              <a:rPr lang="en-US" sz="2800" b="1" u="sng" dirty="0" smtClean="0"/>
              <a:t>Use-Definition Chain</a:t>
            </a:r>
            <a:r>
              <a:rPr lang="en-US" sz="2800" u="sng" dirty="0" smtClean="0"/>
              <a:t> (</a:t>
            </a:r>
            <a:r>
              <a:rPr lang="en-US" sz="2800" i="1" u="sng" dirty="0" smtClean="0"/>
              <a:t>UD Chain</a:t>
            </a:r>
            <a:r>
              <a:rPr lang="en-US" sz="2800" u="sng" dirty="0" smtClean="0"/>
              <a:t>)</a:t>
            </a:r>
            <a:r>
              <a:rPr lang="en-US" sz="2800" dirty="0" smtClean="0"/>
              <a:t> is a data structure that consists of a use, U, of a variable, and all the definitions, D, of that variable that can reach that use without any other intervening definitions. A definition can have many forms, but is generally taken to mean the assignment of some value to a variable .</a:t>
            </a:r>
          </a:p>
          <a:p>
            <a:pPr algn="just"/>
            <a:r>
              <a:rPr lang="en-US" sz="2800" dirty="0" smtClean="0"/>
              <a:t>A </a:t>
            </a:r>
            <a:r>
              <a:rPr lang="en-US" sz="2800" b="1" u="sng" dirty="0" smtClean="0"/>
              <a:t>Definition-Use Chain</a:t>
            </a:r>
            <a:r>
              <a:rPr lang="en-US" sz="2800" u="sng" dirty="0" smtClean="0"/>
              <a:t> (</a:t>
            </a:r>
            <a:r>
              <a:rPr lang="en-US" sz="2800" i="1" u="sng" dirty="0" smtClean="0"/>
              <a:t>DU Chain</a:t>
            </a:r>
            <a:r>
              <a:rPr lang="en-US" sz="2800" u="sng" dirty="0" smtClean="0"/>
              <a:t>)</a:t>
            </a:r>
            <a:r>
              <a:rPr lang="en-US" sz="2800" dirty="0" smtClean="0"/>
              <a:t>, is a counterpart of UD chain, which consists of a definition, D, of a variable and all the uses, U, reachable from that definition without any other intervening definitions</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4"/>
          <p:cNvSpPr>
            <a:spLocks noGrp="1"/>
          </p:cNvSpPr>
          <p:nvPr>
            <p:ph type="sldNum" sz="quarter" idx="11"/>
          </p:nvPr>
        </p:nvSpPr>
        <p:spPr>
          <a:noFill/>
        </p:spPr>
        <p:txBody>
          <a:bodyPr/>
          <a:lstStyle/>
          <a:p>
            <a:fld id="{64D1CE2B-08DD-413F-A750-148FDC982155}" type="slidenum">
              <a:rPr lang="en-US"/>
              <a:pPr/>
              <a:t>48</a:t>
            </a:fld>
            <a:endParaRPr lang="en-US"/>
          </a:p>
        </p:txBody>
      </p:sp>
      <p:sp>
        <p:nvSpPr>
          <p:cNvPr id="141315" name="Rectangle 2"/>
          <p:cNvSpPr>
            <a:spLocks noGrp="1" noChangeArrowheads="1"/>
          </p:cNvSpPr>
          <p:nvPr>
            <p:ph type="title"/>
          </p:nvPr>
        </p:nvSpPr>
        <p:spPr/>
        <p:txBody>
          <a:bodyPr/>
          <a:lstStyle/>
          <a:p>
            <a:pPr eaLnBrk="1" hangingPunct="1"/>
            <a:r>
              <a:rPr lang="en-US" smtClean="0"/>
              <a:t>Example: DU/UD Chains</a:t>
            </a:r>
          </a:p>
        </p:txBody>
      </p:sp>
      <p:sp>
        <p:nvSpPr>
          <p:cNvPr id="141316" name="Rectangle 4"/>
          <p:cNvSpPr>
            <a:spLocks noChangeArrowheads="1"/>
          </p:cNvSpPr>
          <p:nvPr/>
        </p:nvSpPr>
        <p:spPr bwMode="auto">
          <a:xfrm>
            <a:off x="1905000" y="1981200"/>
            <a:ext cx="2057400" cy="1066800"/>
          </a:xfrm>
          <a:prstGeom prst="rect">
            <a:avLst/>
          </a:prstGeom>
          <a:noFill/>
          <a:ln w="12700">
            <a:solidFill>
              <a:schemeClr val="tx1"/>
            </a:solidFill>
            <a:miter lim="800000"/>
            <a:headEnd type="none" w="sm" len="sm"/>
            <a:tailEnd type="none" w="sm" len="sm"/>
          </a:ln>
        </p:spPr>
        <p:txBody>
          <a:bodyPr wrap="none" anchor="ctr"/>
          <a:lstStyle/>
          <a:p>
            <a:r>
              <a:rPr lang="en-US">
                <a:solidFill>
                  <a:schemeClr val="hlink"/>
                </a:solidFill>
                <a:latin typeface="Times New Roman" pitchFamily="18" charset="0"/>
              </a:rPr>
              <a:t>1: </a:t>
            </a:r>
            <a:r>
              <a:rPr lang="en-US">
                <a:latin typeface="Times New Roman" pitchFamily="18" charset="0"/>
              </a:rPr>
              <a:t>r1 = MEM[r2+0]</a:t>
            </a:r>
          </a:p>
          <a:p>
            <a:r>
              <a:rPr lang="en-US">
                <a:solidFill>
                  <a:schemeClr val="hlink"/>
                </a:solidFill>
                <a:latin typeface="Times New Roman" pitchFamily="18" charset="0"/>
              </a:rPr>
              <a:t>2: </a:t>
            </a:r>
            <a:r>
              <a:rPr lang="en-US">
                <a:latin typeface="Times New Roman" pitchFamily="18" charset="0"/>
              </a:rPr>
              <a:t>r2 = r2 + 1</a:t>
            </a:r>
          </a:p>
          <a:p>
            <a:r>
              <a:rPr lang="en-US">
                <a:solidFill>
                  <a:schemeClr val="hlink"/>
                </a:solidFill>
                <a:latin typeface="Times New Roman" pitchFamily="18" charset="0"/>
              </a:rPr>
              <a:t>3: </a:t>
            </a:r>
            <a:r>
              <a:rPr lang="en-US">
                <a:latin typeface="Times New Roman" pitchFamily="18" charset="0"/>
              </a:rPr>
              <a:t>r3 = r1 * r4</a:t>
            </a:r>
          </a:p>
        </p:txBody>
      </p:sp>
      <p:sp>
        <p:nvSpPr>
          <p:cNvPr id="141317" name="Rectangle 5"/>
          <p:cNvSpPr>
            <a:spLocks noChangeArrowheads="1"/>
          </p:cNvSpPr>
          <p:nvPr/>
        </p:nvSpPr>
        <p:spPr bwMode="auto">
          <a:xfrm>
            <a:off x="914400" y="3810000"/>
            <a:ext cx="1524000" cy="990600"/>
          </a:xfrm>
          <a:prstGeom prst="rect">
            <a:avLst/>
          </a:prstGeom>
          <a:noFill/>
          <a:ln w="12700">
            <a:solidFill>
              <a:schemeClr val="tx1"/>
            </a:solidFill>
            <a:miter lim="800000"/>
            <a:headEnd type="none" w="sm" len="sm"/>
            <a:tailEnd type="none" w="sm" len="sm"/>
          </a:ln>
        </p:spPr>
        <p:txBody>
          <a:bodyPr wrap="none" anchor="ctr"/>
          <a:lstStyle/>
          <a:p>
            <a:r>
              <a:rPr lang="en-US">
                <a:solidFill>
                  <a:schemeClr val="hlink"/>
                </a:solidFill>
                <a:latin typeface="Times New Roman" pitchFamily="18" charset="0"/>
              </a:rPr>
              <a:t>4: </a:t>
            </a:r>
            <a:r>
              <a:rPr lang="en-US">
                <a:latin typeface="Times New Roman" pitchFamily="18" charset="0"/>
              </a:rPr>
              <a:t>r1 = r1 + 5</a:t>
            </a:r>
          </a:p>
          <a:p>
            <a:r>
              <a:rPr lang="en-US">
                <a:solidFill>
                  <a:schemeClr val="hlink"/>
                </a:solidFill>
                <a:latin typeface="Times New Roman" pitchFamily="18" charset="0"/>
              </a:rPr>
              <a:t>5: </a:t>
            </a:r>
            <a:r>
              <a:rPr lang="en-US">
                <a:latin typeface="Times New Roman" pitchFamily="18" charset="0"/>
              </a:rPr>
              <a:t>r3 = r5 – r1</a:t>
            </a:r>
          </a:p>
          <a:p>
            <a:r>
              <a:rPr lang="en-US">
                <a:solidFill>
                  <a:schemeClr val="hlink"/>
                </a:solidFill>
                <a:latin typeface="Times New Roman" pitchFamily="18" charset="0"/>
              </a:rPr>
              <a:t>6: </a:t>
            </a:r>
            <a:r>
              <a:rPr lang="en-US">
                <a:latin typeface="Times New Roman" pitchFamily="18" charset="0"/>
              </a:rPr>
              <a:t>r7 = r3 * 2</a:t>
            </a:r>
          </a:p>
        </p:txBody>
      </p:sp>
      <p:sp>
        <p:nvSpPr>
          <p:cNvPr id="141318" name="Rectangle 6"/>
          <p:cNvSpPr>
            <a:spLocks noChangeArrowheads="1"/>
          </p:cNvSpPr>
          <p:nvPr/>
        </p:nvSpPr>
        <p:spPr bwMode="auto">
          <a:xfrm>
            <a:off x="3505200" y="3810000"/>
            <a:ext cx="1447800" cy="990600"/>
          </a:xfrm>
          <a:prstGeom prst="rect">
            <a:avLst/>
          </a:prstGeom>
          <a:noFill/>
          <a:ln w="12700">
            <a:solidFill>
              <a:schemeClr val="tx1"/>
            </a:solidFill>
            <a:miter lim="800000"/>
            <a:headEnd type="none" w="sm" len="sm"/>
            <a:tailEnd type="none" w="sm" len="sm"/>
          </a:ln>
        </p:spPr>
        <p:txBody>
          <a:bodyPr wrap="none" anchor="ctr"/>
          <a:lstStyle/>
          <a:p>
            <a:r>
              <a:rPr lang="en-US">
                <a:solidFill>
                  <a:schemeClr val="hlink"/>
                </a:solidFill>
                <a:latin typeface="Times New Roman" pitchFamily="18" charset="0"/>
              </a:rPr>
              <a:t>7: </a:t>
            </a:r>
            <a:r>
              <a:rPr lang="en-US">
                <a:latin typeface="Times New Roman" pitchFamily="18" charset="0"/>
              </a:rPr>
              <a:t>r7 = r6</a:t>
            </a:r>
          </a:p>
          <a:p>
            <a:r>
              <a:rPr lang="en-US">
                <a:solidFill>
                  <a:schemeClr val="hlink"/>
                </a:solidFill>
                <a:latin typeface="Times New Roman" pitchFamily="18" charset="0"/>
              </a:rPr>
              <a:t>8: </a:t>
            </a:r>
            <a:r>
              <a:rPr lang="en-US">
                <a:latin typeface="Times New Roman" pitchFamily="18" charset="0"/>
              </a:rPr>
              <a:t>r2 = 0</a:t>
            </a:r>
          </a:p>
          <a:p>
            <a:r>
              <a:rPr lang="en-US">
                <a:solidFill>
                  <a:schemeClr val="hlink"/>
                </a:solidFill>
                <a:latin typeface="Times New Roman" pitchFamily="18" charset="0"/>
              </a:rPr>
              <a:t>9: </a:t>
            </a:r>
            <a:r>
              <a:rPr lang="en-US">
                <a:latin typeface="Times New Roman" pitchFamily="18" charset="0"/>
              </a:rPr>
              <a:t>r7 = r7 + 1</a:t>
            </a:r>
          </a:p>
        </p:txBody>
      </p:sp>
      <p:sp>
        <p:nvSpPr>
          <p:cNvPr id="141319" name="Rectangle 7"/>
          <p:cNvSpPr>
            <a:spLocks noChangeArrowheads="1"/>
          </p:cNvSpPr>
          <p:nvPr/>
        </p:nvSpPr>
        <p:spPr bwMode="auto">
          <a:xfrm>
            <a:off x="2133600" y="5562600"/>
            <a:ext cx="1676400" cy="914400"/>
          </a:xfrm>
          <a:prstGeom prst="rect">
            <a:avLst/>
          </a:prstGeom>
          <a:noFill/>
          <a:ln w="12700">
            <a:solidFill>
              <a:schemeClr val="tx1"/>
            </a:solidFill>
            <a:miter lim="800000"/>
            <a:headEnd type="none" w="sm" len="sm"/>
            <a:tailEnd type="none" w="sm" len="sm"/>
          </a:ln>
        </p:spPr>
        <p:txBody>
          <a:bodyPr wrap="none" anchor="ctr"/>
          <a:lstStyle/>
          <a:p>
            <a:r>
              <a:rPr lang="en-US">
                <a:solidFill>
                  <a:schemeClr val="hlink"/>
                </a:solidFill>
                <a:latin typeface="Times New Roman" pitchFamily="18" charset="0"/>
              </a:rPr>
              <a:t>10: </a:t>
            </a:r>
            <a:r>
              <a:rPr lang="en-US">
                <a:latin typeface="Times New Roman" pitchFamily="18" charset="0"/>
              </a:rPr>
              <a:t>r8 = r7 + 5</a:t>
            </a:r>
          </a:p>
          <a:p>
            <a:r>
              <a:rPr lang="en-US">
                <a:solidFill>
                  <a:schemeClr val="hlink"/>
                </a:solidFill>
                <a:latin typeface="Times New Roman" pitchFamily="18" charset="0"/>
              </a:rPr>
              <a:t>11: </a:t>
            </a:r>
            <a:r>
              <a:rPr lang="en-US">
                <a:latin typeface="Times New Roman" pitchFamily="18" charset="0"/>
              </a:rPr>
              <a:t>r1 = r3 – r8</a:t>
            </a:r>
          </a:p>
          <a:p>
            <a:r>
              <a:rPr lang="en-US">
                <a:solidFill>
                  <a:schemeClr val="hlink"/>
                </a:solidFill>
                <a:latin typeface="Times New Roman" pitchFamily="18" charset="0"/>
              </a:rPr>
              <a:t>12: </a:t>
            </a:r>
            <a:r>
              <a:rPr lang="en-US">
                <a:latin typeface="Times New Roman" pitchFamily="18" charset="0"/>
              </a:rPr>
              <a:t>r3 = r1 * 2</a:t>
            </a:r>
          </a:p>
        </p:txBody>
      </p:sp>
      <p:cxnSp>
        <p:nvCxnSpPr>
          <p:cNvPr id="141320" name="AutoShape 12"/>
          <p:cNvCxnSpPr>
            <a:cxnSpLocks noChangeShapeType="1"/>
            <a:stCxn id="141316" idx="2"/>
            <a:endCxn id="141317" idx="0"/>
          </p:cNvCxnSpPr>
          <p:nvPr/>
        </p:nvCxnSpPr>
        <p:spPr bwMode="auto">
          <a:xfrm flipH="1">
            <a:off x="1676400" y="3048000"/>
            <a:ext cx="1257300" cy="762000"/>
          </a:xfrm>
          <a:prstGeom prst="straightConnector1">
            <a:avLst/>
          </a:prstGeom>
          <a:noFill/>
          <a:ln w="9525">
            <a:solidFill>
              <a:schemeClr val="tx1"/>
            </a:solidFill>
            <a:round/>
            <a:headEnd/>
            <a:tailEnd type="triangle" w="med" len="med"/>
          </a:ln>
        </p:spPr>
      </p:cxnSp>
      <p:cxnSp>
        <p:nvCxnSpPr>
          <p:cNvPr id="141321" name="AutoShape 13"/>
          <p:cNvCxnSpPr>
            <a:cxnSpLocks noChangeShapeType="1"/>
            <a:stCxn id="141316" idx="2"/>
            <a:endCxn id="141318" idx="0"/>
          </p:cNvCxnSpPr>
          <p:nvPr/>
        </p:nvCxnSpPr>
        <p:spPr bwMode="auto">
          <a:xfrm>
            <a:off x="2933700" y="3048000"/>
            <a:ext cx="1295400" cy="762000"/>
          </a:xfrm>
          <a:prstGeom prst="straightConnector1">
            <a:avLst/>
          </a:prstGeom>
          <a:noFill/>
          <a:ln w="9525">
            <a:solidFill>
              <a:schemeClr val="tx1"/>
            </a:solidFill>
            <a:round/>
            <a:headEnd/>
            <a:tailEnd type="triangle" w="med" len="med"/>
          </a:ln>
        </p:spPr>
      </p:cxnSp>
      <p:cxnSp>
        <p:nvCxnSpPr>
          <p:cNvPr id="141322" name="AutoShape 14"/>
          <p:cNvCxnSpPr>
            <a:cxnSpLocks noChangeShapeType="1"/>
            <a:stCxn id="141317" idx="2"/>
            <a:endCxn id="141319" idx="0"/>
          </p:cNvCxnSpPr>
          <p:nvPr/>
        </p:nvCxnSpPr>
        <p:spPr bwMode="auto">
          <a:xfrm>
            <a:off x="1676400" y="4800600"/>
            <a:ext cx="1295400" cy="762000"/>
          </a:xfrm>
          <a:prstGeom prst="straightConnector1">
            <a:avLst/>
          </a:prstGeom>
          <a:noFill/>
          <a:ln w="9525">
            <a:solidFill>
              <a:schemeClr val="tx1"/>
            </a:solidFill>
            <a:round/>
            <a:headEnd/>
            <a:tailEnd type="triangle" w="med" len="med"/>
          </a:ln>
        </p:spPr>
      </p:cxnSp>
      <p:cxnSp>
        <p:nvCxnSpPr>
          <p:cNvPr id="141323" name="AutoShape 15"/>
          <p:cNvCxnSpPr>
            <a:cxnSpLocks noChangeShapeType="1"/>
            <a:stCxn id="141318" idx="2"/>
            <a:endCxn id="141319" idx="0"/>
          </p:cNvCxnSpPr>
          <p:nvPr/>
        </p:nvCxnSpPr>
        <p:spPr bwMode="auto">
          <a:xfrm flipH="1">
            <a:off x="2971800" y="4800600"/>
            <a:ext cx="1257300" cy="762000"/>
          </a:xfrm>
          <a:prstGeom prst="straightConnector1">
            <a:avLst/>
          </a:prstGeom>
          <a:noFill/>
          <a:ln w="9525">
            <a:solidFill>
              <a:schemeClr val="tx1"/>
            </a:solidFill>
            <a:round/>
            <a:headEnd/>
            <a:tailEnd type="triangle" w="med" len="med"/>
          </a:ln>
        </p:spPr>
      </p:cxnSp>
      <p:sp>
        <p:nvSpPr>
          <p:cNvPr id="141324" name="Text Box 16"/>
          <p:cNvSpPr txBox="1">
            <a:spLocks noChangeArrowheads="1"/>
          </p:cNvSpPr>
          <p:nvPr/>
        </p:nvSpPr>
        <p:spPr bwMode="auto">
          <a:xfrm>
            <a:off x="5486400" y="2259013"/>
            <a:ext cx="1768475" cy="2298700"/>
          </a:xfrm>
          <a:prstGeom prst="rect">
            <a:avLst/>
          </a:prstGeom>
          <a:noFill/>
          <a:ln w="9525">
            <a:solidFill>
              <a:schemeClr val="tx1"/>
            </a:solidFill>
            <a:miter lim="800000"/>
            <a:headEnd/>
            <a:tailEnd/>
          </a:ln>
        </p:spPr>
        <p:txBody>
          <a:bodyPr>
            <a:spAutoFit/>
          </a:bodyPr>
          <a:lstStyle/>
          <a:p>
            <a:r>
              <a:rPr lang="en-US" dirty="0">
                <a:solidFill>
                  <a:srgbClr val="FF0000"/>
                </a:solidFill>
                <a:latin typeface="Times New Roman" pitchFamily="18" charset="0"/>
              </a:rPr>
              <a:t>DU Chain of r1</a:t>
            </a:r>
            <a:r>
              <a:rPr lang="en-US" dirty="0">
                <a:solidFill>
                  <a:schemeClr val="bg2"/>
                </a:solidFill>
                <a:latin typeface="Times New Roman" pitchFamily="18" charset="0"/>
              </a:rPr>
              <a:t>:</a:t>
            </a:r>
          </a:p>
          <a:p>
            <a:r>
              <a:rPr lang="en-US" dirty="0">
                <a:solidFill>
                  <a:schemeClr val="hlink"/>
                </a:solidFill>
                <a:latin typeface="Times New Roman" pitchFamily="18" charset="0"/>
              </a:rPr>
              <a:t>   </a:t>
            </a:r>
            <a:r>
              <a:rPr lang="en-US" dirty="0">
                <a:latin typeface="Times New Roman" pitchFamily="18" charset="0"/>
              </a:rPr>
              <a:t>(1) -&gt; 3,4</a:t>
            </a:r>
          </a:p>
          <a:p>
            <a:r>
              <a:rPr lang="en-US" dirty="0">
                <a:latin typeface="Times New Roman" pitchFamily="18" charset="0"/>
              </a:rPr>
              <a:t>   (4) -&gt;5</a:t>
            </a:r>
          </a:p>
          <a:p>
            <a:r>
              <a:rPr lang="en-US" dirty="0">
                <a:latin typeface="Times New Roman" pitchFamily="18" charset="0"/>
              </a:rPr>
              <a:t>   </a:t>
            </a:r>
          </a:p>
          <a:p>
            <a:r>
              <a:rPr lang="en-US" dirty="0">
                <a:solidFill>
                  <a:srgbClr val="FF0000"/>
                </a:solidFill>
                <a:latin typeface="Times New Roman" pitchFamily="18" charset="0"/>
              </a:rPr>
              <a:t>DU Chain of r3:</a:t>
            </a:r>
          </a:p>
          <a:p>
            <a:r>
              <a:rPr lang="en-US" dirty="0">
                <a:solidFill>
                  <a:schemeClr val="hlink"/>
                </a:solidFill>
                <a:latin typeface="Times New Roman" pitchFamily="18" charset="0"/>
              </a:rPr>
              <a:t>   </a:t>
            </a:r>
            <a:r>
              <a:rPr lang="en-US" dirty="0">
                <a:latin typeface="Times New Roman" pitchFamily="18" charset="0"/>
              </a:rPr>
              <a:t>(3) -&gt; 11</a:t>
            </a:r>
          </a:p>
          <a:p>
            <a:r>
              <a:rPr lang="en-US" dirty="0">
                <a:latin typeface="Times New Roman" pitchFamily="18" charset="0"/>
              </a:rPr>
              <a:t>   (5) -&gt; 11</a:t>
            </a:r>
          </a:p>
          <a:p>
            <a:r>
              <a:rPr lang="en-US" dirty="0">
                <a:latin typeface="Times New Roman" pitchFamily="18" charset="0"/>
              </a:rPr>
              <a:t>   (12) -&gt;</a:t>
            </a:r>
          </a:p>
        </p:txBody>
      </p:sp>
      <p:sp>
        <p:nvSpPr>
          <p:cNvPr id="141325" name="Text Box 17"/>
          <p:cNvSpPr txBox="1">
            <a:spLocks noChangeArrowheads="1"/>
          </p:cNvSpPr>
          <p:nvPr/>
        </p:nvSpPr>
        <p:spPr bwMode="auto">
          <a:xfrm>
            <a:off x="6842125" y="4164013"/>
            <a:ext cx="1768475" cy="1474787"/>
          </a:xfrm>
          <a:prstGeom prst="rect">
            <a:avLst/>
          </a:prstGeom>
          <a:solidFill>
            <a:schemeClr val="bg1"/>
          </a:solidFill>
          <a:ln w="9525">
            <a:solidFill>
              <a:schemeClr val="tx1"/>
            </a:solidFill>
            <a:miter lim="800000"/>
            <a:headEnd/>
            <a:tailEnd/>
          </a:ln>
        </p:spPr>
        <p:txBody>
          <a:bodyPr>
            <a:spAutoFit/>
          </a:bodyPr>
          <a:lstStyle/>
          <a:p>
            <a:r>
              <a:rPr lang="en-US" dirty="0">
                <a:solidFill>
                  <a:srgbClr val="FF0000"/>
                </a:solidFill>
                <a:latin typeface="Times New Roman" pitchFamily="18" charset="0"/>
              </a:rPr>
              <a:t>UD Chain of r1</a:t>
            </a:r>
            <a:r>
              <a:rPr lang="en-US" dirty="0">
                <a:solidFill>
                  <a:schemeClr val="bg2"/>
                </a:solidFill>
                <a:latin typeface="Times New Roman" pitchFamily="18" charset="0"/>
              </a:rPr>
              <a:t>:</a:t>
            </a:r>
          </a:p>
          <a:p>
            <a:r>
              <a:rPr lang="en-US" dirty="0">
                <a:solidFill>
                  <a:schemeClr val="hlink"/>
                </a:solidFill>
                <a:latin typeface="Times New Roman" pitchFamily="18" charset="0"/>
              </a:rPr>
              <a:t>   </a:t>
            </a:r>
            <a:r>
              <a:rPr lang="en-US" dirty="0">
                <a:latin typeface="Times New Roman" pitchFamily="18" charset="0"/>
              </a:rPr>
              <a:t>(12) -&gt; 11</a:t>
            </a:r>
          </a:p>
          <a:p>
            <a:r>
              <a:rPr lang="en-US" dirty="0">
                <a:latin typeface="Times New Roman" pitchFamily="18" charset="0"/>
              </a:rPr>
              <a:t>   </a:t>
            </a:r>
          </a:p>
          <a:p>
            <a:r>
              <a:rPr lang="en-US" dirty="0">
                <a:solidFill>
                  <a:srgbClr val="FF0000"/>
                </a:solidFill>
                <a:latin typeface="Times New Roman" pitchFamily="18" charset="0"/>
              </a:rPr>
              <a:t>UD Chain of r7:</a:t>
            </a:r>
          </a:p>
          <a:p>
            <a:r>
              <a:rPr lang="en-US" dirty="0">
                <a:latin typeface="Times New Roman" pitchFamily="18" charset="0"/>
              </a:rPr>
              <a:t>   (10) -&gt; 6,9</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8153400" cy="1384995"/>
          </a:xfrm>
          <a:prstGeom prst="rect">
            <a:avLst/>
          </a:prstGeom>
          <a:noFill/>
        </p:spPr>
        <p:txBody>
          <a:bodyPr wrap="square" rtlCol="0">
            <a:spAutoFit/>
          </a:bodyPr>
          <a:lstStyle/>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The criteria for code improvement transformations:</a:t>
            </a:r>
            <a:r>
              <a:rPr lang="en-US" sz="2800" dirty="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
        <p:nvSpPr>
          <p:cNvPr id="3" name="TextBox 2"/>
          <p:cNvSpPr txBox="1"/>
          <p:nvPr/>
        </p:nvSpPr>
        <p:spPr>
          <a:xfrm>
            <a:off x="381000" y="1295400"/>
            <a:ext cx="8305800" cy="4739759"/>
          </a:xfrm>
          <a:prstGeom prst="rect">
            <a:avLst/>
          </a:prstGeom>
          <a:noFill/>
        </p:spPr>
        <p:txBody>
          <a:bodyPr wrap="square" rtlCol="0">
            <a:spAutoFit/>
          </a:bodyPr>
          <a:lstStyle/>
          <a:p>
            <a:endParaRPr lang="en-US" sz="2000" baseline="0" dirty="0" smtClean="0">
              <a:solidFill>
                <a:srgbClr val="000000"/>
              </a:solidFill>
              <a:latin typeface="Times New Roman"/>
            </a:endParaRPr>
          </a:p>
          <a:p>
            <a:pPr>
              <a:buFont typeface="Arial" pitchFamily="34" charset="0"/>
              <a:buChar char="•"/>
            </a:pPr>
            <a:r>
              <a:rPr lang="en-US" sz="2400" dirty="0">
                <a:solidFill>
                  <a:srgbClr val="000000"/>
                </a:solidFill>
                <a:latin typeface="Times New Roman"/>
              </a:rPr>
              <a:t> </a:t>
            </a:r>
            <a:r>
              <a:rPr lang="en-US" sz="2400" dirty="0" smtClean="0">
                <a:solidFill>
                  <a:srgbClr val="000000"/>
                </a:solidFill>
                <a:latin typeface="Times New Roman"/>
              </a:rPr>
              <a:t> </a:t>
            </a:r>
            <a:r>
              <a:rPr lang="en-US" sz="2400" baseline="0" dirty="0" smtClean="0">
                <a:solidFill>
                  <a:srgbClr val="000000"/>
                </a:solidFill>
                <a:latin typeface="Times New Roman"/>
              </a:rPr>
              <a:t>The transformation must preserve the meaning of programs. That is, the optimization must not change the output produced by a program for a given input, or cause an error such as division by zero, that was not present in the original source program. </a:t>
            </a:r>
          </a:p>
          <a:p>
            <a:pPr>
              <a:buFont typeface="Arial" pitchFamily="34" charset="0"/>
              <a:buChar char="•"/>
            </a:pPr>
            <a:r>
              <a:rPr lang="en-US" sz="2400" dirty="0">
                <a:solidFill>
                  <a:srgbClr val="000000"/>
                </a:solidFill>
                <a:latin typeface="Times New Roman"/>
              </a:rPr>
              <a:t> </a:t>
            </a:r>
            <a:r>
              <a:rPr lang="en-US" sz="2400" dirty="0" smtClean="0">
                <a:solidFill>
                  <a:srgbClr val="000000"/>
                </a:solidFill>
                <a:latin typeface="Times New Roman"/>
              </a:rPr>
              <a:t> A transformation must, on the average, speed up programs by a measurable amount.</a:t>
            </a:r>
          </a:p>
          <a:p>
            <a:pPr>
              <a:buFont typeface="Arial" pitchFamily="34" charset="0"/>
              <a:buChar char="•"/>
            </a:pPr>
            <a:r>
              <a:rPr lang="en-US" sz="2400" dirty="0">
                <a:solidFill>
                  <a:srgbClr val="000000"/>
                </a:solidFill>
                <a:latin typeface="Times New Roman"/>
              </a:rPr>
              <a:t> </a:t>
            </a:r>
            <a:r>
              <a:rPr lang="en-US" sz="2400" dirty="0" smtClean="0">
                <a:solidFill>
                  <a:srgbClr val="000000"/>
                </a:solidFill>
                <a:latin typeface="Times New Roman"/>
              </a:rPr>
              <a:t> The transformation must be worth the effort. It does not make sense for a compiler writer </a:t>
            </a:r>
            <a:r>
              <a:rPr lang="en-US" sz="2400" dirty="0">
                <a:solidFill>
                  <a:srgbClr val="000000"/>
                </a:solidFill>
                <a:latin typeface="Times New Roman"/>
              </a:rPr>
              <a:t>t</a:t>
            </a:r>
            <a:r>
              <a:rPr lang="en-US" sz="2400" dirty="0" smtClean="0">
                <a:solidFill>
                  <a:srgbClr val="000000"/>
                </a:solidFill>
                <a:latin typeface="Times New Roman"/>
              </a:rPr>
              <a:t>o expend the intellectual effort to implement a code improving transformation and to have the compiler expend the additional time compiling source programs if this effort is not repaid when the target programs are executed.</a:t>
            </a:r>
            <a:endParaRPr lang="en-US" sz="2400" baseline="0" dirty="0" smtClean="0">
              <a:solidFill>
                <a:srgbClr val="000000"/>
              </a:solidFill>
              <a:latin typeface="Times New Roman"/>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4062651"/>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Flow </a:t>
            </a:r>
            <a:r>
              <a:rPr lang="en-US" sz="2400" dirty="0">
                <a:latin typeface="Times New Roman" pitchFamily="18" charset="0"/>
                <a:cs typeface="Times New Roman" pitchFamily="18" charset="0"/>
              </a:rPr>
              <a:t>analysis is a fundamental prerequisite for many important types of code improvement. </a:t>
            </a:r>
            <a:r>
              <a:rPr lang="en-US" sz="2400" dirty="0" smtClean="0">
                <a:latin typeface="Times New Roman" pitchFamily="18" charset="0"/>
                <a:cs typeface="Times New Roman" pitchFamily="18" charset="0"/>
              </a:rPr>
              <a:t> </a:t>
            </a:r>
          </a:p>
          <a:p>
            <a:pPr>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Generally </a:t>
            </a:r>
            <a:r>
              <a:rPr lang="en-US" sz="2400" dirty="0">
                <a:latin typeface="Times New Roman" pitchFamily="18" charset="0"/>
                <a:cs typeface="Times New Roman" pitchFamily="18" charset="0"/>
              </a:rPr>
              <a:t>control flow analysis precedes data flow analysis. </a:t>
            </a:r>
          </a:p>
          <a:p>
            <a:pPr>
              <a:buFont typeface="Arial" pitchFamily="34" charset="0"/>
              <a:buChar char="•"/>
            </a:pPr>
            <a:r>
              <a:rPr lang="en-US" sz="2400" dirty="0" smtClean="0">
                <a:latin typeface="Times New Roman" pitchFamily="18" charset="0"/>
                <a:cs typeface="Times New Roman" pitchFamily="18" charset="0"/>
              </a:rPr>
              <a:t>  Control </a:t>
            </a:r>
            <a:r>
              <a:rPr lang="en-US" sz="2400" dirty="0">
                <a:latin typeface="Times New Roman" pitchFamily="18" charset="0"/>
                <a:cs typeface="Times New Roman" pitchFamily="18" charset="0"/>
              </a:rPr>
              <a:t>flow analysis (CFA) represents flow of control usually in form of graphs, CFA constructs such as </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transformation of a program is called local if it can be performed by looking only at the statements in a basic block; otherwise, it is called global. </a:t>
            </a:r>
          </a:p>
          <a:p>
            <a:pPr>
              <a:buFont typeface="Arial" pitchFamily="34" charset="0"/>
              <a:buChar char="•"/>
            </a:pPr>
            <a:r>
              <a:rPr lang="en-US" sz="2400" dirty="0" smtClean="0">
                <a:latin typeface="Times New Roman" pitchFamily="18" charset="0"/>
                <a:cs typeface="Times New Roman" pitchFamily="18" charset="0"/>
              </a:rPr>
              <a:t>  Many </a:t>
            </a:r>
            <a:r>
              <a:rPr lang="en-US" sz="2400" dirty="0">
                <a:latin typeface="Times New Roman" pitchFamily="18" charset="0"/>
                <a:cs typeface="Times New Roman" pitchFamily="18" charset="0"/>
              </a:rPr>
              <a:t>transformations can be performed at both the local and global levels. Local transformations are usually performed first.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295400"/>
            <a:ext cx="72390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1" y="304800"/>
            <a:ext cx="8077200" cy="1077218"/>
          </a:xfrm>
          <a:prstGeom prst="rect">
            <a:avLst/>
          </a:prstGeom>
        </p:spPr>
        <p:txBody>
          <a:bodyPr wrap="square">
            <a:spAutoFit/>
          </a:bodyPr>
          <a:lstStyle/>
          <a:p>
            <a:pPr algn="ctr"/>
            <a:r>
              <a:rPr lang="en-US" sz="3200" b="1" baseline="0" dirty="0" smtClean="0">
                <a:solidFill>
                  <a:srgbClr val="000000"/>
                </a:solidFill>
                <a:latin typeface="Times New Roman"/>
              </a:rPr>
              <a:t>THE PRINCIPAL SOURCES OF </a:t>
            </a:r>
            <a:r>
              <a:rPr lang="en-US" sz="3200" b="1" baseline="0" dirty="0" err="1" smtClean="0">
                <a:solidFill>
                  <a:srgbClr val="000000"/>
                </a:solidFill>
                <a:latin typeface="Times New Roman"/>
              </a:rPr>
              <a:t>OPTlMIZATION</a:t>
            </a:r>
            <a:r>
              <a:rPr lang="en-US" sz="3200" b="1" baseline="0" dirty="0" smtClean="0">
                <a:solidFill>
                  <a:srgbClr val="000000"/>
                </a:solidFill>
                <a:latin typeface="Times New Roman"/>
              </a:rPr>
              <a:t> </a:t>
            </a:r>
          </a:p>
        </p:txBody>
      </p:sp>
      <p:sp>
        <p:nvSpPr>
          <p:cNvPr id="3" name="TextBox 2"/>
          <p:cNvSpPr txBox="1"/>
          <p:nvPr/>
        </p:nvSpPr>
        <p:spPr>
          <a:xfrm>
            <a:off x="762000" y="2133600"/>
            <a:ext cx="8001000" cy="3970318"/>
          </a:xfrm>
          <a:prstGeom prst="rect">
            <a:avLst/>
          </a:prstGeom>
          <a:noFill/>
        </p:spPr>
        <p:txBody>
          <a:bodyPr wrap="square" rtlCol="0">
            <a:spAutoFit/>
          </a:bodyPr>
          <a:lstStyle/>
          <a:p>
            <a:r>
              <a:rPr lang="en-US" b="1" baseline="0" dirty="0" smtClean="0">
                <a:solidFill>
                  <a:srgbClr val="000000"/>
                </a:solidFill>
                <a:latin typeface="Times New Roman"/>
              </a:rPr>
              <a:t>Function-Preserving Transformations:</a:t>
            </a:r>
          </a:p>
          <a:p>
            <a:pPr lvl="1">
              <a:buFont typeface="Arial" pitchFamily="34" charset="0"/>
              <a:buChar char="•"/>
            </a:pPr>
            <a:r>
              <a:rPr lang="en-US" b="1" baseline="0" dirty="0" smtClean="0">
                <a:solidFill>
                  <a:srgbClr val="000000"/>
                </a:solidFill>
                <a:latin typeface="Times New Roman"/>
              </a:rPr>
              <a:t>     Common sub-expression elimination</a:t>
            </a:r>
          </a:p>
          <a:p>
            <a:pPr lvl="1">
              <a:buFont typeface="Arial" pitchFamily="34" charset="0"/>
              <a:buChar char="•"/>
            </a:pPr>
            <a:r>
              <a:rPr lang="en-US" b="1" dirty="0" smtClean="0">
                <a:solidFill>
                  <a:srgbClr val="000000"/>
                </a:solidFill>
                <a:latin typeface="Times New Roman"/>
              </a:rPr>
              <a:t>     Copy-Propagation</a:t>
            </a:r>
          </a:p>
          <a:p>
            <a:pPr lvl="1">
              <a:buFont typeface="Arial" pitchFamily="34" charset="0"/>
              <a:buChar char="•"/>
            </a:pPr>
            <a:r>
              <a:rPr lang="en-US" b="1" dirty="0" smtClean="0">
                <a:solidFill>
                  <a:srgbClr val="000000"/>
                </a:solidFill>
                <a:latin typeface="Times New Roman"/>
              </a:rPr>
              <a:t>     Dead-Code Elimination</a:t>
            </a:r>
          </a:p>
          <a:p>
            <a:pPr lvl="1">
              <a:buFont typeface="Arial" pitchFamily="34" charset="0"/>
              <a:buChar char="•"/>
            </a:pPr>
            <a:r>
              <a:rPr lang="en-US" b="1" dirty="0" smtClean="0">
                <a:solidFill>
                  <a:srgbClr val="000000"/>
                </a:solidFill>
                <a:latin typeface="Times New Roman"/>
              </a:rPr>
              <a:t>     Compile-time Evaluation  </a:t>
            </a:r>
          </a:p>
          <a:p>
            <a:pPr lvl="1"/>
            <a:r>
              <a:rPr lang="en-US" b="1" dirty="0">
                <a:solidFill>
                  <a:srgbClr val="000000"/>
                </a:solidFill>
                <a:latin typeface="Times New Roman"/>
              </a:rPr>
              <a:t>	</a:t>
            </a:r>
            <a:r>
              <a:rPr lang="en-US" b="1" dirty="0" smtClean="0">
                <a:solidFill>
                  <a:srgbClr val="000000"/>
                </a:solidFill>
                <a:latin typeface="Times New Roman"/>
              </a:rPr>
              <a:t>	Constant Propagation</a:t>
            </a:r>
          </a:p>
          <a:p>
            <a:r>
              <a:rPr lang="en-US" b="1" dirty="0" smtClean="0">
                <a:solidFill>
                  <a:srgbClr val="000000"/>
                </a:solidFill>
                <a:latin typeface="Times New Roman"/>
              </a:rPr>
              <a:t>	                Constant Folding</a:t>
            </a:r>
          </a:p>
          <a:p>
            <a:r>
              <a:rPr lang="en-US" b="1" dirty="0" smtClean="0">
                <a:solidFill>
                  <a:srgbClr val="000000"/>
                </a:solidFill>
                <a:latin typeface="Times New Roman"/>
              </a:rPr>
              <a:t>Loop Optimizations:</a:t>
            </a:r>
          </a:p>
          <a:p>
            <a:pPr lvl="1">
              <a:buFont typeface="Arial" pitchFamily="34" charset="0"/>
              <a:buChar char="•"/>
            </a:pPr>
            <a:r>
              <a:rPr lang="en-US" b="1" dirty="0" smtClean="0">
                <a:solidFill>
                  <a:srgbClr val="000000"/>
                </a:solidFill>
                <a:latin typeface="Times New Roman"/>
              </a:rPr>
              <a:t>     </a:t>
            </a:r>
            <a:r>
              <a:rPr lang="en-US" b="1" dirty="0" smtClean="0">
                <a:latin typeface="Times New Roman" pitchFamily="18" charset="0"/>
                <a:cs typeface="Times New Roman" pitchFamily="18" charset="0"/>
              </a:rPr>
              <a:t>Code Motion</a:t>
            </a:r>
          </a:p>
          <a:p>
            <a:pPr lvl="1">
              <a:buFont typeface="Arial" pitchFamily="34" charset="0"/>
              <a:buChar char="•"/>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Induction Variable Elimination</a:t>
            </a:r>
          </a:p>
          <a:p>
            <a:pPr lvl="1">
              <a:buFont typeface="Arial" pitchFamily="34" charset="0"/>
              <a:buChar char="•"/>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Strength </a:t>
            </a:r>
            <a:r>
              <a:rPr lang="en-US" b="1" dirty="0" smtClean="0">
                <a:latin typeface="Times New Roman" pitchFamily="18" charset="0"/>
                <a:cs typeface="Times New Roman" pitchFamily="18" charset="0"/>
              </a:rPr>
              <a:t>Reduction</a:t>
            </a:r>
          </a:p>
          <a:p>
            <a:pPr lvl="1">
              <a:buFont typeface="Arial" pitchFamily="34" charset="0"/>
              <a:buChar char="•"/>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Loop Fusion</a:t>
            </a:r>
          </a:p>
          <a:p>
            <a:pPr lvl="1">
              <a:buFont typeface="Arial" pitchFamily="34" charset="0"/>
              <a:buChar char="•"/>
            </a:pPr>
            <a:r>
              <a:rPr lang="en-US" b="1" smtClean="0">
                <a:latin typeface="Times New Roman" pitchFamily="18" charset="0"/>
                <a:cs typeface="Times New Roman" pitchFamily="18" charset="0"/>
              </a:rPr>
              <a:t> </a:t>
            </a:r>
            <a:r>
              <a:rPr lang="en-US" b="1" smtClean="0">
                <a:latin typeface="Times New Roman" pitchFamily="18" charset="0"/>
                <a:cs typeface="Times New Roman" pitchFamily="18" charset="0"/>
              </a:rPr>
              <a:t>     Loop Unrolling</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TextBox 3"/>
          <p:cNvSpPr txBox="1"/>
          <p:nvPr/>
        </p:nvSpPr>
        <p:spPr>
          <a:xfrm>
            <a:off x="1066800" y="1524000"/>
            <a:ext cx="7010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Machine Independent Optimizations: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3DEF5514-9A6C-4602-B0F5-FC1EA5948585}" type="slidenum">
              <a:rPr lang="en-US"/>
              <a:pPr/>
              <a:t>9</a:t>
            </a:fld>
            <a:endParaRPr lang="en-US"/>
          </a:p>
        </p:txBody>
      </p:sp>
      <p:sp>
        <p:nvSpPr>
          <p:cNvPr id="33795" name="Rectangle 2"/>
          <p:cNvSpPr>
            <a:spLocks noGrp="1" noChangeArrowheads="1"/>
          </p:cNvSpPr>
          <p:nvPr>
            <p:ph type="title"/>
          </p:nvPr>
        </p:nvSpPr>
        <p:spPr/>
        <p:txBody>
          <a:bodyPr/>
          <a:lstStyle/>
          <a:p>
            <a:pPr eaLnBrk="1" hangingPunct="1"/>
            <a:r>
              <a:rPr lang="en-US" sz="4000" dirty="0" smtClean="0"/>
              <a:t>Common Sub-expression Evaluation</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smtClean="0"/>
              <a:t>Identify common sub-expression present in different expression, compute once, and use the result in all the places.</a:t>
            </a:r>
          </a:p>
          <a:p>
            <a:pPr lvl="1" eaLnBrk="1" hangingPunct="1">
              <a:lnSpc>
                <a:spcPct val="90000"/>
              </a:lnSpc>
            </a:pPr>
            <a:r>
              <a:rPr lang="en-US" sz="2000" dirty="0" smtClean="0"/>
              <a:t>The </a:t>
            </a:r>
            <a:r>
              <a:rPr lang="en-US" sz="2000" i="1" dirty="0" smtClean="0"/>
              <a:t>definition</a:t>
            </a:r>
            <a:r>
              <a:rPr lang="en-US" sz="2000" dirty="0" smtClean="0"/>
              <a:t> of the variables involved should not change</a:t>
            </a:r>
          </a:p>
          <a:p>
            <a:pPr lvl="1" eaLnBrk="1" hangingPunct="1">
              <a:lnSpc>
                <a:spcPct val="90000"/>
              </a:lnSpc>
              <a:buFont typeface="Wingdings" pitchFamily="2" charset="2"/>
              <a:buNone/>
            </a:pPr>
            <a:endParaRPr lang="en-US" sz="2000" dirty="0" smtClean="0"/>
          </a:p>
          <a:p>
            <a:pPr lvl="1" eaLnBrk="1" hangingPunct="1">
              <a:lnSpc>
                <a:spcPct val="90000"/>
              </a:lnSpc>
              <a:buFont typeface="Wingdings" pitchFamily="2" charset="2"/>
              <a:buNone/>
            </a:pPr>
            <a:r>
              <a:rPr lang="en-US" sz="2000" dirty="0" smtClean="0"/>
              <a:t>Example:</a:t>
            </a:r>
          </a:p>
          <a:p>
            <a:pPr lvl="1" eaLnBrk="1" hangingPunct="1">
              <a:lnSpc>
                <a:spcPct val="90000"/>
              </a:lnSpc>
              <a:buFont typeface="Wingdings" pitchFamily="2" charset="2"/>
              <a:buNone/>
            </a:pPr>
            <a:r>
              <a:rPr lang="en-US" sz="2000" dirty="0" smtClean="0">
                <a:latin typeface="Courier New" pitchFamily="49" charset="0"/>
              </a:rPr>
              <a:t>	a := b * c		</a:t>
            </a:r>
            <a:r>
              <a:rPr lang="en-US" sz="2000" dirty="0" smtClean="0">
                <a:solidFill>
                  <a:srgbClr val="CC3300"/>
                </a:solidFill>
                <a:latin typeface="Courier New" pitchFamily="49" charset="0"/>
              </a:rPr>
              <a:t>temp := b * c</a:t>
            </a:r>
          </a:p>
          <a:p>
            <a:pPr lvl="1" eaLnBrk="1" hangingPunct="1">
              <a:lnSpc>
                <a:spcPct val="90000"/>
              </a:lnSpc>
              <a:buFont typeface="Wingdings" pitchFamily="2" charset="2"/>
              <a:buNone/>
            </a:pPr>
            <a:r>
              <a:rPr lang="en-US" sz="2000" dirty="0" smtClean="0">
                <a:latin typeface="Courier New" pitchFamily="49" charset="0"/>
              </a:rPr>
              <a:t>	…				</a:t>
            </a:r>
            <a:r>
              <a:rPr lang="en-US" sz="2000" dirty="0" smtClean="0">
                <a:solidFill>
                  <a:srgbClr val="CC3300"/>
                </a:solidFill>
                <a:latin typeface="Courier New" pitchFamily="49" charset="0"/>
              </a:rPr>
              <a:t>a := temp</a:t>
            </a:r>
          </a:p>
          <a:p>
            <a:pPr lvl="1" eaLnBrk="1" hangingPunct="1">
              <a:lnSpc>
                <a:spcPct val="90000"/>
              </a:lnSpc>
              <a:buFont typeface="Wingdings" pitchFamily="2" charset="2"/>
              <a:buNone/>
            </a:pPr>
            <a:r>
              <a:rPr lang="en-US" sz="2000" dirty="0" smtClean="0">
                <a:latin typeface="Courier New" pitchFamily="49" charset="0"/>
              </a:rPr>
              <a:t>	…				</a:t>
            </a:r>
            <a:r>
              <a:rPr lang="en-US" sz="2000" dirty="0" smtClean="0">
                <a:solidFill>
                  <a:srgbClr val="CC3300"/>
                </a:solidFill>
                <a:latin typeface="Courier New" pitchFamily="49" charset="0"/>
              </a:rPr>
              <a:t>…</a:t>
            </a:r>
          </a:p>
          <a:p>
            <a:pPr lvl="1" eaLnBrk="1" hangingPunct="1">
              <a:lnSpc>
                <a:spcPct val="90000"/>
              </a:lnSpc>
              <a:buFont typeface="Wingdings" pitchFamily="2" charset="2"/>
              <a:buNone/>
            </a:pPr>
            <a:r>
              <a:rPr lang="en-US" sz="2000" dirty="0" smtClean="0">
                <a:latin typeface="Courier New" pitchFamily="49" charset="0"/>
              </a:rPr>
              <a:t>	x := b * c + 5	</a:t>
            </a:r>
            <a:r>
              <a:rPr lang="en-US" sz="2000" dirty="0" smtClean="0">
                <a:solidFill>
                  <a:srgbClr val="CC3300"/>
                </a:solidFill>
                <a:latin typeface="Courier New" pitchFamily="49" charset="0"/>
              </a:rPr>
              <a:t>x := temp + 5</a:t>
            </a:r>
          </a:p>
          <a:p>
            <a:pPr eaLnBrk="1" hangingPunct="1">
              <a:lnSpc>
                <a:spcPct val="90000"/>
              </a:lnSpc>
              <a:buFont typeface="Wingdings" pitchFamily="2" charset="2"/>
              <a:buNone/>
            </a:pPr>
            <a:endParaRPr lang="en-US" sz="2400" dirty="0" smtClean="0">
              <a:solidFill>
                <a:srgbClr val="CC3300"/>
              </a:solidFill>
              <a:latin typeface="Courier New" pitchFamily="49" charset="0"/>
            </a:endParaRPr>
          </a:p>
        </p:txBody>
      </p:sp>
      <p:sp>
        <p:nvSpPr>
          <p:cNvPr id="33797" name="Line 4"/>
          <p:cNvSpPr>
            <a:spLocks noChangeShapeType="1"/>
          </p:cNvSpPr>
          <p:nvPr/>
        </p:nvSpPr>
        <p:spPr bwMode="auto">
          <a:xfrm>
            <a:off x="2971800" y="4648200"/>
            <a:ext cx="838200" cy="0"/>
          </a:xfrm>
          <a:prstGeom prst="line">
            <a:avLst/>
          </a:prstGeom>
          <a:noFill/>
          <a:ln w="25400">
            <a:solidFill>
              <a:schemeClr val="tx1"/>
            </a:solidFill>
            <a:round/>
            <a:headEnd/>
            <a:tailEnd type="arrow" w="lg" len="med"/>
          </a:ln>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2892</TotalTime>
  <Words>2266</Words>
  <Application>Microsoft Office PowerPoint</Application>
  <PresentationFormat>On-screen Show (4:3)</PresentationFormat>
  <Paragraphs>311</Paragraphs>
  <Slides>48</Slides>
  <Notes>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CODE OPTIMIZATION </vt:lpstr>
      <vt:lpstr>Slide 2</vt:lpstr>
      <vt:lpstr>Slide 3</vt:lpstr>
      <vt:lpstr>Slide 4</vt:lpstr>
      <vt:lpstr>Slide 5</vt:lpstr>
      <vt:lpstr>Slide 6</vt:lpstr>
      <vt:lpstr>Slide 7</vt:lpstr>
      <vt:lpstr>Slide 8</vt:lpstr>
      <vt:lpstr>Common Sub-expression Evaluation</vt:lpstr>
      <vt:lpstr>Slide 10</vt:lpstr>
      <vt:lpstr>Copy Propagation</vt:lpstr>
      <vt:lpstr>Slide 12</vt:lpstr>
      <vt:lpstr>Slide 13</vt:lpstr>
      <vt:lpstr>Compile-Time Evaluation</vt:lpstr>
      <vt:lpstr>Slide 15</vt:lpstr>
      <vt:lpstr>Slide 16</vt:lpstr>
      <vt:lpstr>Slide 17</vt:lpstr>
      <vt:lpstr>Slide 18</vt:lpstr>
      <vt:lpstr>Slide 19</vt:lpstr>
      <vt:lpstr>Slide 20</vt:lpstr>
      <vt:lpstr>Slide 21</vt:lpstr>
      <vt:lpstr>Slide 22</vt:lpstr>
      <vt:lpstr>Slide 23</vt:lpstr>
      <vt:lpstr>Slide 24</vt:lpstr>
      <vt:lpstr>Slide 25</vt:lpstr>
      <vt:lpstr>Intermediate code to set a 10*10 matrix to an identity matrix</vt:lpstr>
      <vt:lpstr>Flow graph based on Basic Blocks</vt:lpstr>
      <vt:lpstr>Slide 28</vt:lpstr>
      <vt:lpstr>Slide 29</vt:lpstr>
      <vt:lpstr>Slide 30</vt:lpstr>
      <vt:lpstr>Slide 31</vt:lpstr>
      <vt:lpstr>Slide 32</vt:lpstr>
      <vt:lpstr>Slide 33</vt:lpstr>
      <vt:lpstr>Slide 34</vt:lpstr>
      <vt:lpstr>Slide 35</vt:lpstr>
      <vt:lpstr>DAG for basic block</vt:lpstr>
      <vt:lpstr>array accesses in a DAG</vt:lpstr>
      <vt:lpstr>DAG for a sequence of array assignments</vt:lpstr>
      <vt:lpstr>Slide 39</vt:lpstr>
      <vt:lpstr>Slide 40</vt:lpstr>
      <vt:lpstr>Slide 41</vt:lpstr>
      <vt:lpstr>Slide 42</vt:lpstr>
      <vt:lpstr>Slide 43</vt:lpstr>
      <vt:lpstr>Reaching vs Available Definitions</vt:lpstr>
      <vt:lpstr>Slide 45</vt:lpstr>
      <vt:lpstr>Example: Liveness</vt:lpstr>
      <vt:lpstr>Slide 47</vt:lpstr>
      <vt:lpstr>Example: DU/UD Chains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dc:title>
  <dc:creator>dell</dc:creator>
  <cp:lastModifiedBy>dell</cp:lastModifiedBy>
  <cp:revision>67</cp:revision>
  <dcterms:created xsi:type="dcterms:W3CDTF">2020-03-27T02:18:31Z</dcterms:created>
  <dcterms:modified xsi:type="dcterms:W3CDTF">2020-03-31T07:16:11Z</dcterms:modified>
</cp:coreProperties>
</file>