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AE1A46-104F-468F-A900-B9A980C5B08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403255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E1A46-104F-468F-A900-B9A980C5B08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3086546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E1A46-104F-468F-A900-B9A980C5B08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49954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AE1A46-104F-468F-A900-B9A980C5B08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343467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AE1A46-104F-468F-A900-B9A980C5B080}" type="datetimeFigureOut">
              <a:rPr lang="en-US" smtClean="0"/>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185373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AE1A46-104F-468F-A900-B9A980C5B080}"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183496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AE1A46-104F-468F-A900-B9A980C5B080}" type="datetimeFigureOut">
              <a:rPr lang="en-US" smtClean="0"/>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326706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AE1A46-104F-468F-A900-B9A980C5B080}" type="datetimeFigureOut">
              <a:rPr lang="en-US" smtClean="0"/>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356444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E1A46-104F-468F-A900-B9A980C5B080}" type="datetimeFigureOut">
              <a:rPr lang="en-US" smtClean="0"/>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63405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E1A46-104F-468F-A900-B9A980C5B080}"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6784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AE1A46-104F-468F-A900-B9A980C5B080}" type="datetimeFigureOut">
              <a:rPr lang="en-US" smtClean="0"/>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B3D441-9BAD-4A72-ACE7-6B2C8550F51A}" type="slidenum">
              <a:rPr lang="en-US" smtClean="0"/>
              <a:t>‹#›</a:t>
            </a:fld>
            <a:endParaRPr lang="en-US"/>
          </a:p>
        </p:txBody>
      </p:sp>
    </p:spTree>
    <p:extLst>
      <p:ext uri="{BB962C8B-B14F-4D97-AF65-F5344CB8AC3E}">
        <p14:creationId xmlns:p14="http://schemas.microsoft.com/office/powerpoint/2010/main" val="1944771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E1A46-104F-468F-A900-B9A980C5B080}" type="datetimeFigureOut">
              <a:rPr lang="en-US" smtClean="0"/>
              <a:t>7/28/2021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3D441-9BAD-4A72-ACE7-6B2C8550F51A}" type="slidenum">
              <a:rPr lang="en-US" smtClean="0"/>
              <a:t>‹#›</a:t>
            </a:fld>
            <a:endParaRPr lang="en-US"/>
          </a:p>
        </p:txBody>
      </p:sp>
    </p:spTree>
    <p:extLst>
      <p:ext uri="{BB962C8B-B14F-4D97-AF65-F5344CB8AC3E}">
        <p14:creationId xmlns:p14="http://schemas.microsoft.com/office/powerpoint/2010/main" val="215900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772816"/>
            <a:ext cx="7772400" cy="461913"/>
          </a:xfrm>
        </p:spPr>
        <p:txBody>
          <a:bodyPr>
            <a:normAutofit fontScale="90000"/>
          </a:bodyPr>
          <a:lstStyle/>
          <a:p>
            <a:r>
              <a:rPr lang="en-US" dirty="0" err="1" smtClean="0">
                <a:latin typeface="Times New Roman" pitchFamily="18" charset="0"/>
                <a:cs typeface="Times New Roman" pitchFamily="18" charset="0"/>
              </a:rPr>
              <a:t>Tugas</a:t>
            </a:r>
            <a:r>
              <a:rPr lang="en-US" dirty="0" smtClean="0">
                <a:latin typeface="Times New Roman" pitchFamily="18" charset="0"/>
                <a:cs typeface="Times New Roman" pitchFamily="18" charset="0"/>
              </a:rPr>
              <a:t> 7</a:t>
            </a:r>
            <a:br>
              <a:rPr lang="en-US" dirty="0" smtClean="0">
                <a:latin typeface="Times New Roman" pitchFamily="18" charset="0"/>
                <a:cs typeface="Times New Roman" pitchFamily="18" charset="0"/>
              </a:rPr>
            </a:br>
            <a:r>
              <a:rPr lang="id-ID" dirty="0">
                <a:latin typeface="Times New Roman" pitchFamily="18" charset="0"/>
                <a:cs typeface="Times New Roman" pitchFamily="18" charset="0"/>
              </a:rPr>
              <a:t>MLIDS: A Machine Learning Approach for Intrusion Detection for Real Time Network Dataset</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solidFill>
                  <a:schemeClr val="tx1"/>
                </a:solidFill>
                <a:latin typeface="Times New Roman" pitchFamily="18" charset="0"/>
                <a:cs typeface="Times New Roman" pitchFamily="18" charset="0"/>
              </a:rPr>
              <a:t>NAMA : JOHNNY</a:t>
            </a:r>
            <a:br>
              <a:rPr lang="en-US" dirty="0" smtClean="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NIM : 1822004</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2643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PEMBAHASAN</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id-ID" dirty="0"/>
              <a:t>IDS khusus untuk mendeteksi satu jenis serangan, misalnya Contoh atau serangan yang tidak diketahui, serangan DoS atau serangan U2R atau serangan R2L.Kemudian secara berurutan menyebarkan sejumlah subsistem tersebut, satu per satu. Ini memiliki dua tujuan: pertama, hanya sejumlah fitur yang mendeteksi jenis serangan tertentu yang dapat dilatih di setiap sub-fase. Kedua, perangkat sub-ukuran tetap kecil dan karena itu berfungsi. </a:t>
            </a:r>
            <a:endParaRPr lang="en-US" dirty="0"/>
          </a:p>
        </p:txBody>
      </p:sp>
    </p:spTree>
    <p:extLst>
      <p:ext uri="{BB962C8B-B14F-4D97-AF65-F5344CB8AC3E}">
        <p14:creationId xmlns:p14="http://schemas.microsoft.com/office/powerpoint/2010/main" val="351289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a:picLocks noGrp="1"/>
          </p:cNvPicPr>
          <p:nvPr>
            <p:ph idx="1"/>
          </p:nvPr>
        </p:nvPicPr>
        <p:blipFill>
          <a:blip r:embed="rId2" cstate="print"/>
          <a:stretch>
            <a:fillRect/>
          </a:stretch>
        </p:blipFill>
        <p:spPr>
          <a:xfrm>
            <a:off x="3473738" y="476672"/>
            <a:ext cx="2628571" cy="3000000"/>
          </a:xfrm>
          <a:prstGeom prst="rect">
            <a:avLst/>
          </a:prstGeom>
        </p:spPr>
      </p:pic>
      <p:sp>
        <p:nvSpPr>
          <p:cNvPr id="5" name="Rectangle 4"/>
          <p:cNvSpPr/>
          <p:nvPr/>
        </p:nvSpPr>
        <p:spPr>
          <a:xfrm>
            <a:off x="899592" y="4005064"/>
            <a:ext cx="7776864" cy="1754326"/>
          </a:xfrm>
          <a:prstGeom prst="rect">
            <a:avLst/>
          </a:prstGeom>
        </p:spPr>
        <p:txBody>
          <a:bodyPr wrap="square">
            <a:spAutoFit/>
          </a:bodyPr>
          <a:lstStyle/>
          <a:p>
            <a:r>
              <a:rPr lang="id-ID" dirty="0">
                <a:latin typeface="Times New Roman" pitchFamily="18" charset="0"/>
                <a:cs typeface="Times New Roman" pitchFamily="18" charset="0"/>
              </a:rPr>
              <a:t>Metodologi penelitian yang diusulkan melakukan deteksi dan pencegahan intrusi menggunakan teknik pembelajaran mesin. Pelatihan, termasuk pilihan paket untuk anomali dan pemantauan jarak jauh, akan dilakukan oleh lingkungan paket yang dicirikan blok Kemudian akan mengirimkan kumpulan fungsi untuk aktivitas paket tertentu.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Gambar</a:t>
            </a:r>
            <a:r>
              <a:rPr lang="en-US" dirty="0" smtClean="0">
                <a:latin typeface="Times New Roman" pitchFamily="18" charset="0"/>
                <a:cs typeface="Times New Roman" pitchFamily="18" charset="0"/>
              </a:rPr>
              <a:t> 1 </a:t>
            </a:r>
            <a:r>
              <a:rPr lang="en-US" dirty="0" err="1" smtClean="0">
                <a:latin typeface="Times New Roman" pitchFamily="18" charset="0"/>
                <a:cs typeface="Times New Roman" pitchFamily="18" charset="0"/>
              </a:rPr>
              <a:t>merupakan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salah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skema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untuk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mendeteksi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adanya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ancaman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pada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suatu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jaringan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6" name="Rectangle 5"/>
          <p:cNvSpPr/>
          <p:nvPr/>
        </p:nvSpPr>
        <p:spPr>
          <a:xfrm>
            <a:off x="3247217" y="3635732"/>
            <a:ext cx="3081613" cy="369332"/>
          </a:xfrm>
          <a:prstGeom prst="rect">
            <a:avLst/>
          </a:prstGeom>
        </p:spPr>
        <p:txBody>
          <a:bodyPr wrap="none">
            <a:spAutoFit/>
          </a:bodyPr>
          <a:lstStyle/>
          <a:p>
            <a:r>
              <a:rPr lang="id-ID" dirty="0"/>
              <a:t>Gambar 1: System architecture</a:t>
            </a:r>
            <a:endParaRPr lang="en-US" dirty="0"/>
          </a:p>
        </p:txBody>
      </p:sp>
    </p:spTree>
    <p:extLst>
      <p:ext uri="{BB962C8B-B14F-4D97-AF65-F5344CB8AC3E}">
        <p14:creationId xmlns:p14="http://schemas.microsoft.com/office/powerpoint/2010/main" val="868005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id-ID" dirty="0"/>
              <a:t>HASIL DAN DISKUSI</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id-ID" dirty="0">
                <a:latin typeface="Times New Roman" pitchFamily="18" charset="0"/>
                <a:cs typeface="Times New Roman" pitchFamily="18" charset="0"/>
              </a:rPr>
              <a:t>Setelah implementasi sistem berhasil, kami menghitung matriks kebingungan untuk sistem. Tabel 1 dan Tabel 2 </a:t>
            </a:r>
            <a:r>
              <a:rPr lang="id-ID" dirty="0" smtClean="0">
                <a:latin typeface="Times New Roman" pitchFamily="18" charset="0"/>
                <a:cs typeface="Times New Roman" pitchFamily="18" charset="0"/>
              </a:rPr>
              <a:t>menunjukkan </a:t>
            </a:r>
            <a:r>
              <a:rPr lang="id-ID" dirty="0">
                <a:latin typeface="Times New Roman" pitchFamily="18" charset="0"/>
                <a:cs typeface="Times New Roman" pitchFamily="18" charset="0"/>
              </a:rPr>
              <a:t>klasifikasi dengan algoritma SVM. Angka 2 menun- jukkan kinerja klasifikasi pengumpulan data oleh </a:t>
            </a:r>
            <a:r>
              <a:rPr lang="id-ID" dirty="0" smtClean="0">
                <a:latin typeface="Times New Roman" pitchFamily="18" charset="0"/>
                <a:cs typeface="Times New Roman" pitchFamily="18" charset="0"/>
              </a:rPr>
              <a:t>KDDCUP</a:t>
            </a:r>
            <a:r>
              <a:rPr lang="en-US" dirty="0" smtClean="0">
                <a:latin typeface="Times New Roman" pitchFamily="18" charset="0"/>
                <a:cs typeface="Times New Roman" pitchFamily="18" charset="0"/>
              </a:rPr>
              <a:t> </a:t>
            </a:r>
            <a:r>
              <a:rPr lang="id-ID" dirty="0" smtClean="0">
                <a:latin typeface="Times New Roman" pitchFamily="18" charset="0"/>
                <a:cs typeface="Times New Roman" pitchFamily="18" charset="0"/>
              </a:rPr>
              <a:t>menggunakan </a:t>
            </a:r>
            <a:r>
              <a:rPr lang="id-ID" dirty="0">
                <a:latin typeface="Times New Roman" pitchFamily="18" charset="0"/>
                <a:cs typeface="Times New Roman" pitchFamily="18" charset="0"/>
              </a:rPr>
              <a:t>pendekatan berbasis kepadatan dari program algoritma pembelajaran mesin Gambar 3 digunakan untuk mengklasifikasikan dan memprediksi presisi sistem </a:t>
            </a:r>
            <a:r>
              <a:rPr lang="id-ID" dirty="0" smtClean="0">
                <a:latin typeface="Times New Roman" pitchFamily="18" charset="0"/>
                <a:cs typeface="Times New Roman" pitchFamily="18" charset="0"/>
              </a:rPr>
              <a:t>menggunakan </a:t>
            </a:r>
            <a:r>
              <a:rPr lang="id-ID" dirty="0">
                <a:latin typeface="Times New Roman" pitchFamily="18" charset="0"/>
                <a:cs typeface="Times New Roman" pitchFamily="18" charset="0"/>
              </a:rPr>
              <a:t>metode yang berbeda seperti algoritma RNN.</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07122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table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24512753"/>
              </p:ext>
            </p:extLst>
          </p:nvPr>
        </p:nvGraphicFramePr>
        <p:xfrm>
          <a:off x="467544" y="1904256"/>
          <a:ext cx="2952328" cy="1296144"/>
        </p:xfrm>
        <a:graphic>
          <a:graphicData uri="http://schemas.openxmlformats.org/drawingml/2006/table">
            <a:tbl>
              <a:tblPr firstRow="1" firstCol="1" lastRow="1" lastCol="1" bandRow="1" bandCol="1">
                <a:tableStyleId>{5C22544A-7EE6-4342-B048-85BDC9FD1C3A}</a:tableStyleId>
              </a:tblPr>
              <a:tblGrid>
                <a:gridCol w="459531"/>
                <a:gridCol w="842473"/>
                <a:gridCol w="842473"/>
                <a:gridCol w="807851"/>
              </a:tblGrid>
              <a:tr h="324036">
                <a:tc>
                  <a:txBody>
                    <a:bodyPr/>
                    <a:lstStyle/>
                    <a:p>
                      <a:pPr marL="62230" marR="57150" algn="ctr">
                        <a:lnSpc>
                          <a:spcPts val="1050"/>
                        </a:lnSpc>
                        <a:spcAft>
                          <a:spcPts val="0"/>
                        </a:spcAft>
                      </a:pPr>
                      <a:r>
                        <a:rPr lang="id-ID" sz="1000" dirty="0">
                          <a:effectLst/>
                        </a:rPr>
                        <a:t>no</a:t>
                      </a:r>
                      <a:endParaRPr lang="en-US" sz="1100" dirty="0">
                        <a:effectLst/>
                        <a:latin typeface="Times New Roman"/>
                        <a:ea typeface="Times New Roman"/>
                        <a:cs typeface="Times New Roman"/>
                      </a:endParaRPr>
                    </a:p>
                  </a:txBody>
                  <a:tcPr marL="0" marR="0" marT="0" marB="0"/>
                </a:tc>
                <a:tc>
                  <a:txBody>
                    <a:bodyPr/>
                    <a:lstStyle/>
                    <a:p>
                      <a:pPr marL="131445" algn="l">
                        <a:lnSpc>
                          <a:spcPts val="1050"/>
                        </a:lnSpc>
                        <a:spcAft>
                          <a:spcPts val="0"/>
                        </a:spcAft>
                      </a:pPr>
                      <a:r>
                        <a:rPr lang="id-ID" sz="1000">
                          <a:effectLst/>
                        </a:rPr>
                        <a:t>class</a:t>
                      </a:r>
                      <a:endParaRPr lang="en-US" sz="1100">
                        <a:effectLst/>
                        <a:latin typeface="Times New Roman"/>
                        <a:ea typeface="Times New Roman"/>
                        <a:cs typeface="Times New Roman"/>
                      </a:endParaRPr>
                    </a:p>
                  </a:txBody>
                  <a:tcPr marL="0" marR="0" marT="0" marB="0"/>
                </a:tc>
                <a:tc>
                  <a:txBody>
                    <a:bodyPr/>
                    <a:lstStyle/>
                    <a:p>
                      <a:pPr marL="62230" marR="55880" algn="ctr">
                        <a:lnSpc>
                          <a:spcPts val="1050"/>
                        </a:lnSpc>
                        <a:spcAft>
                          <a:spcPts val="0"/>
                        </a:spcAft>
                      </a:pPr>
                      <a:r>
                        <a:rPr lang="id-ID" sz="1000">
                          <a:effectLst/>
                        </a:rPr>
                        <a:t>normal</a:t>
                      </a:r>
                      <a:endParaRPr lang="en-US" sz="1100">
                        <a:effectLst/>
                        <a:latin typeface="Times New Roman"/>
                        <a:ea typeface="Times New Roman"/>
                        <a:cs typeface="Times New Roman"/>
                      </a:endParaRPr>
                    </a:p>
                  </a:txBody>
                  <a:tcPr marL="0" marR="0" marT="0" marB="0"/>
                </a:tc>
                <a:tc>
                  <a:txBody>
                    <a:bodyPr/>
                    <a:lstStyle/>
                    <a:p>
                      <a:pPr marL="62230" marR="67310" algn="r">
                        <a:lnSpc>
                          <a:spcPts val="1050"/>
                        </a:lnSpc>
                        <a:spcAft>
                          <a:spcPts val="0"/>
                        </a:spcAft>
                      </a:pPr>
                      <a:r>
                        <a:rPr lang="id-ID" sz="1000">
                          <a:effectLst/>
                        </a:rPr>
                        <a:t>Attack</a:t>
                      </a:r>
                      <a:endParaRPr lang="en-US" sz="1100">
                        <a:effectLst/>
                        <a:latin typeface="Times New Roman"/>
                        <a:ea typeface="Times New Roman"/>
                        <a:cs typeface="Times New Roman"/>
                      </a:endParaRPr>
                    </a:p>
                  </a:txBody>
                  <a:tcPr marL="0" marR="0" marT="0" marB="0"/>
                </a:tc>
              </a:tr>
              <a:tr h="324036">
                <a:tc>
                  <a:txBody>
                    <a:bodyPr/>
                    <a:lstStyle/>
                    <a:p>
                      <a:pPr marL="5080" algn="ctr">
                        <a:lnSpc>
                          <a:spcPts val="1050"/>
                        </a:lnSpc>
                        <a:spcAft>
                          <a:spcPts val="0"/>
                        </a:spcAft>
                      </a:pPr>
                      <a:r>
                        <a:rPr lang="id-ID" sz="1000">
                          <a:effectLst/>
                        </a:rPr>
                        <a:t>1</a:t>
                      </a:r>
                      <a:endParaRPr lang="en-US" sz="1100">
                        <a:effectLst/>
                        <a:latin typeface="Times New Roman"/>
                        <a:ea typeface="Times New Roman"/>
                        <a:cs typeface="Times New Roman"/>
                      </a:endParaRPr>
                    </a:p>
                  </a:txBody>
                  <a:tcPr marL="0" marR="0" marT="0" marB="0"/>
                </a:tc>
                <a:tc>
                  <a:txBody>
                    <a:bodyPr/>
                    <a:lstStyle/>
                    <a:p>
                      <a:pPr marL="62230" marR="67945" algn="r">
                        <a:lnSpc>
                          <a:spcPts val="1050"/>
                        </a:lnSpc>
                        <a:spcAft>
                          <a:spcPts val="0"/>
                        </a:spcAft>
                      </a:pPr>
                      <a:r>
                        <a:rPr lang="id-ID" sz="1000">
                          <a:effectLst/>
                        </a:rPr>
                        <a:t>normal</a:t>
                      </a:r>
                      <a:endParaRPr lang="en-US" sz="1100">
                        <a:effectLst/>
                        <a:latin typeface="Times New Roman"/>
                        <a:ea typeface="Times New Roman"/>
                        <a:cs typeface="Times New Roman"/>
                      </a:endParaRPr>
                    </a:p>
                  </a:txBody>
                  <a:tcPr marL="0" marR="0" marT="0" marB="0"/>
                </a:tc>
                <a:tc>
                  <a:txBody>
                    <a:bodyPr/>
                    <a:lstStyle/>
                    <a:p>
                      <a:pPr marL="62230" marR="55880" algn="ctr">
                        <a:lnSpc>
                          <a:spcPts val="1050"/>
                        </a:lnSpc>
                        <a:spcAft>
                          <a:spcPts val="0"/>
                        </a:spcAft>
                      </a:pPr>
                      <a:r>
                        <a:rPr lang="id-ID" sz="1000">
                          <a:effectLst/>
                        </a:rPr>
                        <a:t>1760</a:t>
                      </a:r>
                      <a:endParaRPr lang="en-US" sz="1100">
                        <a:effectLst/>
                        <a:latin typeface="Times New Roman"/>
                        <a:ea typeface="Times New Roman"/>
                        <a:cs typeface="Times New Roman"/>
                      </a:endParaRPr>
                    </a:p>
                  </a:txBody>
                  <a:tcPr marL="0" marR="0" marT="0" marB="0"/>
                </a:tc>
                <a:tc>
                  <a:txBody>
                    <a:bodyPr/>
                    <a:lstStyle/>
                    <a:p>
                      <a:pPr marL="168275" marR="161290" algn="ctr">
                        <a:lnSpc>
                          <a:spcPts val="1050"/>
                        </a:lnSpc>
                        <a:spcAft>
                          <a:spcPts val="0"/>
                        </a:spcAft>
                      </a:pPr>
                      <a:r>
                        <a:rPr lang="id-ID" sz="1000">
                          <a:effectLst/>
                        </a:rPr>
                        <a:t>19</a:t>
                      </a:r>
                      <a:endParaRPr lang="en-US" sz="1100">
                        <a:effectLst/>
                        <a:latin typeface="Times New Roman"/>
                        <a:ea typeface="Times New Roman"/>
                        <a:cs typeface="Times New Roman"/>
                      </a:endParaRPr>
                    </a:p>
                  </a:txBody>
                  <a:tcPr marL="0" marR="0" marT="0" marB="0"/>
                </a:tc>
              </a:tr>
              <a:tr h="324036">
                <a:tc>
                  <a:txBody>
                    <a:bodyPr/>
                    <a:lstStyle/>
                    <a:p>
                      <a:pPr marL="5080" algn="ctr">
                        <a:lnSpc>
                          <a:spcPts val="1050"/>
                        </a:lnSpc>
                        <a:spcAft>
                          <a:spcPts val="0"/>
                        </a:spcAft>
                      </a:pPr>
                      <a:r>
                        <a:rPr lang="id-ID" sz="1000">
                          <a:effectLst/>
                        </a:rPr>
                        <a:t>2</a:t>
                      </a:r>
                      <a:endParaRPr lang="en-US" sz="1100">
                        <a:effectLst/>
                        <a:latin typeface="Times New Roman"/>
                        <a:ea typeface="Times New Roman"/>
                        <a:cs typeface="Times New Roman"/>
                      </a:endParaRPr>
                    </a:p>
                  </a:txBody>
                  <a:tcPr marL="0" marR="0" marT="0" marB="0"/>
                </a:tc>
                <a:tc>
                  <a:txBody>
                    <a:bodyPr/>
                    <a:lstStyle/>
                    <a:p>
                      <a:pPr marL="62230" marR="95885" algn="r">
                        <a:lnSpc>
                          <a:spcPts val="1050"/>
                        </a:lnSpc>
                        <a:spcAft>
                          <a:spcPts val="0"/>
                        </a:spcAft>
                      </a:pPr>
                      <a:r>
                        <a:rPr lang="id-ID" sz="1000">
                          <a:effectLst/>
                        </a:rPr>
                        <a:t>attack</a:t>
                      </a:r>
                      <a:endParaRPr lang="en-US" sz="1100">
                        <a:effectLst/>
                        <a:latin typeface="Times New Roman"/>
                        <a:ea typeface="Times New Roman"/>
                        <a:cs typeface="Times New Roman"/>
                      </a:endParaRPr>
                    </a:p>
                  </a:txBody>
                  <a:tcPr marL="0" marR="0" marT="0" marB="0"/>
                </a:tc>
                <a:tc>
                  <a:txBody>
                    <a:bodyPr/>
                    <a:lstStyle/>
                    <a:p>
                      <a:pPr marL="6350" algn="ctr">
                        <a:lnSpc>
                          <a:spcPts val="1050"/>
                        </a:lnSpc>
                        <a:spcAft>
                          <a:spcPts val="0"/>
                        </a:spcAft>
                      </a:pPr>
                      <a:r>
                        <a:rPr lang="id-ID" sz="1000">
                          <a:effectLst/>
                        </a:rPr>
                        <a:t>9</a:t>
                      </a:r>
                      <a:endParaRPr lang="en-US" sz="1100">
                        <a:effectLst/>
                        <a:latin typeface="Times New Roman"/>
                        <a:ea typeface="Times New Roman"/>
                        <a:cs typeface="Times New Roman"/>
                      </a:endParaRPr>
                    </a:p>
                  </a:txBody>
                  <a:tcPr marL="0" marR="0" marT="0" marB="0"/>
                </a:tc>
                <a:tc>
                  <a:txBody>
                    <a:bodyPr/>
                    <a:lstStyle/>
                    <a:p>
                      <a:pPr marL="62230" marR="109855" algn="r">
                        <a:lnSpc>
                          <a:spcPts val="1050"/>
                        </a:lnSpc>
                        <a:spcAft>
                          <a:spcPts val="0"/>
                        </a:spcAft>
                      </a:pPr>
                      <a:r>
                        <a:rPr lang="id-ID" sz="1000">
                          <a:effectLst/>
                        </a:rPr>
                        <a:t>1640</a:t>
                      </a:r>
                      <a:endParaRPr lang="en-US" sz="1100">
                        <a:effectLst/>
                        <a:latin typeface="Times New Roman"/>
                        <a:ea typeface="Times New Roman"/>
                        <a:cs typeface="Times New Roman"/>
                      </a:endParaRPr>
                    </a:p>
                  </a:txBody>
                  <a:tcPr marL="0" marR="0" marT="0" marB="0"/>
                </a:tc>
              </a:tr>
              <a:tr h="324036">
                <a:tc>
                  <a:txBody>
                    <a:bodyPr/>
                    <a:lstStyle/>
                    <a:p>
                      <a:pPr marL="5080" algn="ctr">
                        <a:lnSpc>
                          <a:spcPts val="1050"/>
                        </a:lnSpc>
                        <a:spcAft>
                          <a:spcPts val="0"/>
                        </a:spcAft>
                      </a:pPr>
                      <a:r>
                        <a:rPr lang="id-ID" sz="1000">
                          <a:effectLst/>
                        </a:rPr>
                        <a:t>3</a:t>
                      </a:r>
                      <a:endParaRPr lang="en-US" sz="1100">
                        <a:effectLst/>
                        <a:latin typeface="Times New Roman"/>
                        <a:ea typeface="Times New Roman"/>
                        <a:cs typeface="Times New Roman"/>
                      </a:endParaRPr>
                    </a:p>
                  </a:txBody>
                  <a:tcPr marL="0" marR="0" marT="0" marB="0"/>
                </a:tc>
                <a:tc>
                  <a:txBody>
                    <a:bodyPr/>
                    <a:lstStyle/>
                    <a:p>
                      <a:pPr marL="62230" algn="l">
                        <a:lnSpc>
                          <a:spcPts val="1050"/>
                        </a:lnSpc>
                        <a:spcAft>
                          <a:spcPts val="0"/>
                        </a:spcAft>
                      </a:pPr>
                      <a:r>
                        <a:rPr lang="id-ID" sz="800">
                          <a:effectLst/>
                        </a:rPr>
                        <a:t> </a:t>
                      </a:r>
                      <a:endParaRPr lang="en-US" sz="1100">
                        <a:effectLst/>
                        <a:latin typeface="Times New Roman"/>
                        <a:ea typeface="Times New Roman"/>
                        <a:cs typeface="Times New Roman"/>
                      </a:endParaRPr>
                    </a:p>
                  </a:txBody>
                  <a:tcPr marL="0" marR="0" marT="0" marB="0"/>
                </a:tc>
                <a:tc>
                  <a:txBody>
                    <a:bodyPr/>
                    <a:lstStyle/>
                    <a:p>
                      <a:pPr marL="62230" marR="55880" algn="ctr">
                        <a:lnSpc>
                          <a:spcPts val="1050"/>
                        </a:lnSpc>
                        <a:spcAft>
                          <a:spcPts val="0"/>
                        </a:spcAft>
                      </a:pPr>
                      <a:r>
                        <a:rPr lang="id-ID" sz="1000">
                          <a:effectLst/>
                        </a:rPr>
                        <a:t>1769</a:t>
                      </a:r>
                      <a:endParaRPr lang="en-US" sz="1100">
                        <a:effectLst/>
                        <a:latin typeface="Times New Roman"/>
                        <a:ea typeface="Times New Roman"/>
                        <a:cs typeface="Times New Roman"/>
                      </a:endParaRPr>
                    </a:p>
                  </a:txBody>
                  <a:tcPr marL="0" marR="0" marT="0" marB="0"/>
                </a:tc>
                <a:tc>
                  <a:txBody>
                    <a:bodyPr/>
                    <a:lstStyle/>
                    <a:p>
                      <a:pPr marL="62230" marR="109855" algn="r">
                        <a:lnSpc>
                          <a:spcPts val="1050"/>
                        </a:lnSpc>
                        <a:spcAft>
                          <a:spcPts val="0"/>
                        </a:spcAft>
                      </a:pPr>
                      <a:r>
                        <a:rPr lang="id-ID" sz="1000" dirty="0">
                          <a:effectLst/>
                        </a:rPr>
                        <a:t>1659</a:t>
                      </a:r>
                      <a:endParaRPr lang="en-US" sz="1100" dirty="0">
                        <a:effectLst/>
                        <a:latin typeface="Times New Roman"/>
                        <a:ea typeface="Times New Roman"/>
                        <a:cs typeface="Times New Roman"/>
                      </a:endParaRPr>
                    </a:p>
                  </a:txBody>
                  <a:tcPr marL="0" marR="0" marT="0" marB="0"/>
                </a:tc>
              </a:tr>
            </a:tbl>
          </a:graphicData>
        </a:graphic>
      </p:graphicFrame>
      <p:sp>
        <p:nvSpPr>
          <p:cNvPr id="7" name="Rectangle 1"/>
          <p:cNvSpPr>
            <a:spLocks noChangeArrowheads="1"/>
          </p:cNvSpPr>
          <p:nvPr/>
        </p:nvSpPr>
        <p:spPr bwMode="auto">
          <a:xfrm>
            <a:off x="251520" y="167565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Char char="•"/>
              <a:tabLst>
                <a:tab pos="247650" algn="l"/>
              </a:tabLst>
            </a:pPr>
            <a:r>
              <a:rPr kumimoji="0" 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TABEL 1 (CONFUSION MATRIX CALCULATION USING SVM FOR CLASSIFICATION)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127000" algn="l" defTabSz="914400" rtl="0" eaLnBrk="0" fontAlgn="base" latinLnBrk="0" hangingPunct="0">
              <a:lnSpc>
                <a:spcPct val="100000"/>
              </a:lnSpc>
              <a:spcBef>
                <a:spcPct val="0"/>
              </a:spcBef>
              <a:spcAft>
                <a:spcPct val="0"/>
              </a:spcAft>
              <a:buClrTx/>
              <a:buSzTx/>
              <a:buFontTx/>
              <a:buNone/>
              <a:tabLst>
                <a:tab pos="2476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88679971"/>
              </p:ext>
            </p:extLst>
          </p:nvPr>
        </p:nvGraphicFramePr>
        <p:xfrm>
          <a:off x="467544" y="3601510"/>
          <a:ext cx="2952328" cy="1152128"/>
        </p:xfrm>
        <a:graphic>
          <a:graphicData uri="http://schemas.openxmlformats.org/drawingml/2006/table">
            <a:tbl>
              <a:tblPr firstRow="1" firstCol="1" lastRow="1" lastCol="1" bandRow="1" bandCol="1">
                <a:tableStyleId>{5C22544A-7EE6-4342-B048-85BDC9FD1C3A}</a:tableStyleId>
              </a:tblPr>
              <a:tblGrid>
                <a:gridCol w="459531"/>
                <a:gridCol w="842473"/>
                <a:gridCol w="842473"/>
                <a:gridCol w="807851"/>
              </a:tblGrid>
              <a:tr h="288032">
                <a:tc>
                  <a:txBody>
                    <a:bodyPr/>
                    <a:lstStyle/>
                    <a:p>
                      <a:pPr marL="62230" marR="57150" algn="ctr">
                        <a:lnSpc>
                          <a:spcPts val="1050"/>
                        </a:lnSpc>
                        <a:spcAft>
                          <a:spcPts val="0"/>
                        </a:spcAft>
                      </a:pPr>
                      <a:r>
                        <a:rPr lang="id-ID" sz="1000" dirty="0">
                          <a:effectLst/>
                        </a:rPr>
                        <a:t>no</a:t>
                      </a:r>
                      <a:endParaRPr lang="en-US" sz="1100" dirty="0">
                        <a:effectLst/>
                        <a:latin typeface="Times New Roman"/>
                        <a:ea typeface="Times New Roman"/>
                        <a:cs typeface="Times New Roman"/>
                      </a:endParaRPr>
                    </a:p>
                  </a:txBody>
                  <a:tcPr marL="0" marR="0" marT="0" marB="0"/>
                </a:tc>
                <a:tc>
                  <a:txBody>
                    <a:bodyPr/>
                    <a:lstStyle/>
                    <a:p>
                      <a:pPr marL="131445" algn="l">
                        <a:lnSpc>
                          <a:spcPts val="1050"/>
                        </a:lnSpc>
                        <a:spcAft>
                          <a:spcPts val="0"/>
                        </a:spcAft>
                      </a:pPr>
                      <a:r>
                        <a:rPr lang="id-ID" sz="1000">
                          <a:effectLst/>
                        </a:rPr>
                        <a:t>class</a:t>
                      </a:r>
                      <a:endParaRPr lang="en-US" sz="1100">
                        <a:effectLst/>
                        <a:latin typeface="Times New Roman"/>
                        <a:ea typeface="Times New Roman"/>
                        <a:cs typeface="Times New Roman"/>
                      </a:endParaRPr>
                    </a:p>
                  </a:txBody>
                  <a:tcPr marL="0" marR="0" marT="0" marB="0"/>
                </a:tc>
                <a:tc>
                  <a:txBody>
                    <a:bodyPr/>
                    <a:lstStyle/>
                    <a:p>
                      <a:pPr marL="62230" marR="55880" algn="ctr">
                        <a:lnSpc>
                          <a:spcPts val="1050"/>
                        </a:lnSpc>
                        <a:spcAft>
                          <a:spcPts val="0"/>
                        </a:spcAft>
                      </a:pPr>
                      <a:r>
                        <a:rPr lang="id-ID" sz="1000">
                          <a:effectLst/>
                        </a:rPr>
                        <a:t>normal</a:t>
                      </a:r>
                      <a:endParaRPr lang="en-US" sz="1100">
                        <a:effectLst/>
                        <a:latin typeface="Times New Roman"/>
                        <a:ea typeface="Times New Roman"/>
                        <a:cs typeface="Times New Roman"/>
                      </a:endParaRPr>
                    </a:p>
                  </a:txBody>
                  <a:tcPr marL="0" marR="0" marT="0" marB="0"/>
                </a:tc>
                <a:tc>
                  <a:txBody>
                    <a:bodyPr/>
                    <a:lstStyle/>
                    <a:p>
                      <a:pPr marL="62230" marR="67310" algn="r">
                        <a:lnSpc>
                          <a:spcPts val="1050"/>
                        </a:lnSpc>
                        <a:spcAft>
                          <a:spcPts val="0"/>
                        </a:spcAft>
                      </a:pPr>
                      <a:r>
                        <a:rPr lang="id-ID" sz="1000">
                          <a:effectLst/>
                        </a:rPr>
                        <a:t>Attack</a:t>
                      </a:r>
                      <a:endParaRPr lang="en-US" sz="1100">
                        <a:effectLst/>
                        <a:latin typeface="Times New Roman"/>
                        <a:ea typeface="Times New Roman"/>
                        <a:cs typeface="Times New Roman"/>
                      </a:endParaRPr>
                    </a:p>
                  </a:txBody>
                  <a:tcPr marL="0" marR="0" marT="0" marB="0"/>
                </a:tc>
              </a:tr>
              <a:tr h="288032">
                <a:tc>
                  <a:txBody>
                    <a:bodyPr/>
                    <a:lstStyle/>
                    <a:p>
                      <a:pPr marL="5080" algn="ctr">
                        <a:lnSpc>
                          <a:spcPts val="1050"/>
                        </a:lnSpc>
                        <a:spcAft>
                          <a:spcPts val="0"/>
                        </a:spcAft>
                      </a:pPr>
                      <a:r>
                        <a:rPr lang="id-ID" sz="1000">
                          <a:effectLst/>
                        </a:rPr>
                        <a:t>1</a:t>
                      </a:r>
                      <a:endParaRPr lang="en-US" sz="1100">
                        <a:effectLst/>
                        <a:latin typeface="Times New Roman"/>
                        <a:ea typeface="Times New Roman"/>
                        <a:cs typeface="Times New Roman"/>
                      </a:endParaRPr>
                    </a:p>
                  </a:txBody>
                  <a:tcPr marL="0" marR="0" marT="0" marB="0"/>
                </a:tc>
                <a:tc>
                  <a:txBody>
                    <a:bodyPr/>
                    <a:lstStyle/>
                    <a:p>
                      <a:pPr marL="62230" marR="67945" algn="r">
                        <a:lnSpc>
                          <a:spcPts val="1050"/>
                        </a:lnSpc>
                        <a:spcAft>
                          <a:spcPts val="0"/>
                        </a:spcAft>
                      </a:pPr>
                      <a:r>
                        <a:rPr lang="id-ID" sz="1000" dirty="0">
                          <a:effectLst/>
                        </a:rPr>
                        <a:t>normal</a:t>
                      </a:r>
                      <a:endParaRPr lang="en-US" sz="1100" dirty="0">
                        <a:effectLst/>
                        <a:latin typeface="Times New Roman"/>
                        <a:ea typeface="Times New Roman"/>
                        <a:cs typeface="Times New Roman"/>
                      </a:endParaRPr>
                    </a:p>
                  </a:txBody>
                  <a:tcPr marL="0" marR="0" marT="0" marB="0"/>
                </a:tc>
                <a:tc>
                  <a:txBody>
                    <a:bodyPr/>
                    <a:lstStyle/>
                    <a:p>
                      <a:pPr marL="62230" marR="55880" algn="ctr">
                        <a:lnSpc>
                          <a:spcPts val="1050"/>
                        </a:lnSpc>
                        <a:spcAft>
                          <a:spcPts val="0"/>
                        </a:spcAft>
                      </a:pPr>
                      <a:r>
                        <a:rPr lang="id-ID" sz="1000">
                          <a:effectLst/>
                        </a:rPr>
                        <a:t>1830</a:t>
                      </a:r>
                      <a:endParaRPr lang="en-US" sz="1100">
                        <a:effectLst/>
                        <a:latin typeface="Times New Roman"/>
                        <a:ea typeface="Times New Roman"/>
                        <a:cs typeface="Times New Roman"/>
                      </a:endParaRPr>
                    </a:p>
                  </a:txBody>
                  <a:tcPr marL="0" marR="0" marT="0" marB="0"/>
                </a:tc>
                <a:tc>
                  <a:txBody>
                    <a:bodyPr/>
                    <a:lstStyle/>
                    <a:p>
                      <a:pPr marL="149860" algn="l">
                        <a:lnSpc>
                          <a:spcPts val="1050"/>
                        </a:lnSpc>
                        <a:spcAft>
                          <a:spcPts val="0"/>
                        </a:spcAft>
                      </a:pPr>
                      <a:r>
                        <a:rPr lang="id-ID" sz="1000">
                          <a:effectLst/>
                        </a:rPr>
                        <a:t>227</a:t>
                      </a:r>
                      <a:endParaRPr lang="en-US" sz="1100">
                        <a:effectLst/>
                        <a:latin typeface="Times New Roman"/>
                        <a:ea typeface="Times New Roman"/>
                        <a:cs typeface="Times New Roman"/>
                      </a:endParaRPr>
                    </a:p>
                  </a:txBody>
                  <a:tcPr marL="0" marR="0" marT="0" marB="0"/>
                </a:tc>
              </a:tr>
              <a:tr h="288032">
                <a:tc>
                  <a:txBody>
                    <a:bodyPr/>
                    <a:lstStyle/>
                    <a:p>
                      <a:pPr marL="5080" algn="ctr">
                        <a:lnSpc>
                          <a:spcPts val="1050"/>
                        </a:lnSpc>
                        <a:spcAft>
                          <a:spcPts val="0"/>
                        </a:spcAft>
                      </a:pPr>
                      <a:r>
                        <a:rPr lang="id-ID" sz="1000">
                          <a:effectLst/>
                        </a:rPr>
                        <a:t>2</a:t>
                      </a:r>
                      <a:endParaRPr lang="en-US" sz="1100">
                        <a:effectLst/>
                        <a:latin typeface="Times New Roman"/>
                        <a:ea typeface="Times New Roman"/>
                        <a:cs typeface="Times New Roman"/>
                      </a:endParaRPr>
                    </a:p>
                  </a:txBody>
                  <a:tcPr marL="0" marR="0" marT="0" marB="0"/>
                </a:tc>
                <a:tc>
                  <a:txBody>
                    <a:bodyPr/>
                    <a:lstStyle/>
                    <a:p>
                      <a:pPr marL="62230" marR="95885" algn="r">
                        <a:lnSpc>
                          <a:spcPts val="1050"/>
                        </a:lnSpc>
                        <a:spcAft>
                          <a:spcPts val="0"/>
                        </a:spcAft>
                      </a:pPr>
                      <a:r>
                        <a:rPr lang="id-ID" sz="1000">
                          <a:effectLst/>
                        </a:rPr>
                        <a:t>attack</a:t>
                      </a:r>
                      <a:endParaRPr lang="en-US" sz="1100">
                        <a:effectLst/>
                        <a:latin typeface="Times New Roman"/>
                        <a:ea typeface="Times New Roman"/>
                        <a:cs typeface="Times New Roman"/>
                      </a:endParaRPr>
                    </a:p>
                  </a:txBody>
                  <a:tcPr marL="0" marR="0" marT="0" marB="0"/>
                </a:tc>
                <a:tc>
                  <a:txBody>
                    <a:bodyPr/>
                    <a:lstStyle/>
                    <a:p>
                      <a:pPr marL="62230" marR="55880" algn="ctr">
                        <a:lnSpc>
                          <a:spcPts val="1050"/>
                        </a:lnSpc>
                        <a:spcAft>
                          <a:spcPts val="0"/>
                        </a:spcAft>
                      </a:pPr>
                      <a:r>
                        <a:rPr lang="id-ID" sz="1000">
                          <a:effectLst/>
                        </a:rPr>
                        <a:t>169</a:t>
                      </a:r>
                      <a:endParaRPr lang="en-US" sz="1100">
                        <a:effectLst/>
                        <a:latin typeface="Times New Roman"/>
                        <a:ea typeface="Times New Roman"/>
                        <a:cs typeface="Times New Roman"/>
                      </a:endParaRPr>
                    </a:p>
                  </a:txBody>
                  <a:tcPr marL="0" marR="0" marT="0" marB="0"/>
                </a:tc>
                <a:tc>
                  <a:txBody>
                    <a:bodyPr/>
                    <a:lstStyle/>
                    <a:p>
                      <a:pPr marL="62230" marR="109855" algn="r">
                        <a:lnSpc>
                          <a:spcPts val="1050"/>
                        </a:lnSpc>
                        <a:spcAft>
                          <a:spcPts val="0"/>
                        </a:spcAft>
                      </a:pPr>
                      <a:r>
                        <a:rPr lang="id-ID" sz="1000">
                          <a:effectLst/>
                        </a:rPr>
                        <a:t>1202</a:t>
                      </a:r>
                      <a:endParaRPr lang="en-US" sz="1100">
                        <a:effectLst/>
                        <a:latin typeface="Times New Roman"/>
                        <a:ea typeface="Times New Roman"/>
                        <a:cs typeface="Times New Roman"/>
                      </a:endParaRPr>
                    </a:p>
                  </a:txBody>
                  <a:tcPr marL="0" marR="0" marT="0" marB="0"/>
                </a:tc>
              </a:tr>
              <a:tr h="288032">
                <a:tc>
                  <a:txBody>
                    <a:bodyPr/>
                    <a:lstStyle/>
                    <a:p>
                      <a:pPr marL="5080" algn="ctr">
                        <a:lnSpc>
                          <a:spcPts val="1050"/>
                        </a:lnSpc>
                        <a:spcAft>
                          <a:spcPts val="0"/>
                        </a:spcAft>
                      </a:pPr>
                      <a:r>
                        <a:rPr lang="id-ID" sz="1000">
                          <a:effectLst/>
                        </a:rPr>
                        <a:t>3</a:t>
                      </a:r>
                      <a:endParaRPr lang="en-US" sz="1100">
                        <a:effectLst/>
                        <a:latin typeface="Times New Roman"/>
                        <a:ea typeface="Times New Roman"/>
                        <a:cs typeface="Times New Roman"/>
                      </a:endParaRPr>
                    </a:p>
                  </a:txBody>
                  <a:tcPr marL="0" marR="0" marT="0" marB="0"/>
                </a:tc>
                <a:tc>
                  <a:txBody>
                    <a:bodyPr/>
                    <a:lstStyle/>
                    <a:p>
                      <a:pPr marL="62230" algn="l">
                        <a:lnSpc>
                          <a:spcPts val="1050"/>
                        </a:lnSpc>
                        <a:spcAft>
                          <a:spcPts val="0"/>
                        </a:spcAft>
                      </a:pPr>
                      <a:r>
                        <a:rPr lang="id-ID" sz="800">
                          <a:effectLst/>
                        </a:rPr>
                        <a:t> </a:t>
                      </a:r>
                      <a:endParaRPr lang="en-US" sz="1100">
                        <a:effectLst/>
                        <a:latin typeface="Times New Roman"/>
                        <a:ea typeface="Times New Roman"/>
                        <a:cs typeface="Times New Roman"/>
                      </a:endParaRPr>
                    </a:p>
                  </a:txBody>
                  <a:tcPr marL="0" marR="0" marT="0" marB="0"/>
                </a:tc>
                <a:tc>
                  <a:txBody>
                    <a:bodyPr/>
                    <a:lstStyle/>
                    <a:p>
                      <a:pPr marL="62230" marR="55880" algn="ctr">
                        <a:lnSpc>
                          <a:spcPts val="1050"/>
                        </a:lnSpc>
                        <a:spcAft>
                          <a:spcPts val="0"/>
                        </a:spcAft>
                      </a:pPr>
                      <a:r>
                        <a:rPr lang="id-ID" sz="1000" dirty="0">
                          <a:effectLst/>
                        </a:rPr>
                        <a:t>1999</a:t>
                      </a:r>
                      <a:endParaRPr lang="en-US" sz="1100" dirty="0">
                        <a:effectLst/>
                        <a:latin typeface="Times New Roman"/>
                        <a:ea typeface="Times New Roman"/>
                        <a:cs typeface="Times New Roman"/>
                      </a:endParaRPr>
                    </a:p>
                  </a:txBody>
                  <a:tcPr marL="0" marR="0" marT="0" marB="0"/>
                </a:tc>
                <a:tc>
                  <a:txBody>
                    <a:bodyPr/>
                    <a:lstStyle/>
                    <a:p>
                      <a:pPr marL="62230" marR="109855" algn="r">
                        <a:lnSpc>
                          <a:spcPts val="1050"/>
                        </a:lnSpc>
                        <a:spcAft>
                          <a:spcPts val="0"/>
                        </a:spcAft>
                      </a:pPr>
                      <a:r>
                        <a:rPr lang="id-ID" sz="1000" dirty="0">
                          <a:effectLst/>
                        </a:rPr>
                        <a:t>1429</a:t>
                      </a:r>
                      <a:endParaRPr lang="en-US" sz="1100" dirty="0">
                        <a:effectLst/>
                        <a:latin typeface="Times New Roman"/>
                        <a:ea typeface="Times New Roman"/>
                        <a:cs typeface="Times New Roman"/>
                      </a:endParaRPr>
                    </a:p>
                  </a:txBody>
                  <a:tcPr marL="0" marR="0" marT="0" marB="0"/>
                </a:tc>
              </a:tr>
            </a:tbl>
          </a:graphicData>
        </a:graphic>
      </p:graphicFrame>
      <p:sp>
        <p:nvSpPr>
          <p:cNvPr id="9" name="Rectangle 2"/>
          <p:cNvSpPr>
            <a:spLocks noChangeArrowheads="1"/>
          </p:cNvSpPr>
          <p:nvPr/>
        </p:nvSpPr>
        <p:spPr bwMode="auto">
          <a:xfrm>
            <a:off x="251318" y="33729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Char char="•"/>
              <a:tabLst>
                <a:tab pos="247650" algn="l"/>
              </a:tabLst>
            </a:pPr>
            <a:r>
              <a:rPr kumimoji="0" 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TABLE II (CONFUSION MATRIX CALCULATION USING NB FOR CLASSIFICATION)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127000" algn="l" defTabSz="914400" rtl="0" eaLnBrk="0" fontAlgn="base" latinLnBrk="0" hangingPunct="0">
              <a:lnSpc>
                <a:spcPct val="100000"/>
              </a:lnSpc>
              <a:spcBef>
                <a:spcPct val="0"/>
              </a:spcBef>
              <a:spcAft>
                <a:spcPct val="0"/>
              </a:spcAft>
              <a:buClrTx/>
              <a:buSzTx/>
              <a:buFontTx/>
              <a:buNone/>
              <a:tabLst>
                <a:tab pos="24765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20367093"/>
              </p:ext>
            </p:extLst>
          </p:nvPr>
        </p:nvGraphicFramePr>
        <p:xfrm>
          <a:off x="467544" y="5152304"/>
          <a:ext cx="2952329" cy="1373040"/>
        </p:xfrm>
        <a:graphic>
          <a:graphicData uri="http://schemas.openxmlformats.org/drawingml/2006/table">
            <a:tbl>
              <a:tblPr firstRow="1" firstCol="1" lastRow="1" lastCol="1" bandRow="1" bandCol="1">
                <a:tableStyleId>{5C22544A-7EE6-4342-B048-85BDC9FD1C3A}</a:tableStyleId>
              </a:tblPr>
              <a:tblGrid>
                <a:gridCol w="429465"/>
                <a:gridCol w="979534"/>
                <a:gridCol w="771665"/>
                <a:gridCol w="771665"/>
              </a:tblGrid>
              <a:tr h="274608">
                <a:tc>
                  <a:txBody>
                    <a:bodyPr/>
                    <a:lstStyle/>
                    <a:p>
                      <a:pPr marL="62230" marR="57150" algn="ctr">
                        <a:lnSpc>
                          <a:spcPts val="1050"/>
                        </a:lnSpc>
                        <a:spcAft>
                          <a:spcPts val="0"/>
                        </a:spcAft>
                      </a:pPr>
                      <a:r>
                        <a:rPr lang="id-ID" sz="1000">
                          <a:effectLst/>
                        </a:rPr>
                        <a:t>no</a:t>
                      </a:r>
                      <a:endParaRPr lang="en-US" sz="1100">
                        <a:effectLst/>
                        <a:latin typeface="Times New Roman"/>
                        <a:ea typeface="Times New Roman"/>
                        <a:cs typeface="Times New Roman"/>
                      </a:endParaRPr>
                    </a:p>
                  </a:txBody>
                  <a:tcPr marL="0" marR="0" marT="0" marB="0"/>
                </a:tc>
                <a:tc>
                  <a:txBody>
                    <a:bodyPr/>
                    <a:lstStyle/>
                    <a:p>
                      <a:pPr marL="62230" algn="l">
                        <a:lnSpc>
                          <a:spcPts val="1050"/>
                        </a:lnSpc>
                        <a:spcAft>
                          <a:spcPts val="0"/>
                        </a:spcAft>
                      </a:pPr>
                      <a:r>
                        <a:rPr lang="id-ID" sz="800">
                          <a:effectLst/>
                        </a:rPr>
                        <a:t> </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a:effectLst/>
                        </a:rPr>
                        <a:t>NB</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a:effectLst/>
                        </a:rPr>
                        <a:t>SVM</a:t>
                      </a:r>
                      <a:endParaRPr lang="en-US" sz="1100">
                        <a:effectLst/>
                        <a:latin typeface="Times New Roman"/>
                        <a:ea typeface="Times New Roman"/>
                        <a:cs typeface="Times New Roman"/>
                      </a:endParaRPr>
                    </a:p>
                  </a:txBody>
                  <a:tcPr marL="0" marR="0" marT="0" marB="0"/>
                </a:tc>
              </a:tr>
              <a:tr h="274608">
                <a:tc>
                  <a:txBody>
                    <a:bodyPr/>
                    <a:lstStyle/>
                    <a:p>
                      <a:pPr marL="5080" algn="ctr">
                        <a:lnSpc>
                          <a:spcPts val="1050"/>
                        </a:lnSpc>
                        <a:spcAft>
                          <a:spcPts val="0"/>
                        </a:spcAft>
                      </a:pPr>
                      <a:r>
                        <a:rPr lang="id-ID" sz="1000">
                          <a:effectLst/>
                        </a:rPr>
                        <a:t>1</a:t>
                      </a:r>
                      <a:endParaRPr lang="en-US" sz="1100">
                        <a:effectLst/>
                        <a:latin typeface="Times New Roman"/>
                        <a:ea typeface="Times New Roman"/>
                        <a:cs typeface="Times New Roman"/>
                      </a:endParaRPr>
                    </a:p>
                  </a:txBody>
                  <a:tcPr marL="0" marR="0" marT="0" marB="0"/>
                </a:tc>
                <a:tc>
                  <a:txBody>
                    <a:bodyPr/>
                    <a:lstStyle/>
                    <a:p>
                      <a:pPr marL="60325" marR="54610" algn="ctr">
                        <a:lnSpc>
                          <a:spcPts val="1050"/>
                        </a:lnSpc>
                        <a:spcAft>
                          <a:spcPts val="0"/>
                        </a:spcAft>
                      </a:pPr>
                      <a:r>
                        <a:rPr lang="id-ID" sz="1000">
                          <a:effectLst/>
                        </a:rPr>
                        <a:t>Accuracy</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a:effectLst/>
                        </a:rPr>
                        <a:t>0.9892</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a:effectLst/>
                        </a:rPr>
                        <a:t>0.9525</a:t>
                      </a:r>
                      <a:endParaRPr lang="en-US" sz="1100">
                        <a:effectLst/>
                        <a:latin typeface="Times New Roman"/>
                        <a:ea typeface="Times New Roman"/>
                        <a:cs typeface="Times New Roman"/>
                      </a:endParaRPr>
                    </a:p>
                  </a:txBody>
                  <a:tcPr marL="0" marR="0" marT="0" marB="0"/>
                </a:tc>
              </a:tr>
              <a:tr h="274608">
                <a:tc>
                  <a:txBody>
                    <a:bodyPr/>
                    <a:lstStyle/>
                    <a:p>
                      <a:pPr marL="5080" algn="ctr">
                        <a:lnSpc>
                          <a:spcPts val="1050"/>
                        </a:lnSpc>
                        <a:spcAft>
                          <a:spcPts val="0"/>
                        </a:spcAft>
                      </a:pPr>
                      <a:r>
                        <a:rPr lang="id-ID" sz="1000">
                          <a:effectLst/>
                        </a:rPr>
                        <a:t>2</a:t>
                      </a:r>
                      <a:endParaRPr lang="en-US" sz="1100">
                        <a:effectLst/>
                        <a:latin typeface="Times New Roman"/>
                        <a:ea typeface="Times New Roman"/>
                        <a:cs typeface="Times New Roman"/>
                      </a:endParaRPr>
                    </a:p>
                  </a:txBody>
                  <a:tcPr marL="0" marR="0" marT="0" marB="0"/>
                </a:tc>
                <a:tc>
                  <a:txBody>
                    <a:bodyPr/>
                    <a:lstStyle/>
                    <a:p>
                      <a:pPr marL="60325" marR="54610" algn="ctr">
                        <a:lnSpc>
                          <a:spcPts val="1050"/>
                        </a:lnSpc>
                        <a:spcAft>
                          <a:spcPts val="0"/>
                        </a:spcAft>
                      </a:pPr>
                      <a:r>
                        <a:rPr lang="id-ID" sz="1000">
                          <a:effectLst/>
                        </a:rPr>
                        <a:t>Precision</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a:effectLst/>
                        </a:rPr>
                        <a:t>0.9867</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a:effectLst/>
                        </a:rPr>
                        <a:t>0.9797</a:t>
                      </a:r>
                      <a:endParaRPr lang="en-US" sz="1100">
                        <a:effectLst/>
                        <a:latin typeface="Times New Roman"/>
                        <a:ea typeface="Times New Roman"/>
                        <a:cs typeface="Times New Roman"/>
                      </a:endParaRPr>
                    </a:p>
                  </a:txBody>
                  <a:tcPr marL="0" marR="0" marT="0" marB="0"/>
                </a:tc>
              </a:tr>
              <a:tr h="274608">
                <a:tc>
                  <a:txBody>
                    <a:bodyPr/>
                    <a:lstStyle/>
                    <a:p>
                      <a:pPr marL="5080" algn="ctr">
                        <a:lnSpc>
                          <a:spcPts val="1050"/>
                        </a:lnSpc>
                        <a:spcAft>
                          <a:spcPts val="0"/>
                        </a:spcAft>
                      </a:pPr>
                      <a:r>
                        <a:rPr lang="id-ID" sz="1000">
                          <a:effectLst/>
                        </a:rPr>
                        <a:t>3</a:t>
                      </a:r>
                      <a:endParaRPr lang="en-US" sz="1100">
                        <a:effectLst/>
                        <a:latin typeface="Times New Roman"/>
                        <a:ea typeface="Times New Roman"/>
                        <a:cs typeface="Times New Roman"/>
                      </a:endParaRPr>
                    </a:p>
                  </a:txBody>
                  <a:tcPr marL="0" marR="0" marT="0" marB="0"/>
                </a:tc>
                <a:tc>
                  <a:txBody>
                    <a:bodyPr/>
                    <a:lstStyle/>
                    <a:p>
                      <a:pPr marL="60325" marR="54610" algn="ctr">
                        <a:lnSpc>
                          <a:spcPts val="1050"/>
                        </a:lnSpc>
                        <a:spcAft>
                          <a:spcPts val="0"/>
                        </a:spcAft>
                      </a:pPr>
                      <a:r>
                        <a:rPr lang="id-ID" sz="1000">
                          <a:effectLst/>
                        </a:rPr>
                        <a:t>Recall</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a:effectLst/>
                        </a:rPr>
                        <a:t>0.9933</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a:effectLst/>
                        </a:rPr>
                        <a:t>0.9463</a:t>
                      </a:r>
                      <a:endParaRPr lang="en-US" sz="1100">
                        <a:effectLst/>
                        <a:latin typeface="Times New Roman"/>
                        <a:ea typeface="Times New Roman"/>
                        <a:cs typeface="Times New Roman"/>
                      </a:endParaRPr>
                    </a:p>
                  </a:txBody>
                  <a:tcPr marL="0" marR="0" marT="0" marB="0"/>
                </a:tc>
              </a:tr>
              <a:tr h="274608">
                <a:tc>
                  <a:txBody>
                    <a:bodyPr/>
                    <a:lstStyle/>
                    <a:p>
                      <a:pPr marL="5080" algn="ctr">
                        <a:lnSpc>
                          <a:spcPts val="1050"/>
                        </a:lnSpc>
                        <a:spcAft>
                          <a:spcPts val="0"/>
                        </a:spcAft>
                      </a:pPr>
                      <a:r>
                        <a:rPr lang="id-ID" sz="1000">
                          <a:effectLst/>
                        </a:rPr>
                        <a:t>4</a:t>
                      </a:r>
                      <a:endParaRPr lang="en-US" sz="1100">
                        <a:effectLst/>
                        <a:latin typeface="Times New Roman"/>
                        <a:ea typeface="Times New Roman"/>
                        <a:cs typeface="Times New Roman"/>
                      </a:endParaRPr>
                    </a:p>
                  </a:txBody>
                  <a:tcPr marL="0" marR="0" marT="0" marB="0"/>
                </a:tc>
                <a:tc>
                  <a:txBody>
                    <a:bodyPr/>
                    <a:lstStyle/>
                    <a:p>
                      <a:pPr marL="60325" marR="54610" algn="ctr">
                        <a:lnSpc>
                          <a:spcPts val="1050"/>
                        </a:lnSpc>
                        <a:spcAft>
                          <a:spcPts val="0"/>
                        </a:spcAft>
                      </a:pPr>
                      <a:r>
                        <a:rPr lang="id-ID" sz="1000">
                          <a:effectLst/>
                        </a:rPr>
                        <a:t>F-Score</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a:effectLst/>
                        </a:rPr>
                        <a:t>0.9899</a:t>
                      </a:r>
                      <a:endParaRPr lang="en-US" sz="1100">
                        <a:effectLst/>
                        <a:latin typeface="Times New Roman"/>
                        <a:ea typeface="Times New Roman"/>
                        <a:cs typeface="Times New Roman"/>
                      </a:endParaRPr>
                    </a:p>
                  </a:txBody>
                  <a:tcPr marL="0" marR="0" marT="0" marB="0"/>
                </a:tc>
                <a:tc>
                  <a:txBody>
                    <a:bodyPr/>
                    <a:lstStyle/>
                    <a:p>
                      <a:pPr marL="62230" marR="56515" algn="ctr">
                        <a:lnSpc>
                          <a:spcPts val="1050"/>
                        </a:lnSpc>
                        <a:spcAft>
                          <a:spcPts val="0"/>
                        </a:spcAft>
                      </a:pPr>
                      <a:r>
                        <a:rPr lang="id-ID" sz="1000" dirty="0">
                          <a:effectLst/>
                        </a:rPr>
                        <a:t>0.9529</a:t>
                      </a:r>
                      <a:endParaRPr lang="en-US" sz="1100" dirty="0">
                        <a:effectLst/>
                        <a:latin typeface="Times New Roman"/>
                        <a:ea typeface="Times New Roman"/>
                        <a:cs typeface="Times New Roman"/>
                      </a:endParaRPr>
                    </a:p>
                  </a:txBody>
                  <a:tcPr marL="0" marR="0" marT="0" marB="0"/>
                </a:tc>
              </a:tr>
            </a:tbl>
          </a:graphicData>
        </a:graphic>
      </p:graphicFrame>
      <p:sp>
        <p:nvSpPr>
          <p:cNvPr id="11" name="Rectangle 3"/>
          <p:cNvSpPr>
            <a:spLocks noChangeArrowheads="1"/>
          </p:cNvSpPr>
          <p:nvPr/>
        </p:nvSpPr>
        <p:spPr bwMode="auto">
          <a:xfrm>
            <a:off x="251520" y="492370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l" defTabSz="914400" rtl="0" eaLnBrk="1" fontAlgn="base" latinLnBrk="0" hangingPunct="1">
              <a:lnSpc>
                <a:spcPct val="100000"/>
              </a:lnSpc>
              <a:spcBef>
                <a:spcPct val="0"/>
              </a:spcBef>
              <a:spcAft>
                <a:spcPct val="0"/>
              </a:spcAft>
              <a:buClrTx/>
              <a:buSzTx/>
              <a:buFontTx/>
              <a:buChar char="•"/>
              <a:tabLst>
                <a:tab pos="255588" algn="l"/>
              </a:tabLst>
            </a:pPr>
            <a:r>
              <a:rPr kumimoji="0" lang="en-US" sz="10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TABLE III (PERFORMANCE EVALUATION WITH NB AND SVM)</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127000" algn="l" defTabSz="914400" rtl="0" eaLnBrk="0" fontAlgn="base" latinLnBrk="0" hangingPunct="0">
              <a:lnSpc>
                <a:spcPct val="100000"/>
              </a:lnSpc>
              <a:spcBef>
                <a:spcPct val="0"/>
              </a:spcBef>
              <a:spcAft>
                <a:spcPct val="0"/>
              </a:spcAft>
              <a:buClrTx/>
              <a:buSzTx/>
              <a:buFontTx/>
              <a:buNone/>
              <a:tabLst>
                <a:tab pos="255588"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3939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a:t>
            </a:r>
            <a:r>
              <a:rPr lang="en-US" dirty="0" err="1" smtClean="0"/>
              <a:t>gambar</a:t>
            </a:r>
            <a:r>
              <a:rPr lang="en-US" dirty="0" smtClean="0"/>
              <a:t> data</a:t>
            </a:r>
            <a:endParaRPr lang="en-US" dirty="0"/>
          </a:p>
        </p:txBody>
      </p:sp>
      <p:pic>
        <p:nvPicPr>
          <p:cNvPr id="4" name="image2.jpeg"/>
          <p:cNvPicPr>
            <a:picLocks noGrp="1"/>
          </p:cNvPicPr>
          <p:nvPr>
            <p:ph idx="1"/>
          </p:nvPr>
        </p:nvPicPr>
        <p:blipFill>
          <a:blip r:embed="rId2" cstate="print"/>
          <a:stretch>
            <a:fillRect/>
          </a:stretch>
        </p:blipFill>
        <p:spPr>
          <a:xfrm>
            <a:off x="971600" y="1556792"/>
            <a:ext cx="3038475" cy="1733550"/>
          </a:xfrm>
          <a:prstGeom prst="rect">
            <a:avLst/>
          </a:prstGeom>
        </p:spPr>
      </p:pic>
      <p:sp>
        <p:nvSpPr>
          <p:cNvPr id="5" name="Rectangle 4"/>
          <p:cNvSpPr/>
          <p:nvPr/>
        </p:nvSpPr>
        <p:spPr>
          <a:xfrm>
            <a:off x="4067944" y="1628800"/>
            <a:ext cx="4572000" cy="646331"/>
          </a:xfrm>
          <a:prstGeom prst="rect">
            <a:avLst/>
          </a:prstGeom>
        </p:spPr>
        <p:txBody>
          <a:bodyPr>
            <a:spAutoFit/>
          </a:bodyPr>
          <a:lstStyle/>
          <a:p>
            <a:r>
              <a:rPr lang="id-ID" dirty="0"/>
              <a:t>Gambar 2: Detection accuracy for KDD : CUP99 dataset using machine learning</a:t>
            </a:r>
            <a:endParaRPr lang="en-US" dirty="0"/>
          </a:p>
        </p:txBody>
      </p:sp>
      <p:pic>
        <p:nvPicPr>
          <p:cNvPr id="6" name="image3.jpeg"/>
          <p:cNvPicPr/>
          <p:nvPr/>
        </p:nvPicPr>
        <p:blipFill>
          <a:blip r:embed="rId3" cstate="print"/>
          <a:stretch>
            <a:fillRect/>
          </a:stretch>
        </p:blipFill>
        <p:spPr>
          <a:xfrm>
            <a:off x="971600" y="3717032"/>
            <a:ext cx="3096344" cy="1800200"/>
          </a:xfrm>
          <a:prstGeom prst="rect">
            <a:avLst/>
          </a:prstGeom>
        </p:spPr>
      </p:pic>
      <p:sp>
        <p:nvSpPr>
          <p:cNvPr id="7" name="Rectangle 6"/>
          <p:cNvSpPr/>
          <p:nvPr/>
        </p:nvSpPr>
        <p:spPr>
          <a:xfrm>
            <a:off x="4125899" y="3890665"/>
            <a:ext cx="4572000" cy="923330"/>
          </a:xfrm>
          <a:prstGeom prst="rect">
            <a:avLst/>
          </a:prstGeom>
        </p:spPr>
        <p:txBody>
          <a:bodyPr>
            <a:spAutoFit/>
          </a:bodyPr>
          <a:lstStyle/>
          <a:p>
            <a:r>
              <a:rPr lang="id-ID" dirty="0"/>
              <a:t>Gambar 3: Detection accuracy various network dataset using propsoed (SVM) vs exisitng</a:t>
            </a:r>
            <a:endParaRPr lang="en-US" dirty="0"/>
          </a:p>
          <a:p>
            <a:r>
              <a:rPr lang="id-ID" dirty="0"/>
              <a:t> </a:t>
            </a:r>
            <a:endParaRPr lang="en-US" dirty="0"/>
          </a:p>
        </p:txBody>
      </p:sp>
    </p:spTree>
    <p:extLst>
      <p:ext uri="{BB962C8B-B14F-4D97-AF65-F5344CB8AC3E}">
        <p14:creationId xmlns:p14="http://schemas.microsoft.com/office/powerpoint/2010/main" val="142785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KESIMPULAN</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id-ID" dirty="0"/>
              <a:t>Studi ini mengusulkan pendekatan SVM-IDS berdasarkan pembelajaran mendalam untuk menyarankan sistem ID yang efisien. Untuk menguji akurasi deteksi anomali, kami meng- gunakan dataset intrusi berbasis sintetis - NSL-KDD. Kami berencana untuk mengimplementasikan IDS ke lingkungan cloud di masa mendatang menggunakan teknik pembela- jaran mendalam. Kami juga menganalisis dan membandingkan berbagai metode deep learning, yaitu. Untuk mendeteksi in- trusi dalam jaringan, NB ANN, RF, dan SVM pada dataset NSL-KDD; Program ini pada dasarnya bertindak sebagai algo- ritma kecerdasan buatan dan pengkondisian untuk menentukan contoh yang tidak diketahui selama pemeriksaan data. Struk- tur aturan yang efisien menghasilkan klasifikasi yang lebih baik dan deteksi kelas tinggi. Berbagai eksperimen menggu- nakan analisis eksperimental untuk menilai efisiensi algoritme menggunakan beberapa tes dan menyimpulkan bahwa kami mencapai hasil yang memuaskan.</a:t>
            </a:r>
            <a:endParaRPr lang="en-US" dirty="0"/>
          </a:p>
          <a:p>
            <a:pPr algn="just"/>
            <a:endParaRPr lang="en-US" dirty="0"/>
          </a:p>
        </p:txBody>
      </p:sp>
    </p:spTree>
    <p:extLst>
      <p:ext uri="{BB962C8B-B14F-4D97-AF65-F5344CB8AC3E}">
        <p14:creationId xmlns:p14="http://schemas.microsoft.com/office/powerpoint/2010/main" val="2768178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451</Words>
  <Application>Microsoft Office PowerPoint</Application>
  <PresentationFormat>On-screen Show (4:3)</PresentationFormat>
  <Paragraphs>70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Tugas 7 MLIDS: A Machine Learning Approach for Intrusion Detection for Real Time Network Dataset </vt:lpstr>
      <vt:lpstr>PEMBAHASAN</vt:lpstr>
      <vt:lpstr>PowerPoint Presentation</vt:lpstr>
      <vt:lpstr>HASIL DAN DISKUSI </vt:lpstr>
      <vt:lpstr>Contoh table</vt:lpstr>
      <vt:lpstr>Contoh gambar data</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7 MLIDS: A Machine Learning Approach for Intrusion Detection for Real Time Network Dataset</dc:title>
  <dc:creator>JOHNNY</dc:creator>
  <cp:lastModifiedBy>JOHNNY</cp:lastModifiedBy>
  <cp:revision>3</cp:revision>
  <dcterms:created xsi:type="dcterms:W3CDTF">2021-07-28T11:31:39Z</dcterms:created>
  <dcterms:modified xsi:type="dcterms:W3CDTF">2021-07-28T11:58:42Z</dcterms:modified>
</cp:coreProperties>
</file>