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69" r:id="rId9"/>
    <p:sldId id="270" r:id="rId10"/>
    <p:sldId id="271" r:id="rId11"/>
    <p:sldId id="264" r:id="rId12"/>
    <p:sldId id="27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94632"/>
  </p:normalViewPr>
  <p:slideViewPr>
    <p:cSldViewPr snapToGrid="0">
      <p:cViewPr varScale="1">
        <p:scale>
          <a:sx n="106" d="100"/>
          <a:sy n="10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1CF-FD2A-48F0-B09F-337E9CF51FAD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C756B-AD65-4CD9-BC4E-17547B52E5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3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C756B-AD65-4CD9-BC4E-17547B52E5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8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8965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0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83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9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83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96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49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8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6340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9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1182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5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8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0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5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2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966ED9-A5AC-43BB-BA00-5C39F8C5C0DE}" type="datetimeFigureOut">
              <a:rPr lang="en-CA" smtClean="0"/>
              <a:t>2018-12-02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51AE49-A5D0-4845-8774-A517BAAE3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004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6077989" TargetMode="External"/><Relationship Id="rId2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807957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ONGUAN/DetectAndRecogniz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12F4-2CF2-441B-B665-6C9EBD53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532" y="2549617"/>
            <a:ext cx="9872936" cy="175876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200" i="0" dirty="0">
                <a:latin typeface="Comic Sans MS" panose="030F0702030302020204" pitchFamily="66" charset="0"/>
              </a:rPr>
              <a:t>Vehicle Detection </a:t>
            </a:r>
            <a:br>
              <a:rPr lang="en-CA" sz="3200" i="0" dirty="0">
                <a:latin typeface="Comic Sans MS" panose="030F0702030302020204" pitchFamily="66" charset="0"/>
              </a:rPr>
            </a:br>
            <a:br>
              <a:rPr lang="en-CA" sz="3200" i="0" dirty="0">
                <a:latin typeface="Comic Sans MS" panose="030F0702030302020204" pitchFamily="66" charset="0"/>
              </a:rPr>
            </a:br>
            <a:r>
              <a:rPr lang="en-CA" sz="3200" i="0" dirty="0">
                <a:latin typeface="Comic Sans MS" panose="030F0702030302020204" pitchFamily="66" charset="0"/>
              </a:rPr>
              <a:t>and </a:t>
            </a:r>
            <a:br>
              <a:rPr lang="en-CA" sz="3200" i="0" dirty="0">
                <a:latin typeface="Comic Sans MS" panose="030F0702030302020204" pitchFamily="66" charset="0"/>
              </a:rPr>
            </a:br>
            <a:br>
              <a:rPr lang="en-CA" sz="3200" i="0" dirty="0">
                <a:latin typeface="Comic Sans MS" panose="030F0702030302020204" pitchFamily="66" charset="0"/>
              </a:rPr>
            </a:br>
            <a:r>
              <a:rPr lang="en-CA" sz="3200" i="0" dirty="0">
                <a:latin typeface="Comic Sans MS" panose="030F0702030302020204" pitchFamily="66" charset="0"/>
              </a:rPr>
              <a:t>Make Model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9664D-D8B8-46AB-9858-D1A5A42B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097643"/>
            <a:ext cx="7034362" cy="1146637"/>
          </a:xfrm>
        </p:spPr>
        <p:txBody>
          <a:bodyPr/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12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3" y="-78827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4987"/>
            <a:ext cx="10636855" cy="443329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Fine-Tuned CNN with VGG16 achieve higher accuracy compare to train-From-Scratched CNN with VGGNet Architecture.</a:t>
            </a:r>
          </a:p>
          <a:p>
            <a:r>
              <a:rPr lang="en-CA" dirty="0">
                <a:latin typeface="Comic Sans MS" panose="030F0702030302020204" pitchFamily="66" charset="0"/>
              </a:rPr>
              <a:t>Classification accuracy also depends on detection accuracy (e.g if the detection result is good then classification is good vise versa)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9F8C6-35D2-4DCD-8186-1D16FA39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7" y="2357151"/>
            <a:ext cx="5460167" cy="39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60BA0-B733-4994-A153-C11E13197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84" y="2357151"/>
            <a:ext cx="5460166" cy="396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6421A2-E8C7-634A-9BD6-F383B97A4BAC}"/>
              </a:ext>
            </a:extLst>
          </p:cNvPr>
          <p:cNvSpPr txBox="1"/>
          <p:nvPr/>
        </p:nvSpPr>
        <p:spPr>
          <a:xfrm>
            <a:off x="1528561" y="6421109"/>
            <a:ext cx="893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 : fine-tuned Train (blue) and Validation (Green) Accuracy, Right: Train From Scratch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7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012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09" y="1135661"/>
            <a:ext cx="10353762" cy="4433290"/>
          </a:xfrm>
        </p:spPr>
        <p:txBody>
          <a:bodyPr/>
          <a:lstStyle/>
          <a:p>
            <a:pPr algn="ctr"/>
            <a:r>
              <a:rPr lang="en-CA" dirty="0">
                <a:latin typeface="Comic Sans MS" panose="030F0702030302020204" pitchFamily="66" charset="0"/>
              </a:rPr>
              <a:t>Final Result of the whole process pipeline: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F543-7130-41D3-BC41-492CB1BF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49" y="1598306"/>
            <a:ext cx="6695853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CA8FE8-CDD9-4B78-8A48-102A6671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16" y="4230040"/>
            <a:ext cx="475471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8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012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Method Comparison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40571"/>
            <a:ext cx="11190514" cy="5189257"/>
          </a:xfrm>
        </p:spPr>
        <p:txBody>
          <a:bodyPr>
            <a:normAutofit/>
          </a:bodyPr>
          <a:lstStyle/>
          <a:p>
            <a:r>
              <a:rPr lang="en-CA" dirty="0">
                <a:latin typeface="Comic Sans MS" panose="030F0702030302020204" pitchFamily="66" charset="0"/>
              </a:rPr>
              <a:t>Various of Object Detection and Classification Model has been proposed and trained on the ImageNet dataset on high-level ontology (e.g classify cat, dog and human). Some of the example includes YOLO and SSD detector, where YOLO detector uses R-CNN like Neural Network. </a:t>
            </a:r>
          </a:p>
          <a:p>
            <a:pPr marL="36900" indent="0">
              <a:buNone/>
            </a:pPr>
            <a:r>
              <a:rPr lang="en-CA" dirty="0">
                <a:latin typeface="Comic Sans MS" panose="030F0702030302020204" pitchFamily="66" charset="0"/>
              </a:rPr>
              <a:t>    Link: </a:t>
            </a:r>
            <a:r>
              <a:rPr lang="en-CA" dirty="0">
                <a:latin typeface="Comic Sans MS" panose="030F0702030302020204" pitchFamily="66" charset="0"/>
                <a:hlinkClick r:id="rId2"/>
              </a:rPr>
              <a:t>https://pjreddie.com/darknet/yolo/</a:t>
            </a:r>
            <a:endParaRPr lang="en-CA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r>
              <a:rPr lang="en-CA" dirty="0">
                <a:latin typeface="Comic Sans MS" panose="030F0702030302020204" pitchFamily="66" charset="0"/>
              </a:rPr>
              <a:t>HOG feature descriptor is widely used in face detection combine with support vector machine with similar approach as what we did in our project implementation.</a:t>
            </a:r>
          </a:p>
          <a:p>
            <a:pPr marL="36900" indent="0">
              <a:buNone/>
            </a:pPr>
            <a:r>
              <a:rPr lang="en-CA" dirty="0">
                <a:latin typeface="Comic Sans MS" panose="030F0702030302020204" pitchFamily="66" charset="0"/>
              </a:rPr>
              <a:t>    Link: </a:t>
            </a:r>
            <a:r>
              <a:rPr lang="en-CA" dirty="0">
                <a:latin typeface="Comic Sans MS" panose="030F0702030302020204" pitchFamily="66" charset="0"/>
                <a:hlinkClick r:id="rId3"/>
              </a:rPr>
              <a:t>https://ieeexplore.ieee.org/stamp/stamp.jsp?arnumber=6077989</a:t>
            </a:r>
            <a:endParaRPr lang="en-CA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r>
              <a:rPr lang="en-CA" dirty="0">
                <a:latin typeface="Comic Sans MS" panose="030F0702030302020204" pitchFamily="66" charset="0"/>
              </a:rPr>
              <a:t>Some of the Recognition Model uses other machine learning algorithm instead of CNN. One of the example is character recognition using KNN. </a:t>
            </a:r>
          </a:p>
          <a:p>
            <a:pPr marL="36900" indent="0">
              <a:buNone/>
            </a:pPr>
            <a:r>
              <a:rPr lang="en-CA" dirty="0">
                <a:latin typeface="Comic Sans MS" panose="030F0702030302020204" pitchFamily="66" charset="0"/>
              </a:rPr>
              <a:t>    Link: </a:t>
            </a:r>
            <a:r>
              <a:rPr lang="en-CA" dirty="0">
                <a:latin typeface="Comic Sans MS" panose="030F0702030302020204" pitchFamily="66" charset="0"/>
                <a:hlinkClick r:id="rId4"/>
              </a:rPr>
              <a:t>https://ieeexplore.ieee.org/stamp/stamp.jsp?tp=&amp;arnumber=8079572</a:t>
            </a:r>
            <a:endParaRPr lang="en-CA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9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012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Knowledge Coverage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2972"/>
            <a:ext cx="10353762" cy="4957028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latin typeface="Comic Sans MS" panose="030F0702030302020204" pitchFamily="66" charset="0"/>
              </a:rPr>
              <a:t>Image Processing and Feature Extraction : </a:t>
            </a:r>
            <a:r>
              <a:rPr lang="en-CA" dirty="0">
                <a:latin typeface="Comic Sans MS" panose="030F0702030302020204" pitchFamily="66" charset="0"/>
              </a:rPr>
              <a:t>Pre-process the image to HSV colour space and extract the HOG feature of the image into feature Vector. We also use SIFT feature in alternative approach of classification.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r>
              <a:rPr lang="en-CA" b="1" dirty="0">
                <a:latin typeface="Comic Sans MS" panose="030F0702030302020204" pitchFamily="66" charset="0"/>
              </a:rPr>
              <a:t>Support Vector Machine (Detection) : </a:t>
            </a:r>
            <a:r>
              <a:rPr lang="en-CA" dirty="0">
                <a:latin typeface="Comic Sans MS" panose="030F0702030302020204" pitchFamily="66" charset="0"/>
              </a:rPr>
              <a:t>Trained SVM with images use for detection purpose, as what we discussed in the class in lecture 4. We also experiment several different kernel function for SVM.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r>
              <a:rPr lang="en-CA" b="1" dirty="0">
                <a:latin typeface="Comic Sans MS" panose="030F0702030302020204" pitchFamily="66" charset="0"/>
              </a:rPr>
              <a:t>Convolutional Neural Network (Recognition) : </a:t>
            </a:r>
            <a:r>
              <a:rPr lang="en-CA" dirty="0">
                <a:latin typeface="Comic Sans MS" panose="030F0702030302020204" pitchFamily="66" charset="0"/>
              </a:rPr>
              <a:t>Trained CNN with images use for classification &amp; recognition purpose as what we discussed in the class in lecture 14. We also experiment several different architecture in depth while training CNN.</a:t>
            </a:r>
          </a:p>
          <a:p>
            <a:endParaRPr lang="en-CA" b="1" dirty="0">
              <a:latin typeface="Comic Sans MS" panose="030F0702030302020204" pitchFamily="66" charset="0"/>
            </a:endParaRPr>
          </a:p>
          <a:p>
            <a:r>
              <a:rPr lang="en-CA" b="1" dirty="0">
                <a:latin typeface="Comic Sans MS" panose="030F0702030302020204" pitchFamily="66" charset="0"/>
              </a:rPr>
              <a:t>Geometry: </a:t>
            </a:r>
            <a:r>
              <a:rPr lang="en-CA" dirty="0">
                <a:latin typeface="Comic Sans MS" panose="030F0702030302020204" pitchFamily="66" charset="0"/>
              </a:rPr>
              <a:t>In alternative approach, we used homography transform to find inlier of the matchings, and uses them for classification purpose.</a:t>
            </a:r>
            <a:endParaRPr lang="en-CA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9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012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Individual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7911"/>
            <a:ext cx="10353762" cy="4433290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CA" altLang="zh-CN" sz="5600" dirty="0" err="1">
                <a:latin typeface="Comic Sans MS" panose="030F0702030302020204" pitchFamily="66" charset="0"/>
              </a:rPr>
              <a:t>Yichong</a:t>
            </a:r>
            <a:r>
              <a:rPr lang="en-CA" altLang="zh-CN" sz="5600" dirty="0">
                <a:latin typeface="Comic Sans MS" panose="030F0702030302020204" pitchFamily="66" charset="0"/>
              </a:rPr>
              <a:t> Guan :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Implement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HOG_Processor.py</a:t>
            </a:r>
            <a:r>
              <a:rPr lang="en-CA" altLang="zh-CN" sz="5600" dirty="0">
                <a:latin typeface="Comic Sans MS" panose="030F0702030302020204" pitchFamily="66" charset="0"/>
              </a:rPr>
              <a:t>’ that process images into HOG feature vectors and experiment different parameter for the best effect.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Implement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SVM_Classifier.py</a:t>
            </a:r>
            <a:r>
              <a:rPr lang="en-CA" altLang="zh-CN" sz="5600" dirty="0">
                <a:latin typeface="Comic Sans MS" panose="030F0702030302020204" pitchFamily="66" charset="0"/>
              </a:rPr>
              <a:t>’ and train the SVM with datasets. Experiment different kernel functions of the SVM.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Implement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CNN_Classifier.py</a:t>
            </a:r>
            <a:r>
              <a:rPr lang="en-CA" altLang="zh-CN" sz="5600" dirty="0">
                <a:latin typeface="Comic Sans MS" panose="030F0702030302020204" pitchFamily="66" charset="0"/>
              </a:rPr>
              <a:t>’ and train the CNN with datasets. Experiment different architecture of CNN and different combination of optimizers and other parameters.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Some helper functions in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utils.py</a:t>
            </a:r>
            <a:r>
              <a:rPr lang="en-CA" altLang="zh-CN" sz="5600" dirty="0">
                <a:latin typeface="Comic Sans MS" panose="030F0702030302020204" pitchFamily="66" charset="0"/>
              </a:rPr>
              <a:t>’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Some pipelines of the main function.</a:t>
            </a:r>
          </a:p>
          <a:p>
            <a:pPr marL="36900" indent="0">
              <a:buNone/>
            </a:pPr>
            <a:endParaRPr lang="en-CA" altLang="zh-CN" sz="5600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r>
              <a:rPr lang="en-CA" altLang="zh-CN" sz="5600" dirty="0" err="1">
                <a:latin typeface="Comic Sans MS" panose="030F0702030302020204" pitchFamily="66" charset="0"/>
              </a:rPr>
              <a:t>Qiangyu</a:t>
            </a:r>
            <a:r>
              <a:rPr lang="en-CA" altLang="zh-CN" sz="5600" dirty="0">
                <a:latin typeface="Comic Sans MS" panose="030F0702030302020204" pitchFamily="66" charset="0"/>
              </a:rPr>
              <a:t> Zheng : </a:t>
            </a:r>
          </a:p>
          <a:p>
            <a:pPr marL="494100" indent="-457200">
              <a:buAutoNum type="arabicPeriod"/>
            </a:pPr>
            <a:r>
              <a:rPr lang="en-CA" altLang="zh-CN" sz="5600" dirty="0" err="1">
                <a:latin typeface="Comic Sans MS" panose="030F0702030302020204" pitchFamily="66" charset="0"/>
              </a:rPr>
              <a:t>CarFinder</a:t>
            </a:r>
            <a:r>
              <a:rPr lang="en-CA" altLang="zh-CN" sz="5600" dirty="0">
                <a:latin typeface="Comic Sans MS" panose="030F0702030302020204" pitchFamily="66" charset="0"/>
              </a:rPr>
              <a:t> class in the ’</a:t>
            </a:r>
            <a:r>
              <a:rPr lang="en-CA" altLang="zh-CN" sz="5600" dirty="0" err="1">
                <a:latin typeface="Comic Sans MS" panose="030F0702030302020204" pitchFamily="66" charset="0"/>
              </a:rPr>
              <a:t>Sliding_Windows.py</a:t>
            </a:r>
            <a:r>
              <a:rPr lang="en-CA" altLang="zh-CN" sz="5600" dirty="0">
                <a:latin typeface="Comic Sans MS" panose="030F0702030302020204" pitchFamily="66" charset="0"/>
              </a:rPr>
              <a:t>’, to find the valid windows and group them as the whole window for the entire car</a:t>
            </a:r>
          </a:p>
          <a:p>
            <a:pPr marL="494100" indent="-457200"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SIFT class in the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SIFT_Classifier.py</a:t>
            </a:r>
            <a:r>
              <a:rPr lang="en-CA" altLang="zh-CN" sz="5600" dirty="0">
                <a:latin typeface="Comic Sans MS" panose="030F0702030302020204" pitchFamily="66" charset="0"/>
              </a:rPr>
              <a:t>’, one experimented method to detect vehicle</a:t>
            </a:r>
            <a:r>
              <a:rPr lang="en-US" altLang="zh-CN" sz="5600" dirty="0">
                <a:latin typeface="Comic Sans MS" panose="030F0702030302020204" pitchFamily="66" charset="0"/>
              </a:rPr>
              <a:t>’s type</a:t>
            </a:r>
            <a:r>
              <a:rPr lang="en-CA" altLang="zh-CN" sz="5600" dirty="0">
                <a:latin typeface="Comic Sans MS" panose="030F0702030302020204" pitchFamily="66" charset="0"/>
              </a:rPr>
              <a:t>.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Some helper functions in ‘</a:t>
            </a:r>
            <a:r>
              <a:rPr lang="en-CA" altLang="zh-CN" sz="5600" dirty="0" err="1">
                <a:latin typeface="Comic Sans MS" panose="030F0702030302020204" pitchFamily="66" charset="0"/>
              </a:rPr>
              <a:t>utils.py</a:t>
            </a:r>
            <a:r>
              <a:rPr lang="en-CA" altLang="zh-CN" sz="5600" dirty="0">
                <a:latin typeface="Comic Sans MS" panose="030F0702030302020204" pitchFamily="66" charset="0"/>
              </a:rPr>
              <a:t>’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CA" altLang="zh-CN" sz="5600" dirty="0">
                <a:latin typeface="Comic Sans MS" panose="030F0702030302020204" pitchFamily="66" charset="0"/>
              </a:rPr>
              <a:t>Some pipelines of the main function.</a:t>
            </a:r>
          </a:p>
          <a:p>
            <a:pPr marL="494100" indent="-457200">
              <a:buFont typeface="Wingdings 2" charset="2"/>
              <a:buAutoNum type="arabicPeriod"/>
            </a:pPr>
            <a:endParaRPr lang="en-CA" altLang="zh-CN" sz="5600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r>
              <a:rPr lang="en-CA" altLang="zh-CN" sz="5600" dirty="0" err="1">
                <a:latin typeface="Comic Sans MS" panose="030F0702030302020204" pitchFamily="66" charset="0"/>
              </a:rPr>
              <a:t>Github</a:t>
            </a:r>
            <a:r>
              <a:rPr lang="en-CA" altLang="zh-CN" sz="5600" dirty="0">
                <a:latin typeface="Comic Sans MS" panose="030F0702030302020204" pitchFamily="66" charset="0"/>
              </a:rPr>
              <a:t> link : </a:t>
            </a:r>
            <a:r>
              <a:rPr lang="en-CA" altLang="zh-CN" sz="5600" dirty="0">
                <a:latin typeface="Comic Sans MS" panose="030F0702030302020204" pitchFamily="66" charset="0"/>
                <a:hlinkClick r:id="rId2"/>
              </a:rPr>
              <a:t>https://github.com/EASONGUAN/DetectAndRecognize.git</a:t>
            </a:r>
            <a:endParaRPr lang="en-CA" altLang="zh-CN" sz="5600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r>
              <a:rPr lang="en-CA" altLang="zh-CN" sz="5600" dirty="0">
                <a:latin typeface="Comic Sans MS" panose="030F0702030302020204" pitchFamily="66" charset="0"/>
              </a:rPr>
              <a:t>To run the code, use </a:t>
            </a:r>
            <a:r>
              <a:rPr lang="en-CA" altLang="zh-CN" sz="5600" dirty="0" err="1">
                <a:latin typeface="Comic Sans MS" panose="030F0702030302020204" pitchFamily="66" charset="0"/>
              </a:rPr>
              <a:t>Jupyter</a:t>
            </a:r>
            <a:r>
              <a:rPr lang="en-CA" altLang="zh-CN" sz="5600" dirty="0">
                <a:latin typeface="Comic Sans MS" panose="030F0702030302020204" pitchFamily="66" charset="0"/>
              </a:rPr>
              <a:t> Notebook or Google </a:t>
            </a:r>
            <a:r>
              <a:rPr lang="en-CA" altLang="zh-CN" sz="5600" dirty="0" err="1">
                <a:latin typeface="Comic Sans MS" panose="030F0702030302020204" pitchFamily="66" charset="0"/>
              </a:rPr>
              <a:t>Colab</a:t>
            </a:r>
            <a:r>
              <a:rPr lang="en-CA" altLang="zh-CN" sz="5600" dirty="0">
                <a:latin typeface="Comic Sans MS" panose="030F0702030302020204" pitchFamily="66" charset="0"/>
              </a:rPr>
              <a:t> to run </a:t>
            </a:r>
            <a:r>
              <a:rPr lang="en-CA" altLang="zh-CN" sz="5600" dirty="0" err="1">
                <a:latin typeface="Comic Sans MS" panose="030F0702030302020204" pitchFamily="66" charset="0"/>
              </a:rPr>
              <a:t>main.ipynb</a:t>
            </a:r>
            <a:endParaRPr lang="en-CA" altLang="zh-CN" sz="5600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r>
              <a:rPr lang="en-CA" dirty="0">
                <a:latin typeface="Comic Sans MS" panose="030F0702030302020204" pitchFamily="66" charset="0"/>
              </a:rPr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82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C88-57ED-48A4-B18B-AAD8877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956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710F-8FD7-4F90-B24D-A28B5756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49" y="1287187"/>
            <a:ext cx="8262454" cy="4588426"/>
          </a:xfrm>
        </p:spPr>
        <p:txBody>
          <a:bodyPr/>
          <a:lstStyle/>
          <a:p>
            <a:endParaRPr lang="en-CA" sz="2800" dirty="0">
              <a:latin typeface="Comic Sans MS" panose="030F0702030302020204" pitchFamily="66" charset="0"/>
            </a:endParaRPr>
          </a:p>
          <a:p>
            <a:endParaRPr lang="en-CA" sz="2800" dirty="0">
              <a:latin typeface="Comic Sans MS" panose="030F0702030302020204" pitchFamily="66" charset="0"/>
            </a:endParaRPr>
          </a:p>
          <a:p>
            <a:r>
              <a:rPr lang="en-CA" sz="2800" dirty="0">
                <a:latin typeface="Comic Sans MS" panose="030F0702030302020204" pitchFamily="66" charset="0"/>
              </a:rPr>
              <a:t>To Detect vehicles from an input image</a:t>
            </a:r>
          </a:p>
          <a:p>
            <a:endParaRPr lang="en-CA" sz="2800" dirty="0">
              <a:latin typeface="Comic Sans MS" panose="030F0702030302020204" pitchFamily="66" charset="0"/>
            </a:endParaRPr>
          </a:p>
          <a:p>
            <a:r>
              <a:rPr lang="en-CA" sz="2800" dirty="0">
                <a:latin typeface="Comic Sans MS" panose="030F0702030302020204" pitchFamily="66" charset="0"/>
              </a:rPr>
              <a:t>To Classify the Make, Model and Year of the detected vehicle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3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24543"/>
            <a:ext cx="10897205" cy="4562612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Histogram of Oriented Gradient</a:t>
            </a:r>
          </a:p>
          <a:p>
            <a:r>
              <a:rPr lang="en-CA" dirty="0">
                <a:latin typeface="Comic Sans MS" panose="030F0702030302020204" pitchFamily="66" charset="0"/>
              </a:rPr>
              <a:t>To pre-process the images into feature vectors</a:t>
            </a:r>
          </a:p>
          <a:p>
            <a:r>
              <a:rPr lang="en-CA" dirty="0">
                <a:latin typeface="Comic Sans MS" panose="030F0702030302020204" pitchFamily="66" charset="0"/>
              </a:rPr>
              <a:t>Resize input images to 64 x 64. On every 8 x 8 cells inside the image, pixel value of gradient magnitude and orientation contribute to each cell’s histogram with 12 bins.</a:t>
            </a:r>
          </a:p>
          <a:p>
            <a:r>
              <a:rPr lang="en-CA" dirty="0">
                <a:latin typeface="Comic Sans MS" panose="030F0702030302020204" pitchFamily="66" charset="0"/>
              </a:rPr>
              <a:t>Perform 16 x 16 Block Normalization.</a:t>
            </a:r>
          </a:p>
          <a:p>
            <a:r>
              <a:rPr lang="en-CA" dirty="0">
                <a:latin typeface="Comic Sans MS" panose="030F0702030302020204" pitchFamily="66" charset="0"/>
              </a:rPr>
              <a:t>Produce an 1 x 7056 vector per image.</a:t>
            </a:r>
          </a:p>
          <a:p>
            <a:r>
              <a:rPr lang="en-CA" dirty="0">
                <a:latin typeface="Comic Sans MS" panose="030F0702030302020204" pitchFamily="66" charset="0"/>
              </a:rPr>
              <a:t>Get Help from </a:t>
            </a:r>
            <a:r>
              <a:rPr lang="en-CA" dirty="0" err="1">
                <a:latin typeface="Comic Sans MS" panose="030F0702030302020204" pitchFamily="66" charset="0"/>
              </a:rPr>
              <a:t>Scikit</a:t>
            </a:r>
            <a:r>
              <a:rPr lang="en-CA" dirty="0">
                <a:latin typeface="Comic Sans MS" panose="030F0702030302020204" pitchFamily="66" charset="0"/>
              </a:rPr>
              <a:t>-Image Implementation</a:t>
            </a:r>
          </a:p>
          <a:p>
            <a:pPr marL="36900" indent="0">
              <a:buNone/>
            </a:pPr>
            <a:r>
              <a:rPr lang="zh-CN" altLang="en-US" dirty="0">
                <a:latin typeface="Comic Sans MS" panose="030F0702030302020204" pitchFamily="66" charset="0"/>
              </a:rPr>
              <a:t> </a:t>
            </a:r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9690B-D600-406D-8878-EFA5CCBE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38" y="3768753"/>
            <a:ext cx="4011567" cy="2500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D8324-AD73-4C87-9544-8E67A88D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8753"/>
            <a:ext cx="5007429" cy="25568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1AFB89-34F6-4041-9207-7685FEC239AA}"/>
              </a:ext>
            </a:extLst>
          </p:cNvPr>
          <p:cNvSpPr txBox="1"/>
          <p:nvPr/>
        </p:nvSpPr>
        <p:spPr>
          <a:xfrm>
            <a:off x="919119" y="6325651"/>
            <a:ext cx="1080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00"/>
            <a:r>
              <a:rPr lang="en-US" altLang="zh-CN" sz="1600" dirty="0">
                <a:latin typeface="Comic Sans MS" panose="030F0702030302020204" pitchFamily="66" charset="0"/>
              </a:rPr>
              <a:t>Left picture is </a:t>
            </a:r>
            <a:r>
              <a:rPr lang="en-CA" altLang="zh-CN" sz="1600" dirty="0">
                <a:latin typeface="Comic Sans MS" panose="030F0702030302020204" pitchFamily="66" charset="0"/>
              </a:rPr>
              <a:t>Individual pixel value contribute to the histogram , right is  visualisation of block normalization</a:t>
            </a:r>
            <a:r>
              <a:rPr lang="en-CA" altLang="zh-CN" dirty="0">
                <a:latin typeface="Comic Sans MS" panose="030F0702030302020204" pitchFamily="66" charset="0"/>
              </a:rPr>
              <a:t>.</a:t>
            </a:r>
            <a:endParaRPr lang="zh-CN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6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94" y="-117228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704850"/>
            <a:ext cx="10839450" cy="4566145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Support Vector Machine (SVM)</a:t>
            </a:r>
          </a:p>
          <a:p>
            <a:r>
              <a:rPr lang="en-CA" dirty="0">
                <a:latin typeface="Comic Sans MS" panose="030F0702030302020204" pitchFamily="66" charset="0"/>
              </a:rPr>
              <a:t>Trained with 7000 vehicle images and 7000 non-vehicle images from KITTI Dataset</a:t>
            </a:r>
          </a:p>
          <a:p>
            <a:r>
              <a:rPr lang="en-US" dirty="0">
                <a:latin typeface="Comic Sans MS" panose="030F0702030302020204" pitchFamily="66" charset="0"/>
              </a:rPr>
              <a:t>The SVM will find an optimal hyperplane that separates the two labels of HOG feature vectors with the maximum margin in high dimension</a:t>
            </a:r>
          </a:p>
          <a:p>
            <a:r>
              <a:rPr lang="en-US" dirty="0">
                <a:latin typeface="Comic Sans MS" panose="030F0702030302020204" pitchFamily="66" charset="0"/>
              </a:rPr>
              <a:t>Experiment different kernel functions : Radial (RBF) Kernel vs Linear Kernel</a:t>
            </a:r>
          </a:p>
          <a:p>
            <a:r>
              <a:rPr lang="en-US" dirty="0">
                <a:latin typeface="Comic Sans MS" panose="030F0702030302020204" pitchFamily="66" charset="0"/>
              </a:rPr>
              <a:t>Radial Kernel : Higher accuracy, slower to train</a:t>
            </a:r>
          </a:p>
          <a:p>
            <a:r>
              <a:rPr lang="en-US" dirty="0">
                <a:latin typeface="Comic Sans MS" panose="030F0702030302020204" pitchFamily="66" charset="0"/>
              </a:rPr>
              <a:t>Linear Kernel : Lower accuracy, faster to train, not so easy to be overfit</a:t>
            </a:r>
          </a:p>
          <a:p>
            <a:r>
              <a:rPr lang="en-US" dirty="0">
                <a:latin typeface="Comic Sans MS" panose="030F0702030302020204" pitchFamily="66" charset="0"/>
              </a:rPr>
              <a:t>Get help from Scikit-Learn implementation.</a:t>
            </a:r>
          </a:p>
          <a:p>
            <a:pPr marL="36900" indent="0">
              <a:buNone/>
            </a:pPr>
            <a:r>
              <a:rPr lang="zh-CN" altLang="en-US" dirty="0">
                <a:latin typeface="Comic Sans MS" panose="030F0702030302020204" pitchFamily="66" charset="0"/>
              </a:rPr>
              <a:t>                                    </a:t>
            </a:r>
            <a:r>
              <a:rPr lang="en-US" altLang="zh-CN" dirty="0">
                <a:latin typeface="Comic Sans MS" panose="030F0702030302020204" pitchFamily="66" charset="0"/>
              </a:rPr>
              <a:t>      </a:t>
            </a:r>
            <a:r>
              <a:rPr lang="en-CA" altLang="zh-CN" sz="1600" b="1" dirty="0">
                <a:effectLst/>
              </a:rPr>
              <a:t>Radial </a:t>
            </a:r>
            <a:r>
              <a:rPr lang="en-CA" altLang="zh-CN" sz="1600" b="1" dirty="0" err="1">
                <a:effectLst/>
              </a:rPr>
              <a:t>Kernal</a:t>
            </a:r>
            <a:r>
              <a:rPr lang="en-CA" altLang="zh-CN" sz="1600" b="1" dirty="0">
                <a:effectLst/>
              </a:rPr>
              <a:t> (left) and Linear Kernel (right)</a:t>
            </a:r>
            <a:endParaRPr lang="zh-CN" altLang="zh-CN" sz="1600" dirty="0">
              <a:effectLst/>
            </a:endParaRPr>
          </a:p>
          <a:p>
            <a:pPr marL="3690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3690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ECED-B52D-4657-BCC2-9DEA3BD6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13" y="4600260"/>
            <a:ext cx="554432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3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49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4731"/>
            <a:ext cx="10353762" cy="5007016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Sliding Window</a:t>
            </a:r>
          </a:p>
          <a:p>
            <a:r>
              <a:rPr lang="en-CA" dirty="0">
                <a:latin typeface="Comic Sans MS" panose="030F0702030302020204" pitchFamily="66" charset="0"/>
              </a:rPr>
              <a:t>It finds the region that it's going to be sliding around.</a:t>
            </a:r>
          </a:p>
          <a:p>
            <a:r>
              <a:rPr lang="en-CA" dirty="0">
                <a:latin typeface="Comic Sans MS" panose="030F0702030302020204" pitchFamily="66" charset="0"/>
              </a:rPr>
              <a:t> Make a list of window positions, then checks each of those windows.</a:t>
            </a:r>
          </a:p>
          <a:p>
            <a:r>
              <a:rPr lang="en-CA" dirty="0">
                <a:latin typeface="Comic Sans MS" panose="030F0702030302020204" pitchFamily="66" charset="0"/>
              </a:rPr>
              <a:t>Using the trained SVM to detect each window is vehicle or not.</a:t>
            </a:r>
          </a:p>
          <a:p>
            <a:r>
              <a:rPr lang="en-CA" dirty="0">
                <a:latin typeface="Comic Sans MS" panose="030F0702030302020204" pitchFamily="66" charset="0"/>
              </a:rPr>
              <a:t>Store the coordinates for  ‘vehicle’ windows as valid windows.</a:t>
            </a:r>
          </a:p>
          <a:p>
            <a:r>
              <a:rPr lang="en-CA" dirty="0">
                <a:latin typeface="Comic Sans MS" panose="030F0702030302020204" pitchFamily="66" charset="0"/>
              </a:rPr>
              <a:t>Find the ’group’ of valid windows, in other words, s</a:t>
            </a:r>
            <a:r>
              <a:rPr lang="en-CA" altLang="zh-CN" dirty="0">
                <a:latin typeface="Comic Sans MS" panose="030F0702030302020204" pitchFamily="66" charset="0"/>
              </a:rPr>
              <a:t>ort the interconnected windows into a group, find the whole window of the entire car.</a:t>
            </a:r>
          </a:p>
          <a:p>
            <a:pPr marL="36900" indent="0">
              <a:buNone/>
            </a:pPr>
            <a:r>
              <a:rPr lang="en-CA" dirty="0">
                <a:latin typeface="Comic Sans MS" panose="030F0702030302020204" pitchFamily="66" charset="0"/>
              </a:rPr>
              <a:t>Source: https://</a:t>
            </a:r>
            <a:r>
              <a:rPr lang="en-CA" dirty="0" err="1">
                <a:latin typeface="Comic Sans MS" panose="030F0702030302020204" pitchFamily="66" charset="0"/>
              </a:rPr>
              <a:t>github.com</a:t>
            </a:r>
            <a:r>
              <a:rPr lang="en-CA" dirty="0">
                <a:latin typeface="Comic Sans MS" panose="030F0702030302020204" pitchFamily="66" charset="0"/>
              </a:rPr>
              <a:t>/</a:t>
            </a:r>
            <a:r>
              <a:rPr lang="en-CA" dirty="0" err="1">
                <a:latin typeface="Comic Sans MS" panose="030F0702030302020204" pitchFamily="66" charset="0"/>
              </a:rPr>
              <a:t>jaredjxyz</a:t>
            </a:r>
            <a:r>
              <a:rPr lang="en-CA" dirty="0">
                <a:latin typeface="Comic Sans MS" panose="030F0702030302020204" pitchFamily="66" charset="0"/>
              </a:rPr>
              <a:t>/</a:t>
            </a:r>
            <a:r>
              <a:rPr lang="en-CA" dirty="0" err="1">
                <a:latin typeface="Comic Sans MS" panose="030F0702030302020204" pitchFamily="66" charset="0"/>
              </a:rPr>
              <a:t>CarND</a:t>
            </a:r>
            <a:r>
              <a:rPr lang="en-CA" dirty="0">
                <a:latin typeface="Comic Sans MS" panose="030F0702030302020204" pitchFamily="66" charset="0"/>
              </a:rPr>
              <a:t>-Vehicle-Detection</a:t>
            </a:r>
          </a:p>
          <a:p>
            <a:endParaRPr lang="en-CA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C2229-1A99-8B41-9CAD-1054945D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58" y="4222374"/>
            <a:ext cx="10308199" cy="19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3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CA" dirty="0">
                <a:latin typeface="Comic Sans MS" panose="030F0702030302020204" pitchFamily="66" charset="0"/>
              </a:rPr>
              <a:t>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58900"/>
            <a:ext cx="6812559" cy="50291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600" dirty="0">
                <a:latin typeface="Comic Sans MS" panose="030F0702030302020204" pitchFamily="66" charset="0"/>
              </a:rPr>
              <a:t>Convolutional Neural Network (CNN)</a:t>
            </a:r>
          </a:p>
          <a:p>
            <a:pPr>
              <a:lnSpc>
                <a:spcPct val="90000"/>
              </a:lnSpc>
            </a:pPr>
            <a:r>
              <a:rPr lang="en-CA" sz="1600" dirty="0">
                <a:latin typeface="Comic Sans MS" panose="030F0702030302020204" pitchFamily="66" charset="0"/>
              </a:rPr>
              <a:t>Trained with 6640 images from VMMR Dataset and Stanford Car Dataset.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Consists several layers, including Convolutional Layers (Conv2D), Pooling Layers (MaxPooling2D), Rectified Linear Unit Layers (ReLU) and Fully Connected Layers.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Convolutional Layers, Pooling Layers and Rectified Linear Unit Layers provides high-level feature to Fully Connect Layers for classification.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Fine-Tuning vs Train From Scratch.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Experiment fine-tuning with several design including VGG16, VGG19, ResNet etc.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Experiment train-from-scratch with several design including VGGNet etc.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We use Keras Library to implement our CNN</a:t>
            </a:r>
            <a:endParaRPr lang="en-CA" sz="16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CA" sz="1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1D28-DE07-4497-983A-6FC4DC39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59" y="2037589"/>
            <a:ext cx="4977204" cy="1530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B0CA0-0A94-465B-8D4F-F279C977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59" y="4421396"/>
            <a:ext cx="4977204" cy="7641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15A73A-DB4D-8043-BB6B-3DE495C905E0}"/>
              </a:ext>
            </a:extLst>
          </p:cNvPr>
          <p:cNvSpPr txBox="1"/>
          <p:nvPr/>
        </p:nvSpPr>
        <p:spPr>
          <a:xfrm>
            <a:off x="8332198" y="3697733"/>
            <a:ext cx="24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ResNet34 and VGG19 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C0FEA-54DA-4749-8256-9544E0260F6A}"/>
              </a:ext>
            </a:extLst>
          </p:cNvPr>
          <p:cNvSpPr txBox="1"/>
          <p:nvPr/>
        </p:nvSpPr>
        <p:spPr>
          <a:xfrm>
            <a:off x="8332198" y="5355196"/>
            <a:ext cx="23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VGGNet</a:t>
            </a:r>
            <a:r>
              <a:rPr kumimoji="1" lang="en-US" altLang="zh-CN" dirty="0"/>
              <a:t>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17722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Methods - Alternative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8172"/>
            <a:ext cx="10353762" cy="443329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SIFT Feature Matching and Homography Transform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r>
              <a:rPr lang="en-CA" dirty="0">
                <a:latin typeface="Comic Sans MS" panose="030F0702030302020204" pitchFamily="66" charset="0"/>
              </a:rPr>
              <a:t>Compute SIFT feature for detected image, and matching the SIFT feature with some dataset images belong to various class.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r>
              <a:rPr lang="en-CA" dirty="0">
                <a:latin typeface="Comic Sans MS" panose="030F0702030302020204" pitchFamily="66" charset="0"/>
              </a:rPr>
              <a:t>Compute Homography with RANSAC approach after matching, count inlier and classify the detected vehicle based on the highest percentage of inlier.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94689-AB1B-4E7A-9871-B6562624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6" y="3951912"/>
            <a:ext cx="5816600" cy="254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7D6E1E-2543-DB42-B7A8-1167947D1C67}"/>
              </a:ext>
            </a:extLst>
          </p:cNvPr>
          <p:cNvSpPr txBox="1"/>
          <p:nvPr/>
        </p:nvSpPr>
        <p:spPr>
          <a:xfrm>
            <a:off x="4595395" y="6491912"/>
            <a:ext cx="29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Example of SIFT Descriptor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0799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Result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2355"/>
            <a:ext cx="10353762" cy="443329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Extraction of HOG feature in HSV space</a:t>
            </a:r>
          </a:p>
          <a:p>
            <a:r>
              <a:rPr lang="en-CA" dirty="0">
                <a:latin typeface="Comic Sans MS" panose="030F0702030302020204" pitchFamily="66" charset="0"/>
              </a:rPr>
              <a:t>Comparison of different parameters: 1x972 vectors vs 1x7056 vectors</a:t>
            </a:r>
          </a:p>
          <a:p>
            <a:r>
              <a:rPr lang="en-CA" dirty="0">
                <a:latin typeface="Comic Sans MS" panose="030F0702030302020204" pitchFamily="66" charset="0"/>
              </a:rPr>
              <a:t>Stored the computed vector for use of SVM</a:t>
            </a:r>
          </a:p>
          <a:p>
            <a:r>
              <a:rPr lang="en-CA" dirty="0">
                <a:latin typeface="Comic Sans MS" panose="030F0702030302020204" pitchFamily="66" charset="0"/>
              </a:rPr>
              <a:t>SVM achieve higher accuracy when using 1x7056 vectors</a:t>
            </a:r>
          </a:p>
          <a:p>
            <a:pPr marL="3690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A00C4-EDB5-4211-9BD5-FE9B92AA4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1" y="3283444"/>
            <a:ext cx="389682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BF3FA-747A-45D3-B668-308341AA8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91" y="3283444"/>
            <a:ext cx="3896828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089C0-9E8D-43DB-9E8E-1D6E73509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7" y="3283444"/>
            <a:ext cx="3896828" cy="288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8175D7-17DA-4477-ADF0-E914D0A1DDA8}"/>
              </a:ext>
            </a:extLst>
          </p:cNvPr>
          <p:cNvSpPr/>
          <p:nvPr/>
        </p:nvSpPr>
        <p:spPr>
          <a:xfrm>
            <a:off x="5183731" y="3244334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Comic Sans MS" panose="030F0702030302020204" pitchFamily="66" charset="0"/>
              </a:rPr>
              <a:t>Sliding Window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8F501-A307-7149-A93E-A3F2D6E7E1B9}"/>
              </a:ext>
            </a:extLst>
          </p:cNvPr>
          <p:cNvSpPr txBox="1"/>
          <p:nvPr/>
        </p:nvSpPr>
        <p:spPr>
          <a:xfrm>
            <a:off x="3560368" y="6292302"/>
            <a:ext cx="506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Visualization of different sizes of HOG descriptor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2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BD43-C0F9-4C9D-A502-30BFAE57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49"/>
            <a:ext cx="10353762" cy="97045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0DF0-C7F0-48F9-84BB-6592B5B6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58" y="901699"/>
            <a:ext cx="10353762" cy="4433290"/>
          </a:xfrm>
        </p:spPr>
        <p:txBody>
          <a:bodyPr/>
          <a:lstStyle/>
          <a:p>
            <a:r>
              <a:rPr lang="en-CA" dirty="0">
                <a:latin typeface="Comic Sans MS" panose="030F0702030302020204" pitchFamily="66" charset="0"/>
              </a:rPr>
              <a:t>Trained Support Vector Machine with Linear Kernel achieve accuracy of 96%</a:t>
            </a:r>
          </a:p>
          <a:p>
            <a:r>
              <a:rPr lang="en-CA" dirty="0">
                <a:latin typeface="Comic Sans MS" panose="030F0702030302020204" pitchFamily="66" charset="0"/>
              </a:rPr>
              <a:t>Trained Support Vector Machine with Radial Kernel achieve accuracy of 98%</a:t>
            </a:r>
          </a:p>
          <a:p>
            <a:r>
              <a:rPr lang="en-CA" dirty="0">
                <a:latin typeface="Comic Sans MS" panose="030F0702030302020204" pitchFamily="66" charset="0"/>
              </a:rPr>
              <a:t>Sliding Window to detect vehicle, group detected windows and remove outlier</a:t>
            </a: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>
              <a:latin typeface="Comic Sans MS" panose="030F0702030302020204" pitchFamily="66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26338-D82E-469E-A33B-DAE005B8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72" y="2217414"/>
            <a:ext cx="3826201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92798-AF1B-4474-A9AD-7EE210ECB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72" y="3793790"/>
            <a:ext cx="3826201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E2AD6-D5E5-4EAE-A2BE-FD18B1DCF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1" y="5334989"/>
            <a:ext cx="2716981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10AE7-5591-4E85-86EA-80D9A2B46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26" y="3793790"/>
            <a:ext cx="3826202" cy="14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344E6-9980-47BA-A36C-83C3ADB7C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26" y="2217414"/>
            <a:ext cx="3826202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E182CB-9E07-46F1-924A-BC5D0DB4D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40" y="5334989"/>
            <a:ext cx="2716981" cy="144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C1AEC-AB35-43BE-A924-83A06AA66F6A}"/>
              </a:ext>
            </a:extLst>
          </p:cNvPr>
          <p:cNvCxnSpPr>
            <a:endCxn id="15" idx="1"/>
          </p:cNvCxnSpPr>
          <p:nvPr/>
        </p:nvCxnSpPr>
        <p:spPr>
          <a:xfrm>
            <a:off x="5591573" y="2937414"/>
            <a:ext cx="1008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B9D84E-78DB-4E8F-BE89-D4F7CC3F74A2}"/>
              </a:ext>
            </a:extLst>
          </p:cNvPr>
          <p:cNvCxnSpPr/>
          <p:nvPr/>
        </p:nvCxnSpPr>
        <p:spPr>
          <a:xfrm>
            <a:off x="5591573" y="4513790"/>
            <a:ext cx="1008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ACAB8-7A2D-42A9-998B-C4BC86EE7734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5036962" y="6054989"/>
            <a:ext cx="2118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7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615</TotalTime>
  <Words>1105</Words>
  <Application>Microsoft Macintosh PowerPoint</Application>
  <PresentationFormat>宽屏</PresentationFormat>
  <Paragraphs>119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方正舒体</vt:lpstr>
      <vt:lpstr>Calibri</vt:lpstr>
      <vt:lpstr>Calisto MT</vt:lpstr>
      <vt:lpstr>Comic Sans MS</vt:lpstr>
      <vt:lpstr>Trebuchet MS</vt:lpstr>
      <vt:lpstr>Wingdings 2</vt:lpstr>
      <vt:lpstr>Slate</vt:lpstr>
      <vt:lpstr>Vehicle Detection   and   Make Model Classification</vt:lpstr>
      <vt:lpstr>Problem Definition</vt:lpstr>
      <vt:lpstr>Methods</vt:lpstr>
      <vt:lpstr>Methods</vt:lpstr>
      <vt:lpstr>Methods</vt:lpstr>
      <vt:lpstr>Methods</vt:lpstr>
      <vt:lpstr>Methods - Alternative Approach</vt:lpstr>
      <vt:lpstr>Result</vt:lpstr>
      <vt:lpstr>Results</vt:lpstr>
      <vt:lpstr>Results</vt:lpstr>
      <vt:lpstr>Results</vt:lpstr>
      <vt:lpstr>Method Comparison</vt:lpstr>
      <vt:lpstr>Knowledge Coverage</vt:lpstr>
      <vt:lpstr>Individual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 and  Make Model Classification</dc:title>
  <dc:creator>Eason Guan</dc:creator>
  <cp:lastModifiedBy>Microsoft Office 用户</cp:lastModifiedBy>
  <cp:revision>172</cp:revision>
  <dcterms:created xsi:type="dcterms:W3CDTF">2018-12-02T16:34:08Z</dcterms:created>
  <dcterms:modified xsi:type="dcterms:W3CDTF">2018-12-03T06:27:45Z</dcterms:modified>
</cp:coreProperties>
</file>