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7" r:id="rId2"/>
    <p:sldId id="294" r:id="rId3"/>
    <p:sldId id="371" r:id="rId4"/>
    <p:sldId id="296" r:id="rId5"/>
    <p:sldId id="372" r:id="rId6"/>
    <p:sldId id="373" r:id="rId7"/>
    <p:sldId id="374" r:id="rId8"/>
    <p:sldId id="375" r:id="rId9"/>
    <p:sldId id="377" r:id="rId10"/>
    <p:sldId id="376" r:id="rId11"/>
    <p:sldId id="378" r:id="rId12"/>
    <p:sldId id="293" r:id="rId13"/>
    <p:sldId id="29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FFFFF"/>
    <a:srgbClr val="2DBEE4"/>
    <a:srgbClr val="9999FF"/>
    <a:srgbClr val="6699FF"/>
    <a:srgbClr val="9933FF"/>
    <a:srgbClr val="9900FF"/>
    <a:srgbClr val="B3B3FF"/>
    <a:srgbClr val="9C5BCD"/>
    <a:srgbClr val="4E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0681" autoAdjust="0"/>
  </p:normalViewPr>
  <p:slideViewPr>
    <p:cSldViewPr snapToGrid="0">
      <p:cViewPr varScale="1">
        <p:scale>
          <a:sx n="105" d="100"/>
          <a:sy n="105" d="100"/>
        </p:scale>
        <p:origin x="10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2A16355-5F59-44F4-B6B9-EB03772178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F9D50-DAE1-4DC7-9CD4-B8DA5384B660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4287F-02C2-4C80-BC57-C0C87072B795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B6EC-3D12-4B8F-B727-B3AE4E1CD575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19200"/>
            <a:ext cx="9144000" cy="1524000"/>
          </a:xfrm>
          <a:prstGeom prst="rect">
            <a:avLst/>
          </a:prstGeom>
          <a:solidFill>
            <a:srgbClr val="000099">
              <a:alpha val="48000"/>
            </a:srgbClr>
          </a:solidFill>
          <a:ln w="381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520825"/>
            <a:ext cx="6858000" cy="490538"/>
          </a:xfr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209800"/>
            <a:ext cx="5181600" cy="276225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C92BD-AF88-4D37-8889-DD62BA13A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8097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304800"/>
            <a:ext cx="52768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85BE0-941B-4253-8092-FC3433F9BB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F3995-B13B-4F54-A860-335C5BB5B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352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352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A72EE-9494-48F1-A66B-EF19DF054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F22B9-5CD2-49F4-B6CA-A85D358629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E9D06-D212-4E05-BF6A-BF3CB02A31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341FA-1F37-4E3D-8052-67F62D88E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DBEB4-61D1-40E7-B683-7EAEB8C02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83960-79D7-40C3-AB54-91951FE71C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90000"/>
            <a:lum/>
          </a:blip>
          <a:srcRect/>
          <a:stretch>
            <a:fillRect l="-6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239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6002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00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 b="0">
                <a:latin typeface="+mn-lt"/>
              </a:defRPr>
            </a:lvl1pPr>
          </a:lstStyle>
          <a:p>
            <a:r>
              <a:rPr lang="en-US"/>
              <a:t>Copyright © 2008 Jeff Doyle and Associates, Inc.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 b="0">
                <a:solidFill>
                  <a:schemeClr val="bg2"/>
                </a:solidFill>
                <a:latin typeface="+mn-lt"/>
              </a:defRPr>
            </a:lvl1pPr>
          </a:lstStyle>
          <a:p>
            <a:fld id="{E6B58EA9-D2AF-4571-9FC5-8B7030BDD9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4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000">
          <a:solidFill>
            <a:srgbClr val="0000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>
          <a:solidFill>
            <a:srgbClr val="0000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90000"/>
            <a:lum/>
          </a:blip>
          <a:srcRect/>
          <a:stretch>
            <a:fillRect l="-50000" t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263" y="1520825"/>
            <a:ext cx="7468737" cy="615553"/>
          </a:xfrm>
        </p:spPr>
        <p:txBody>
          <a:bodyPr/>
          <a:lstStyle/>
          <a:p>
            <a:pPr algn="ctr"/>
            <a:r>
              <a:rPr lang="en-US" sz="4000" dirty="0" smtClean="0">
                <a:latin typeface="Tw Cen MT" pitchFamily="34" charset="0"/>
              </a:rPr>
              <a:t>Data Link Control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81460" y="5842337"/>
            <a:ext cx="50625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smtClean="0">
                <a:latin typeface="Tw Cen MT" pitchFamily="34" charset="0"/>
              </a:rPr>
              <a:t>Department of Computer Science &amp; Engineering</a:t>
            </a:r>
          </a:p>
          <a:p>
            <a:pPr algn="r"/>
            <a:r>
              <a:rPr lang="en-US" sz="2000" b="0" dirty="0" smtClean="0">
                <a:latin typeface="Tw Cen MT" pitchFamily="34" charset="0"/>
              </a:rPr>
              <a:t>University of Dhaka</a:t>
            </a:r>
          </a:p>
          <a:p>
            <a:pPr algn="r"/>
            <a:r>
              <a:rPr lang="en-US" sz="2000" b="0" dirty="0" smtClean="0">
                <a:latin typeface="Tw Cen MT" pitchFamily="34" charset="0"/>
              </a:rPr>
              <a:t>Dhaka -1000, Bangladesh</a:t>
            </a:r>
            <a:endParaRPr lang="en-US" sz="2000" b="0" dirty="0">
              <a:latin typeface="Tw Cen MT" pitchFamily="34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27632" y="2971800"/>
            <a:ext cx="35525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Mashrur</a:t>
            </a:r>
            <a:r>
              <a:rPr lang="en-US" dirty="0"/>
              <a:t> Rahman</a:t>
            </a:r>
          </a:p>
          <a:p>
            <a:r>
              <a:rPr lang="en-US" b="0" dirty="0"/>
              <a:t>2015-2-60-020</a:t>
            </a:r>
          </a:p>
          <a:p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Mustafizur</a:t>
            </a:r>
            <a:r>
              <a:rPr lang="en-US" dirty="0"/>
              <a:t> Rahman</a:t>
            </a:r>
          </a:p>
          <a:p>
            <a:r>
              <a:rPr lang="en-US" b="0" dirty="0"/>
              <a:t>2015-2-60-100</a:t>
            </a:r>
          </a:p>
          <a:p>
            <a:r>
              <a:rPr lang="en-US" dirty="0" err="1"/>
              <a:t>Kowshik</a:t>
            </a:r>
            <a:r>
              <a:rPr lang="en-US" dirty="0"/>
              <a:t> Ahmed</a:t>
            </a:r>
          </a:p>
          <a:p>
            <a:r>
              <a:rPr lang="en-US" b="0" dirty="0"/>
              <a:t>2016-2-60-094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5594"/>
            <a:ext cx="9143999" cy="5602406"/>
          </a:xfrm>
          <a:noFill/>
        </p:spPr>
        <p:txBody>
          <a:bodyPr/>
          <a:lstStyle/>
          <a:p>
            <a:pPr lvl="3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From file we count the data and calculated the how many frame is needed.</a:t>
            </a:r>
          </a:p>
          <a:p>
            <a:pPr lvl="3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Then we generate the FCS code and added to the frame.</a:t>
            </a: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for(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j=2; j&lt;=n+1 ; 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j++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)</a:t>
            </a: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{if(divisor[0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]==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crc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[j])</a:t>
            </a: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{for(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k=0 ; k&lt;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divisor_size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; k++)</a:t>
            </a: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   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{if(divisor[k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]==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crc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[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k+j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])</a:t>
            </a: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        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crc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[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k+j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] =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'0‘;</a:t>
            </a:r>
            <a:endParaRPr lang="en-US" sz="2000" dirty="0">
              <a:solidFill>
                <a:schemeClr val="bg2"/>
              </a:solidFill>
              <a:latin typeface="Tw Cen MT" pitchFamily="34" charset="0"/>
            </a:endParaRP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    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else</a:t>
            </a:r>
            <a:endParaRPr lang="en-US" sz="2000" dirty="0">
              <a:solidFill>
                <a:schemeClr val="bg2"/>
              </a:solidFill>
              <a:latin typeface="Tw Cen MT" pitchFamily="34" charset="0"/>
            </a:endParaRP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        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crc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[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k+j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] = '1'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;}</a:t>
            </a:r>
            <a:endParaRPr lang="en-US" sz="2000" dirty="0">
              <a:solidFill>
                <a:schemeClr val="bg2"/>
              </a:solidFill>
              <a:latin typeface="Tw Cen MT" pitchFamily="34" charset="0"/>
            </a:endParaRPr>
          </a:p>
          <a:p>
            <a:pPr marL="1371600" lvl="3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}</a:t>
            </a:r>
            <a:endParaRPr lang="en-US" sz="3000" dirty="0" smtClean="0">
              <a:solidFill>
                <a:schemeClr val="bg2"/>
              </a:solidFill>
              <a:latin typeface="Tw Cen MT" pitchFamily="34" charset="0"/>
            </a:endParaRPr>
          </a:p>
          <a:p>
            <a:pPr lvl="3">
              <a:buClr>
                <a:schemeClr val="tx2"/>
              </a:buClr>
            </a:pPr>
            <a:endParaRPr lang="en-US" sz="3000" dirty="0" smtClean="0">
              <a:solidFill>
                <a:schemeClr val="tx1"/>
              </a:solidFill>
              <a:latin typeface="Tw Cen MT" pitchFamily="34" charset="0"/>
            </a:endParaRP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rgbClr val="FFFFFF"/>
                </a:solidFill>
                <a:latin typeface="Tw Cen MT" pitchFamily="34" charset="0"/>
              </a:rPr>
              <a:t>Our approach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4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5594"/>
            <a:ext cx="9143999" cy="5602406"/>
          </a:xfrm>
          <a:noFill/>
        </p:spPr>
        <p:txBody>
          <a:bodyPr/>
          <a:lstStyle/>
          <a:p>
            <a:pPr lvl="3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We used rand function to create error</a:t>
            </a:r>
          </a:p>
          <a:p>
            <a:pPr marL="1828800" lvl="4" indent="0">
              <a:buClr>
                <a:schemeClr val="tx2"/>
              </a:buClr>
              <a:buNone/>
            </a:pP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srand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((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)time(NULL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));</a:t>
            </a:r>
          </a:p>
          <a:p>
            <a:pPr marL="1828800" lvl="4" indent="0">
              <a:buClr>
                <a:schemeClr val="tx2"/>
              </a:buClr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x = rand();</a:t>
            </a:r>
          </a:p>
          <a:p>
            <a:pPr marL="1828800" lvl="4" indent="0"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x 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= x%4;</a:t>
            </a:r>
            <a:endParaRPr lang="en-US" sz="2000" dirty="0" smtClean="0">
              <a:solidFill>
                <a:schemeClr val="bg2"/>
              </a:solidFill>
              <a:latin typeface="Tw Cen MT" pitchFamily="34" charset="0"/>
            </a:endParaRPr>
          </a:p>
          <a:p>
            <a:pPr lvl="3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Checked the frame again (</a:t>
            </a:r>
            <a:r>
              <a:rPr lang="en-US" sz="3000" dirty="0" err="1" smtClean="0">
                <a:solidFill>
                  <a:schemeClr val="tx1"/>
                </a:solidFill>
                <a:latin typeface="Tw Cen MT" pitchFamily="34" charset="0"/>
              </a:rPr>
              <a:t>reciver’s</a:t>
            </a: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 part)</a:t>
            </a:r>
          </a:p>
          <a:p>
            <a:pPr marL="1828800" lvl="4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for(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=2; 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&lt;s; </a:t>
            </a:r>
            <a:r>
              <a:rPr lang="en-US" sz="2000" dirty="0" err="1">
                <a:solidFill>
                  <a:schemeClr val="bg2"/>
                </a:solidFill>
                <a:latin typeface="Tw Cen MT" pitchFamily="34" charset="0"/>
              </a:rPr>
              <a:t>i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++)</a:t>
            </a:r>
          </a:p>
          <a:p>
            <a:pPr marL="2286000" lvl="5" indent="0"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if(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crc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[</a:t>
            </a:r>
            <a:r>
              <a:rPr lang="en-US" sz="2000" dirty="0" err="1" smtClean="0">
                <a:solidFill>
                  <a:schemeClr val="bg2"/>
                </a:solidFill>
                <a:latin typeface="Tw Cen MT" pitchFamily="34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]=='1')</a:t>
            </a:r>
          </a:p>
          <a:p>
            <a:pPr marL="1828800" lvl="4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           return 1 ;</a:t>
            </a:r>
          </a:p>
          <a:p>
            <a:pPr marL="1828800" lvl="4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Tw Cen MT" pitchFamily="34" charset="0"/>
              </a:rPr>
              <a:t>return </a:t>
            </a:r>
            <a:r>
              <a:rPr lang="en-US" sz="2000" dirty="0">
                <a:solidFill>
                  <a:schemeClr val="bg2"/>
                </a:solidFill>
                <a:latin typeface="Tw Cen MT" pitchFamily="34" charset="0"/>
              </a:rPr>
              <a:t>0 ;</a:t>
            </a:r>
            <a:endParaRPr lang="en-US" sz="2000" dirty="0" smtClean="0">
              <a:solidFill>
                <a:schemeClr val="bg2"/>
              </a:solidFill>
              <a:latin typeface="Tw Cen MT" pitchFamily="34" charset="0"/>
            </a:endParaRP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rgbClr val="FFFFFF"/>
                </a:solidFill>
                <a:latin typeface="Tw Cen MT" pitchFamily="34" charset="0"/>
              </a:rPr>
              <a:t>Our approach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46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dirty="0" smtClean="0">
                <a:solidFill>
                  <a:srgbClr val="FFFFFF"/>
                </a:solidFill>
                <a:latin typeface="Tw Cen MT" pitchFamily="34" charset="0"/>
              </a:rPr>
              <a:t>Questions or Suggestions </a:t>
            </a:r>
            <a:endParaRPr lang="en-US" sz="5400" b="0" dirty="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30901" y="4453214"/>
            <a:ext cx="7468737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pic>
        <p:nvPicPr>
          <p:cNvPr id="11" name="Picture 10" descr="question (2).jpg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2987" y="1779531"/>
            <a:ext cx="3683219" cy="36832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90000"/>
            <a:lum/>
          </a:blip>
          <a:srcRect/>
          <a:stretch>
            <a:fillRect l="-50000" t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1447800"/>
            <a:ext cx="4419600" cy="1015663"/>
          </a:xfrm>
        </p:spPr>
        <p:txBody>
          <a:bodyPr/>
          <a:lstStyle/>
          <a:p>
            <a:r>
              <a:rPr lang="en-US" sz="6600" dirty="0">
                <a:latin typeface="Tw Cen MT" pitchFamily="34" charset="0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5050"/>
            <a:ext cx="9143999" cy="5602406"/>
          </a:xfrm>
          <a:noFill/>
        </p:spPr>
        <p:txBody>
          <a:bodyPr/>
          <a:lstStyle/>
          <a:p>
            <a:pPr lvl="1">
              <a:buClr>
                <a:schemeClr val="tx2"/>
              </a:buClr>
              <a:buSzPct val="50000"/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latin typeface="Tw Cen MT" pitchFamily="34" charset="0"/>
              </a:rPr>
              <a:t>Sending </a:t>
            </a:r>
            <a:r>
              <a:rPr lang="en-US" sz="3200" dirty="0">
                <a:solidFill>
                  <a:schemeClr val="tx1"/>
                </a:solidFill>
                <a:latin typeface="Tw Cen MT" pitchFamily="34" charset="0"/>
              </a:rPr>
              <a:t>and receiving data frames in data layer protocol </a:t>
            </a:r>
            <a:endParaRPr lang="en-US" sz="32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lvl="1">
              <a:buClr>
                <a:schemeClr val="tx2"/>
              </a:buClr>
              <a:buSzPct val="50000"/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w Cen MT" pitchFamily="34" charset="0"/>
              </a:rPr>
              <a:t>Go Back n Sliding Window to send and receive data  </a:t>
            </a:r>
            <a:endParaRPr lang="en-US" sz="24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lvl="1">
              <a:buClr>
                <a:schemeClr val="tx2"/>
              </a:buClr>
              <a:buSzPct val="50000"/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w Cen MT" pitchFamily="34" charset="0"/>
              </a:rPr>
              <a:t>CRC-32 to </a:t>
            </a:r>
            <a:r>
              <a:rPr lang="en-US" sz="3200" dirty="0" smtClean="0">
                <a:solidFill>
                  <a:schemeClr val="tx1"/>
                </a:solidFill>
                <a:latin typeface="Tw Cen MT" pitchFamily="34" charset="0"/>
              </a:rPr>
              <a:t>check error</a:t>
            </a:r>
            <a:endParaRPr lang="en-US" sz="3200" dirty="0" smtClean="0">
              <a:solidFill>
                <a:schemeClr val="tx1"/>
              </a:solidFill>
              <a:latin typeface="Tw Cen MT" pitchFamily="34" charset="0"/>
            </a:endParaRP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dirty="0" smtClean="0">
                <a:solidFill>
                  <a:srgbClr val="FFFFFF"/>
                </a:solidFill>
                <a:latin typeface="Tw Cen MT" pitchFamily="34" charset="0"/>
              </a:rPr>
              <a:t>Problem Statement </a:t>
            </a:r>
            <a:endParaRPr lang="en-US" sz="54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dirty="0">
                <a:solidFill>
                  <a:srgbClr val="FFFFFF"/>
                </a:solidFill>
                <a:latin typeface="Tw Cen MT" pitchFamily="34" charset="0"/>
              </a:rPr>
              <a:t>Working Procedure</a:t>
            </a:r>
            <a:endParaRPr lang="en-US" sz="5400" b="0" dirty="0">
              <a:solidFill>
                <a:srgbClr val="FFFFFF"/>
              </a:solidFill>
              <a:latin typeface="Tw Cen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81" y="1842615"/>
            <a:ext cx="65436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3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5594"/>
            <a:ext cx="9143999" cy="5602406"/>
          </a:xfrm>
          <a:noFill/>
        </p:spPr>
        <p:txBody>
          <a:bodyPr/>
          <a:lstStyle/>
          <a:p>
            <a:pPr lvl="1">
              <a:buClr>
                <a:schemeClr val="tx2"/>
              </a:buClr>
            </a:pPr>
            <a:r>
              <a:rPr lang="en-US" sz="3200" dirty="0" smtClean="0">
                <a:solidFill>
                  <a:schemeClr val="tx1"/>
                </a:solidFill>
                <a:latin typeface="Tw Cen MT" pitchFamily="34" charset="0"/>
              </a:rPr>
              <a:t>When </a:t>
            </a:r>
            <a:r>
              <a:rPr lang="en-US" sz="3200" dirty="0">
                <a:solidFill>
                  <a:schemeClr val="tx1"/>
                </a:solidFill>
                <a:latin typeface="Tw Cen MT" pitchFamily="34" charset="0"/>
              </a:rPr>
              <a:t>any damaged frame is received, receiver sends a negative acknowledgement frame (NAK</a:t>
            </a:r>
            <a:r>
              <a:rPr lang="en-US" sz="3200" dirty="0" smtClean="0">
                <a:solidFill>
                  <a:schemeClr val="tx1"/>
                </a:solidFill>
                <a:latin typeface="Tw Cen MT" pitchFamily="34" charset="0"/>
              </a:rPr>
              <a:t>). </a:t>
            </a:r>
            <a:endParaRPr lang="en-US" sz="3200" dirty="0">
              <a:solidFill>
                <a:schemeClr val="tx1"/>
              </a:solidFill>
              <a:latin typeface="Tw Cen MT" pitchFamily="34" charset="0"/>
            </a:endParaRPr>
          </a:p>
          <a:p>
            <a:pPr lvl="1">
              <a:buClr>
                <a:schemeClr val="tx2"/>
              </a:buClr>
            </a:pPr>
            <a:r>
              <a:rPr lang="en-US" sz="3200" dirty="0" smtClean="0">
                <a:solidFill>
                  <a:schemeClr val="tx1"/>
                </a:solidFill>
                <a:latin typeface="Tw Cen MT" pitchFamily="34" charset="0"/>
              </a:rPr>
              <a:t>When </a:t>
            </a:r>
            <a:r>
              <a:rPr lang="en-US" sz="3200" dirty="0">
                <a:solidFill>
                  <a:schemeClr val="tx1"/>
                </a:solidFill>
                <a:latin typeface="Tw Cen MT" pitchFamily="34" charset="0"/>
              </a:rPr>
              <a:t>any frame is lost, receiving NAK the sender retransmits all the frames back from the frame of NAK. </a:t>
            </a:r>
          </a:p>
          <a:p>
            <a:pPr lvl="1">
              <a:buClr>
                <a:schemeClr val="tx2"/>
              </a:buClr>
            </a:pPr>
            <a:r>
              <a:rPr lang="en-US" sz="3200" dirty="0" smtClean="0">
                <a:solidFill>
                  <a:schemeClr val="tx1"/>
                </a:solidFill>
                <a:latin typeface="Tw Cen MT" pitchFamily="34" charset="0"/>
              </a:rPr>
              <a:t>But </a:t>
            </a:r>
            <a:r>
              <a:rPr lang="en-US" sz="3200" dirty="0">
                <a:solidFill>
                  <a:schemeClr val="tx1"/>
                </a:solidFill>
                <a:latin typeface="Tw Cen MT" pitchFamily="34" charset="0"/>
              </a:rPr>
              <a:t>when the ACK is lost, then the sender again retransmits all the frames back since the last ACK is sent. </a:t>
            </a: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solidFill>
                  <a:srgbClr val="FFFFFF"/>
                </a:solidFill>
                <a:latin typeface="Tw Cen MT" pitchFamily="34" charset="0"/>
              </a:rPr>
              <a:t>Go Back n Sliding Window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solidFill>
                  <a:srgbClr val="FFFFFF"/>
                </a:solidFill>
                <a:latin typeface="Tw Cen MT" pitchFamily="34" charset="0"/>
              </a:rPr>
              <a:t>Go Back n Sliding Window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9" y="2253615"/>
            <a:ext cx="4762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5594"/>
            <a:ext cx="9143999" cy="5602406"/>
          </a:xfrm>
          <a:noFill/>
        </p:spPr>
        <p:txBody>
          <a:bodyPr/>
          <a:lstStyle/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Divide the data by divisor</a:t>
            </a: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XOR operation</a:t>
            </a:r>
          </a:p>
          <a:p>
            <a:pPr lvl="2">
              <a:buClr>
                <a:schemeClr val="tx2"/>
              </a:buClr>
            </a:pPr>
            <a:r>
              <a:rPr lang="en-US" sz="3000" dirty="0">
                <a:solidFill>
                  <a:schemeClr val="tx1"/>
                </a:solidFill>
                <a:latin typeface="Tw Cen MT" pitchFamily="34" charset="0"/>
              </a:rPr>
              <a:t>CRC or CRC </a:t>
            </a:r>
            <a:r>
              <a:rPr lang="en-US" sz="3000" dirty="0" err="1" smtClean="0">
                <a:solidFill>
                  <a:schemeClr val="tx1"/>
                </a:solidFill>
                <a:latin typeface="Tw Cen MT" pitchFamily="34" charset="0"/>
              </a:rPr>
              <a:t>remainderis</a:t>
            </a: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w Cen MT" pitchFamily="34" charset="0"/>
              </a:rPr>
              <a:t>added to the end of a data </a:t>
            </a: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unit</a:t>
            </a:r>
          </a:p>
          <a:p>
            <a:pPr lvl="2">
              <a:buClr>
                <a:schemeClr val="tx2"/>
              </a:buClr>
            </a:pP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rgbClr val="FFFFFF"/>
                </a:solidFill>
                <a:latin typeface="Tw Cen MT" pitchFamily="34" charset="0"/>
              </a:rPr>
              <a:t>CRC 32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5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rgbClr val="FFFFFF"/>
                </a:solidFill>
                <a:latin typeface="Tw Cen MT" pitchFamily="34" charset="0"/>
              </a:rPr>
              <a:t>CRC 32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213144"/>
            <a:ext cx="6286500" cy="564485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8676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5594"/>
            <a:ext cx="9143999" cy="5602406"/>
          </a:xfrm>
          <a:noFill/>
        </p:spPr>
        <p:txBody>
          <a:bodyPr/>
          <a:lstStyle/>
          <a:p>
            <a:pPr lvl="2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3000" dirty="0" err="1">
                <a:solidFill>
                  <a:schemeClr val="tx1"/>
                </a:solidFill>
                <a:latin typeface="Tw Cen MT" pitchFamily="34" charset="0"/>
              </a:rPr>
              <a:t>Transmmiter</a:t>
            </a: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  <a:p>
            <a:pPr lvl="2">
              <a:buClr>
                <a:schemeClr val="tx2"/>
              </a:buClr>
            </a:pPr>
            <a:r>
              <a:rPr lang="en-US" sz="3000" dirty="0">
                <a:solidFill>
                  <a:schemeClr val="tx1"/>
                </a:solidFill>
                <a:latin typeface="Tw Cen MT" pitchFamily="34" charset="0"/>
              </a:rPr>
              <a:t>Value of divisor is fixed </a:t>
            </a:r>
          </a:p>
          <a:p>
            <a:pPr lvl="2">
              <a:buClr>
                <a:schemeClr val="tx2"/>
              </a:buClr>
            </a:pPr>
            <a:r>
              <a:rPr lang="en-US" sz="3000" dirty="0">
                <a:solidFill>
                  <a:schemeClr val="tx1"/>
                </a:solidFill>
                <a:latin typeface="Tw Cen MT" pitchFamily="34" charset="0"/>
              </a:rPr>
              <a:t>Divide the frame.</a:t>
            </a:r>
          </a:p>
          <a:p>
            <a:pPr lvl="2">
              <a:buClr>
                <a:schemeClr val="tx2"/>
              </a:buClr>
            </a:pPr>
            <a:r>
              <a:rPr lang="en-US" sz="3000" dirty="0">
                <a:solidFill>
                  <a:schemeClr val="tx1"/>
                </a:solidFill>
                <a:latin typeface="Tw Cen MT" pitchFamily="34" charset="0"/>
              </a:rPr>
              <a:t>Add the FCS code into frame</a:t>
            </a: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.</a:t>
            </a:r>
          </a:p>
          <a:p>
            <a:pPr marL="914400" lvl="2" indent="0">
              <a:buClr>
                <a:schemeClr val="tx2"/>
              </a:buClr>
              <a:buNone/>
            </a:pP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  <a:p>
            <a:pPr lvl="2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3000" dirty="0" err="1" smtClean="0">
                <a:solidFill>
                  <a:schemeClr val="tx1"/>
                </a:solidFill>
                <a:latin typeface="Tw Cen MT" pitchFamily="34" charset="0"/>
              </a:rPr>
              <a:t>Reciver</a:t>
            </a: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Check the frame</a:t>
            </a:r>
          </a:p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If reminder is zero then no </a:t>
            </a:r>
            <a:r>
              <a:rPr lang="en-US" sz="3000" dirty="0" err="1" smtClean="0">
                <a:solidFill>
                  <a:schemeClr val="tx1"/>
                </a:solidFill>
                <a:latin typeface="Tw Cen MT" pitchFamily="34" charset="0"/>
              </a:rPr>
              <a:t>error.Otherwise</a:t>
            </a: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 it contain error</a:t>
            </a: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endParaRPr lang="en-US" sz="3200" dirty="0">
              <a:solidFill>
                <a:schemeClr val="tx1"/>
              </a:solidFill>
              <a:latin typeface="Tw Cen MT" pitchFamily="34" charset="0"/>
            </a:endParaRP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rgbClr val="FFFFFF"/>
                </a:solidFill>
                <a:latin typeface="Tw Cen MT" pitchFamily="34" charset="0"/>
              </a:rPr>
              <a:t>CRC 32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4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 l="-2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5594"/>
            <a:ext cx="9143999" cy="5602406"/>
          </a:xfrm>
          <a:noFill/>
        </p:spPr>
        <p:txBody>
          <a:bodyPr/>
          <a:lstStyle/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We have fixed some values </a:t>
            </a:r>
          </a:p>
          <a:p>
            <a:pPr lvl="3">
              <a:buClr>
                <a:schemeClr val="tx2"/>
              </a:buClr>
            </a:pPr>
            <a:r>
              <a:rPr lang="en-US" sz="2800" dirty="0" smtClean="0">
                <a:solidFill>
                  <a:schemeClr val="tx1"/>
                </a:solidFill>
                <a:latin typeface="Tw Cen MT" pitchFamily="34" charset="0"/>
              </a:rPr>
              <a:t>Frame size 100 bite</a:t>
            </a:r>
          </a:p>
          <a:p>
            <a:pPr lvl="4">
              <a:buClr>
                <a:schemeClr val="tx2"/>
              </a:buClr>
            </a:pPr>
            <a:r>
              <a:rPr lang="en-US" sz="1800" dirty="0">
                <a:solidFill>
                  <a:schemeClr val="tx1"/>
                </a:solidFill>
                <a:latin typeface="Tw Cen MT" pitchFamily="34" charset="0"/>
              </a:rPr>
              <a:t>Sequence number 2 </a:t>
            </a:r>
            <a:r>
              <a:rPr lang="en-US" sz="1800" dirty="0" smtClean="0">
                <a:solidFill>
                  <a:schemeClr val="tx1"/>
                </a:solidFill>
                <a:latin typeface="Tw Cen MT" pitchFamily="34" charset="0"/>
              </a:rPr>
              <a:t>bite, Data </a:t>
            </a:r>
            <a:r>
              <a:rPr lang="en-US" sz="1800" dirty="0">
                <a:solidFill>
                  <a:schemeClr val="tx1"/>
                </a:solidFill>
                <a:latin typeface="Tw Cen MT" pitchFamily="34" charset="0"/>
              </a:rPr>
              <a:t>field 66 </a:t>
            </a:r>
            <a:r>
              <a:rPr lang="en-US" sz="1800" dirty="0" smtClean="0">
                <a:solidFill>
                  <a:schemeClr val="tx1"/>
                </a:solidFill>
                <a:latin typeface="Tw Cen MT" pitchFamily="34" charset="0"/>
              </a:rPr>
              <a:t>bite, FCS </a:t>
            </a:r>
            <a:r>
              <a:rPr lang="en-US" sz="1800" dirty="0">
                <a:solidFill>
                  <a:schemeClr val="tx1"/>
                </a:solidFill>
                <a:latin typeface="Tw Cen MT" pitchFamily="34" charset="0"/>
              </a:rPr>
              <a:t>code 32 </a:t>
            </a:r>
            <a:r>
              <a:rPr lang="en-US" sz="1800" dirty="0" smtClean="0">
                <a:solidFill>
                  <a:schemeClr val="tx1"/>
                </a:solidFill>
                <a:latin typeface="Tw Cen MT" pitchFamily="34" charset="0"/>
              </a:rPr>
              <a:t>bite</a:t>
            </a:r>
            <a:endParaRPr lang="en-US" sz="1800" dirty="0">
              <a:solidFill>
                <a:schemeClr val="tx1"/>
              </a:solidFill>
              <a:latin typeface="Tw Cen MT" pitchFamily="34" charset="0"/>
            </a:endParaRPr>
          </a:p>
          <a:p>
            <a:pPr lvl="3">
              <a:buClr>
                <a:schemeClr val="tx2"/>
              </a:buClr>
            </a:pPr>
            <a:r>
              <a:rPr lang="en-US" sz="2800" dirty="0" smtClean="0">
                <a:solidFill>
                  <a:schemeClr val="tx1"/>
                </a:solidFill>
                <a:latin typeface="Tw Cen MT" pitchFamily="34" charset="0"/>
              </a:rPr>
              <a:t>Buffer size 3 </a:t>
            </a:r>
          </a:p>
          <a:p>
            <a:pPr lvl="3">
              <a:buClr>
                <a:schemeClr val="tx2"/>
              </a:buClr>
            </a:pPr>
            <a:endParaRPr lang="en-US" sz="3000" dirty="0">
              <a:solidFill>
                <a:schemeClr val="tx1"/>
              </a:solidFill>
              <a:latin typeface="Tw Cen MT" pitchFamily="34" charset="0"/>
            </a:endParaRPr>
          </a:p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We have used file to save the binary data and use from it.</a:t>
            </a:r>
          </a:p>
          <a:p>
            <a:pPr lvl="2">
              <a:buClr>
                <a:schemeClr val="tx2"/>
              </a:buClr>
            </a:pPr>
            <a:r>
              <a:rPr lang="en-US" sz="3000" dirty="0" smtClean="0">
                <a:solidFill>
                  <a:schemeClr val="tx1"/>
                </a:solidFill>
                <a:latin typeface="Tw Cen MT" pitchFamily="34" charset="0"/>
              </a:rPr>
              <a:t>We have generate the divisor from 32 bit polynomial </a:t>
            </a:r>
            <a:r>
              <a:rPr lang="en-US" sz="3000" dirty="0" err="1" smtClean="0">
                <a:solidFill>
                  <a:schemeClr val="tx1"/>
                </a:solidFill>
                <a:latin typeface="Tw Cen MT" pitchFamily="34" charset="0"/>
              </a:rPr>
              <a:t>ewuation</a:t>
            </a:r>
            <a:endParaRPr lang="en-US" sz="3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marL="1371600" lvl="3" indent="0">
              <a:buClr>
                <a:schemeClr val="tx2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lvl="3">
              <a:buClr>
                <a:schemeClr val="tx2"/>
              </a:buClr>
            </a:pPr>
            <a:endParaRPr lang="en-US" sz="2400" dirty="0" smtClean="0">
              <a:solidFill>
                <a:schemeClr val="tx1"/>
              </a:solidFill>
              <a:latin typeface="Tw Cen MT" pitchFamily="34" charset="0"/>
            </a:endParaRPr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9144000" cy="120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10" y="191073"/>
            <a:ext cx="812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rgbClr val="FFFFFF"/>
                </a:solidFill>
                <a:latin typeface="Tw Cen MT" pitchFamily="34" charset="0"/>
              </a:rPr>
              <a:t>Our approach</a:t>
            </a:r>
            <a:endParaRPr lang="en-US" sz="4800" b="0" dirty="0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47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LS-2">
  <a:themeElements>
    <a:clrScheme name="innovation 7">
      <a:dk1>
        <a:srgbClr val="000099"/>
      </a:dk1>
      <a:lt1>
        <a:srgbClr val="DDDDDD"/>
      </a:lt1>
      <a:dk2>
        <a:srgbClr val="000099"/>
      </a:dk2>
      <a:lt2>
        <a:srgbClr val="000000"/>
      </a:lt2>
      <a:accent1>
        <a:srgbClr val="3F83C1"/>
      </a:accent1>
      <a:accent2>
        <a:srgbClr val="61C1A8"/>
      </a:accent2>
      <a:accent3>
        <a:srgbClr val="EBEBEB"/>
      </a:accent3>
      <a:accent4>
        <a:srgbClr val="000082"/>
      </a:accent4>
      <a:accent5>
        <a:srgbClr val="AFC1DD"/>
      </a:accent5>
      <a:accent6>
        <a:srgbClr val="57AF98"/>
      </a:accent6>
      <a:hlink>
        <a:srgbClr val="694CB2"/>
      </a:hlink>
      <a:folHlink>
        <a:srgbClr val="269FBC"/>
      </a:folHlink>
    </a:clrScheme>
    <a:fontScheme name="innov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innovatio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5">
        <a:dk1>
          <a:srgbClr val="000000"/>
        </a:dk1>
        <a:lt1>
          <a:srgbClr val="FFCC66"/>
        </a:lt1>
        <a:dk2>
          <a:srgbClr val="000000"/>
        </a:dk2>
        <a:lt2>
          <a:srgbClr val="99CC00"/>
        </a:lt2>
        <a:accent1>
          <a:srgbClr val="FF9933"/>
        </a:accent1>
        <a:accent2>
          <a:srgbClr val="99FF33"/>
        </a:accent2>
        <a:accent3>
          <a:srgbClr val="AAAAAA"/>
        </a:accent3>
        <a:accent4>
          <a:srgbClr val="DAAE56"/>
        </a:accent4>
        <a:accent5>
          <a:srgbClr val="FFCAAD"/>
        </a:accent5>
        <a:accent6>
          <a:srgbClr val="8AE72D"/>
        </a:accent6>
        <a:hlink>
          <a:srgbClr val="9966FF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6">
        <a:dk1>
          <a:srgbClr val="000099"/>
        </a:dk1>
        <a:lt1>
          <a:srgbClr val="DDDDDD"/>
        </a:lt1>
        <a:dk2>
          <a:srgbClr val="000099"/>
        </a:dk2>
        <a:lt2>
          <a:srgbClr val="000000"/>
        </a:lt2>
        <a:accent1>
          <a:srgbClr val="0066FF"/>
        </a:accent1>
        <a:accent2>
          <a:srgbClr val="61C1A8"/>
        </a:accent2>
        <a:accent3>
          <a:srgbClr val="EBEBEB"/>
        </a:accent3>
        <a:accent4>
          <a:srgbClr val="000082"/>
        </a:accent4>
        <a:accent5>
          <a:srgbClr val="AAB8FF"/>
        </a:accent5>
        <a:accent6>
          <a:srgbClr val="57AF98"/>
        </a:accent6>
        <a:hlink>
          <a:srgbClr val="694CB2"/>
        </a:hlink>
        <a:folHlink>
          <a:srgbClr val="269F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7">
        <a:dk1>
          <a:srgbClr val="000099"/>
        </a:dk1>
        <a:lt1>
          <a:srgbClr val="DDDDDD"/>
        </a:lt1>
        <a:dk2>
          <a:srgbClr val="000099"/>
        </a:dk2>
        <a:lt2>
          <a:srgbClr val="000000"/>
        </a:lt2>
        <a:accent1>
          <a:srgbClr val="3F83C1"/>
        </a:accent1>
        <a:accent2>
          <a:srgbClr val="61C1A8"/>
        </a:accent2>
        <a:accent3>
          <a:srgbClr val="EBEBEB"/>
        </a:accent3>
        <a:accent4>
          <a:srgbClr val="000082"/>
        </a:accent4>
        <a:accent5>
          <a:srgbClr val="AFC1DD"/>
        </a:accent5>
        <a:accent6>
          <a:srgbClr val="57AF98"/>
        </a:accent6>
        <a:hlink>
          <a:srgbClr val="694CB2"/>
        </a:hlink>
        <a:folHlink>
          <a:srgbClr val="269F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MPLS-2</Template>
  <TotalTime>669</TotalTime>
  <Words>377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Tahoma</vt:lpstr>
      <vt:lpstr>Tw Cen MT</vt:lpstr>
      <vt:lpstr>Wingdings</vt:lpstr>
      <vt:lpstr>MPLS-2</vt:lpstr>
      <vt:lpstr>Data Link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MAC Protocol</dc:title>
  <dc:creator>Disha</dc:creator>
  <cp:lastModifiedBy>Windows User</cp:lastModifiedBy>
  <cp:revision>150</cp:revision>
  <dcterms:created xsi:type="dcterms:W3CDTF">2011-03-23T12:06:41Z</dcterms:created>
  <dcterms:modified xsi:type="dcterms:W3CDTF">2018-04-03T14:48:24Z</dcterms:modified>
</cp:coreProperties>
</file>