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326" r:id="rId3"/>
    <p:sldId id="330" r:id="rId4"/>
    <p:sldId id="360" r:id="rId5"/>
    <p:sldId id="361" r:id="rId6"/>
    <p:sldId id="365" r:id="rId7"/>
    <p:sldId id="366" r:id="rId8"/>
    <p:sldId id="382" r:id="rId9"/>
    <p:sldId id="367" r:id="rId10"/>
    <p:sldId id="368" r:id="rId11"/>
    <p:sldId id="369" r:id="rId12"/>
    <p:sldId id="370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71" r:id="rId23"/>
    <p:sldId id="381" r:id="rId24"/>
    <p:sldId id="302" r:id="rId2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9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9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978" algn="l" defTabSz="91439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173" algn="l" defTabSz="91439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368" algn="l" defTabSz="91439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563" algn="l" defTabSz="91439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3271" autoAdjust="0"/>
    <p:restoredTop sz="99492" autoAdjust="0"/>
  </p:normalViewPr>
  <p:slideViewPr>
    <p:cSldViewPr>
      <p:cViewPr>
        <p:scale>
          <a:sx n="75" d="100"/>
          <a:sy n="75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Лист2!$E$2:$E$4</c:f>
              <c:numCache>
                <c:formatCode>General</c:formatCode>
                <c:ptCount val="3"/>
                <c:pt idx="0">
                  <c:v>665</c:v>
                </c:pt>
                <c:pt idx="1">
                  <c:v>367</c:v>
                </c:pt>
                <c:pt idx="2">
                  <c:v>330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248704"/>
        <c:axId val="174250240"/>
      </c:barChart>
      <c:catAx>
        <c:axId val="174248704"/>
        <c:scaling>
          <c:orientation val="minMax"/>
        </c:scaling>
        <c:delete val="0"/>
        <c:axPos val="b"/>
        <c:majorTickMark val="out"/>
        <c:minorTickMark val="none"/>
        <c:tickLblPos val="nextTo"/>
        <c:crossAx val="174250240"/>
        <c:crosses val="autoZero"/>
        <c:auto val="1"/>
        <c:lblAlgn val="ctr"/>
        <c:lblOffset val="100"/>
        <c:noMultiLvlLbl val="0"/>
      </c:catAx>
      <c:valAx>
        <c:axId val="1742502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42487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482B20-A0BB-4487-8084-9DE97C4D40B7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8F99B2BE-2DA5-4262-A449-EA7E415B30E6}">
      <dgm:prSet phldrT="[Текст]" custT="1"/>
      <dgm:spPr/>
      <dgm:t>
        <a:bodyPr/>
        <a:lstStyle/>
        <a:p>
          <a:r>
            <a:rPr lang="ru-RU" sz="1400" b="1" dirty="0" smtClean="0"/>
            <a:t>Давид </a:t>
          </a:r>
          <a:r>
            <a:rPr lang="ru-RU" sz="1400" b="1" dirty="0" err="1" smtClean="0"/>
            <a:t>Дюран</a:t>
          </a:r>
          <a:r>
            <a:rPr lang="ru-RU" sz="1400" b="1" dirty="0" smtClean="0"/>
            <a:t> </a:t>
          </a:r>
          <a:r>
            <a:rPr lang="ru-RU" sz="1400" dirty="0" smtClean="0"/>
            <a:t>- бюро экономических исследований США</a:t>
          </a:r>
          <a:endParaRPr lang="ru-RU" sz="1400" dirty="0"/>
        </a:p>
      </dgm:t>
    </dgm:pt>
    <dgm:pt modelId="{A42C22C5-BDB4-487F-ADB5-85F499EF292D}" type="parTrans" cxnId="{B801E859-B148-4664-8689-04A306490E25}">
      <dgm:prSet/>
      <dgm:spPr/>
      <dgm:t>
        <a:bodyPr/>
        <a:lstStyle/>
        <a:p>
          <a:endParaRPr lang="ru-RU"/>
        </a:p>
      </dgm:t>
    </dgm:pt>
    <dgm:pt modelId="{2D357398-B280-430E-89D4-9540A867A577}" type="sibTrans" cxnId="{B801E859-B148-4664-8689-04A306490E25}">
      <dgm:prSet/>
      <dgm:spPr/>
      <dgm:t>
        <a:bodyPr/>
        <a:lstStyle/>
        <a:p>
          <a:endParaRPr lang="ru-RU"/>
        </a:p>
      </dgm:t>
    </dgm:pt>
    <dgm:pt modelId="{7C356056-94F7-4FBC-B501-05494967D2C6}">
      <dgm:prSet phldrT="[Текст]" custT="1"/>
      <dgm:spPr/>
      <dgm:t>
        <a:bodyPr/>
        <a:lstStyle/>
        <a:p>
          <a:r>
            <a:rPr lang="ru-RU" sz="1400" b="1" dirty="0" err="1" smtClean="0"/>
            <a:t>Базельский</a:t>
          </a:r>
          <a:r>
            <a:rPr lang="ru-RU" sz="1400" b="1" dirty="0" smtClean="0"/>
            <a:t> комитет</a:t>
          </a:r>
          <a:endParaRPr lang="ru-RU" sz="1400" b="1" dirty="0"/>
        </a:p>
      </dgm:t>
    </dgm:pt>
    <dgm:pt modelId="{5EE39CC9-C833-49D8-9902-A9ECB111E55F}" type="parTrans" cxnId="{86C2603E-E142-472A-A4D1-79DB5DFCF415}">
      <dgm:prSet/>
      <dgm:spPr/>
      <dgm:t>
        <a:bodyPr/>
        <a:lstStyle/>
        <a:p>
          <a:endParaRPr lang="ru-RU"/>
        </a:p>
      </dgm:t>
    </dgm:pt>
    <dgm:pt modelId="{6AF210C4-65C5-4DBD-B1BD-6BD74FF58A3B}" type="sibTrans" cxnId="{86C2603E-E142-472A-A4D1-79DB5DFCF415}">
      <dgm:prSet/>
      <dgm:spPr/>
      <dgm:t>
        <a:bodyPr/>
        <a:lstStyle/>
        <a:p>
          <a:endParaRPr lang="ru-RU"/>
        </a:p>
      </dgm:t>
    </dgm:pt>
    <dgm:pt modelId="{37FCC061-07D7-4A69-8806-4873C992B43D}">
      <dgm:prSet phldrT="[Текст]" custT="1"/>
      <dgm:spPr/>
      <dgm:t>
        <a:bodyPr/>
        <a:lstStyle/>
        <a:p>
          <a:r>
            <a:rPr lang="ru-RU" sz="1400" b="1" dirty="0" smtClean="0"/>
            <a:t>Базель </a:t>
          </a:r>
          <a:r>
            <a:rPr lang="en-US" sz="1400" b="1" dirty="0" smtClean="0"/>
            <a:t>III</a:t>
          </a:r>
          <a:endParaRPr lang="ru-RU" sz="1400" b="1" dirty="0"/>
        </a:p>
      </dgm:t>
    </dgm:pt>
    <dgm:pt modelId="{4131D2CC-0BBC-4233-8050-B0995927E6B2}" type="parTrans" cxnId="{8D244EDB-D599-4F09-8849-800DF6212735}">
      <dgm:prSet/>
      <dgm:spPr/>
      <dgm:t>
        <a:bodyPr/>
        <a:lstStyle/>
        <a:p>
          <a:endParaRPr lang="ru-RU"/>
        </a:p>
      </dgm:t>
    </dgm:pt>
    <dgm:pt modelId="{EB6282DF-5010-4562-B6CE-B21AFBB01775}" type="sibTrans" cxnId="{8D244EDB-D599-4F09-8849-800DF6212735}">
      <dgm:prSet/>
      <dgm:spPr/>
      <dgm:t>
        <a:bodyPr/>
        <a:lstStyle/>
        <a:p>
          <a:endParaRPr lang="ru-RU"/>
        </a:p>
      </dgm:t>
    </dgm:pt>
    <dgm:pt modelId="{61B1CA4D-BE9D-452E-8215-E4EB939A9AE6}">
      <dgm:prSet phldrT="[Текст]" custT="1"/>
      <dgm:spPr/>
      <dgm:t>
        <a:bodyPr/>
        <a:lstStyle/>
        <a:p>
          <a:r>
            <a:rPr lang="ru-RU" sz="1400" b="1" dirty="0" smtClean="0"/>
            <a:t>Эдвард Альтман </a:t>
          </a:r>
          <a:r>
            <a:rPr lang="ru-RU" sz="1400" dirty="0" smtClean="0"/>
            <a:t>- </a:t>
          </a:r>
          <a:r>
            <a:rPr lang="en-US" sz="1400" dirty="0" smtClean="0"/>
            <a:t>Z-score</a:t>
          </a:r>
          <a:endParaRPr lang="ru-RU" sz="1400" dirty="0"/>
        </a:p>
      </dgm:t>
    </dgm:pt>
    <dgm:pt modelId="{3F4A77D6-0B5E-4965-A72F-300467D3F5D6}" type="parTrans" cxnId="{34B18169-0753-4538-AFEF-92F7A10C6723}">
      <dgm:prSet/>
      <dgm:spPr/>
      <dgm:t>
        <a:bodyPr/>
        <a:lstStyle/>
        <a:p>
          <a:endParaRPr lang="ru-RU"/>
        </a:p>
      </dgm:t>
    </dgm:pt>
    <dgm:pt modelId="{9CF425AF-FB50-49F3-847C-54A517032760}" type="sibTrans" cxnId="{34B18169-0753-4538-AFEF-92F7A10C6723}">
      <dgm:prSet/>
      <dgm:spPr/>
      <dgm:t>
        <a:bodyPr/>
        <a:lstStyle/>
        <a:p>
          <a:endParaRPr lang="ru-RU"/>
        </a:p>
      </dgm:t>
    </dgm:pt>
    <dgm:pt modelId="{B3BEA728-42A9-49D0-8F5E-FB6A7F4EE466}" type="pres">
      <dgm:prSet presAssocID="{60482B20-A0BB-4487-8084-9DE97C4D40B7}" presName="Name0" presStyleCnt="0">
        <dgm:presLayoutVars>
          <dgm:dir/>
          <dgm:animLvl val="lvl"/>
          <dgm:resizeHandles val="exact"/>
        </dgm:presLayoutVars>
      </dgm:prSet>
      <dgm:spPr/>
    </dgm:pt>
    <dgm:pt modelId="{D44B5DFA-7DDC-4176-9B77-19FEA1F23CAF}" type="pres">
      <dgm:prSet presAssocID="{8F99B2BE-2DA5-4262-A449-EA7E415B30E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73B670A-9C11-4D8B-8A96-131CEF39281B}" type="pres">
      <dgm:prSet presAssocID="{2D357398-B280-430E-89D4-9540A867A577}" presName="parTxOnlySpace" presStyleCnt="0"/>
      <dgm:spPr/>
    </dgm:pt>
    <dgm:pt modelId="{CA2B517D-B349-456B-8789-345AED2FAF2A}" type="pres">
      <dgm:prSet presAssocID="{61B1CA4D-BE9D-452E-8215-E4EB939A9AE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7E8AFC5-2467-4C2C-BE23-B8DC1C58E9A2}" type="pres">
      <dgm:prSet presAssocID="{9CF425AF-FB50-49F3-847C-54A517032760}" presName="parTxOnlySpace" presStyleCnt="0"/>
      <dgm:spPr/>
    </dgm:pt>
    <dgm:pt modelId="{4FA7DF08-C1B7-478E-BD33-5E7619A123AB}" type="pres">
      <dgm:prSet presAssocID="{7C356056-94F7-4FBC-B501-05494967D2C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7A555D6-4DC2-40B3-B1A9-E47EFC552D7B}" type="pres">
      <dgm:prSet presAssocID="{6AF210C4-65C5-4DBD-B1BD-6BD74FF58A3B}" presName="parTxOnlySpace" presStyleCnt="0"/>
      <dgm:spPr/>
    </dgm:pt>
    <dgm:pt modelId="{9D51B437-31D5-46D3-8EE6-9BCDE923A9E9}" type="pres">
      <dgm:prSet presAssocID="{37FCC061-07D7-4A69-8806-4873C992B43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EBF437B-57EC-4FA0-B906-5E76F59AA6BF}" type="presOf" srcId="{7C356056-94F7-4FBC-B501-05494967D2C6}" destId="{4FA7DF08-C1B7-478E-BD33-5E7619A123AB}" srcOrd="0" destOrd="0" presId="urn:microsoft.com/office/officeart/2005/8/layout/chevron1"/>
    <dgm:cxn modelId="{86C2603E-E142-472A-A4D1-79DB5DFCF415}" srcId="{60482B20-A0BB-4487-8084-9DE97C4D40B7}" destId="{7C356056-94F7-4FBC-B501-05494967D2C6}" srcOrd="2" destOrd="0" parTransId="{5EE39CC9-C833-49D8-9902-A9ECB111E55F}" sibTransId="{6AF210C4-65C5-4DBD-B1BD-6BD74FF58A3B}"/>
    <dgm:cxn modelId="{C6E54250-AFB4-4AA7-8C1F-F8ADA35E80B8}" type="presOf" srcId="{60482B20-A0BB-4487-8084-9DE97C4D40B7}" destId="{B3BEA728-42A9-49D0-8F5E-FB6A7F4EE466}" srcOrd="0" destOrd="0" presId="urn:microsoft.com/office/officeart/2005/8/layout/chevron1"/>
    <dgm:cxn modelId="{8D244EDB-D599-4F09-8849-800DF6212735}" srcId="{60482B20-A0BB-4487-8084-9DE97C4D40B7}" destId="{37FCC061-07D7-4A69-8806-4873C992B43D}" srcOrd="3" destOrd="0" parTransId="{4131D2CC-0BBC-4233-8050-B0995927E6B2}" sibTransId="{EB6282DF-5010-4562-B6CE-B21AFBB01775}"/>
    <dgm:cxn modelId="{234167AE-FDAC-4AD4-ACF8-7A40A36E4D79}" type="presOf" srcId="{8F99B2BE-2DA5-4262-A449-EA7E415B30E6}" destId="{D44B5DFA-7DDC-4176-9B77-19FEA1F23CAF}" srcOrd="0" destOrd="0" presId="urn:microsoft.com/office/officeart/2005/8/layout/chevron1"/>
    <dgm:cxn modelId="{B0262CB0-6573-44B8-9CDD-6A0772E82E70}" type="presOf" srcId="{37FCC061-07D7-4A69-8806-4873C992B43D}" destId="{9D51B437-31D5-46D3-8EE6-9BCDE923A9E9}" srcOrd="0" destOrd="0" presId="urn:microsoft.com/office/officeart/2005/8/layout/chevron1"/>
    <dgm:cxn modelId="{34B18169-0753-4538-AFEF-92F7A10C6723}" srcId="{60482B20-A0BB-4487-8084-9DE97C4D40B7}" destId="{61B1CA4D-BE9D-452E-8215-E4EB939A9AE6}" srcOrd="1" destOrd="0" parTransId="{3F4A77D6-0B5E-4965-A72F-300467D3F5D6}" sibTransId="{9CF425AF-FB50-49F3-847C-54A517032760}"/>
    <dgm:cxn modelId="{B801E859-B148-4664-8689-04A306490E25}" srcId="{60482B20-A0BB-4487-8084-9DE97C4D40B7}" destId="{8F99B2BE-2DA5-4262-A449-EA7E415B30E6}" srcOrd="0" destOrd="0" parTransId="{A42C22C5-BDB4-487F-ADB5-85F499EF292D}" sibTransId="{2D357398-B280-430E-89D4-9540A867A577}"/>
    <dgm:cxn modelId="{4816690A-45C6-440D-89F9-D1086BA5DC1D}" type="presOf" srcId="{61B1CA4D-BE9D-452E-8215-E4EB939A9AE6}" destId="{CA2B517D-B349-456B-8789-345AED2FAF2A}" srcOrd="0" destOrd="0" presId="urn:microsoft.com/office/officeart/2005/8/layout/chevron1"/>
    <dgm:cxn modelId="{D4880ADB-8D7B-41DD-B391-3E9229614739}" type="presParOf" srcId="{B3BEA728-42A9-49D0-8F5E-FB6A7F4EE466}" destId="{D44B5DFA-7DDC-4176-9B77-19FEA1F23CAF}" srcOrd="0" destOrd="0" presId="urn:microsoft.com/office/officeart/2005/8/layout/chevron1"/>
    <dgm:cxn modelId="{A8BAB42F-EDE5-403E-92B7-770C0EB703A6}" type="presParOf" srcId="{B3BEA728-42A9-49D0-8F5E-FB6A7F4EE466}" destId="{173B670A-9C11-4D8B-8A96-131CEF39281B}" srcOrd="1" destOrd="0" presId="urn:microsoft.com/office/officeart/2005/8/layout/chevron1"/>
    <dgm:cxn modelId="{9BC40FEF-CBCC-4E37-88B9-50502B0EAD08}" type="presParOf" srcId="{B3BEA728-42A9-49D0-8F5E-FB6A7F4EE466}" destId="{CA2B517D-B349-456B-8789-345AED2FAF2A}" srcOrd="2" destOrd="0" presId="urn:microsoft.com/office/officeart/2005/8/layout/chevron1"/>
    <dgm:cxn modelId="{85903D23-642D-4D8B-93BD-FE87CD7B1DB1}" type="presParOf" srcId="{B3BEA728-42A9-49D0-8F5E-FB6A7F4EE466}" destId="{47E8AFC5-2467-4C2C-BE23-B8DC1C58E9A2}" srcOrd="3" destOrd="0" presId="urn:microsoft.com/office/officeart/2005/8/layout/chevron1"/>
    <dgm:cxn modelId="{10BF0A97-DC1E-4A3A-9773-904407E3996E}" type="presParOf" srcId="{B3BEA728-42A9-49D0-8F5E-FB6A7F4EE466}" destId="{4FA7DF08-C1B7-478E-BD33-5E7619A123AB}" srcOrd="4" destOrd="0" presId="urn:microsoft.com/office/officeart/2005/8/layout/chevron1"/>
    <dgm:cxn modelId="{188C074E-123A-445C-B3D9-CC4F210B0014}" type="presParOf" srcId="{B3BEA728-42A9-49D0-8F5E-FB6A7F4EE466}" destId="{87A555D6-4DC2-40B3-B1A9-E47EFC552D7B}" srcOrd="5" destOrd="0" presId="urn:microsoft.com/office/officeart/2005/8/layout/chevron1"/>
    <dgm:cxn modelId="{A0242332-28C1-4410-B8F8-53BC01C0C2FF}" type="presParOf" srcId="{B3BEA728-42A9-49D0-8F5E-FB6A7F4EE466}" destId="{9D51B437-31D5-46D3-8EE6-9BCDE923A9E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3A3987-D33F-4A8A-A857-AECDD0AB19DE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5C46F46A-C84F-4E57-B8A5-A8AAFD9FF8F0}">
      <dgm:prSet phldrT="[Текст]"/>
      <dgm:spPr/>
      <dgm:t>
        <a:bodyPr/>
        <a:lstStyle/>
        <a:p>
          <a:r>
            <a:rPr lang="en-US" dirty="0" smtClean="0"/>
            <a:t>I</a:t>
          </a:r>
          <a:endParaRPr lang="ru-RU" dirty="0"/>
        </a:p>
      </dgm:t>
    </dgm:pt>
    <dgm:pt modelId="{A1D7CF5B-E38E-435E-B673-0E80339239E8}" type="parTrans" cxnId="{DC2A1886-88AE-4041-BD84-79613F68BE3D}">
      <dgm:prSet/>
      <dgm:spPr/>
      <dgm:t>
        <a:bodyPr/>
        <a:lstStyle/>
        <a:p>
          <a:endParaRPr lang="ru-RU"/>
        </a:p>
      </dgm:t>
    </dgm:pt>
    <dgm:pt modelId="{35D7462C-CAB8-434E-94CA-D7CE3FDEF6B3}" type="sibTrans" cxnId="{DC2A1886-88AE-4041-BD84-79613F68BE3D}">
      <dgm:prSet/>
      <dgm:spPr/>
      <dgm:t>
        <a:bodyPr/>
        <a:lstStyle/>
        <a:p>
          <a:endParaRPr lang="ru-RU"/>
        </a:p>
      </dgm:t>
    </dgm:pt>
    <dgm:pt modelId="{E9A40842-B37A-4B9F-A687-3F9F15B93305}">
      <dgm:prSet phldrT="[Текст]"/>
      <dgm:spPr/>
      <dgm:t>
        <a:bodyPr/>
        <a:lstStyle/>
        <a:p>
          <a:r>
            <a:rPr lang="ru-RU" dirty="0" smtClean="0"/>
            <a:t>Сбор и очистка данных</a:t>
          </a:r>
          <a:endParaRPr lang="ru-RU" dirty="0"/>
        </a:p>
      </dgm:t>
    </dgm:pt>
    <dgm:pt modelId="{B9C08C69-4D77-4ACA-9D41-DB70B2DA759B}" type="parTrans" cxnId="{6E8A493F-BF65-4692-8FFB-9D092EE98319}">
      <dgm:prSet/>
      <dgm:spPr/>
      <dgm:t>
        <a:bodyPr/>
        <a:lstStyle/>
        <a:p>
          <a:endParaRPr lang="ru-RU"/>
        </a:p>
      </dgm:t>
    </dgm:pt>
    <dgm:pt modelId="{8D526C0E-2B97-4077-9593-BF368871F12F}" type="sibTrans" cxnId="{6E8A493F-BF65-4692-8FFB-9D092EE98319}">
      <dgm:prSet/>
      <dgm:spPr/>
      <dgm:t>
        <a:bodyPr/>
        <a:lstStyle/>
        <a:p>
          <a:endParaRPr lang="ru-RU"/>
        </a:p>
      </dgm:t>
    </dgm:pt>
    <dgm:pt modelId="{0FCE244F-27D2-480E-9E04-C056DE42CDA3}">
      <dgm:prSet phldrT="[Текст]"/>
      <dgm:spPr/>
      <dgm:t>
        <a:bodyPr/>
        <a:lstStyle/>
        <a:p>
          <a:r>
            <a:rPr lang="en-US" dirty="0" smtClean="0"/>
            <a:t>II</a:t>
          </a:r>
          <a:endParaRPr lang="ru-RU" dirty="0"/>
        </a:p>
      </dgm:t>
    </dgm:pt>
    <dgm:pt modelId="{22BA14F1-4811-4275-A463-C4956F04D76B}" type="parTrans" cxnId="{18B4E4AF-3F7E-46ED-AB3D-878646631FA9}">
      <dgm:prSet/>
      <dgm:spPr/>
      <dgm:t>
        <a:bodyPr/>
        <a:lstStyle/>
        <a:p>
          <a:endParaRPr lang="ru-RU"/>
        </a:p>
      </dgm:t>
    </dgm:pt>
    <dgm:pt modelId="{317E25FC-FF4F-4370-980D-50360775C6EE}" type="sibTrans" cxnId="{18B4E4AF-3F7E-46ED-AB3D-878646631FA9}">
      <dgm:prSet/>
      <dgm:spPr/>
      <dgm:t>
        <a:bodyPr/>
        <a:lstStyle/>
        <a:p>
          <a:endParaRPr lang="ru-RU"/>
        </a:p>
      </dgm:t>
    </dgm:pt>
    <dgm:pt modelId="{BE20DD2C-B9ED-49BC-B6F9-A99E42F2BFDA}">
      <dgm:prSet phldrT="[Текст]"/>
      <dgm:spPr/>
      <dgm:t>
        <a:bodyPr/>
        <a:lstStyle/>
        <a:p>
          <a:r>
            <a:rPr lang="ru-RU" dirty="0" smtClean="0"/>
            <a:t>Монотонный </a:t>
          </a:r>
          <a:r>
            <a:rPr lang="en-US" dirty="0" smtClean="0"/>
            <a:t>WOE binning </a:t>
          </a:r>
          <a:r>
            <a:rPr lang="ru-RU" dirty="0" smtClean="0"/>
            <a:t>признаков</a:t>
          </a:r>
          <a:endParaRPr lang="ru-RU" dirty="0"/>
        </a:p>
      </dgm:t>
    </dgm:pt>
    <dgm:pt modelId="{F4EF7CD3-0CA0-41FB-8DF7-92A4764210B0}" type="parTrans" cxnId="{17C89E18-DD47-4736-A50C-8615D5B51A8B}">
      <dgm:prSet/>
      <dgm:spPr/>
      <dgm:t>
        <a:bodyPr/>
        <a:lstStyle/>
        <a:p>
          <a:endParaRPr lang="ru-RU"/>
        </a:p>
      </dgm:t>
    </dgm:pt>
    <dgm:pt modelId="{12A451B4-5EC7-4FA7-B5BA-2CE036E80C05}" type="sibTrans" cxnId="{17C89E18-DD47-4736-A50C-8615D5B51A8B}">
      <dgm:prSet/>
      <dgm:spPr/>
      <dgm:t>
        <a:bodyPr/>
        <a:lstStyle/>
        <a:p>
          <a:endParaRPr lang="ru-RU"/>
        </a:p>
      </dgm:t>
    </dgm:pt>
    <dgm:pt modelId="{CEB5B119-9CCB-43AA-88A1-FE40E3821695}">
      <dgm:prSet phldrT="[Текст]"/>
      <dgm:spPr/>
      <dgm:t>
        <a:bodyPr/>
        <a:lstStyle/>
        <a:p>
          <a:r>
            <a:rPr lang="en-US" dirty="0" smtClean="0"/>
            <a:t>III</a:t>
          </a:r>
          <a:endParaRPr lang="ru-RU" dirty="0"/>
        </a:p>
      </dgm:t>
    </dgm:pt>
    <dgm:pt modelId="{93889C0D-26DD-4AC3-84FE-7C11FCF800D1}" type="parTrans" cxnId="{6F3C222C-DB04-40D7-BB9C-D30D5E87E35B}">
      <dgm:prSet/>
      <dgm:spPr/>
      <dgm:t>
        <a:bodyPr/>
        <a:lstStyle/>
        <a:p>
          <a:endParaRPr lang="ru-RU"/>
        </a:p>
      </dgm:t>
    </dgm:pt>
    <dgm:pt modelId="{124CE6D4-DA9F-41F0-B6ED-483BB5586AC0}" type="sibTrans" cxnId="{6F3C222C-DB04-40D7-BB9C-D30D5E87E35B}">
      <dgm:prSet/>
      <dgm:spPr/>
      <dgm:t>
        <a:bodyPr/>
        <a:lstStyle/>
        <a:p>
          <a:endParaRPr lang="ru-RU"/>
        </a:p>
      </dgm:t>
    </dgm:pt>
    <dgm:pt modelId="{70C081FE-0575-4332-BD20-BA006843D5E2}">
      <dgm:prSet phldrT="[Текст]"/>
      <dgm:spPr/>
      <dgm:t>
        <a:bodyPr/>
        <a:lstStyle/>
        <a:p>
          <a:r>
            <a:rPr lang="ru-RU" dirty="0" smtClean="0"/>
            <a:t>Ручной </a:t>
          </a:r>
          <a:r>
            <a:rPr lang="en-US" dirty="0" smtClean="0"/>
            <a:t>binning </a:t>
          </a:r>
          <a:r>
            <a:rPr lang="ru-RU" dirty="0" smtClean="0"/>
            <a:t>при необходимости</a:t>
          </a:r>
          <a:endParaRPr lang="ru-RU" dirty="0"/>
        </a:p>
      </dgm:t>
    </dgm:pt>
    <dgm:pt modelId="{7263D1B1-9B1F-42B0-8444-5468EF5088C0}" type="parTrans" cxnId="{63C17FAD-DEAE-4961-85EE-657E61404FB2}">
      <dgm:prSet/>
      <dgm:spPr/>
      <dgm:t>
        <a:bodyPr/>
        <a:lstStyle/>
        <a:p>
          <a:endParaRPr lang="ru-RU"/>
        </a:p>
      </dgm:t>
    </dgm:pt>
    <dgm:pt modelId="{CC92196A-BB60-4648-9046-6CF24E7F378B}" type="sibTrans" cxnId="{63C17FAD-DEAE-4961-85EE-657E61404FB2}">
      <dgm:prSet/>
      <dgm:spPr/>
      <dgm:t>
        <a:bodyPr/>
        <a:lstStyle/>
        <a:p>
          <a:endParaRPr lang="ru-RU"/>
        </a:p>
      </dgm:t>
    </dgm:pt>
    <dgm:pt modelId="{2148311F-A3B0-48D5-A98E-1B1F5E4BA34C}">
      <dgm:prSet phldrT="[Текст]"/>
      <dgm:spPr/>
      <dgm:t>
        <a:bodyPr/>
        <a:lstStyle/>
        <a:p>
          <a:r>
            <a:rPr lang="en-US" dirty="0" smtClean="0"/>
            <a:t>IV</a:t>
          </a:r>
          <a:endParaRPr lang="ru-RU" dirty="0"/>
        </a:p>
      </dgm:t>
    </dgm:pt>
    <dgm:pt modelId="{C7011221-6DE0-4DA3-9C90-E3DA782D26BA}" type="parTrans" cxnId="{79CD3F67-8298-47D6-9A7D-3F4BE75C1933}">
      <dgm:prSet/>
      <dgm:spPr/>
      <dgm:t>
        <a:bodyPr/>
        <a:lstStyle/>
        <a:p>
          <a:endParaRPr lang="ru-RU"/>
        </a:p>
      </dgm:t>
    </dgm:pt>
    <dgm:pt modelId="{3FB5AED3-3D61-4057-8941-27C477FE77C5}" type="sibTrans" cxnId="{79CD3F67-8298-47D6-9A7D-3F4BE75C1933}">
      <dgm:prSet/>
      <dgm:spPr/>
      <dgm:t>
        <a:bodyPr/>
        <a:lstStyle/>
        <a:p>
          <a:endParaRPr lang="ru-RU"/>
        </a:p>
      </dgm:t>
    </dgm:pt>
    <dgm:pt modelId="{F9907F13-5BEA-426F-8C9C-2EBE91D3F4FC}">
      <dgm:prSet phldrT="[Текст]"/>
      <dgm:spPr/>
      <dgm:t>
        <a:bodyPr/>
        <a:lstStyle/>
        <a:p>
          <a:r>
            <a:rPr lang="en-US" dirty="0" smtClean="0"/>
            <a:t>VI</a:t>
          </a:r>
          <a:endParaRPr lang="ru-RU" dirty="0"/>
        </a:p>
      </dgm:t>
    </dgm:pt>
    <dgm:pt modelId="{B105AAB0-9C71-477B-BEA3-8486F22C00BE}" type="parTrans" cxnId="{28B8FDEE-3297-4F90-9EBF-FB9F5A72B092}">
      <dgm:prSet/>
      <dgm:spPr/>
      <dgm:t>
        <a:bodyPr/>
        <a:lstStyle/>
        <a:p>
          <a:endParaRPr lang="ru-RU"/>
        </a:p>
      </dgm:t>
    </dgm:pt>
    <dgm:pt modelId="{199BA01C-34BC-4937-B863-29CE22EB3E37}" type="sibTrans" cxnId="{28B8FDEE-3297-4F90-9EBF-FB9F5A72B092}">
      <dgm:prSet/>
      <dgm:spPr/>
      <dgm:t>
        <a:bodyPr/>
        <a:lstStyle/>
        <a:p>
          <a:endParaRPr lang="ru-RU"/>
        </a:p>
      </dgm:t>
    </dgm:pt>
    <dgm:pt modelId="{99DD10F5-8A05-484A-BC0D-9FACC33481CC}">
      <dgm:prSet phldrT="[Текст]"/>
      <dgm:spPr/>
      <dgm:t>
        <a:bodyPr/>
        <a:lstStyle/>
        <a:p>
          <a:r>
            <a:rPr lang="en-US" dirty="0" smtClean="0"/>
            <a:t>V</a:t>
          </a:r>
          <a:endParaRPr lang="ru-RU" dirty="0"/>
        </a:p>
      </dgm:t>
    </dgm:pt>
    <dgm:pt modelId="{92F4BAA4-8930-4F7F-BFD2-29FCBB7B2F0B}" type="parTrans" cxnId="{E05C12A0-DBB2-47EA-9128-14D03AD1343C}">
      <dgm:prSet/>
      <dgm:spPr/>
      <dgm:t>
        <a:bodyPr/>
        <a:lstStyle/>
        <a:p>
          <a:endParaRPr lang="ru-RU"/>
        </a:p>
      </dgm:t>
    </dgm:pt>
    <dgm:pt modelId="{463F99FE-D41E-414A-9EB4-C715866EDF3D}" type="sibTrans" cxnId="{E05C12A0-DBB2-47EA-9128-14D03AD1343C}">
      <dgm:prSet/>
      <dgm:spPr/>
      <dgm:t>
        <a:bodyPr/>
        <a:lstStyle/>
        <a:p>
          <a:endParaRPr lang="ru-RU"/>
        </a:p>
      </dgm:t>
    </dgm:pt>
    <dgm:pt modelId="{15977B68-B061-427B-942B-0F7CE29D9099}">
      <dgm:prSet/>
      <dgm:spPr/>
      <dgm:t>
        <a:bodyPr/>
        <a:lstStyle/>
        <a:p>
          <a:r>
            <a:rPr lang="ru-RU" dirty="0" smtClean="0"/>
            <a:t>Отбор признаков по </a:t>
          </a:r>
          <a:r>
            <a:rPr lang="en-US" dirty="0" smtClean="0"/>
            <a:t>Information Value</a:t>
          </a:r>
          <a:endParaRPr lang="ru-RU" dirty="0"/>
        </a:p>
      </dgm:t>
    </dgm:pt>
    <dgm:pt modelId="{3E09E6E0-0A1E-4E3E-AC6A-77F95363715F}" type="parTrans" cxnId="{4D7E7039-C1C5-44DA-944D-AB114F89459F}">
      <dgm:prSet/>
      <dgm:spPr/>
      <dgm:t>
        <a:bodyPr/>
        <a:lstStyle/>
        <a:p>
          <a:endParaRPr lang="ru-RU"/>
        </a:p>
      </dgm:t>
    </dgm:pt>
    <dgm:pt modelId="{040A8895-EAE5-4F44-A131-3AB7EA1644C3}" type="sibTrans" cxnId="{4D7E7039-C1C5-44DA-944D-AB114F89459F}">
      <dgm:prSet/>
      <dgm:spPr/>
      <dgm:t>
        <a:bodyPr/>
        <a:lstStyle/>
        <a:p>
          <a:endParaRPr lang="ru-RU"/>
        </a:p>
      </dgm:t>
    </dgm:pt>
    <dgm:pt modelId="{7446F020-57F2-459C-9FD3-44FA151F4B37}">
      <dgm:prSet/>
      <dgm:spPr/>
      <dgm:t>
        <a:bodyPr/>
        <a:lstStyle/>
        <a:p>
          <a:r>
            <a:rPr lang="ru-RU" dirty="0" smtClean="0"/>
            <a:t>Построение логистической регрессии</a:t>
          </a:r>
          <a:endParaRPr lang="ru-RU" dirty="0"/>
        </a:p>
      </dgm:t>
    </dgm:pt>
    <dgm:pt modelId="{169E30F2-F367-437B-8BFD-CFC6704C2AF2}" type="parTrans" cxnId="{675265AD-8BA4-4377-827E-81198EF8088C}">
      <dgm:prSet/>
      <dgm:spPr/>
      <dgm:t>
        <a:bodyPr/>
        <a:lstStyle/>
        <a:p>
          <a:endParaRPr lang="ru-RU"/>
        </a:p>
      </dgm:t>
    </dgm:pt>
    <dgm:pt modelId="{101D2AD1-028A-4163-8D5E-633BE519AC9F}" type="sibTrans" cxnId="{675265AD-8BA4-4377-827E-81198EF8088C}">
      <dgm:prSet/>
      <dgm:spPr/>
      <dgm:t>
        <a:bodyPr/>
        <a:lstStyle/>
        <a:p>
          <a:endParaRPr lang="ru-RU"/>
        </a:p>
      </dgm:t>
    </dgm:pt>
    <dgm:pt modelId="{3B30C361-217A-4369-BAA5-54BA17C86C7E}">
      <dgm:prSet/>
      <dgm:spPr/>
      <dgm:t>
        <a:bodyPr/>
        <a:lstStyle/>
        <a:p>
          <a:r>
            <a:rPr lang="ru-RU" dirty="0" smtClean="0"/>
            <a:t>Построение </a:t>
          </a:r>
          <a:r>
            <a:rPr lang="ru-RU" dirty="0" err="1" smtClean="0"/>
            <a:t>скоркарты</a:t>
          </a:r>
          <a:endParaRPr lang="ru-RU" dirty="0"/>
        </a:p>
      </dgm:t>
    </dgm:pt>
    <dgm:pt modelId="{8B6682D3-7FC2-4CC2-BB2A-E8BCB5CF1928}" type="parTrans" cxnId="{E6F6D7F6-CA98-4646-84C5-CDCE6E3A2627}">
      <dgm:prSet/>
      <dgm:spPr/>
      <dgm:t>
        <a:bodyPr/>
        <a:lstStyle/>
        <a:p>
          <a:endParaRPr lang="ru-RU"/>
        </a:p>
      </dgm:t>
    </dgm:pt>
    <dgm:pt modelId="{33F873D9-E774-4205-8CD6-A7AFFC6ABB4B}" type="sibTrans" cxnId="{E6F6D7F6-CA98-4646-84C5-CDCE6E3A2627}">
      <dgm:prSet/>
      <dgm:spPr/>
      <dgm:t>
        <a:bodyPr/>
        <a:lstStyle/>
        <a:p>
          <a:endParaRPr lang="ru-RU"/>
        </a:p>
      </dgm:t>
    </dgm:pt>
    <dgm:pt modelId="{C9B2D399-00AE-4FE2-9E41-C61849CDF8B5}" type="pres">
      <dgm:prSet presAssocID="{233A3987-D33F-4A8A-A857-AECDD0AB19D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10E08C3-BBEB-4249-9359-81446CF88359}" type="pres">
      <dgm:prSet presAssocID="{5C46F46A-C84F-4E57-B8A5-A8AAFD9FF8F0}" presName="composite" presStyleCnt="0"/>
      <dgm:spPr/>
    </dgm:pt>
    <dgm:pt modelId="{37DFAEFC-61EB-4A7C-BEC4-A73CCC073B0C}" type="pres">
      <dgm:prSet presAssocID="{5C46F46A-C84F-4E57-B8A5-A8AAFD9FF8F0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E13FCD-84F8-4B2D-BFCC-97BF9311E0EA}" type="pres">
      <dgm:prSet presAssocID="{5C46F46A-C84F-4E57-B8A5-A8AAFD9FF8F0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E1C41A-9A00-4FB4-900C-51CFFBE2A179}" type="pres">
      <dgm:prSet presAssocID="{35D7462C-CAB8-434E-94CA-D7CE3FDEF6B3}" presName="sp" presStyleCnt="0"/>
      <dgm:spPr/>
    </dgm:pt>
    <dgm:pt modelId="{9F89D7A1-81DB-44F7-AE65-60BA6097724F}" type="pres">
      <dgm:prSet presAssocID="{0FCE244F-27D2-480E-9E04-C056DE42CDA3}" presName="composite" presStyleCnt="0"/>
      <dgm:spPr/>
    </dgm:pt>
    <dgm:pt modelId="{A92FAE07-BDBB-48E3-9306-7214FF3938A8}" type="pres">
      <dgm:prSet presAssocID="{0FCE244F-27D2-480E-9E04-C056DE42CDA3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C73479-14F1-4E07-8092-208214CB5B0E}" type="pres">
      <dgm:prSet presAssocID="{0FCE244F-27D2-480E-9E04-C056DE42CDA3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3742E3-8651-4CAB-9A90-68F8E00C7F2D}" type="pres">
      <dgm:prSet presAssocID="{317E25FC-FF4F-4370-980D-50360775C6EE}" presName="sp" presStyleCnt="0"/>
      <dgm:spPr/>
    </dgm:pt>
    <dgm:pt modelId="{2CEF5C56-0EE0-42AB-B213-3E9BD2E0254E}" type="pres">
      <dgm:prSet presAssocID="{CEB5B119-9CCB-43AA-88A1-FE40E3821695}" presName="composite" presStyleCnt="0"/>
      <dgm:spPr/>
    </dgm:pt>
    <dgm:pt modelId="{133BF968-EF30-4F00-A90E-4DFDF9828C07}" type="pres">
      <dgm:prSet presAssocID="{CEB5B119-9CCB-43AA-88A1-FE40E3821695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D56F29-D6B2-4AB4-B544-9950FFBEECE9}" type="pres">
      <dgm:prSet presAssocID="{CEB5B119-9CCB-43AA-88A1-FE40E3821695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113FC4-5F20-43F5-BD01-8A6EE00BF7BB}" type="pres">
      <dgm:prSet presAssocID="{124CE6D4-DA9F-41F0-B6ED-483BB5586AC0}" presName="sp" presStyleCnt="0"/>
      <dgm:spPr/>
    </dgm:pt>
    <dgm:pt modelId="{0BD8572C-7420-48E8-8DE5-FFFBA53EBEB7}" type="pres">
      <dgm:prSet presAssocID="{2148311F-A3B0-48D5-A98E-1B1F5E4BA34C}" presName="composite" presStyleCnt="0"/>
      <dgm:spPr/>
    </dgm:pt>
    <dgm:pt modelId="{D98237A8-BA2F-41C8-A2D6-18E7760522A3}" type="pres">
      <dgm:prSet presAssocID="{2148311F-A3B0-48D5-A98E-1B1F5E4BA34C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F301AD-002A-43C3-A059-1917CC5990BD}" type="pres">
      <dgm:prSet presAssocID="{2148311F-A3B0-48D5-A98E-1B1F5E4BA34C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57103F6-8872-4904-A38D-5155982AC5D9}" type="pres">
      <dgm:prSet presAssocID="{3FB5AED3-3D61-4057-8941-27C477FE77C5}" presName="sp" presStyleCnt="0"/>
      <dgm:spPr/>
    </dgm:pt>
    <dgm:pt modelId="{C97E1E86-C8AB-4DAB-9927-8CE906595031}" type="pres">
      <dgm:prSet presAssocID="{99DD10F5-8A05-484A-BC0D-9FACC33481CC}" presName="composite" presStyleCnt="0"/>
      <dgm:spPr/>
    </dgm:pt>
    <dgm:pt modelId="{4D87A641-9FC3-466F-B899-E2A336555B37}" type="pres">
      <dgm:prSet presAssocID="{99DD10F5-8A05-484A-BC0D-9FACC33481CC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65FC830-56B9-4317-B71E-A0BD92E37924}" type="pres">
      <dgm:prSet presAssocID="{99DD10F5-8A05-484A-BC0D-9FACC33481CC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95104C-A9F7-481F-A70B-3A5FCA9CA6E0}" type="pres">
      <dgm:prSet presAssocID="{463F99FE-D41E-414A-9EB4-C715866EDF3D}" presName="sp" presStyleCnt="0"/>
      <dgm:spPr/>
    </dgm:pt>
    <dgm:pt modelId="{D0A909D2-2210-4D11-B594-EF88C2F19E7B}" type="pres">
      <dgm:prSet presAssocID="{F9907F13-5BEA-426F-8C9C-2EBE91D3F4FC}" presName="composite" presStyleCnt="0"/>
      <dgm:spPr/>
    </dgm:pt>
    <dgm:pt modelId="{DF0C484A-18CA-42D2-974D-3CE6A5DECDAF}" type="pres">
      <dgm:prSet presAssocID="{F9907F13-5BEA-426F-8C9C-2EBE91D3F4FC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B565E26-F51A-41D5-B99F-8219C342B7C3}" type="pres">
      <dgm:prSet presAssocID="{F9907F13-5BEA-426F-8C9C-2EBE91D3F4FC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9CD3F67-8298-47D6-9A7D-3F4BE75C1933}" srcId="{233A3987-D33F-4A8A-A857-AECDD0AB19DE}" destId="{2148311F-A3B0-48D5-A98E-1B1F5E4BA34C}" srcOrd="3" destOrd="0" parTransId="{C7011221-6DE0-4DA3-9C90-E3DA782D26BA}" sibTransId="{3FB5AED3-3D61-4057-8941-27C477FE77C5}"/>
    <dgm:cxn modelId="{3DC92160-AFA9-495E-9B07-1486EC8AC9A6}" type="presOf" srcId="{2148311F-A3B0-48D5-A98E-1B1F5E4BA34C}" destId="{D98237A8-BA2F-41C8-A2D6-18E7760522A3}" srcOrd="0" destOrd="0" presId="urn:microsoft.com/office/officeart/2005/8/layout/chevron2"/>
    <dgm:cxn modelId="{B7C63286-C9D9-4CF2-8DD3-C494B097202D}" type="presOf" srcId="{99DD10F5-8A05-484A-BC0D-9FACC33481CC}" destId="{4D87A641-9FC3-466F-B899-E2A336555B37}" srcOrd="0" destOrd="0" presId="urn:microsoft.com/office/officeart/2005/8/layout/chevron2"/>
    <dgm:cxn modelId="{8DECF652-9066-47FE-92FD-8153832149F2}" type="presOf" srcId="{70C081FE-0575-4332-BD20-BA006843D5E2}" destId="{1DD56F29-D6B2-4AB4-B544-9950FFBEECE9}" srcOrd="0" destOrd="0" presId="urn:microsoft.com/office/officeart/2005/8/layout/chevron2"/>
    <dgm:cxn modelId="{31647F56-8CFA-4413-B933-4AA362094545}" type="presOf" srcId="{CEB5B119-9CCB-43AA-88A1-FE40E3821695}" destId="{133BF968-EF30-4F00-A90E-4DFDF9828C07}" srcOrd="0" destOrd="0" presId="urn:microsoft.com/office/officeart/2005/8/layout/chevron2"/>
    <dgm:cxn modelId="{15C39AE2-C2DE-4258-B13D-7ABF67878B56}" type="presOf" srcId="{3B30C361-217A-4369-BAA5-54BA17C86C7E}" destId="{BB565E26-F51A-41D5-B99F-8219C342B7C3}" srcOrd="0" destOrd="0" presId="urn:microsoft.com/office/officeart/2005/8/layout/chevron2"/>
    <dgm:cxn modelId="{6F3C222C-DB04-40D7-BB9C-D30D5E87E35B}" srcId="{233A3987-D33F-4A8A-A857-AECDD0AB19DE}" destId="{CEB5B119-9CCB-43AA-88A1-FE40E3821695}" srcOrd="2" destOrd="0" parTransId="{93889C0D-26DD-4AC3-84FE-7C11FCF800D1}" sibTransId="{124CE6D4-DA9F-41F0-B6ED-483BB5586AC0}"/>
    <dgm:cxn modelId="{9EDDD4DB-A224-49DF-8D0E-3EFC6DC466FF}" type="presOf" srcId="{15977B68-B061-427B-942B-0F7CE29D9099}" destId="{7EF301AD-002A-43C3-A059-1917CC5990BD}" srcOrd="0" destOrd="0" presId="urn:microsoft.com/office/officeart/2005/8/layout/chevron2"/>
    <dgm:cxn modelId="{6E8A493F-BF65-4692-8FFB-9D092EE98319}" srcId="{5C46F46A-C84F-4E57-B8A5-A8AAFD9FF8F0}" destId="{E9A40842-B37A-4B9F-A687-3F9F15B93305}" srcOrd="0" destOrd="0" parTransId="{B9C08C69-4D77-4ACA-9D41-DB70B2DA759B}" sibTransId="{8D526C0E-2B97-4077-9593-BF368871F12F}"/>
    <dgm:cxn modelId="{28B8FDEE-3297-4F90-9EBF-FB9F5A72B092}" srcId="{233A3987-D33F-4A8A-A857-AECDD0AB19DE}" destId="{F9907F13-5BEA-426F-8C9C-2EBE91D3F4FC}" srcOrd="5" destOrd="0" parTransId="{B105AAB0-9C71-477B-BEA3-8486F22C00BE}" sibTransId="{199BA01C-34BC-4937-B863-29CE22EB3E37}"/>
    <dgm:cxn modelId="{C8E08833-F619-4023-A1C3-19F322574CD6}" type="presOf" srcId="{233A3987-D33F-4A8A-A857-AECDD0AB19DE}" destId="{C9B2D399-00AE-4FE2-9E41-C61849CDF8B5}" srcOrd="0" destOrd="0" presId="urn:microsoft.com/office/officeart/2005/8/layout/chevron2"/>
    <dgm:cxn modelId="{4D7E7039-C1C5-44DA-944D-AB114F89459F}" srcId="{2148311F-A3B0-48D5-A98E-1B1F5E4BA34C}" destId="{15977B68-B061-427B-942B-0F7CE29D9099}" srcOrd="0" destOrd="0" parTransId="{3E09E6E0-0A1E-4E3E-AC6A-77F95363715F}" sibTransId="{040A8895-EAE5-4F44-A131-3AB7EA1644C3}"/>
    <dgm:cxn modelId="{17C89E18-DD47-4736-A50C-8615D5B51A8B}" srcId="{0FCE244F-27D2-480E-9E04-C056DE42CDA3}" destId="{BE20DD2C-B9ED-49BC-B6F9-A99E42F2BFDA}" srcOrd="0" destOrd="0" parTransId="{F4EF7CD3-0CA0-41FB-8DF7-92A4764210B0}" sibTransId="{12A451B4-5EC7-4FA7-B5BA-2CE036E80C05}"/>
    <dgm:cxn modelId="{FBEE292C-6ABE-4694-8784-151E20496840}" type="presOf" srcId="{F9907F13-5BEA-426F-8C9C-2EBE91D3F4FC}" destId="{DF0C484A-18CA-42D2-974D-3CE6A5DECDAF}" srcOrd="0" destOrd="0" presId="urn:microsoft.com/office/officeart/2005/8/layout/chevron2"/>
    <dgm:cxn modelId="{D96A425E-1730-46F4-9B4A-11A5272F3B28}" type="presOf" srcId="{5C46F46A-C84F-4E57-B8A5-A8AAFD9FF8F0}" destId="{37DFAEFC-61EB-4A7C-BEC4-A73CCC073B0C}" srcOrd="0" destOrd="0" presId="urn:microsoft.com/office/officeart/2005/8/layout/chevron2"/>
    <dgm:cxn modelId="{63C17FAD-DEAE-4961-85EE-657E61404FB2}" srcId="{CEB5B119-9CCB-43AA-88A1-FE40E3821695}" destId="{70C081FE-0575-4332-BD20-BA006843D5E2}" srcOrd="0" destOrd="0" parTransId="{7263D1B1-9B1F-42B0-8444-5468EF5088C0}" sibTransId="{CC92196A-BB60-4648-9046-6CF24E7F378B}"/>
    <dgm:cxn modelId="{18B4E4AF-3F7E-46ED-AB3D-878646631FA9}" srcId="{233A3987-D33F-4A8A-A857-AECDD0AB19DE}" destId="{0FCE244F-27D2-480E-9E04-C056DE42CDA3}" srcOrd="1" destOrd="0" parTransId="{22BA14F1-4811-4275-A463-C4956F04D76B}" sibTransId="{317E25FC-FF4F-4370-980D-50360775C6EE}"/>
    <dgm:cxn modelId="{E05C12A0-DBB2-47EA-9128-14D03AD1343C}" srcId="{233A3987-D33F-4A8A-A857-AECDD0AB19DE}" destId="{99DD10F5-8A05-484A-BC0D-9FACC33481CC}" srcOrd="4" destOrd="0" parTransId="{92F4BAA4-8930-4F7F-BFD2-29FCBB7B2F0B}" sibTransId="{463F99FE-D41E-414A-9EB4-C715866EDF3D}"/>
    <dgm:cxn modelId="{675265AD-8BA4-4377-827E-81198EF8088C}" srcId="{99DD10F5-8A05-484A-BC0D-9FACC33481CC}" destId="{7446F020-57F2-459C-9FD3-44FA151F4B37}" srcOrd="0" destOrd="0" parTransId="{169E30F2-F367-437B-8BFD-CFC6704C2AF2}" sibTransId="{101D2AD1-028A-4163-8D5E-633BE519AC9F}"/>
    <dgm:cxn modelId="{E6F6D7F6-CA98-4646-84C5-CDCE6E3A2627}" srcId="{F9907F13-5BEA-426F-8C9C-2EBE91D3F4FC}" destId="{3B30C361-217A-4369-BAA5-54BA17C86C7E}" srcOrd="0" destOrd="0" parTransId="{8B6682D3-7FC2-4CC2-BB2A-E8BCB5CF1928}" sibTransId="{33F873D9-E774-4205-8CD6-A7AFFC6ABB4B}"/>
    <dgm:cxn modelId="{C13E8E6F-967D-467B-A525-637E59D57477}" type="presOf" srcId="{BE20DD2C-B9ED-49BC-B6F9-A99E42F2BFDA}" destId="{C3C73479-14F1-4E07-8092-208214CB5B0E}" srcOrd="0" destOrd="0" presId="urn:microsoft.com/office/officeart/2005/8/layout/chevron2"/>
    <dgm:cxn modelId="{7A149E30-9B5A-4541-9D99-498A09E08914}" type="presOf" srcId="{0FCE244F-27D2-480E-9E04-C056DE42CDA3}" destId="{A92FAE07-BDBB-48E3-9306-7214FF3938A8}" srcOrd="0" destOrd="0" presId="urn:microsoft.com/office/officeart/2005/8/layout/chevron2"/>
    <dgm:cxn modelId="{D9D9DD12-7EA4-415A-B29E-731AD03CE4F5}" type="presOf" srcId="{E9A40842-B37A-4B9F-A687-3F9F15B93305}" destId="{1EE13FCD-84F8-4B2D-BFCC-97BF9311E0EA}" srcOrd="0" destOrd="0" presId="urn:microsoft.com/office/officeart/2005/8/layout/chevron2"/>
    <dgm:cxn modelId="{617D777D-E284-4A3D-8C8A-4CEB13B4C876}" type="presOf" srcId="{7446F020-57F2-459C-9FD3-44FA151F4B37}" destId="{965FC830-56B9-4317-B71E-A0BD92E37924}" srcOrd="0" destOrd="0" presId="urn:microsoft.com/office/officeart/2005/8/layout/chevron2"/>
    <dgm:cxn modelId="{DC2A1886-88AE-4041-BD84-79613F68BE3D}" srcId="{233A3987-D33F-4A8A-A857-AECDD0AB19DE}" destId="{5C46F46A-C84F-4E57-B8A5-A8AAFD9FF8F0}" srcOrd="0" destOrd="0" parTransId="{A1D7CF5B-E38E-435E-B673-0E80339239E8}" sibTransId="{35D7462C-CAB8-434E-94CA-D7CE3FDEF6B3}"/>
    <dgm:cxn modelId="{2D2FDE8F-F545-4EFE-89EA-BC370EE83825}" type="presParOf" srcId="{C9B2D399-00AE-4FE2-9E41-C61849CDF8B5}" destId="{B10E08C3-BBEB-4249-9359-81446CF88359}" srcOrd="0" destOrd="0" presId="urn:microsoft.com/office/officeart/2005/8/layout/chevron2"/>
    <dgm:cxn modelId="{76D0CCC9-A220-454A-B12D-491206842A3D}" type="presParOf" srcId="{B10E08C3-BBEB-4249-9359-81446CF88359}" destId="{37DFAEFC-61EB-4A7C-BEC4-A73CCC073B0C}" srcOrd="0" destOrd="0" presId="urn:microsoft.com/office/officeart/2005/8/layout/chevron2"/>
    <dgm:cxn modelId="{F28D3A27-C960-4C59-8EF2-B5DE6121E315}" type="presParOf" srcId="{B10E08C3-BBEB-4249-9359-81446CF88359}" destId="{1EE13FCD-84F8-4B2D-BFCC-97BF9311E0EA}" srcOrd="1" destOrd="0" presId="urn:microsoft.com/office/officeart/2005/8/layout/chevron2"/>
    <dgm:cxn modelId="{04A86C54-7979-4BB6-82FB-6EAB922C3A66}" type="presParOf" srcId="{C9B2D399-00AE-4FE2-9E41-C61849CDF8B5}" destId="{92E1C41A-9A00-4FB4-900C-51CFFBE2A179}" srcOrd="1" destOrd="0" presId="urn:microsoft.com/office/officeart/2005/8/layout/chevron2"/>
    <dgm:cxn modelId="{10752069-FFAA-4C85-B9E5-87DF75B70A3F}" type="presParOf" srcId="{C9B2D399-00AE-4FE2-9E41-C61849CDF8B5}" destId="{9F89D7A1-81DB-44F7-AE65-60BA6097724F}" srcOrd="2" destOrd="0" presId="urn:microsoft.com/office/officeart/2005/8/layout/chevron2"/>
    <dgm:cxn modelId="{354D2189-C9BA-4EF9-9936-C5D4F79349E1}" type="presParOf" srcId="{9F89D7A1-81DB-44F7-AE65-60BA6097724F}" destId="{A92FAE07-BDBB-48E3-9306-7214FF3938A8}" srcOrd="0" destOrd="0" presId="urn:microsoft.com/office/officeart/2005/8/layout/chevron2"/>
    <dgm:cxn modelId="{437661EF-CC7D-46DA-85C3-A4CAC1AC3A26}" type="presParOf" srcId="{9F89D7A1-81DB-44F7-AE65-60BA6097724F}" destId="{C3C73479-14F1-4E07-8092-208214CB5B0E}" srcOrd="1" destOrd="0" presId="urn:microsoft.com/office/officeart/2005/8/layout/chevron2"/>
    <dgm:cxn modelId="{A36BC0E3-BB21-48D6-8EB3-5FE89D209201}" type="presParOf" srcId="{C9B2D399-00AE-4FE2-9E41-C61849CDF8B5}" destId="{643742E3-8651-4CAB-9A90-68F8E00C7F2D}" srcOrd="3" destOrd="0" presId="urn:microsoft.com/office/officeart/2005/8/layout/chevron2"/>
    <dgm:cxn modelId="{BEF7535B-7979-4B21-A2E0-B810C3469628}" type="presParOf" srcId="{C9B2D399-00AE-4FE2-9E41-C61849CDF8B5}" destId="{2CEF5C56-0EE0-42AB-B213-3E9BD2E0254E}" srcOrd="4" destOrd="0" presId="urn:microsoft.com/office/officeart/2005/8/layout/chevron2"/>
    <dgm:cxn modelId="{B8C50EB6-3F05-4608-8A4D-545750F2C346}" type="presParOf" srcId="{2CEF5C56-0EE0-42AB-B213-3E9BD2E0254E}" destId="{133BF968-EF30-4F00-A90E-4DFDF9828C07}" srcOrd="0" destOrd="0" presId="urn:microsoft.com/office/officeart/2005/8/layout/chevron2"/>
    <dgm:cxn modelId="{F1487940-D3EE-4781-8803-09EB4204A00D}" type="presParOf" srcId="{2CEF5C56-0EE0-42AB-B213-3E9BD2E0254E}" destId="{1DD56F29-D6B2-4AB4-B544-9950FFBEECE9}" srcOrd="1" destOrd="0" presId="urn:microsoft.com/office/officeart/2005/8/layout/chevron2"/>
    <dgm:cxn modelId="{077EC3DF-4268-4455-AD8D-12833E21CC1F}" type="presParOf" srcId="{C9B2D399-00AE-4FE2-9E41-C61849CDF8B5}" destId="{A8113FC4-5F20-43F5-BD01-8A6EE00BF7BB}" srcOrd="5" destOrd="0" presId="urn:microsoft.com/office/officeart/2005/8/layout/chevron2"/>
    <dgm:cxn modelId="{AE3ED2B8-E9FF-423F-A71A-A6A5F0B67365}" type="presParOf" srcId="{C9B2D399-00AE-4FE2-9E41-C61849CDF8B5}" destId="{0BD8572C-7420-48E8-8DE5-FFFBA53EBEB7}" srcOrd="6" destOrd="0" presId="urn:microsoft.com/office/officeart/2005/8/layout/chevron2"/>
    <dgm:cxn modelId="{99C99DA3-A3CD-4432-B5A6-F6AFAD7BC247}" type="presParOf" srcId="{0BD8572C-7420-48E8-8DE5-FFFBA53EBEB7}" destId="{D98237A8-BA2F-41C8-A2D6-18E7760522A3}" srcOrd="0" destOrd="0" presId="urn:microsoft.com/office/officeart/2005/8/layout/chevron2"/>
    <dgm:cxn modelId="{2B03FB29-0E88-48C6-9A56-C55BFE77D4C8}" type="presParOf" srcId="{0BD8572C-7420-48E8-8DE5-FFFBA53EBEB7}" destId="{7EF301AD-002A-43C3-A059-1917CC5990BD}" srcOrd="1" destOrd="0" presId="urn:microsoft.com/office/officeart/2005/8/layout/chevron2"/>
    <dgm:cxn modelId="{75C14019-6354-4C28-8E06-A30F8C5A4E1D}" type="presParOf" srcId="{C9B2D399-00AE-4FE2-9E41-C61849CDF8B5}" destId="{A57103F6-8872-4904-A38D-5155982AC5D9}" srcOrd="7" destOrd="0" presId="urn:microsoft.com/office/officeart/2005/8/layout/chevron2"/>
    <dgm:cxn modelId="{C1E977E5-90F1-4EAC-81F0-DCD3BF906C15}" type="presParOf" srcId="{C9B2D399-00AE-4FE2-9E41-C61849CDF8B5}" destId="{C97E1E86-C8AB-4DAB-9927-8CE906595031}" srcOrd="8" destOrd="0" presId="urn:microsoft.com/office/officeart/2005/8/layout/chevron2"/>
    <dgm:cxn modelId="{BDC9D6E2-045D-4C9D-AF02-69399C56AF1C}" type="presParOf" srcId="{C97E1E86-C8AB-4DAB-9927-8CE906595031}" destId="{4D87A641-9FC3-466F-B899-E2A336555B37}" srcOrd="0" destOrd="0" presId="urn:microsoft.com/office/officeart/2005/8/layout/chevron2"/>
    <dgm:cxn modelId="{07793C3F-5D84-4E5E-BA3C-6B4045D3B57F}" type="presParOf" srcId="{C97E1E86-C8AB-4DAB-9927-8CE906595031}" destId="{965FC830-56B9-4317-B71E-A0BD92E37924}" srcOrd="1" destOrd="0" presId="urn:microsoft.com/office/officeart/2005/8/layout/chevron2"/>
    <dgm:cxn modelId="{607D8687-A6CC-402A-9E4E-A31A5AE69732}" type="presParOf" srcId="{C9B2D399-00AE-4FE2-9E41-C61849CDF8B5}" destId="{C595104C-A9F7-481F-A70B-3A5FCA9CA6E0}" srcOrd="9" destOrd="0" presId="urn:microsoft.com/office/officeart/2005/8/layout/chevron2"/>
    <dgm:cxn modelId="{1A8B5D18-80CC-479A-ADB0-0333EB491777}" type="presParOf" srcId="{C9B2D399-00AE-4FE2-9E41-C61849CDF8B5}" destId="{D0A909D2-2210-4D11-B594-EF88C2F19E7B}" srcOrd="10" destOrd="0" presId="urn:microsoft.com/office/officeart/2005/8/layout/chevron2"/>
    <dgm:cxn modelId="{EC5146F9-9316-403E-8552-4E6F18AFB887}" type="presParOf" srcId="{D0A909D2-2210-4D11-B594-EF88C2F19E7B}" destId="{DF0C484A-18CA-42D2-974D-3CE6A5DECDAF}" srcOrd="0" destOrd="0" presId="urn:microsoft.com/office/officeart/2005/8/layout/chevron2"/>
    <dgm:cxn modelId="{0CB30333-C634-4C0A-84E3-FEE6431753FC}" type="presParOf" srcId="{D0A909D2-2210-4D11-B594-EF88C2F19E7B}" destId="{BB565E26-F51A-41D5-B99F-8219C342B7C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B5DFA-7DDC-4176-9B77-19FEA1F23CAF}">
      <dsp:nvSpPr>
        <dsp:cNvPr id="0" name=""/>
        <dsp:cNvSpPr/>
      </dsp:nvSpPr>
      <dsp:spPr>
        <a:xfrm>
          <a:off x="4191" y="275990"/>
          <a:ext cx="2439909" cy="97596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/>
            <a:t>Давид </a:t>
          </a:r>
          <a:r>
            <a:rPr lang="ru-RU" sz="1400" b="1" kern="1200" dirty="0" err="1" smtClean="0"/>
            <a:t>Дюран</a:t>
          </a:r>
          <a:r>
            <a:rPr lang="ru-RU" sz="1400" b="1" kern="1200" dirty="0" smtClean="0"/>
            <a:t> </a:t>
          </a:r>
          <a:r>
            <a:rPr lang="ru-RU" sz="1400" kern="1200" dirty="0" smtClean="0"/>
            <a:t>- бюро экономических исследований США</a:t>
          </a:r>
          <a:endParaRPr lang="ru-RU" sz="1400" kern="1200" dirty="0"/>
        </a:p>
      </dsp:txBody>
      <dsp:txXfrm>
        <a:off x="492173" y="275990"/>
        <a:ext cx="1463946" cy="975963"/>
      </dsp:txXfrm>
    </dsp:sp>
    <dsp:sp modelId="{CA2B517D-B349-456B-8789-345AED2FAF2A}">
      <dsp:nvSpPr>
        <dsp:cNvPr id="0" name=""/>
        <dsp:cNvSpPr/>
      </dsp:nvSpPr>
      <dsp:spPr>
        <a:xfrm>
          <a:off x="2200110" y="275990"/>
          <a:ext cx="2439909" cy="97596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/>
            <a:t>Эдвард Альтман </a:t>
          </a:r>
          <a:r>
            <a:rPr lang="ru-RU" sz="1400" kern="1200" dirty="0" smtClean="0"/>
            <a:t>- </a:t>
          </a:r>
          <a:r>
            <a:rPr lang="en-US" sz="1400" kern="1200" dirty="0" smtClean="0"/>
            <a:t>Z-score</a:t>
          </a:r>
          <a:endParaRPr lang="ru-RU" sz="1400" kern="1200" dirty="0"/>
        </a:p>
      </dsp:txBody>
      <dsp:txXfrm>
        <a:off x="2688092" y="275990"/>
        <a:ext cx="1463946" cy="975963"/>
      </dsp:txXfrm>
    </dsp:sp>
    <dsp:sp modelId="{4FA7DF08-C1B7-478E-BD33-5E7619A123AB}">
      <dsp:nvSpPr>
        <dsp:cNvPr id="0" name=""/>
        <dsp:cNvSpPr/>
      </dsp:nvSpPr>
      <dsp:spPr>
        <a:xfrm>
          <a:off x="4396029" y="275990"/>
          <a:ext cx="2439909" cy="97596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err="1" smtClean="0"/>
            <a:t>Базельский</a:t>
          </a:r>
          <a:r>
            <a:rPr lang="ru-RU" sz="1400" b="1" kern="1200" dirty="0" smtClean="0"/>
            <a:t> комитет</a:t>
          </a:r>
          <a:endParaRPr lang="ru-RU" sz="1400" b="1" kern="1200" dirty="0"/>
        </a:p>
      </dsp:txBody>
      <dsp:txXfrm>
        <a:off x="4884011" y="275990"/>
        <a:ext cx="1463946" cy="975963"/>
      </dsp:txXfrm>
    </dsp:sp>
    <dsp:sp modelId="{9D51B437-31D5-46D3-8EE6-9BCDE923A9E9}">
      <dsp:nvSpPr>
        <dsp:cNvPr id="0" name=""/>
        <dsp:cNvSpPr/>
      </dsp:nvSpPr>
      <dsp:spPr>
        <a:xfrm>
          <a:off x="6591948" y="275990"/>
          <a:ext cx="2439909" cy="97596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/>
            <a:t>Базель </a:t>
          </a:r>
          <a:r>
            <a:rPr lang="en-US" sz="1400" b="1" kern="1200" dirty="0" smtClean="0"/>
            <a:t>III</a:t>
          </a:r>
          <a:endParaRPr lang="ru-RU" sz="1400" b="1" kern="1200" dirty="0"/>
        </a:p>
      </dsp:txBody>
      <dsp:txXfrm>
        <a:off x="7079930" y="275990"/>
        <a:ext cx="1463946" cy="9759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FAEFC-61EB-4A7C-BEC4-A73CCC073B0C}">
      <dsp:nvSpPr>
        <dsp:cNvPr id="0" name=""/>
        <dsp:cNvSpPr/>
      </dsp:nvSpPr>
      <dsp:spPr>
        <a:xfrm rot="5400000">
          <a:off x="-134920" y="137877"/>
          <a:ext cx="899472" cy="62963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</a:t>
          </a:r>
          <a:endParaRPr lang="ru-RU" sz="1700" kern="1200" dirty="0"/>
        </a:p>
      </dsp:txBody>
      <dsp:txXfrm rot="-5400000">
        <a:off x="1" y="317771"/>
        <a:ext cx="629630" cy="269842"/>
      </dsp:txXfrm>
    </dsp:sp>
    <dsp:sp modelId="{1EE13FCD-84F8-4B2D-BFCC-97BF9311E0EA}">
      <dsp:nvSpPr>
        <dsp:cNvPr id="0" name=""/>
        <dsp:cNvSpPr/>
      </dsp:nvSpPr>
      <dsp:spPr>
        <a:xfrm rot="5400000">
          <a:off x="3832486" y="-3199899"/>
          <a:ext cx="584657" cy="69903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100" kern="1200" dirty="0" smtClean="0"/>
            <a:t>Сбор и очистка данных</a:t>
          </a:r>
          <a:endParaRPr lang="ru-RU" sz="3100" kern="1200" dirty="0"/>
        </a:p>
      </dsp:txBody>
      <dsp:txXfrm rot="-5400000">
        <a:off x="629631" y="31497"/>
        <a:ext cx="6961828" cy="527575"/>
      </dsp:txXfrm>
    </dsp:sp>
    <dsp:sp modelId="{A92FAE07-BDBB-48E3-9306-7214FF3938A8}">
      <dsp:nvSpPr>
        <dsp:cNvPr id="0" name=""/>
        <dsp:cNvSpPr/>
      </dsp:nvSpPr>
      <dsp:spPr>
        <a:xfrm rot="5400000">
          <a:off x="-134920" y="939264"/>
          <a:ext cx="899472" cy="62963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II</a:t>
          </a:r>
          <a:endParaRPr lang="ru-RU" sz="1700" kern="1200" dirty="0"/>
        </a:p>
      </dsp:txBody>
      <dsp:txXfrm rot="-5400000">
        <a:off x="1" y="1119158"/>
        <a:ext cx="629630" cy="269842"/>
      </dsp:txXfrm>
    </dsp:sp>
    <dsp:sp modelId="{C3C73479-14F1-4E07-8092-208214CB5B0E}">
      <dsp:nvSpPr>
        <dsp:cNvPr id="0" name=""/>
        <dsp:cNvSpPr/>
      </dsp:nvSpPr>
      <dsp:spPr>
        <a:xfrm rot="5400000">
          <a:off x="3832486" y="-2398512"/>
          <a:ext cx="584657" cy="69903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100" kern="1200" dirty="0" smtClean="0"/>
            <a:t>Монотонный </a:t>
          </a:r>
          <a:r>
            <a:rPr lang="en-US" sz="3100" kern="1200" dirty="0" smtClean="0"/>
            <a:t>WOE binning </a:t>
          </a:r>
          <a:r>
            <a:rPr lang="ru-RU" sz="3100" kern="1200" dirty="0" smtClean="0"/>
            <a:t>признаков</a:t>
          </a:r>
          <a:endParaRPr lang="ru-RU" sz="3100" kern="1200" dirty="0"/>
        </a:p>
      </dsp:txBody>
      <dsp:txXfrm rot="-5400000">
        <a:off x="629631" y="832884"/>
        <a:ext cx="6961828" cy="527575"/>
      </dsp:txXfrm>
    </dsp:sp>
    <dsp:sp modelId="{133BF968-EF30-4F00-A90E-4DFDF9828C07}">
      <dsp:nvSpPr>
        <dsp:cNvPr id="0" name=""/>
        <dsp:cNvSpPr/>
      </dsp:nvSpPr>
      <dsp:spPr>
        <a:xfrm rot="5400000">
          <a:off x="-134920" y="1740651"/>
          <a:ext cx="899472" cy="62963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III</a:t>
          </a:r>
          <a:endParaRPr lang="ru-RU" sz="1700" kern="1200" dirty="0"/>
        </a:p>
      </dsp:txBody>
      <dsp:txXfrm rot="-5400000">
        <a:off x="1" y="1920545"/>
        <a:ext cx="629630" cy="269842"/>
      </dsp:txXfrm>
    </dsp:sp>
    <dsp:sp modelId="{1DD56F29-D6B2-4AB4-B544-9950FFBEECE9}">
      <dsp:nvSpPr>
        <dsp:cNvPr id="0" name=""/>
        <dsp:cNvSpPr/>
      </dsp:nvSpPr>
      <dsp:spPr>
        <a:xfrm rot="5400000">
          <a:off x="3832486" y="-1597125"/>
          <a:ext cx="584657" cy="69903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100" kern="1200" dirty="0" smtClean="0"/>
            <a:t>Ручной </a:t>
          </a:r>
          <a:r>
            <a:rPr lang="en-US" sz="3100" kern="1200" dirty="0" smtClean="0"/>
            <a:t>binning </a:t>
          </a:r>
          <a:r>
            <a:rPr lang="ru-RU" sz="3100" kern="1200" dirty="0" smtClean="0"/>
            <a:t>при необходимости</a:t>
          </a:r>
          <a:endParaRPr lang="ru-RU" sz="3100" kern="1200" dirty="0"/>
        </a:p>
      </dsp:txBody>
      <dsp:txXfrm rot="-5400000">
        <a:off x="629631" y="1634271"/>
        <a:ext cx="6961828" cy="527575"/>
      </dsp:txXfrm>
    </dsp:sp>
    <dsp:sp modelId="{D98237A8-BA2F-41C8-A2D6-18E7760522A3}">
      <dsp:nvSpPr>
        <dsp:cNvPr id="0" name=""/>
        <dsp:cNvSpPr/>
      </dsp:nvSpPr>
      <dsp:spPr>
        <a:xfrm rot="5400000">
          <a:off x="-134920" y="2542037"/>
          <a:ext cx="899472" cy="62963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IV</a:t>
          </a:r>
          <a:endParaRPr lang="ru-RU" sz="1700" kern="1200" dirty="0"/>
        </a:p>
      </dsp:txBody>
      <dsp:txXfrm rot="-5400000">
        <a:off x="1" y="2721931"/>
        <a:ext cx="629630" cy="269842"/>
      </dsp:txXfrm>
    </dsp:sp>
    <dsp:sp modelId="{7EF301AD-002A-43C3-A059-1917CC5990BD}">
      <dsp:nvSpPr>
        <dsp:cNvPr id="0" name=""/>
        <dsp:cNvSpPr/>
      </dsp:nvSpPr>
      <dsp:spPr>
        <a:xfrm rot="5400000">
          <a:off x="3832486" y="-795738"/>
          <a:ext cx="584657" cy="69903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100" kern="1200" dirty="0" smtClean="0"/>
            <a:t>Отбор признаков по </a:t>
          </a:r>
          <a:r>
            <a:rPr lang="en-US" sz="3100" kern="1200" dirty="0" smtClean="0"/>
            <a:t>Information Value</a:t>
          </a:r>
          <a:endParaRPr lang="ru-RU" sz="3100" kern="1200" dirty="0"/>
        </a:p>
      </dsp:txBody>
      <dsp:txXfrm rot="-5400000">
        <a:off x="629631" y="2435658"/>
        <a:ext cx="6961828" cy="527575"/>
      </dsp:txXfrm>
    </dsp:sp>
    <dsp:sp modelId="{4D87A641-9FC3-466F-B899-E2A336555B37}">
      <dsp:nvSpPr>
        <dsp:cNvPr id="0" name=""/>
        <dsp:cNvSpPr/>
      </dsp:nvSpPr>
      <dsp:spPr>
        <a:xfrm rot="5400000">
          <a:off x="-134920" y="3343424"/>
          <a:ext cx="899472" cy="62963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</a:t>
          </a:r>
          <a:endParaRPr lang="ru-RU" sz="1700" kern="1200" dirty="0"/>
        </a:p>
      </dsp:txBody>
      <dsp:txXfrm rot="-5400000">
        <a:off x="1" y="3523318"/>
        <a:ext cx="629630" cy="269842"/>
      </dsp:txXfrm>
    </dsp:sp>
    <dsp:sp modelId="{965FC830-56B9-4317-B71E-A0BD92E37924}">
      <dsp:nvSpPr>
        <dsp:cNvPr id="0" name=""/>
        <dsp:cNvSpPr/>
      </dsp:nvSpPr>
      <dsp:spPr>
        <a:xfrm rot="5400000">
          <a:off x="3832486" y="5647"/>
          <a:ext cx="584657" cy="69903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100" kern="1200" dirty="0" smtClean="0"/>
            <a:t>Построение логистической регрессии</a:t>
          </a:r>
          <a:endParaRPr lang="ru-RU" sz="3100" kern="1200" dirty="0"/>
        </a:p>
      </dsp:txBody>
      <dsp:txXfrm rot="-5400000">
        <a:off x="629631" y="3237044"/>
        <a:ext cx="6961828" cy="527575"/>
      </dsp:txXfrm>
    </dsp:sp>
    <dsp:sp modelId="{DF0C484A-18CA-42D2-974D-3CE6A5DECDAF}">
      <dsp:nvSpPr>
        <dsp:cNvPr id="0" name=""/>
        <dsp:cNvSpPr/>
      </dsp:nvSpPr>
      <dsp:spPr>
        <a:xfrm rot="5400000">
          <a:off x="-134920" y="4144811"/>
          <a:ext cx="899472" cy="62963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VI</a:t>
          </a:r>
          <a:endParaRPr lang="ru-RU" sz="1700" kern="1200" dirty="0"/>
        </a:p>
      </dsp:txBody>
      <dsp:txXfrm rot="-5400000">
        <a:off x="1" y="4324705"/>
        <a:ext cx="629630" cy="269842"/>
      </dsp:txXfrm>
    </dsp:sp>
    <dsp:sp modelId="{BB565E26-F51A-41D5-B99F-8219C342B7C3}">
      <dsp:nvSpPr>
        <dsp:cNvPr id="0" name=""/>
        <dsp:cNvSpPr/>
      </dsp:nvSpPr>
      <dsp:spPr>
        <a:xfrm rot="5400000">
          <a:off x="3832486" y="807034"/>
          <a:ext cx="584657" cy="69903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100" kern="1200" dirty="0" smtClean="0"/>
            <a:t>Построение </a:t>
          </a:r>
          <a:r>
            <a:rPr lang="ru-RU" sz="3100" kern="1200" dirty="0" err="1" smtClean="0"/>
            <a:t>скоркарты</a:t>
          </a:r>
          <a:endParaRPr lang="ru-RU" sz="3100" kern="1200" dirty="0"/>
        </a:p>
      </dsp:txBody>
      <dsp:txXfrm rot="-5400000">
        <a:off x="629631" y="4038431"/>
        <a:ext cx="6961828" cy="527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890B9-4400-4726-A14F-E86EEC2B8DC1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07745-5E47-43D1-926B-D36AE5601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1119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3EADFAA-C756-4E1A-A00A-9A1249CB75BD}" type="datetimeFigureOut">
              <a:rPr lang="ru-RU"/>
              <a:pPr>
                <a:defRPr/>
              </a:pPr>
              <a:t>10.10.2018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794660B-5BAD-4CA0-83E7-3ADEA40B2F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5856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9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9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8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78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73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68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63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660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D6867-0A79-4AB9-AE02-CED02A187372}" type="datetime1">
              <a:rPr lang="ru-RU" smtClean="0"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AADCB-D688-4FEF-92F3-0619A874B9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3AA6D-E596-4223-8D3E-19C052220F9D}" type="datetime1">
              <a:rPr lang="ru-RU" smtClean="0"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9A077-3EDD-48F4-AD6E-753F1BE8D0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1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D4B45-6F70-4A4C-B643-2EFA3354CF6C}" type="datetime1">
              <a:rPr lang="ru-RU" smtClean="0"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B05BA-16D8-4F1C-80BA-1E8B20C8B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8CAF4-8000-4543-981C-DD7FE0D52D2D}" type="datetime1">
              <a:rPr lang="ru-RU" smtClean="0"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3B015-4AFF-4744-8841-E9C3313445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4F5D8-D545-4F43-81ED-12A5E43AEC44}" type="datetime1">
              <a:rPr lang="ru-RU" smtClean="0"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0A37A-8E82-4859-B491-E9FF1573B9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1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E0254-5B80-49C6-AD3F-607CB959BAC5}" type="datetime1">
              <a:rPr lang="ru-RU" smtClean="0"/>
              <a:t>10.10.2018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7EE4B-84C0-4F63-8B34-AB4A6ED875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37141-6E48-47A5-A5A7-5F6FB01972AA}" type="datetime1">
              <a:rPr lang="ru-RU" smtClean="0"/>
              <a:t>10.10.2018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A4DBC-1499-4961-BBD1-C2A1F9020CA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6FB03-C078-40A6-9BF6-4D437DC14BCA}" type="datetime1">
              <a:rPr lang="ru-RU" smtClean="0"/>
              <a:t>10.10.2018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79D06-D74D-4174-A56B-9155C0F1AA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863CF-9F97-47CA-8450-A2B2963D2E6B}" type="datetime1">
              <a:rPr lang="ru-RU" smtClean="0"/>
              <a:t>10.10.2018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61112-CC30-4EA6-BF1B-960B4C51F7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63220-9933-4923-9453-D2FC1A6CE770}" type="datetime1">
              <a:rPr lang="ru-RU" smtClean="0"/>
              <a:t>10.10.2018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158C3-D7B3-458E-A8C1-2A716E2F62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ED41E-D0F3-45F3-955C-888E69A79DA3}" type="datetime1">
              <a:rPr lang="ru-RU" smtClean="0"/>
              <a:t>10.10.2018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BF31F-9BC5-4FAB-9247-566B806DFD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9" tIns="45719" rIns="91439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vert="horz" lIns="91439" tIns="45719" rIns="91439" bIns="45719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DDC5178-2C43-4BB6-9EE4-3694186BAE03}" type="datetime1">
              <a:rPr lang="ru-RU" smtClean="0"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vert="horz" lIns="91439" tIns="45719" rIns="91439" bIns="45719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9" tIns="45719" rIns="91439" bIns="45719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C9F03E-07EE-4330-96F4-45E1239D6D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9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91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8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8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96" indent="-34289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8" indent="-22859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4" indent="-22859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9" indent="-22859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5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0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6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1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-11112" y="2349501"/>
            <a:ext cx="9155113" cy="2159000"/>
          </a:xfrm>
          <a:prstGeom prst="rect">
            <a:avLst/>
          </a:prstGeom>
          <a:solidFill>
            <a:srgbClr val="32609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14339" name="Picture 4" descr="C:\Users\Natalia\Documents\Для презентаций\stickers-bullet\strel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09039" y="2384426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Прямоугольник 2"/>
          <p:cNvSpPr>
            <a:spLocks noChangeArrowheads="1"/>
          </p:cNvSpPr>
          <p:nvPr/>
        </p:nvSpPr>
        <p:spPr bwMode="auto">
          <a:xfrm>
            <a:off x="395289" y="2693988"/>
            <a:ext cx="84137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Разработка </a:t>
            </a:r>
            <a:r>
              <a:rPr lang="ru-RU" sz="4000" dirty="0" err="1" smtClean="0">
                <a:solidFill>
                  <a:schemeClr val="bg1"/>
                </a:solidFill>
              </a:rPr>
              <a:t>скоринговых</a:t>
            </a:r>
            <a:r>
              <a:rPr lang="ru-RU" sz="4000" dirty="0" smtClean="0">
                <a:solidFill>
                  <a:schemeClr val="bg1"/>
                </a:solidFill>
              </a:rPr>
              <a:t> карт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14341" name="Прямоугольник 3"/>
          <p:cNvSpPr>
            <a:spLocks noChangeArrowheads="1"/>
          </p:cNvSpPr>
          <p:nvPr/>
        </p:nvSpPr>
        <p:spPr bwMode="auto">
          <a:xfrm>
            <a:off x="179388" y="4797425"/>
            <a:ext cx="8704262" cy="19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 algn="r"/>
            <a:r>
              <a:rPr lang="ru-RU" sz="2400" b="1" dirty="0" err="1"/>
              <a:t>Алимбеков</a:t>
            </a:r>
            <a:r>
              <a:rPr lang="ru-RU" sz="2400" b="1" dirty="0"/>
              <a:t> Ренат</a:t>
            </a:r>
          </a:p>
          <a:p>
            <a:pPr algn="r"/>
            <a:endParaRPr lang="kk-KZ" sz="2400" b="1" dirty="0"/>
          </a:p>
          <a:p>
            <a:pPr algn="r"/>
            <a:endParaRPr lang="kk-KZ" sz="2400" b="1" dirty="0"/>
          </a:p>
          <a:p>
            <a:pPr algn="r"/>
            <a:endParaRPr lang="kk-KZ" sz="2400" b="1" dirty="0"/>
          </a:p>
          <a:p>
            <a:pPr algn="r"/>
            <a:r>
              <a:rPr lang="ru-RU" sz="2400" b="1" dirty="0" smtClean="0"/>
              <a:t>Октябрь </a:t>
            </a:r>
            <a:r>
              <a:rPr lang="kk-KZ" sz="2400" b="1" dirty="0" smtClean="0"/>
              <a:t>2018</a:t>
            </a:r>
            <a:endParaRPr lang="ru-RU" sz="2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9" descr="C:\Users\НP\Desktop\Снимо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0" y="1909118"/>
            <a:ext cx="2012430" cy="215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ru-RU" sz="3200" b="1" dirty="0" smtClean="0">
                <a:ea typeface="ＭＳ Ｐゴシック" pitchFamily="1" charset="-128"/>
              </a:rPr>
              <a:t>Оценка качества </a:t>
            </a:r>
            <a:r>
              <a:rPr lang="en-US" sz="3200" b="1" dirty="0" smtClean="0">
                <a:ea typeface="ＭＳ Ｐゴシック" pitchFamily="1" charset="-128"/>
              </a:rPr>
              <a:t>PD - </a:t>
            </a:r>
            <a:r>
              <a:rPr lang="ru-RU" sz="3200" b="1" dirty="0" smtClean="0">
                <a:ea typeface="ＭＳ Ｐゴシック" pitchFamily="1" charset="-128"/>
              </a:rPr>
              <a:t>модели</a:t>
            </a:r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04067" y="1412776"/>
            <a:ext cx="2234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Идеальная модель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1" y="1916832"/>
            <a:ext cx="29908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39550" y="2763014"/>
            <a:ext cx="2215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Случайная модель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35" y="3205386"/>
            <a:ext cx="28956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183607" y="1306359"/>
            <a:ext cx="2077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Реальная модель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819" y="1782108"/>
            <a:ext cx="26955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НP\Desktop\wallpape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2" y="4005486"/>
            <a:ext cx="8945059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525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pic>
        <p:nvPicPr>
          <p:cNvPr id="3074" name="Picture 2" descr="C:\Users\НP\Desktop\new_skoring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6672"/>
            <a:ext cx="9144000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3072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ru-RU" sz="3200" b="1" dirty="0" smtClean="0"/>
              <a:t>Логистическая регрессия</a:t>
            </a:r>
            <a:endParaRPr lang="ru-RU" sz="3200" b="1" dirty="0"/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pic>
        <p:nvPicPr>
          <p:cNvPr id="5122" name="Picture 2" descr="C:\Users\НP\Desktop\Снимок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617" y="1182687"/>
            <a:ext cx="267652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НP\Desktop\54e9e3e8636743ed88c34b35a44c7c9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48235"/>
            <a:ext cx="5577292" cy="428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066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ru-RU" sz="3200" b="1" dirty="0" err="1" smtClean="0"/>
              <a:t>Скоринговая</a:t>
            </a:r>
            <a:r>
              <a:rPr lang="ru-RU" sz="3200" b="1" dirty="0" smtClean="0"/>
              <a:t> карта – жизненный цикл разработки</a:t>
            </a:r>
            <a:endParaRPr lang="ru-RU" sz="3200" b="1" dirty="0"/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13129575"/>
              </p:ext>
            </p:extLst>
          </p:nvPr>
        </p:nvGraphicFramePr>
        <p:xfrm>
          <a:off x="971600" y="1340768"/>
          <a:ext cx="7620000" cy="491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1828703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pPr lvl="0"/>
            <a:r>
              <a:rPr lang="ru-RU" sz="3200" b="1" dirty="0"/>
              <a:t>Монотонный </a:t>
            </a:r>
            <a:r>
              <a:rPr lang="en-US" sz="3200" b="1" dirty="0"/>
              <a:t>WOE binning </a:t>
            </a:r>
            <a:r>
              <a:rPr lang="ru-RU" sz="3200" b="1" dirty="0"/>
              <a:t>признаков</a:t>
            </a:r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7" name="Прямоугольник 3"/>
          <p:cNvSpPr>
            <a:spLocks noChangeArrowheads="1"/>
          </p:cNvSpPr>
          <p:nvPr/>
        </p:nvSpPr>
        <p:spPr bwMode="auto">
          <a:xfrm>
            <a:off x="452091" y="1239168"/>
            <a:ext cx="8015635" cy="3970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sz="2400" dirty="0" smtClean="0"/>
              <a:t>Упрощает интерпретацию</a:t>
            </a:r>
            <a:endParaRPr lang="en-US" sz="2400" dirty="0" smtClean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sz="2400" dirty="0"/>
              <a:t>Обрабатывает отсутствующие </a:t>
            </a:r>
            <a:r>
              <a:rPr lang="ru-RU" sz="2400" dirty="0" smtClean="0"/>
              <a:t>значения</a:t>
            </a:r>
            <a:endParaRPr lang="ru-RU" sz="2400" dirty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sz="2400" dirty="0" smtClean="0"/>
              <a:t>Выявляет </a:t>
            </a:r>
            <a:r>
              <a:rPr lang="ru-RU" sz="2400" dirty="0"/>
              <a:t>сложные нелинейные </a:t>
            </a:r>
            <a:r>
              <a:rPr lang="ru-RU" sz="2400" dirty="0" smtClean="0"/>
              <a:t>связи</a:t>
            </a:r>
            <a:endParaRPr lang="en-US" sz="2400" dirty="0" smtClean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sz="2400" dirty="0"/>
              <a:t>Преобразование основано на логарифмическом </a:t>
            </a:r>
            <a:r>
              <a:rPr lang="ru-RU" sz="2400" dirty="0" smtClean="0"/>
              <a:t>распределени</a:t>
            </a:r>
            <a:r>
              <a:rPr lang="ru-RU" sz="2400" dirty="0"/>
              <a:t>и</a:t>
            </a:r>
            <a:r>
              <a:rPr lang="ru-RU" sz="2400" dirty="0" smtClean="0"/>
              <a:t> </a:t>
            </a:r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sz="2400" dirty="0" smtClean="0"/>
              <a:t>Упрощает обработку выбросов</a:t>
            </a:r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sz="2400" dirty="0"/>
              <a:t>Нет необходимости в </a:t>
            </a:r>
            <a:r>
              <a:rPr lang="en-US" sz="2400" dirty="0" smtClean="0"/>
              <a:t>dummy variables</a:t>
            </a:r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sz="2400" dirty="0"/>
              <a:t>Можно устанавливать монотонную зависимость (либо увеличение, либо уменьшение) между независимой и зависимой </a:t>
            </a:r>
            <a:r>
              <a:rPr lang="ru-RU" sz="2400" dirty="0" smtClean="0"/>
              <a:t>переменной</a:t>
            </a:r>
            <a:endParaRPr lang="en-US" sz="2400" dirty="0"/>
          </a:p>
        </p:txBody>
      </p:sp>
      <p:pic>
        <p:nvPicPr>
          <p:cNvPr id="7170" name="Picture 2" descr="C:\Users\НP\Desktop\Снимок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1" y="5204460"/>
            <a:ext cx="37528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4304680" y="5600819"/>
            <a:ext cx="4731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Считается для каждого признака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80678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pPr lvl="0"/>
            <a:r>
              <a:rPr lang="ru-RU" sz="3200" b="1" dirty="0"/>
              <a:t>Монотонный </a:t>
            </a:r>
            <a:r>
              <a:rPr lang="en-US" sz="3200" b="1" dirty="0"/>
              <a:t>WOE binning </a:t>
            </a:r>
            <a:r>
              <a:rPr lang="ru-RU" sz="3200" b="1" dirty="0"/>
              <a:t>признаков</a:t>
            </a:r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7" name="Прямоугольник 3"/>
          <p:cNvSpPr>
            <a:spLocks noChangeArrowheads="1"/>
          </p:cNvSpPr>
          <p:nvPr/>
        </p:nvSpPr>
        <p:spPr bwMode="auto">
          <a:xfrm>
            <a:off x="452091" y="1340768"/>
            <a:ext cx="8015635" cy="218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</a:pPr>
            <a:endParaRPr lang="ru-RU" sz="2400" dirty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ru-RU" sz="2400" dirty="0" smtClean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ru-RU" sz="2400" dirty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ru-RU" sz="2400" dirty="0" smtClean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en-US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52090" y="1352845"/>
            <a:ext cx="7992219" cy="142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sz="2400" dirty="0"/>
              <a:t>Проанализируем полученные значения WOE. </a:t>
            </a:r>
            <a:endParaRPr lang="en-US" sz="2400" dirty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sz="2400" dirty="0"/>
              <a:t>Объединим категории с близкими значениями WOE в одну категорию так, чтобы максимизировать разницу между группами. </a:t>
            </a:r>
          </a:p>
        </p:txBody>
      </p:sp>
      <p:pic>
        <p:nvPicPr>
          <p:cNvPr id="12" name="Picture 2" descr="C:\Users\НP\Desktop\Снимок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2" y="2924944"/>
            <a:ext cx="9001000" cy="257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2124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pPr lvl="0"/>
            <a:r>
              <a:rPr lang="ru-RU" sz="3200" b="1" dirty="0"/>
              <a:t>Ручной </a:t>
            </a:r>
            <a:r>
              <a:rPr lang="en-US" sz="3200" b="1" dirty="0"/>
              <a:t>binning </a:t>
            </a:r>
            <a:r>
              <a:rPr lang="ru-RU" sz="3200" b="1" dirty="0"/>
              <a:t>при необходимости</a:t>
            </a:r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sp>
        <p:nvSpPr>
          <p:cNvPr id="7" name="Прямоугольник 3"/>
          <p:cNvSpPr>
            <a:spLocks noChangeArrowheads="1"/>
          </p:cNvSpPr>
          <p:nvPr/>
        </p:nvSpPr>
        <p:spPr bwMode="auto">
          <a:xfrm>
            <a:off x="452091" y="1340768"/>
            <a:ext cx="8015635" cy="218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</a:pPr>
            <a:endParaRPr lang="ru-RU" sz="2400" dirty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ru-RU" sz="2400" dirty="0" smtClean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ru-RU" sz="2400" dirty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ru-RU" sz="2400" dirty="0" smtClean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556211"/>
            <a:ext cx="8352928" cy="154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dirty="0" smtClean="0"/>
              <a:t>Оценить </a:t>
            </a:r>
            <a:r>
              <a:rPr lang="en-US" dirty="0" smtClean="0"/>
              <a:t>binning</a:t>
            </a:r>
            <a:endParaRPr lang="en-US" dirty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dirty="0"/>
              <a:t>Объединим категории с близкими значениями WOE в одну категорию так, чтобы максимизировать разницу между группами. 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804754"/>
              </p:ext>
            </p:extLst>
          </p:nvPr>
        </p:nvGraphicFramePr>
        <p:xfrm>
          <a:off x="402383" y="2708920"/>
          <a:ext cx="3825800" cy="2304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5160"/>
                <a:gridCol w="765160"/>
                <a:gridCol w="765160"/>
                <a:gridCol w="765160"/>
                <a:gridCol w="765160"/>
              </a:tblGrid>
              <a:tr h="418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MIN_VALUE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MAX_VALUE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COUNT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628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Возраст заявителя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28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38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665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628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Возраст заявителя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39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47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367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628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Возраст заявителя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48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905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330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3" name="Диаграмма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2771869"/>
              </p:ext>
            </p:extLst>
          </p:nvPr>
        </p:nvGraphicFramePr>
        <p:xfrm>
          <a:off x="4532536" y="2636912"/>
          <a:ext cx="4359944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3163361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pPr lvl="0"/>
            <a:r>
              <a:rPr lang="ru-RU" sz="3200" b="1" dirty="0" smtClean="0"/>
              <a:t>Отбор </a:t>
            </a:r>
            <a:r>
              <a:rPr lang="ru-RU" sz="3200" b="1" dirty="0"/>
              <a:t>признаков по </a:t>
            </a:r>
            <a:r>
              <a:rPr lang="en-US" sz="3200" b="1" dirty="0"/>
              <a:t>Information Value</a:t>
            </a:r>
            <a:endParaRPr lang="ru-RU" sz="3200" b="1" dirty="0"/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7" name="Прямоугольник 3"/>
          <p:cNvSpPr>
            <a:spLocks noChangeArrowheads="1"/>
          </p:cNvSpPr>
          <p:nvPr/>
        </p:nvSpPr>
        <p:spPr bwMode="auto">
          <a:xfrm>
            <a:off x="452091" y="1340768"/>
            <a:ext cx="8015635" cy="218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</a:pPr>
            <a:endParaRPr lang="ru-RU" sz="2400" dirty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ru-RU" sz="2400" dirty="0" smtClean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ru-RU" sz="2400" dirty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ru-RU" sz="2400" dirty="0" smtClean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en-US" sz="2400" dirty="0"/>
          </a:p>
        </p:txBody>
      </p:sp>
      <p:pic>
        <p:nvPicPr>
          <p:cNvPr id="1026" name="Picture 2" descr="C:\Users\НP\Desktop\Снимок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43" y="1842824"/>
            <a:ext cx="6983413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52090" y="1324805"/>
            <a:ext cx="83683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Information </a:t>
            </a:r>
            <a:r>
              <a:rPr lang="en-US" sz="2000" b="1" dirty="0" smtClean="0"/>
              <a:t>Value </a:t>
            </a:r>
            <a:r>
              <a:rPr lang="ru-RU" sz="2000" b="1" dirty="0" smtClean="0"/>
              <a:t>(IV</a:t>
            </a:r>
            <a:r>
              <a:rPr lang="ru-RU" sz="2000" b="1" dirty="0"/>
              <a:t>) </a:t>
            </a:r>
            <a:r>
              <a:rPr lang="ru-RU" sz="2000" dirty="0"/>
              <a:t>измеряет </a:t>
            </a:r>
            <a:r>
              <a:rPr lang="ru-RU" sz="2000" dirty="0" smtClean="0"/>
              <a:t>предсказательную силу признаков</a:t>
            </a:r>
            <a:endParaRPr lang="ru-RU" sz="2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87809" y="3125870"/>
            <a:ext cx="83683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Значения </a:t>
            </a:r>
            <a:r>
              <a:rPr lang="en-US" sz="2000" dirty="0" smtClean="0"/>
              <a:t>Information Value </a:t>
            </a:r>
            <a:r>
              <a:rPr lang="ru-RU" sz="2000" dirty="0" smtClean="0"/>
              <a:t>(IV) для определения </a:t>
            </a:r>
            <a:r>
              <a:rPr lang="en-US" sz="2000" dirty="0" smtClean="0"/>
              <a:t>cutoff</a:t>
            </a:r>
            <a:endParaRPr lang="ru-RU" sz="20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4536"/>
              </p:ext>
            </p:extLst>
          </p:nvPr>
        </p:nvGraphicFramePr>
        <p:xfrm>
          <a:off x="539552" y="3717032"/>
          <a:ext cx="7904758" cy="2589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379"/>
                <a:gridCol w="39523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Information Value </a:t>
                      </a:r>
                      <a:r>
                        <a:rPr lang="ru-RU" sz="1800" b="1" dirty="0" smtClean="0"/>
                        <a:t>(IV)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Предсказательная</a:t>
                      </a:r>
                      <a:r>
                        <a:rPr lang="ru-RU" baseline="0" dirty="0" smtClean="0"/>
                        <a:t> сила</a:t>
                      </a:r>
                      <a:endParaRPr lang="ru-RU" dirty="0"/>
                    </a:p>
                  </a:txBody>
                  <a:tcPr/>
                </a:tc>
              </a:tr>
              <a:tr h="465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&lt;0.02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Бесполезно</a:t>
                      </a:r>
                      <a:r>
                        <a:rPr lang="ru-RU" baseline="0" dirty="0" smtClean="0"/>
                        <a:t> для предсказания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0.02 – 0.1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Слабая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</a:t>
                      </a:r>
                      <a:r>
                        <a:rPr lang="ru-RU" baseline="0" dirty="0" smtClean="0"/>
                        <a:t> – 0.3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0.3</a:t>
                      </a:r>
                      <a:r>
                        <a:rPr lang="ru-RU" baseline="0" dirty="0" smtClean="0"/>
                        <a:t> – 0.5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Хорошая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Слишком</a:t>
                      </a:r>
                      <a:r>
                        <a:rPr lang="ru-RU" baseline="0" dirty="0" smtClean="0"/>
                        <a:t> хорошо, что бы быть правдой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459731" y="1724915"/>
            <a:ext cx="47313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Считается для каждого признака.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287339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pPr lvl="0"/>
            <a:r>
              <a:rPr lang="ru-RU" sz="3200" b="1" dirty="0" smtClean="0"/>
              <a:t>Отбор </a:t>
            </a:r>
            <a:r>
              <a:rPr lang="ru-RU" sz="3200" b="1" dirty="0"/>
              <a:t>признаков по </a:t>
            </a:r>
            <a:r>
              <a:rPr lang="en-US" sz="3200" b="1" dirty="0"/>
              <a:t>Information Value</a:t>
            </a:r>
            <a:endParaRPr lang="ru-RU" sz="3200" b="1" dirty="0"/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14" name="Прямоугольник 3"/>
          <p:cNvSpPr>
            <a:spLocks noChangeArrowheads="1"/>
          </p:cNvSpPr>
          <p:nvPr/>
        </p:nvSpPr>
        <p:spPr bwMode="auto">
          <a:xfrm>
            <a:off x="452091" y="1581528"/>
            <a:ext cx="8015635" cy="307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sz="2400" dirty="0" smtClean="0"/>
              <a:t>Определить </a:t>
            </a:r>
            <a:r>
              <a:rPr lang="en-US" sz="2400" dirty="0" smtClean="0"/>
              <a:t>Cutoff </a:t>
            </a:r>
            <a:r>
              <a:rPr lang="ru-RU" sz="2400" dirty="0" smtClean="0"/>
              <a:t>для </a:t>
            </a:r>
            <a:r>
              <a:rPr lang="en-US" sz="2400" dirty="0" smtClean="0"/>
              <a:t>IV </a:t>
            </a:r>
            <a:r>
              <a:rPr lang="ru-RU" sz="2400" dirty="0" smtClean="0"/>
              <a:t>и корреляции</a:t>
            </a:r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ru-RU" sz="2400" dirty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sz="2400" dirty="0" smtClean="0"/>
              <a:t>Можно сразу исключить признаки с низким </a:t>
            </a:r>
            <a:r>
              <a:rPr lang="en-US" sz="2400" dirty="0"/>
              <a:t>Information </a:t>
            </a:r>
            <a:r>
              <a:rPr lang="en-US" sz="2400" dirty="0" smtClean="0"/>
              <a:t>Value</a:t>
            </a:r>
            <a:r>
              <a:rPr lang="ru-RU" sz="2400" dirty="0" smtClean="0"/>
              <a:t>, а затем и по </a:t>
            </a:r>
            <a:r>
              <a:rPr lang="en-US" sz="2400" dirty="0" smtClean="0"/>
              <a:t>cutoff</a:t>
            </a:r>
            <a:endParaRPr lang="ru-RU" sz="2400" dirty="0" smtClean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ru-RU" sz="2400" dirty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sz="2400" dirty="0" smtClean="0"/>
              <a:t>Осуществить проверку </a:t>
            </a:r>
            <a:r>
              <a:rPr lang="ru-RU" sz="2400" dirty="0"/>
              <a:t>на корреляцию. Из двух коррелирующих </a:t>
            </a:r>
            <a:r>
              <a:rPr lang="ru-RU" sz="2400" dirty="0" smtClean="0"/>
              <a:t>признаков нужно исключить тот, </a:t>
            </a:r>
            <a:r>
              <a:rPr lang="ru-RU" sz="2400" dirty="0"/>
              <a:t>у </a:t>
            </a:r>
            <a:r>
              <a:rPr lang="ru-RU" sz="2400" dirty="0" smtClean="0"/>
              <a:t>которого </a:t>
            </a:r>
            <a:r>
              <a:rPr lang="ru-RU" sz="2400" dirty="0"/>
              <a:t>IV меньше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789589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pPr lvl="0"/>
            <a:r>
              <a:rPr lang="ru-RU" sz="3200" b="1" dirty="0" smtClean="0"/>
              <a:t>Построение логистической регрессии</a:t>
            </a:r>
            <a:endParaRPr lang="ru-RU" sz="3200" b="1" dirty="0"/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sp>
        <p:nvSpPr>
          <p:cNvPr id="7" name="Прямоугольник 3"/>
          <p:cNvSpPr>
            <a:spLocks noChangeArrowheads="1"/>
          </p:cNvSpPr>
          <p:nvPr/>
        </p:nvSpPr>
        <p:spPr bwMode="auto">
          <a:xfrm>
            <a:off x="452091" y="1581528"/>
            <a:ext cx="8015635" cy="1877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sz="2400" dirty="0" smtClean="0"/>
              <a:t>Строим самую обыкновенную логистическую регрессию </a:t>
            </a:r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ru-RU" sz="2400" dirty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sz="2400" dirty="0" smtClean="0"/>
              <a:t>Кросс-</a:t>
            </a:r>
            <a:r>
              <a:rPr lang="ru-RU" sz="2400" dirty="0" err="1" smtClean="0"/>
              <a:t>валидация</a:t>
            </a:r>
            <a:r>
              <a:rPr lang="ru-RU" sz="2400" dirty="0" smtClean="0"/>
              <a:t>, регуляризация, </a:t>
            </a:r>
            <a:r>
              <a:rPr lang="ru-RU" sz="2400" dirty="0" err="1" smtClean="0"/>
              <a:t>грид</a:t>
            </a:r>
            <a:r>
              <a:rPr lang="ru-RU" sz="2400" dirty="0" smtClean="0"/>
              <a:t> </a:t>
            </a:r>
            <a:r>
              <a:rPr lang="ru-RU" sz="2400" dirty="0" err="1" smtClean="0"/>
              <a:t>сёрч</a:t>
            </a:r>
            <a:r>
              <a:rPr lang="ru-RU" sz="2400" dirty="0" smtClean="0"/>
              <a:t> и т. д. и т. п.</a:t>
            </a:r>
          </a:p>
        </p:txBody>
      </p:sp>
      <p:pic>
        <p:nvPicPr>
          <p:cNvPr id="2050" name="Picture 2" descr="C:\Users\НP\Desktop\Снимок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45024"/>
            <a:ext cx="8658277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3206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5654675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en-US" sz="3100" b="1" dirty="0" smtClean="0"/>
              <a:t>Background</a:t>
            </a:r>
            <a:endParaRPr lang="en-US" sz="3100" b="1" dirty="0"/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Прямоугольник 3"/>
          <p:cNvSpPr>
            <a:spLocks noChangeArrowheads="1"/>
          </p:cNvSpPr>
          <p:nvPr/>
        </p:nvSpPr>
        <p:spPr bwMode="auto">
          <a:xfrm>
            <a:off x="4101311" y="1410229"/>
            <a:ext cx="4647153" cy="923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just"/>
            <a:r>
              <a:rPr lang="ru-RU" dirty="0"/>
              <a:t>Начальник отдела внутреннего аудита информационных систем и методологии </a:t>
            </a:r>
            <a:r>
              <a:rPr lang="ru-RU" dirty="0" smtClean="0"/>
              <a:t>Управления внутреннего аудита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27020" y="6437312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pic>
        <p:nvPicPr>
          <p:cNvPr id="3074" name="Picture 2" descr="C:\Users\НP\Desktop\sber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268760"/>
            <a:ext cx="3863497" cy="117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НP\Desktop\kaspi_logo_oplat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61" y="2780928"/>
            <a:ext cx="384042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НP\Desktop\Снимок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56" y="4205585"/>
            <a:ext cx="8612188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3"/>
          <p:cNvSpPr>
            <a:spLocks noChangeArrowheads="1"/>
          </p:cNvSpPr>
          <p:nvPr/>
        </p:nvSpPr>
        <p:spPr bwMode="auto">
          <a:xfrm>
            <a:off x="4237291" y="3212976"/>
            <a:ext cx="4647153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r>
              <a:rPr lang="en-US" dirty="0"/>
              <a:t>Data Scientist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369046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46702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pPr lvl="0"/>
            <a:r>
              <a:rPr lang="ru-RU" sz="3200" b="1" dirty="0" smtClean="0"/>
              <a:t>Построение </a:t>
            </a:r>
            <a:r>
              <a:rPr lang="ru-RU" sz="3200" b="1" dirty="0" err="1" smtClean="0"/>
              <a:t>скоркарты</a:t>
            </a:r>
            <a:r>
              <a:rPr lang="ru-RU" sz="3200" b="1" dirty="0"/>
              <a:t> - Масштабирование баллов</a:t>
            </a:r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58862" y="1484784"/>
            <a:ext cx="80735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/>
              <a:t>Score = (β×WoE+ α/n)×Factor + </a:t>
            </a:r>
            <a:r>
              <a:rPr lang="pt-BR" sz="3200" b="1" dirty="0" smtClean="0"/>
              <a:t>Offset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2276872"/>
            <a:ext cx="74888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Где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r>
              <a:rPr lang="en-US" sz="2400" dirty="0" smtClean="0"/>
              <a:t>β</a:t>
            </a:r>
            <a:r>
              <a:rPr lang="en-US" sz="2400" dirty="0"/>
              <a:t> — </a:t>
            </a:r>
            <a:r>
              <a:rPr lang="ru-RU" sz="2400" dirty="0" smtClean="0"/>
              <a:t>коэффициент логистической регрессии признака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α — </a:t>
            </a:r>
            <a:r>
              <a:rPr lang="en-US" sz="2400" dirty="0" smtClean="0"/>
              <a:t> </a:t>
            </a:r>
            <a:r>
              <a:rPr lang="ru-RU" sz="2400" dirty="0" smtClean="0"/>
              <a:t>свободный </a:t>
            </a:r>
            <a:r>
              <a:rPr lang="ru-RU" sz="2400" dirty="0"/>
              <a:t>член </a:t>
            </a:r>
            <a:endParaRPr lang="en-US" sz="2400" dirty="0"/>
          </a:p>
          <a:p>
            <a:r>
              <a:rPr lang="en-US" sz="2400" dirty="0" err="1" smtClean="0"/>
              <a:t>WoE</a:t>
            </a:r>
            <a:r>
              <a:rPr lang="en-US" sz="2400" dirty="0"/>
              <a:t> — Weight of </a:t>
            </a:r>
            <a:r>
              <a:rPr lang="en-US" sz="2400" dirty="0" smtClean="0"/>
              <a:t>Evidence</a:t>
            </a:r>
            <a:r>
              <a:rPr lang="ru-RU" sz="2400" dirty="0" smtClean="0"/>
              <a:t> признака</a:t>
            </a:r>
          </a:p>
          <a:p>
            <a:r>
              <a:rPr lang="en-US" sz="2400" dirty="0" smtClean="0"/>
              <a:t>n</a:t>
            </a:r>
            <a:r>
              <a:rPr lang="en-US" sz="2400" dirty="0"/>
              <a:t> — </a:t>
            </a:r>
            <a:r>
              <a:rPr lang="ru-RU" sz="2400" dirty="0"/>
              <a:t> количество </a:t>
            </a:r>
            <a:r>
              <a:rPr lang="ru-RU" sz="2400" dirty="0" smtClean="0"/>
              <a:t>признаков, </a:t>
            </a:r>
            <a:r>
              <a:rPr lang="ru-RU" sz="2400" dirty="0"/>
              <a:t>включенных в модель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Factor, Offset — </a:t>
            </a:r>
            <a:r>
              <a:rPr lang="ru-RU" sz="2400" dirty="0"/>
              <a:t> </a:t>
            </a:r>
            <a:r>
              <a:rPr lang="ru-RU" sz="2400" dirty="0" smtClean="0"/>
              <a:t>параметры масштабирования. Множитель и смещение.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843975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46702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pPr lvl="0"/>
            <a:r>
              <a:rPr lang="ru-RU" sz="3200" b="1" dirty="0" smtClean="0"/>
              <a:t>Построение </a:t>
            </a:r>
            <a:r>
              <a:rPr lang="ru-RU" sz="3200" b="1" dirty="0" err="1" smtClean="0"/>
              <a:t>скоркарты</a:t>
            </a:r>
            <a:r>
              <a:rPr lang="ru-RU" sz="3200" b="1" dirty="0"/>
              <a:t> - Масштабирование баллов</a:t>
            </a:r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39552" y="1271662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Factor = </a:t>
            </a:r>
            <a:r>
              <a:rPr lang="en-US" sz="3200" b="1" dirty="0" err="1"/>
              <a:t>pdo</a:t>
            </a:r>
            <a:r>
              <a:rPr lang="en-US" sz="3200" b="1" dirty="0"/>
              <a:t>/Ln(2)</a:t>
            </a:r>
          </a:p>
          <a:p>
            <a:r>
              <a:rPr lang="en-US" sz="3200" b="1" dirty="0" smtClean="0"/>
              <a:t>Offset = B  — (Factor × </a:t>
            </a:r>
            <a:r>
              <a:rPr lang="en-US" sz="3200" b="1" dirty="0" err="1" smtClean="0"/>
              <a:t>ln</a:t>
            </a:r>
            <a:r>
              <a:rPr lang="en-US" sz="3200" b="1" dirty="0" smtClean="0"/>
              <a:t>(Odds))</a:t>
            </a:r>
            <a:endParaRPr lang="en-US" sz="32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2523668"/>
            <a:ext cx="74888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Где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algn="just"/>
            <a:r>
              <a:rPr lang="en-US" sz="2000" dirty="0" err="1" smtClean="0"/>
              <a:t>pdo</a:t>
            </a:r>
            <a:r>
              <a:rPr lang="en-US" sz="2000" dirty="0" smtClean="0"/>
              <a:t> - </a:t>
            </a:r>
            <a:r>
              <a:rPr lang="ru-RU" sz="2000" dirty="0"/>
              <a:t>количество баллов, удваивающее шансы </a:t>
            </a:r>
            <a:endParaRPr lang="en-US" sz="2000" dirty="0" smtClean="0"/>
          </a:p>
          <a:p>
            <a:pPr algn="just"/>
            <a:r>
              <a:rPr lang="en-US" sz="2000" dirty="0" smtClean="0"/>
              <a:t>B - </a:t>
            </a:r>
            <a:r>
              <a:rPr lang="ru-RU" sz="2000" dirty="0"/>
              <a:t>значение на шкале баллов, в которой соотношение шансов составляет </a:t>
            </a:r>
            <a:r>
              <a:rPr lang="ru-RU" sz="2000" i="1" dirty="0"/>
              <a:t>С</a:t>
            </a:r>
            <a:r>
              <a:rPr lang="ru-RU" sz="2000" dirty="0"/>
              <a:t>:1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ru-RU" sz="2000" dirty="0" smtClean="0"/>
              <a:t>Например</a:t>
            </a:r>
            <a:r>
              <a:rPr lang="en-US" sz="2000" dirty="0" smtClean="0"/>
              <a:t>:</a:t>
            </a:r>
          </a:p>
          <a:p>
            <a:pPr algn="just"/>
            <a:r>
              <a:rPr lang="ru-RU" sz="2000" dirty="0" smtClean="0"/>
              <a:t>Если </a:t>
            </a:r>
            <a:r>
              <a:rPr lang="ru-RU" sz="2000" dirty="0"/>
              <a:t>оценочная карта имеет базовые коэффициенты </a:t>
            </a:r>
            <a:r>
              <a:rPr lang="ru-RU" sz="2000" dirty="0" smtClean="0"/>
              <a:t>50</a:t>
            </a:r>
            <a:r>
              <a:rPr lang="en-US" sz="2000" dirty="0" smtClean="0"/>
              <a:t> </a:t>
            </a:r>
            <a:r>
              <a:rPr lang="ru-RU" sz="2000" dirty="0" smtClean="0"/>
              <a:t>: </a:t>
            </a:r>
            <a:r>
              <a:rPr lang="ru-RU" sz="2000" dirty="0"/>
              <a:t>1 </a:t>
            </a:r>
            <a:r>
              <a:rPr lang="ru-RU" sz="2000" dirty="0" smtClean="0"/>
              <a:t>в </a:t>
            </a:r>
            <a:r>
              <a:rPr lang="ru-RU" sz="2000" dirty="0"/>
              <a:t>600 </a:t>
            </a:r>
            <a:r>
              <a:rPr lang="ru-RU" sz="2000" dirty="0" smtClean="0"/>
              <a:t>баллах, </a:t>
            </a:r>
            <a:r>
              <a:rPr lang="ru-RU" sz="2000" dirty="0"/>
              <a:t>а </a:t>
            </a:r>
            <a:r>
              <a:rPr lang="ru-RU" sz="2000" dirty="0" err="1"/>
              <a:t>pdo</a:t>
            </a:r>
            <a:r>
              <a:rPr lang="ru-RU" sz="2000" dirty="0"/>
              <a:t> из 20 (вероятность удвоения каждые 20 </a:t>
            </a:r>
            <a:r>
              <a:rPr lang="ru-RU" sz="2000" dirty="0" smtClean="0"/>
              <a:t>баллов), то множитель и </a:t>
            </a:r>
            <a:r>
              <a:rPr lang="ru-RU" sz="2000" dirty="0"/>
              <a:t>смещение будут:</a:t>
            </a:r>
            <a:endParaRPr lang="en-US" sz="2000" dirty="0"/>
          </a:p>
          <a:p>
            <a:r>
              <a:rPr lang="en-US" sz="2000" dirty="0" smtClean="0"/>
              <a:t>Factor = 20/Ln(2</a:t>
            </a:r>
            <a:r>
              <a:rPr lang="en-US" sz="2000" dirty="0"/>
              <a:t>) = 28.85</a:t>
            </a:r>
            <a:br>
              <a:rPr lang="en-US" sz="2000" dirty="0"/>
            </a:br>
            <a:r>
              <a:rPr lang="en-US" sz="2000" dirty="0"/>
              <a:t>Offset = 600- 28.85 × Ln (50) = 487.14</a:t>
            </a:r>
            <a:endParaRPr lang="en-US" sz="2000" dirty="0" smtClean="0"/>
          </a:p>
          <a:p>
            <a:pPr algn="just"/>
            <a:r>
              <a:rPr lang="en-US" sz="2000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563719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ru-RU" sz="3200" b="1" dirty="0" err="1" smtClean="0"/>
              <a:t>Скоринговая</a:t>
            </a:r>
            <a:r>
              <a:rPr lang="ru-RU" sz="3200" b="1" dirty="0" smtClean="0"/>
              <a:t> карта</a:t>
            </a:r>
            <a:endParaRPr lang="ru-RU" sz="3200" b="1" dirty="0"/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pic>
        <p:nvPicPr>
          <p:cNvPr id="6149" name="Picture 5" descr="C:\Users\НP\Desktop\261-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30" y="1412776"/>
            <a:ext cx="571500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6012160" y="1541125"/>
            <a:ext cx="28803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Установим </a:t>
            </a:r>
            <a:r>
              <a:rPr lang="en-US" dirty="0" smtClean="0"/>
              <a:t>cutoff = 150</a:t>
            </a:r>
            <a:r>
              <a:rPr lang="en-US" dirty="0"/>
              <a:t> </a:t>
            </a:r>
            <a:r>
              <a:rPr lang="ru-RU" dirty="0" smtClean="0"/>
              <a:t>баллам</a:t>
            </a:r>
          </a:p>
          <a:p>
            <a:endParaRPr lang="ru-RU" dirty="0"/>
          </a:p>
          <a:p>
            <a:r>
              <a:rPr lang="ru-RU" dirty="0" smtClean="0"/>
              <a:t>В Банк пришел клиент</a:t>
            </a:r>
            <a:r>
              <a:rPr lang="en-US" dirty="0" smtClean="0"/>
              <a:t>:</a:t>
            </a:r>
          </a:p>
          <a:p>
            <a:r>
              <a:rPr lang="ru-RU" dirty="0" smtClean="0"/>
              <a:t>Мужчина, 50 лет, высшее образование, стаж более 10 лет, женат, есть авто</a:t>
            </a:r>
          </a:p>
          <a:p>
            <a:endParaRPr lang="ru-RU" dirty="0"/>
          </a:p>
          <a:p>
            <a:r>
              <a:rPr lang="ru-RU" dirty="0" smtClean="0"/>
              <a:t>Его </a:t>
            </a:r>
            <a:r>
              <a:rPr lang="ru-RU" dirty="0" err="1" smtClean="0"/>
              <a:t>скорбалл</a:t>
            </a:r>
            <a:r>
              <a:rPr lang="ru-RU" dirty="0" smtClean="0"/>
              <a:t> – </a:t>
            </a:r>
            <a:r>
              <a:rPr lang="en-US" dirty="0" smtClean="0"/>
              <a:t>189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Решение модели – </a:t>
            </a:r>
            <a:r>
              <a:rPr lang="ru-RU" b="1" dirty="0" smtClean="0">
                <a:solidFill>
                  <a:srgbClr val="92D050"/>
                </a:solidFill>
              </a:rPr>
              <a:t>ОДОБРЕНО</a:t>
            </a:r>
            <a:endParaRPr lang="en-US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1960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0" y="0"/>
            <a:ext cx="846702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pPr lvl="0"/>
            <a:r>
              <a:rPr lang="ru-RU" sz="3200" b="1" dirty="0" smtClean="0"/>
              <a:t>Заключение</a:t>
            </a:r>
            <a:endParaRPr lang="ru-RU" sz="3200" b="1" dirty="0"/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sp>
        <p:nvSpPr>
          <p:cNvPr id="8" name="Прямоугольник 3"/>
          <p:cNvSpPr>
            <a:spLocks noChangeArrowheads="1"/>
          </p:cNvSpPr>
          <p:nvPr/>
        </p:nvSpPr>
        <p:spPr bwMode="auto">
          <a:xfrm>
            <a:off x="588813" y="1333997"/>
            <a:ext cx="8015635" cy="51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</a:pPr>
            <a:r>
              <a:rPr lang="ru-RU" sz="2400" dirty="0" smtClean="0"/>
              <a:t>Узнали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</a:pPr>
            <a:endParaRPr lang="ru-RU" sz="2400" dirty="0" smtClean="0"/>
          </a:p>
          <a:p>
            <a:pPr marL="441320" indent="-44132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sz="2400" dirty="0" smtClean="0"/>
              <a:t>Что такое кредитный риск</a:t>
            </a:r>
          </a:p>
          <a:p>
            <a:pPr marL="441320" indent="-44132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ru-RU" sz="2400" dirty="0" smtClean="0"/>
          </a:p>
          <a:p>
            <a:pPr marL="441320" indent="-44132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sz="2400" dirty="0" smtClean="0"/>
              <a:t>Как им управлять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</a:pPr>
            <a:endParaRPr lang="ru-RU" sz="2400" dirty="0" smtClean="0"/>
          </a:p>
          <a:p>
            <a:pPr marL="441320" indent="-44132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sz="2400" dirty="0" smtClean="0"/>
              <a:t>Какие есть подходы в моделировании кредитных рисков</a:t>
            </a:r>
          </a:p>
          <a:p>
            <a:pPr marL="441320" indent="-44132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ru-RU" sz="2400" dirty="0" smtClean="0"/>
          </a:p>
          <a:p>
            <a:pPr marL="441320" indent="-44132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sz="2400" dirty="0" smtClean="0"/>
              <a:t>Как строить </a:t>
            </a:r>
            <a:r>
              <a:rPr lang="ru-RU" sz="2400" dirty="0" err="1" smtClean="0"/>
              <a:t>скоринговые</a:t>
            </a:r>
            <a:r>
              <a:rPr lang="ru-RU" sz="2400" dirty="0" smtClean="0"/>
              <a:t> карты</a:t>
            </a:r>
          </a:p>
          <a:p>
            <a:pPr marL="441320" indent="-44132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ru-RU" sz="2400" dirty="0"/>
          </a:p>
          <a:p>
            <a:pPr marL="441320" indent="-44132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47586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4" descr="C:\Users\Natalia\Desktop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05563"/>
            <a:ext cx="9144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4" name="Picture 3" descr="C:\Users\Natalia\Documents\Для презентаций\stickers-bullet\sticker-righ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80126" y="11114"/>
            <a:ext cx="30638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2" descr="C:\Users\Natalia\Downloads\9560810_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80064" y="9526"/>
            <a:ext cx="3559175" cy="512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6" name="TextBox 10"/>
          <p:cNvSpPr txBox="1">
            <a:spLocks noChangeArrowheads="1"/>
          </p:cNvSpPr>
          <p:nvPr/>
        </p:nvSpPr>
        <p:spPr bwMode="auto">
          <a:xfrm>
            <a:off x="250826" y="490538"/>
            <a:ext cx="6049963" cy="212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r>
              <a:rPr lang="ru-RU" sz="4400"/>
              <a:t>Спасибо за внимание!</a:t>
            </a:r>
            <a:endParaRPr lang="en-US" sz="4400"/>
          </a:p>
          <a:p>
            <a:r>
              <a:rPr lang="en-US" sz="4400"/>
              <a:t>  </a:t>
            </a:r>
            <a:endParaRPr lang="ru-RU" sz="4400"/>
          </a:p>
          <a:p>
            <a:r>
              <a:rPr lang="ru-RU" sz="4400"/>
              <a:t>Вопросы?</a:t>
            </a:r>
            <a:endParaRPr lang="en-US" sz="4400">
              <a:latin typeface="Calibri" pitchFamily="34" charset="0"/>
            </a:endParaRPr>
          </a:p>
        </p:txBody>
      </p:sp>
      <p:sp>
        <p:nvSpPr>
          <p:cNvPr id="44037" name="Text Box 8"/>
          <p:cNvSpPr txBox="1">
            <a:spLocks noChangeArrowheads="1"/>
          </p:cNvSpPr>
          <p:nvPr/>
        </p:nvSpPr>
        <p:spPr bwMode="auto">
          <a:xfrm>
            <a:off x="468314" y="3789363"/>
            <a:ext cx="3179762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Aft>
                <a:spcPct val="40000"/>
              </a:spcAft>
            </a:pPr>
            <a:r>
              <a:rPr lang="ru-RU" sz="2400" b="1" dirty="0" err="1" smtClean="0"/>
              <a:t>Алимбеков</a:t>
            </a:r>
            <a:r>
              <a:rPr lang="ru-RU" sz="2400" b="1" dirty="0" smtClean="0"/>
              <a:t> Ренат</a:t>
            </a:r>
            <a:endParaRPr lang="ru-RU" sz="2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5654675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ru-RU" sz="3200" b="1" dirty="0" smtClean="0">
                <a:ea typeface="ＭＳ Ｐゴシック" pitchFamily="1" charset="-128"/>
              </a:rPr>
              <a:t>Что мы узнаем сегодня?</a:t>
            </a:r>
            <a:endParaRPr lang="en-US" sz="3100" b="1" dirty="0"/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Прямоугольник 3"/>
          <p:cNvSpPr>
            <a:spLocks noChangeArrowheads="1"/>
          </p:cNvSpPr>
          <p:nvPr/>
        </p:nvSpPr>
        <p:spPr bwMode="auto">
          <a:xfrm>
            <a:off x="588813" y="1333997"/>
            <a:ext cx="8015635" cy="4881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marL="441320" indent="-44132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sz="2400" dirty="0" smtClean="0"/>
              <a:t>Что такое кредитный риск</a:t>
            </a:r>
          </a:p>
          <a:p>
            <a:pPr marL="441320" indent="-44132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ru-RU" sz="2400" dirty="0" smtClean="0"/>
          </a:p>
          <a:p>
            <a:pPr marL="441320" indent="-44132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sz="2400" dirty="0" smtClean="0"/>
              <a:t>Как управлять кредитным риском</a:t>
            </a:r>
          </a:p>
          <a:p>
            <a:pPr marL="441320" indent="-44132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ru-RU" sz="2400" dirty="0" smtClean="0"/>
          </a:p>
          <a:p>
            <a:pPr marL="441320" indent="-44132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sz="2400" dirty="0" smtClean="0"/>
              <a:t>Подходы в моделировании кредитных рисков</a:t>
            </a:r>
          </a:p>
          <a:p>
            <a:pPr marL="441320" indent="-44132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ru-RU" sz="2400" dirty="0" smtClean="0"/>
          </a:p>
          <a:p>
            <a:pPr marL="441320" indent="-44132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sz="2400" dirty="0" smtClean="0"/>
              <a:t>Логистическая регрессия – наше всё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</a:pPr>
            <a:endParaRPr lang="ru-RU" sz="2400" dirty="0" smtClean="0"/>
          </a:p>
          <a:p>
            <a:pPr marL="441320" indent="-44132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sz="2400" dirty="0" smtClean="0"/>
              <a:t>Практическое построение </a:t>
            </a:r>
            <a:r>
              <a:rPr lang="ru-RU" sz="2400" dirty="0" err="1" smtClean="0"/>
              <a:t>скоринговых</a:t>
            </a:r>
            <a:r>
              <a:rPr lang="ru-RU" sz="2400" dirty="0" smtClean="0"/>
              <a:t> карт</a:t>
            </a:r>
          </a:p>
          <a:p>
            <a:pPr marL="441320" indent="-44132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ru-RU" sz="2400" dirty="0"/>
          </a:p>
          <a:p>
            <a:pPr marL="441320" indent="-44132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en-US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5832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7170885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ru-RU" sz="3200" b="1" dirty="0" smtClean="0">
                <a:ea typeface="ＭＳ Ｐゴシック" pitchFamily="1" charset="-128"/>
              </a:rPr>
              <a:t>Что такое кредитный риск?</a:t>
            </a:r>
            <a:endParaRPr lang="en-US" sz="3100" b="1" dirty="0"/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7" name="Прямоугольник 3"/>
          <p:cNvSpPr>
            <a:spLocks noChangeArrowheads="1"/>
          </p:cNvSpPr>
          <p:nvPr/>
        </p:nvSpPr>
        <p:spPr bwMode="auto">
          <a:xfrm>
            <a:off x="588813" y="1628796"/>
            <a:ext cx="8015635" cy="291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sz="2400" b="1" dirty="0" smtClean="0"/>
              <a:t>Риск</a:t>
            </a:r>
            <a:r>
              <a:rPr lang="ru-RU" sz="2400" dirty="0" smtClean="0"/>
              <a:t> – это отклонение от ожидаемого исхода как в большую, так и в меньшую сторону и влияние этого отклонения на стоимость компании и ее способность выполнять свою миссию. </a:t>
            </a:r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ru-RU" sz="2400" dirty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sz="2400" b="1" dirty="0" smtClean="0"/>
              <a:t>Кредитный риск </a:t>
            </a:r>
            <a:r>
              <a:rPr lang="ru-RU" sz="2400" dirty="0" smtClean="0"/>
              <a:t>- </a:t>
            </a:r>
            <a:r>
              <a:rPr lang="ru-RU" sz="2400" dirty="0"/>
              <a:t>р</a:t>
            </a:r>
            <a:r>
              <a:rPr lang="ru-RU" sz="2400" dirty="0" smtClean="0"/>
              <a:t>иск </a:t>
            </a:r>
            <a:r>
              <a:rPr lang="ru-RU" sz="2400" dirty="0"/>
              <a:t>наступления дефолта </a:t>
            </a:r>
            <a:r>
              <a:rPr lang="ru-RU" sz="2400" dirty="0" smtClean="0"/>
              <a:t>контрагента. </a:t>
            </a:r>
            <a:endParaRPr lang="ru-RU" sz="2400" dirty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00127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34981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ru-RU" sz="3200" b="1" dirty="0" smtClean="0">
                <a:ea typeface="ＭＳ Ｐゴシック" pitchFamily="1" charset="-128"/>
              </a:rPr>
              <a:t>Баланс между риском и доходностью</a:t>
            </a:r>
            <a:endParaRPr lang="en-US" sz="3100" b="1" dirty="0"/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2" name="Стрелка вниз 1"/>
          <p:cNvSpPr/>
          <p:nvPr/>
        </p:nvSpPr>
        <p:spPr>
          <a:xfrm>
            <a:off x="611560" y="4437112"/>
            <a:ext cx="864096" cy="19446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низ 8"/>
          <p:cNvSpPr/>
          <p:nvPr/>
        </p:nvSpPr>
        <p:spPr>
          <a:xfrm rot="10800000">
            <a:off x="626468" y="1268760"/>
            <a:ext cx="864096" cy="194463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3"/>
          <p:cNvSpPr>
            <a:spLocks noChangeArrowheads="1"/>
          </p:cNvSpPr>
          <p:nvPr/>
        </p:nvSpPr>
        <p:spPr bwMode="auto">
          <a:xfrm>
            <a:off x="529979" y="3573016"/>
            <a:ext cx="1246883" cy="3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</a:pPr>
            <a:r>
              <a:rPr lang="ru-RU" sz="2400" b="1" dirty="0" smtClean="0">
                <a:solidFill>
                  <a:srgbClr val="FF0000"/>
                </a:solidFill>
              </a:rPr>
              <a:t>РИСК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Прямоугольник 3"/>
          <p:cNvSpPr>
            <a:spLocks noChangeArrowheads="1"/>
          </p:cNvSpPr>
          <p:nvPr/>
        </p:nvSpPr>
        <p:spPr bwMode="auto">
          <a:xfrm>
            <a:off x="1740847" y="1412776"/>
            <a:ext cx="6935610" cy="226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dirty="0" smtClean="0"/>
              <a:t>Банк принял на себя излишний риск</a:t>
            </a:r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ru-RU" dirty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dirty="0" smtClean="0"/>
              <a:t>Банк несет потери, связанные с резервированием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</a:pPr>
            <a:endParaRPr lang="ru-RU" dirty="0" smtClean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dirty="0" smtClean="0"/>
              <a:t>Падает качество кредитного портфеля</a:t>
            </a:r>
            <a:endParaRPr lang="ru-RU" dirty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en-US" sz="2400" dirty="0"/>
          </a:p>
        </p:txBody>
      </p:sp>
      <p:sp>
        <p:nvSpPr>
          <p:cNvPr id="12" name="Прямоугольник 3"/>
          <p:cNvSpPr>
            <a:spLocks noChangeArrowheads="1"/>
          </p:cNvSpPr>
          <p:nvPr/>
        </p:nvSpPr>
        <p:spPr bwMode="auto">
          <a:xfrm>
            <a:off x="1716315" y="4653136"/>
            <a:ext cx="6935610" cy="1064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dirty="0" smtClean="0"/>
              <a:t>Банк излишне консервативен</a:t>
            </a:r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ru-RU" dirty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dirty="0" smtClean="0"/>
              <a:t>Банк недополучил доход</a:t>
            </a:r>
          </a:p>
        </p:txBody>
      </p:sp>
    </p:spTree>
    <p:extLst>
      <p:ext uri="{BB962C8B-B14F-4D97-AF65-F5344CB8AC3E}">
        <p14:creationId xmlns:p14="http://schemas.microsoft.com/office/powerpoint/2010/main" val="28172235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ru-RU" sz="3200" b="1" dirty="0" smtClean="0">
                <a:ea typeface="ＭＳ Ｐゴシック" pitchFamily="1" charset="-128"/>
              </a:rPr>
              <a:t>Способы минимизации кредитного риска</a:t>
            </a:r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7" name="Прямоугольник 3"/>
          <p:cNvSpPr>
            <a:spLocks noChangeArrowheads="1"/>
          </p:cNvSpPr>
          <p:nvPr/>
        </p:nvSpPr>
        <p:spPr bwMode="auto">
          <a:xfrm>
            <a:off x="428675" y="1340768"/>
            <a:ext cx="8015635" cy="561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endParaRPr lang="ru-RU" sz="2400" dirty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sz="2400" dirty="0"/>
              <a:t>Система лимитов и профилей</a:t>
            </a:r>
          </a:p>
          <a:p>
            <a:endParaRPr lang="ru-RU" sz="2400" dirty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sz="2400" dirty="0"/>
              <a:t>Система </a:t>
            </a:r>
            <a:r>
              <a:rPr lang="ru-RU" sz="2400" dirty="0" err="1" smtClean="0"/>
              <a:t>андеррайтинга</a:t>
            </a:r>
            <a:endParaRPr lang="ru-RU" sz="2400" dirty="0" smtClean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ru-RU" sz="2400" dirty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sz="2400" dirty="0" smtClean="0"/>
              <a:t>Инструменты </a:t>
            </a:r>
            <a:r>
              <a:rPr lang="ru-RU" sz="2400" dirty="0"/>
              <a:t>оценки </a:t>
            </a:r>
            <a:r>
              <a:rPr lang="ru-RU" sz="2400" dirty="0" smtClean="0"/>
              <a:t>рисков – модели</a:t>
            </a:r>
          </a:p>
          <a:p>
            <a:endParaRPr lang="ru-RU" sz="2400" dirty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r>
              <a:rPr lang="ru-RU" sz="2400" dirty="0"/>
              <a:t>Кредитный процесс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</a:pPr>
            <a:endParaRPr lang="ru-RU" sz="2400" dirty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ru-RU" sz="2400" dirty="0" smtClean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ru-RU" sz="2400" dirty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ru-RU" sz="2400" dirty="0" smtClean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5"/>
              </a:buBlip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79946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ru-RU" sz="3200" b="1" dirty="0" smtClean="0">
                <a:ea typeface="ＭＳ Ｐゴシック" pitchFamily="1" charset="-128"/>
              </a:rPr>
              <a:t>Моделирование</a:t>
            </a:r>
            <a:r>
              <a:rPr lang="en-US" sz="3200" b="1" dirty="0" smtClean="0">
                <a:ea typeface="ＭＳ Ｐゴシック" pitchFamily="1" charset="-128"/>
              </a:rPr>
              <a:t> </a:t>
            </a:r>
            <a:r>
              <a:rPr lang="ru-RU" sz="3200" b="1" dirty="0" smtClean="0">
                <a:ea typeface="ＭＳ Ｐゴシック" pitchFamily="1" charset="-128"/>
              </a:rPr>
              <a:t>кредитных рисков</a:t>
            </a:r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25450" y="1217960"/>
            <a:ext cx="7818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Эволюция развития подхода моделирования</a:t>
            </a: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694365015"/>
              </p:ext>
            </p:extLst>
          </p:nvPr>
        </p:nvGraphicFramePr>
        <p:xfrm>
          <a:off x="53975" y="1587292"/>
          <a:ext cx="9036050" cy="1527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899592" y="2852936"/>
            <a:ext cx="8194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i="1" dirty="0"/>
              <a:t>1941 г. </a:t>
            </a:r>
            <a:endParaRPr lang="ru-RU" sz="1400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2987824" y="2875002"/>
            <a:ext cx="8194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i="1" dirty="0"/>
              <a:t>1968 г. </a:t>
            </a:r>
            <a:endParaRPr lang="ru-RU" sz="1400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5264713" y="2875002"/>
            <a:ext cx="8194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i="1" dirty="0"/>
              <a:t>1974 г. </a:t>
            </a:r>
            <a:endParaRPr lang="ru-RU" sz="1400" dirty="0"/>
          </a:p>
        </p:txBody>
      </p:sp>
      <p:sp>
        <p:nvSpPr>
          <p:cNvPr id="69" name="Прямоугольник 68"/>
          <p:cNvSpPr/>
          <p:nvPr/>
        </p:nvSpPr>
        <p:spPr>
          <a:xfrm>
            <a:off x="7092280" y="2872502"/>
            <a:ext cx="12214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i="1" dirty="0"/>
              <a:t>Наше время</a:t>
            </a:r>
            <a:endParaRPr lang="ru-RU" sz="1400" dirty="0"/>
          </a:p>
        </p:txBody>
      </p:sp>
      <p:sp>
        <p:nvSpPr>
          <p:cNvPr id="70" name="Прямоугольник 69"/>
          <p:cNvSpPr/>
          <p:nvPr/>
        </p:nvSpPr>
        <p:spPr>
          <a:xfrm>
            <a:off x="149250" y="3284984"/>
            <a:ext cx="2118494" cy="145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10"/>
              </a:buBlip>
            </a:pPr>
            <a:r>
              <a:rPr lang="ru-RU" sz="1400" dirty="0" smtClean="0"/>
              <a:t>Первый </a:t>
            </a:r>
            <a:r>
              <a:rPr lang="ru-RU" sz="1400" dirty="0"/>
              <a:t>раз применен подход количественной оценки рисков</a:t>
            </a:r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10"/>
              </a:buBlip>
            </a:pPr>
            <a:r>
              <a:rPr lang="ru-RU" sz="1400" dirty="0" smtClean="0"/>
              <a:t>Оценка </a:t>
            </a:r>
            <a:r>
              <a:rPr lang="ru-RU" sz="1400" dirty="0"/>
              <a:t>кредитного риска физических лиц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2267744" y="3160713"/>
            <a:ext cx="2520280" cy="2588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Создание модели </a:t>
            </a:r>
            <a:r>
              <a:rPr lang="en-US" sz="1400" dirty="0"/>
              <a:t>Z-score</a:t>
            </a:r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10"/>
              </a:buBlip>
            </a:pPr>
            <a:r>
              <a:rPr lang="ru-RU" sz="1400" dirty="0" smtClean="0"/>
              <a:t>Первая </a:t>
            </a:r>
            <a:r>
              <a:rPr lang="ru-RU" sz="1400" dirty="0"/>
              <a:t>полноценная модель </a:t>
            </a:r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10"/>
              </a:buBlip>
            </a:pPr>
            <a:r>
              <a:rPr lang="ru-RU" sz="1400" dirty="0" smtClean="0"/>
              <a:t>Модель </a:t>
            </a:r>
            <a:r>
              <a:rPr lang="ru-RU" sz="1400" dirty="0"/>
              <a:t>предсказывает дефолт частной компании</a:t>
            </a:r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10"/>
              </a:buBlip>
            </a:pPr>
            <a:r>
              <a:rPr lang="ru-RU" sz="1400" dirty="0" smtClean="0"/>
              <a:t>И </a:t>
            </a:r>
            <a:r>
              <a:rPr lang="ru-RU" sz="1400" dirty="0"/>
              <a:t>сейчас используется некоторыми европейскими и американскими банками</a:t>
            </a:r>
          </a:p>
        </p:txBody>
      </p:sp>
      <p:sp>
        <p:nvSpPr>
          <p:cNvPr id="72" name="Прямоугольник 71"/>
          <p:cNvSpPr/>
          <p:nvPr/>
        </p:nvSpPr>
        <p:spPr>
          <a:xfrm>
            <a:off x="4788024" y="3214256"/>
            <a:ext cx="2160240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Создан </a:t>
            </a:r>
            <a:r>
              <a:rPr lang="ru-RU" sz="1400" dirty="0" err="1" smtClean="0"/>
              <a:t>Базельский</a:t>
            </a:r>
            <a:r>
              <a:rPr lang="ru-RU" sz="1400" dirty="0" smtClean="0"/>
              <a:t> комитет</a:t>
            </a:r>
            <a:endParaRPr lang="ru-RU" sz="1400" dirty="0"/>
          </a:p>
          <a:p>
            <a:r>
              <a:rPr lang="ru-RU" sz="1400" dirty="0"/>
              <a:t>Его функции</a:t>
            </a:r>
            <a:r>
              <a:rPr lang="ru-RU" dirty="0"/>
              <a:t>:</a:t>
            </a:r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10"/>
              </a:buBlip>
            </a:pPr>
            <a:r>
              <a:rPr lang="ru-RU" sz="1400" dirty="0" smtClean="0"/>
              <a:t>консультативный </a:t>
            </a:r>
            <a:r>
              <a:rPr lang="ru-RU" sz="1400" dirty="0"/>
              <a:t>орган</a:t>
            </a:r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10"/>
              </a:buBlip>
            </a:pPr>
            <a:r>
              <a:rPr lang="ru-RU" sz="1400" dirty="0" smtClean="0"/>
              <a:t>собирает </a:t>
            </a:r>
            <a:r>
              <a:rPr lang="ru-RU" sz="1400" dirty="0"/>
              <a:t>экспертов по оценке кредитного риска</a:t>
            </a:r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10"/>
              </a:buBlip>
            </a:pPr>
            <a:r>
              <a:rPr lang="ru-RU" sz="1400" dirty="0" smtClean="0"/>
              <a:t>выпускает </a:t>
            </a:r>
            <a:r>
              <a:rPr lang="ru-RU" sz="1400" dirty="0"/>
              <a:t>рекомендации для регуляторных органов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7005976" y="3214256"/>
            <a:ext cx="188650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10"/>
              </a:buBlip>
            </a:pPr>
            <a:r>
              <a:rPr lang="ru-RU" sz="1400" dirty="0" smtClean="0"/>
              <a:t>Расчет </a:t>
            </a:r>
            <a:r>
              <a:rPr lang="ru-RU" sz="1400" dirty="0"/>
              <a:t>трех компонентов</a:t>
            </a:r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10"/>
              </a:buBlip>
            </a:pPr>
            <a:r>
              <a:rPr lang="ru-RU" sz="1400" dirty="0" smtClean="0"/>
              <a:t>Новые </a:t>
            </a:r>
            <a:r>
              <a:rPr lang="ru-RU" sz="1400" dirty="0"/>
              <a:t>требования к достаточности капитала и ликвидности, пересмотренные по результатам финансового кризиса</a:t>
            </a:r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10"/>
              </a:buBlip>
            </a:pPr>
            <a:r>
              <a:rPr lang="ru-RU" sz="1400" dirty="0" smtClean="0"/>
              <a:t>Внедрение стандарта </a:t>
            </a:r>
            <a:r>
              <a:rPr lang="ru-RU" sz="1400" dirty="0"/>
              <a:t>Базеля III</a:t>
            </a:r>
          </a:p>
        </p:txBody>
      </p:sp>
    </p:spTree>
    <p:extLst>
      <p:ext uri="{BB962C8B-B14F-4D97-AF65-F5344CB8AC3E}">
        <p14:creationId xmlns:p14="http://schemas.microsoft.com/office/powerpoint/2010/main" val="22960979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ru-RU" sz="3200" b="1" dirty="0" smtClean="0">
                <a:ea typeface="ＭＳ Ｐゴシック" pitchFamily="1" charset="-128"/>
              </a:rPr>
              <a:t>Моделирование</a:t>
            </a:r>
            <a:r>
              <a:rPr lang="en-US" sz="3200" b="1" dirty="0" smtClean="0">
                <a:ea typeface="ＭＳ Ｐゴシック" pitchFamily="1" charset="-128"/>
              </a:rPr>
              <a:t> </a:t>
            </a:r>
            <a:r>
              <a:rPr lang="ru-RU" sz="3200" b="1" dirty="0" smtClean="0">
                <a:ea typeface="ＭＳ Ｐゴシック" pitchFamily="1" charset="-128"/>
              </a:rPr>
              <a:t>кредитных рисков</a:t>
            </a:r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36167" y="1268760"/>
            <a:ext cx="3723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Из ботаники в банковский сектор</a:t>
            </a:r>
          </a:p>
        </p:txBody>
      </p:sp>
      <p:pic>
        <p:nvPicPr>
          <p:cNvPr id="1026" name="Picture 2" descr="C:\Users\НP\Desktop\Fiher-Iri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14" y="1772816"/>
            <a:ext cx="441617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4932040" y="1426339"/>
            <a:ext cx="396044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6"/>
              </a:buBlip>
            </a:pPr>
            <a:r>
              <a:rPr lang="ru-RU" sz="1600" dirty="0" smtClean="0"/>
              <a:t>Возраст</a:t>
            </a:r>
            <a:r>
              <a:rPr lang="ru-RU" sz="1600" dirty="0"/>
              <a:t>: 0,1 балла за каждый год свыше 20 лет (максимум — 0,30</a:t>
            </a:r>
            <a:r>
              <a:rPr lang="ru-RU" sz="1600" dirty="0" smtClean="0"/>
              <a:t>).</a:t>
            </a:r>
            <a:endParaRPr lang="ru-RU" sz="1600" dirty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6"/>
              </a:buBlip>
            </a:pPr>
            <a:r>
              <a:rPr lang="ru-RU" sz="1600" dirty="0" smtClean="0"/>
              <a:t>Пол</a:t>
            </a:r>
            <a:r>
              <a:rPr lang="ru-RU" sz="1600" dirty="0"/>
              <a:t>: женский (0,40), мужской (0</a:t>
            </a:r>
            <a:r>
              <a:rPr lang="ru-RU" sz="1600" dirty="0" smtClean="0"/>
              <a:t>).</a:t>
            </a:r>
            <a:endParaRPr lang="ru-RU" sz="1600" dirty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6"/>
              </a:buBlip>
            </a:pPr>
            <a:r>
              <a:rPr lang="ru-RU" sz="1600" dirty="0" smtClean="0"/>
              <a:t>Срок </a:t>
            </a:r>
            <a:r>
              <a:rPr lang="ru-RU" sz="1600" dirty="0"/>
              <a:t>проживания в регионе: 0,042 за каждый год </a:t>
            </a:r>
            <a:br>
              <a:rPr lang="ru-RU" sz="1600" dirty="0"/>
            </a:br>
            <a:r>
              <a:rPr lang="ru-RU" sz="1600" dirty="0"/>
              <a:t>(максимально — 0,42</a:t>
            </a:r>
            <a:r>
              <a:rPr lang="ru-RU" sz="1600" dirty="0" smtClean="0"/>
              <a:t>).</a:t>
            </a:r>
            <a:endParaRPr lang="ru-RU" sz="1600" dirty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6"/>
              </a:buBlip>
            </a:pPr>
            <a:r>
              <a:rPr lang="ru-RU" sz="1600" dirty="0" smtClean="0"/>
              <a:t>Профессия</a:t>
            </a:r>
            <a:r>
              <a:rPr lang="ru-RU" sz="1600" dirty="0"/>
              <a:t>: 0,55 за профессию с низким риском, 0 за профессию с высоким риском, 0,16 — другие </a:t>
            </a:r>
            <a:r>
              <a:rPr lang="ru-RU" sz="1600" dirty="0" smtClean="0"/>
              <a:t>профессии.</a:t>
            </a:r>
            <a:endParaRPr lang="ru-RU" sz="1600" dirty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6"/>
              </a:buBlip>
            </a:pPr>
            <a:r>
              <a:rPr lang="ru-RU" sz="1600" dirty="0" smtClean="0"/>
              <a:t>Работа</a:t>
            </a:r>
            <a:r>
              <a:rPr lang="ru-RU" sz="1600" dirty="0"/>
              <a:t>: 0,21 на предприятиях общественной отрасли, 0 — </a:t>
            </a:r>
            <a:r>
              <a:rPr lang="ru-RU" sz="1600" dirty="0" smtClean="0"/>
              <a:t>другие.</a:t>
            </a:r>
            <a:endParaRPr lang="ru-RU" sz="1600" dirty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6"/>
              </a:buBlip>
            </a:pPr>
            <a:r>
              <a:rPr lang="ru-RU" sz="1600" dirty="0" smtClean="0"/>
              <a:t>Срок </a:t>
            </a:r>
            <a:r>
              <a:rPr lang="ru-RU" sz="1600" dirty="0"/>
              <a:t>занятости: 0,059 за каждый год работы на данном </a:t>
            </a:r>
            <a:r>
              <a:rPr lang="ru-RU" sz="1600" dirty="0" smtClean="0"/>
              <a:t>предприятии.</a:t>
            </a:r>
            <a:endParaRPr lang="ru-RU" sz="1600" dirty="0"/>
          </a:p>
          <a:p>
            <a:pPr marL="441320" indent="-44132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  <a:buBlip>
                <a:blip r:embed="rId6"/>
              </a:buBlip>
            </a:pPr>
            <a:r>
              <a:rPr lang="ru-RU" sz="1600" dirty="0" smtClean="0"/>
              <a:t>Финансовые </a:t>
            </a:r>
            <a:r>
              <a:rPr lang="ru-RU" sz="1600" dirty="0"/>
              <a:t>показатели: 0,45 за наличие банковского счета, 0,35 за наличие недвижимости, 0,19 — за наличие полиса по страхованию.</a:t>
            </a:r>
          </a:p>
        </p:txBody>
      </p:sp>
    </p:spTree>
    <p:extLst>
      <p:ext uri="{BB962C8B-B14F-4D97-AF65-F5344CB8AC3E}">
        <p14:creationId xmlns:p14="http://schemas.microsoft.com/office/powerpoint/2010/main" val="19290514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Natalia\Documents\Для презентаций\stickers-bullet\polos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5451" y="1"/>
            <a:ext cx="8018859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/>
          <a:p>
            <a:r>
              <a:rPr lang="en-US" sz="3200" b="1" dirty="0" smtClean="0">
                <a:ea typeface="ＭＳ Ｐゴシック" pitchFamily="1" charset="-128"/>
              </a:rPr>
              <a:t>PD – </a:t>
            </a:r>
            <a:r>
              <a:rPr lang="ru-RU" sz="3200" b="1" dirty="0" smtClean="0">
                <a:ea typeface="ＭＳ Ｐゴシック" pitchFamily="1" charset="-128"/>
              </a:rPr>
              <a:t>модели </a:t>
            </a:r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" y="1149350"/>
            <a:ext cx="89154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76E3B015-4AFF-4744-8841-E9C331344569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0" y="1268760"/>
            <a:ext cx="9135120" cy="2871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53443" y="3933056"/>
            <a:ext cx="29224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Линейная регрессия</a:t>
            </a:r>
            <a:endParaRPr lang="ru-RU" sz="1600" dirty="0"/>
          </a:p>
          <a:p>
            <a:pPr algn="just"/>
            <a:r>
              <a:rPr lang="ru-RU" sz="1600" dirty="0"/>
              <a:t>С</a:t>
            </a:r>
            <a:r>
              <a:rPr lang="ru-RU" sz="1600" dirty="0" smtClean="0"/>
              <a:t>троится показатель, уровень которого прямо коррелирует с долей «хороших» к «плохим» наблюдениям. Линейная регрессия строит показатель как линейную комбинацию факторов</a:t>
            </a:r>
            <a:r>
              <a:rPr lang="ru-RU" sz="16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91880" y="3940601"/>
            <a:ext cx="27363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Дерево решений</a:t>
            </a:r>
          </a:p>
          <a:p>
            <a:pPr algn="just"/>
            <a:r>
              <a:rPr lang="ru-RU" sz="1600" dirty="0"/>
              <a:t>О</a:t>
            </a:r>
            <a:r>
              <a:rPr lang="ru-RU" sz="1600" dirty="0" smtClean="0"/>
              <a:t>бласть делится на подмножества, значительно отличающиеся межу собой соотношением «хороших» и «плохих». Для каждого из подмножеств также строится разбиение</a:t>
            </a:r>
            <a:r>
              <a:rPr lang="ru-RU" sz="1600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424488" y="3941107"/>
            <a:ext cx="24679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/>
              <a:t>Нейронная сеть</a:t>
            </a:r>
            <a:endParaRPr lang="ru-RU" sz="1600" b="1" dirty="0"/>
          </a:p>
          <a:p>
            <a:r>
              <a:rPr lang="ru-RU" sz="1600" dirty="0" smtClean="0"/>
              <a:t>Создается нейронная сеть, «</a:t>
            </a:r>
            <a:r>
              <a:rPr lang="ru-RU" sz="1600" dirty="0"/>
              <a:t>распознающая</a:t>
            </a:r>
            <a:r>
              <a:rPr lang="ru-RU" sz="1600" dirty="0" smtClean="0"/>
              <a:t>» «хорошие» наблюдения среди прочих. Модели обычно заметно более сложные и заметно менее интерпретируемые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99772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4554</TotalTime>
  <Words>837</Words>
  <Application>Microsoft Office PowerPoint</Application>
  <PresentationFormat>Экран (4:3)</PresentationFormat>
  <Paragraphs>237</Paragraphs>
  <Slides>24</Slides>
  <Notes>24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Наталья Воловенко</dc:creator>
  <cp:lastModifiedBy>НP</cp:lastModifiedBy>
  <cp:revision>1006</cp:revision>
  <dcterms:created xsi:type="dcterms:W3CDTF">2012-04-16T14:45:46Z</dcterms:created>
  <dcterms:modified xsi:type="dcterms:W3CDTF">2018-10-10T17:18:44Z</dcterms:modified>
</cp:coreProperties>
</file>