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60" r:id="rId3"/>
    <p:sldId id="361" r:id="rId4"/>
    <p:sldId id="365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78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173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368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563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271" autoAdjust="0"/>
    <p:restoredTop sz="99492" autoAdjust="0"/>
  </p:normalViewPr>
  <p:slideViewPr>
    <p:cSldViewPr>
      <p:cViewPr>
        <p:scale>
          <a:sx n="75" d="100"/>
          <a:sy n="75" d="100"/>
        </p:scale>
        <p:origin x="-2664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890B9-4400-4726-A14F-E86EEC2B8DC1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07745-5E47-43D1-926B-D36AE5601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119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EADFAA-C756-4E1A-A00A-9A1249CB75BD}" type="datetimeFigureOut">
              <a:rPr lang="ru-RU"/>
              <a:pPr>
                <a:defRPr/>
              </a:pPr>
              <a:t>05.03.2019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94660B-5BAD-4CA0-83E7-3ADEA40B2F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85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60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D6867-0A79-4AB9-AE02-CED02A187372}" type="datetime1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ADCB-D688-4FEF-92F3-0619A874B9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3AA6D-E596-4223-8D3E-19C052220F9D}" type="datetime1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A077-3EDD-48F4-AD6E-753F1BE8D0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4B45-6F70-4A4C-B643-2EFA3354CF6C}" type="datetime1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05BA-16D8-4F1C-80BA-1E8B20C8B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8CAF4-8000-4543-981C-DD7FE0D52D2D}" type="datetime1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3B015-4AFF-4744-8841-E9C3313445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F5D8-D545-4F43-81ED-12A5E43AEC44}" type="datetime1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A37A-8E82-4859-B491-E9FF1573B9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E0254-5B80-49C6-AD3F-607CB959BAC5}" type="datetime1">
              <a:rPr lang="ru-RU" smtClean="0"/>
              <a:t>05.03.2019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7EE4B-84C0-4F63-8B34-AB4A6ED87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7141-6E48-47A5-A5A7-5F6FB01972AA}" type="datetime1">
              <a:rPr lang="ru-RU" smtClean="0"/>
              <a:t>05.03.2019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A4DBC-1499-4961-BBD1-C2A1F9020C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6FB03-C078-40A6-9BF6-4D437DC14BCA}" type="datetime1">
              <a:rPr lang="ru-RU" smtClean="0"/>
              <a:t>05.03.2019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9D06-D74D-4174-A56B-9155C0F1A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863CF-9F97-47CA-8450-A2B2963D2E6B}" type="datetime1">
              <a:rPr lang="ru-RU" smtClean="0"/>
              <a:t>05.03.2019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1112-CC30-4EA6-BF1B-960B4C51F7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63220-9933-4923-9453-D2FC1A6CE770}" type="datetime1">
              <a:rPr lang="ru-RU" smtClean="0"/>
              <a:t>05.03.2019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158C3-D7B3-458E-A8C1-2A716E2F62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ED41E-D0F3-45F3-955C-888E69A79DA3}" type="datetime1">
              <a:rPr lang="ru-RU" smtClean="0"/>
              <a:t>05.03.2019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F31F-9BC5-4FAB-9247-566B806DFD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DC5178-2C43-4BB6-9EE4-3694186BAE03}" type="datetime1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C9F03E-07EE-4330-96F4-45E1239D6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9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9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8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6" indent="-34289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ancesonline.com/top-10-free-marketing-automation-software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chive.ics.uci.edu/ml/datasets/online+retail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instacart-market-basket-analysis/data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11112" y="2349501"/>
            <a:ext cx="9155113" cy="2159000"/>
          </a:xfrm>
          <a:prstGeom prst="rect">
            <a:avLst/>
          </a:prstGeom>
          <a:solidFill>
            <a:srgbClr val="3260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4339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9039" y="238442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Прямоугольник 2"/>
          <p:cNvSpPr>
            <a:spLocks noChangeArrowheads="1"/>
          </p:cNvSpPr>
          <p:nvPr/>
        </p:nvSpPr>
        <p:spPr bwMode="auto">
          <a:xfrm>
            <a:off x="395289" y="2693988"/>
            <a:ext cx="8413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Тестовое задание - </a:t>
            </a:r>
            <a:r>
              <a:rPr lang="ru-RU" sz="4000" dirty="0" err="1" smtClean="0">
                <a:solidFill>
                  <a:schemeClr val="bg1"/>
                </a:solidFill>
              </a:rPr>
              <a:t>Технодом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4341" name="Прямоугольник 3"/>
          <p:cNvSpPr>
            <a:spLocks noChangeArrowheads="1"/>
          </p:cNvSpPr>
          <p:nvPr/>
        </p:nvSpPr>
        <p:spPr bwMode="auto">
          <a:xfrm>
            <a:off x="179388" y="4797425"/>
            <a:ext cx="8704262" cy="19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algn="r"/>
            <a:r>
              <a:rPr lang="ru-RU" sz="2400" b="1" dirty="0" err="1"/>
              <a:t>Алимбеков</a:t>
            </a:r>
            <a:r>
              <a:rPr lang="ru-RU" sz="2400" b="1" dirty="0"/>
              <a:t> Ренат</a:t>
            </a:r>
          </a:p>
          <a:p>
            <a:pPr algn="r"/>
            <a:endParaRPr lang="kk-KZ" sz="2400" b="1" dirty="0"/>
          </a:p>
          <a:p>
            <a:pPr algn="r"/>
            <a:endParaRPr lang="kk-KZ" sz="2400" b="1" dirty="0"/>
          </a:p>
          <a:p>
            <a:pPr algn="r"/>
            <a:endParaRPr lang="kk-KZ" sz="2400" b="1" dirty="0"/>
          </a:p>
          <a:p>
            <a:pPr algn="r"/>
            <a:r>
              <a:rPr lang="ru-RU" sz="2400" b="1" dirty="0" smtClean="0"/>
              <a:t>Март </a:t>
            </a:r>
            <a:r>
              <a:rPr lang="kk-KZ" sz="2400" b="1" dirty="0" smtClean="0"/>
              <a:t>2019</a:t>
            </a:r>
            <a:endParaRPr lang="ru-RU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90613"/>
            <a:ext cx="73914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5973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2" y="1340768"/>
            <a:ext cx="5847556" cy="39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5302015"/>
            <a:ext cx="9023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Похоже, что товары, добавленные в корзину изначально, с большей вероятностью будут </a:t>
            </a:r>
            <a:r>
              <a:rPr lang="ru-RU" dirty="0" err="1"/>
              <a:t>перезаказаны</a:t>
            </a:r>
            <a:r>
              <a:rPr lang="ru-RU" dirty="0"/>
              <a:t> по сравнению с добавленными позже. Это также имеет смысл, так как мы склонны сначала заказывать те продукты, которые </a:t>
            </a:r>
            <a:r>
              <a:rPr lang="ru-RU" dirty="0" smtClean="0"/>
              <a:t>часто </a:t>
            </a:r>
            <a:r>
              <a:rPr lang="ru-RU" dirty="0"/>
              <a:t>покупали, а затем просматривать новые доступные продукты.</a:t>
            </a:r>
          </a:p>
        </p:txBody>
      </p:sp>
    </p:spTree>
    <p:extLst>
      <p:ext uri="{BB962C8B-B14F-4D97-AF65-F5344CB8AC3E}">
        <p14:creationId xmlns:p14="http://schemas.microsoft.com/office/powerpoint/2010/main" val="330631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97" y="1268760"/>
            <a:ext cx="7224320" cy="499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62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72840"/>
            <a:ext cx="7472710" cy="4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818" y="5657672"/>
            <a:ext cx="9000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Коэффициенты повторного заказа довольно высоки в начале утра по сравнению с более поздней половиной дня.</a:t>
            </a:r>
          </a:p>
        </p:txBody>
      </p:sp>
    </p:spTree>
    <p:extLst>
      <p:ext uri="{BB962C8B-B14F-4D97-AF65-F5344CB8AC3E}">
        <p14:creationId xmlns:p14="http://schemas.microsoft.com/office/powerpoint/2010/main" val="1539083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6398" y="1268761"/>
            <a:ext cx="834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Попробуем сегментировать и профилировать </a:t>
            </a:r>
            <a:r>
              <a:rPr lang="ru-RU" dirty="0" smtClean="0"/>
              <a:t>клиентов. Понизим размерность до 6 компонент.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5092"/>
            <a:ext cx="50387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771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6398" y="1268761"/>
            <a:ext cx="8344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 нас 6 компонент. Можем видеть, что практически во всех компонентах коэффициенты признаков имеют одинаковые знаки. Это означает, что существует общая корреляция между всеми признаками. Высоким значениям одного признака будут </a:t>
            </a:r>
            <a:r>
              <a:rPr lang="ru-RU" dirty="0" err="1"/>
              <a:t>соответсовать</a:t>
            </a:r>
            <a:r>
              <a:rPr lang="ru-RU" dirty="0"/>
              <a:t> высокие значения остальных признаков.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5" y="3140968"/>
            <a:ext cx="8325766" cy="216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467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6398" y="1268761"/>
            <a:ext cx="8344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определения количества кластеров </a:t>
            </a:r>
            <a:r>
              <a:rPr lang="ru-RU" dirty="0" err="1"/>
              <a:t>отрисовываем</a:t>
            </a:r>
            <a:r>
              <a:rPr lang="ru-RU" dirty="0"/>
              <a:t> средние евклидовы расстояния до каждого элемента от </a:t>
            </a:r>
            <a:r>
              <a:rPr lang="ru-RU" dirty="0" err="1"/>
              <a:t>центроида</a:t>
            </a:r>
            <a:r>
              <a:rPr lang="ru-RU" dirty="0"/>
              <a:t> кластера, используя метод </a:t>
            </a:r>
            <a:r>
              <a:rPr lang="ru-RU" dirty="0" err="1"/>
              <a:t>Elbow</a:t>
            </a:r>
            <a:r>
              <a:rPr lang="ru-RU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20" y="2217863"/>
            <a:ext cx="4680520" cy="320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2134" y="5414855"/>
            <a:ext cx="8703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Таким </a:t>
            </a:r>
            <a:r>
              <a:rPr lang="ru-RU" dirty="0"/>
              <a:t>образом, предположительно в данных можно выделить 4-6 </a:t>
            </a:r>
            <a:r>
              <a:rPr lang="ru-RU" dirty="0" smtClean="0"/>
              <a:t>кластеров</a:t>
            </a:r>
          </a:p>
          <a:p>
            <a:endParaRPr lang="ru-RU" dirty="0"/>
          </a:p>
          <a:p>
            <a:r>
              <a:rPr lang="ru-RU" dirty="0"/>
              <a:t>Далее для кластеризации данных будем использовать алгоритм </a:t>
            </a:r>
            <a:r>
              <a:rPr lang="ru-RU" dirty="0" err="1"/>
              <a:t>KMeans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312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30164"/>
            <a:ext cx="430305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55574" y="5374322"/>
            <a:ext cx="8880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Мы нашли возможную кластеризацию для наших клиентов. Давайте проверим, сможем ли мы найти какой-то интересный паттерн по ним.</a:t>
            </a:r>
          </a:p>
        </p:txBody>
      </p:sp>
    </p:spTree>
    <p:extLst>
      <p:ext uri="{BB962C8B-B14F-4D97-AF65-F5344CB8AC3E}">
        <p14:creationId xmlns:p14="http://schemas.microsoft.com/office/powerpoint/2010/main" val="1655802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7" y="1208444"/>
            <a:ext cx="5842133" cy="262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" y="3798014"/>
            <a:ext cx="5983675" cy="264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20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1422" y="1340768"/>
            <a:ext cx="836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Давайте посмотрим, какие товары из топ-10 покупают люди каждого кластера. Мы будем полагаться сначала на абсолютные данные, а затем на процентную долю среди 8 лучших продуктов для каждого кластера.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1" y="2264098"/>
            <a:ext cx="4315693" cy="431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651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717088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Постановка задачи</a:t>
            </a:r>
            <a:endParaRPr lang="en-US" sz="31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564182" y="1310076"/>
            <a:ext cx="8015635" cy="455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ru-RU" sz="2000" dirty="0"/>
              <a:t>Реализовать </a:t>
            </a:r>
            <a:r>
              <a:rPr lang="ru-RU" sz="2000" dirty="0" err="1"/>
              <a:t>пайплайн</a:t>
            </a:r>
            <a:r>
              <a:rPr lang="ru-RU" sz="2000" dirty="0"/>
              <a:t>:</a:t>
            </a:r>
            <a:endParaRPr lang="en-US" sz="2000" b="1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000" dirty="0" smtClean="0"/>
              <a:t>Найдите </a:t>
            </a:r>
            <a:r>
              <a:rPr lang="ru-RU" sz="2000" dirty="0"/>
              <a:t>в открытых источниках исторические данные о покупках смартфонов, на </a:t>
            </a:r>
            <a:r>
              <a:rPr lang="ru-RU" sz="2000" dirty="0" err="1"/>
              <a:t>kaggle</a:t>
            </a:r>
            <a:r>
              <a:rPr lang="ru-RU" sz="2000" dirty="0"/>
              <a:t> например. Спрофилируйте </a:t>
            </a:r>
            <a:r>
              <a:rPr lang="ru-RU" sz="2000" dirty="0" smtClean="0"/>
              <a:t>пользователей</a:t>
            </a:r>
            <a:endParaRPr lang="en-US" sz="20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000" dirty="0"/>
              <a:t>Найдите </a:t>
            </a:r>
            <a:r>
              <a:rPr lang="ru-RU" sz="2000" dirty="0"/>
              <a:t>в открытых источниках список товаров. Как вариант - </a:t>
            </a:r>
            <a:r>
              <a:rPr lang="ru-RU" sz="2000" dirty="0" err="1"/>
              <a:t>спарсите</a:t>
            </a:r>
            <a:r>
              <a:rPr lang="ru-RU" sz="2000" dirty="0"/>
              <a:t> наш сайт. </a:t>
            </a:r>
            <a:r>
              <a:rPr lang="ru-RU" sz="2000" dirty="0" err="1"/>
              <a:t>Кластеризуйте</a:t>
            </a:r>
            <a:r>
              <a:rPr lang="ru-RU" sz="2000" dirty="0"/>
              <a:t> </a:t>
            </a:r>
            <a:r>
              <a:rPr lang="ru-RU" sz="2000" dirty="0" smtClean="0"/>
              <a:t>товары</a:t>
            </a:r>
            <a:endParaRPr lang="ru-RU" sz="20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000" dirty="0"/>
              <a:t>Реализовать прогнозную модель – какой пользователь, когда и какой товар (не только смартфон видимо) хотел бы </a:t>
            </a:r>
            <a:r>
              <a:rPr lang="ru-RU" sz="2000" dirty="0" smtClean="0"/>
              <a:t>приобрести</a:t>
            </a:r>
            <a:endParaRPr lang="en-US" sz="20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000" dirty="0" smtClean="0"/>
              <a:t>Предложите </a:t>
            </a:r>
            <a:r>
              <a:rPr lang="ru-RU" sz="2000" dirty="0"/>
              <a:t>маркетинговый инструмент – куда на вход подались бы данные прогноза, а на выход получилась бы </a:t>
            </a:r>
            <a:r>
              <a:rPr lang="ru-RU" sz="2000" dirty="0" err="1"/>
              <a:t>таргетированная</a:t>
            </a:r>
            <a:r>
              <a:rPr lang="ru-RU" sz="2000" dirty="0"/>
              <a:t> реклама </a:t>
            </a:r>
            <a:r>
              <a:rPr lang="ru-RU" sz="2000" dirty="0" err="1"/>
              <a:t>гугл</a:t>
            </a:r>
            <a:r>
              <a:rPr lang="ru-RU" sz="2000" dirty="0"/>
              <a:t>. Например </a:t>
            </a:r>
            <a:r>
              <a:rPr lang="ru-RU" sz="2000" dirty="0">
                <a:hlinkClick r:id="rId6"/>
              </a:rPr>
              <a:t>https://financesonline.com/top-10-free-marketing-automation-software/</a:t>
            </a:r>
            <a:r>
              <a:rPr lang="ru-RU" sz="2000" dirty="0"/>
              <a:t>. 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12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443" y="1149350"/>
            <a:ext cx="844887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/>
              <a:t>Первый анализ кластеров подтверждает первоначальную гипотезу о том, что: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свежие фрукты</a:t>
            </a:r>
            <a:endParaRPr lang="en-US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свежие овощи</a:t>
            </a:r>
            <a:endParaRPr lang="en-US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упакованные овощи фрукты</a:t>
            </a:r>
            <a:endParaRPr lang="en-US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Йогурт</a:t>
            </a:r>
            <a:endParaRPr lang="en-US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упакованный сыр</a:t>
            </a:r>
            <a:endParaRPr lang="en-US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молоко вода сельтерская газированная вода </a:t>
            </a:r>
            <a:endParaRPr lang="en-US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/>
              <a:t>чипсы крендели </a:t>
            </a:r>
            <a:endParaRPr lang="en-US" dirty="0" smtClean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r>
              <a:rPr lang="ru-RU" dirty="0"/>
              <a:t>являются продуктами, которые обычно покупаются большинством покупателей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Здесь мы можем проверить, отличаются ли кластеры по количеству и пропорциям в отношении этих товаров или если кластер характеризуется некоторыми товарами, не включенными в этот список. Например, мы уже видим, что кластер 3 характеризуется продуктом «Формула детского питания», что является существенным отличием по сравнению с другими кластерами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47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9" y="1451745"/>
            <a:ext cx="8797465" cy="4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76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Сегментация клиентов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07962" y="1340766"/>
            <a:ext cx="8728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Д</a:t>
            </a:r>
            <a:r>
              <a:rPr lang="ru-RU" sz="1400" dirty="0" smtClean="0"/>
              <a:t>умаю</a:t>
            </a:r>
            <a:r>
              <a:rPr lang="ru-RU" sz="1400" dirty="0"/>
              <a:t>, что еще одна интересная информация, которую я могу найти, - это десятые и пятнадцатые наиболее покупаемые продукты для каждого кластера, которые не будут включать общие продукты (например, овощи, фрукты, вода и т. Д.), Купленные кем-либо.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204864"/>
            <a:ext cx="86677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2947" y="5458420"/>
            <a:ext cx="8629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Как вы можете заметить, принимая во внимание больше продуктов, кластеры начинают существенно различаться</a:t>
            </a:r>
            <a:r>
              <a:rPr lang="ru-RU" sz="1600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Таким образом мы выявили общие </a:t>
            </a:r>
            <a:r>
              <a:rPr lang="ru-RU" sz="1600" dirty="0" err="1"/>
              <a:t>паттерены</a:t>
            </a:r>
            <a:r>
              <a:rPr lang="ru-RU" sz="1600" dirty="0"/>
              <a:t> для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596284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Рекомендация товаров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2966" y="1340769"/>
            <a:ext cx="7811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</a:t>
            </a:r>
            <a:r>
              <a:rPr lang="ru-RU" b="1" dirty="0"/>
              <a:t>для рекомендации продуктов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2966" y="1723139"/>
            <a:ext cx="8459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Word2Vec также может использоваться для запроса ближайших соседей к определенному слову, обычно так находят слова, которые по значению похожи на определенное слово, мы можем использовать это в задачах, отличных от NLP.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0374" y="3068961"/>
            <a:ext cx="82880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Нам </a:t>
            </a:r>
            <a:r>
              <a:rPr lang="ru-RU" dirty="0" smtClean="0"/>
              <a:t>необходимо </a:t>
            </a:r>
            <a:r>
              <a:rPr lang="ru-RU" dirty="0"/>
              <a:t>найти продукты, которые похожи друг на друга или которые обычно заказываются вместе. С точки зрения магазина это привело бы к продвижению товаров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подобном сценарии Word2Vec пригодится, поскольку его больше всего интересуют слова, которые объединяются в одном контексте, и мы можем использовать его для поиска товаров, которые обычно покупаются вместе, или товаров, которые похожи друг на друга. Для этого нам нужно интерпретировать каждый заказ как предложение, а каждый продукт - как слово.</a:t>
            </a:r>
          </a:p>
        </p:txBody>
      </p:sp>
    </p:spTree>
    <p:extLst>
      <p:ext uri="{BB962C8B-B14F-4D97-AF65-F5344CB8AC3E}">
        <p14:creationId xmlns:p14="http://schemas.microsoft.com/office/powerpoint/2010/main" val="1240259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Рекомендация товаров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0427" y="1209998"/>
            <a:ext cx="8432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Прежде всего нам нужно спроецировать наши векторы на 2 измерения, чтобы мы могли их визуализировать. Мы делаем прогнозирование с использованием PCA.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7472"/>
            <a:ext cx="5112568" cy="390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457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Рекомендация товаров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0427" y="1209998"/>
            <a:ext cx="8432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мы для каждого товара искать ближайшие подходящие для него товары.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1"/>
            <a:ext cx="4685705" cy="452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691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dirty="0"/>
              <a:t>RFM Score Calculations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5450" y="1268760"/>
            <a:ext cx="80188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сегментации клиентов для маркетинговых стратегий бывает полезно воспользоваться </a:t>
            </a:r>
            <a:r>
              <a:rPr lang="en-US" dirty="0" smtClean="0"/>
              <a:t>RFM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RECENCY </a:t>
            </a:r>
            <a:r>
              <a:rPr lang="ru-RU" dirty="0"/>
              <a:t>(R): Дни с момента последней покупки</a:t>
            </a:r>
          </a:p>
          <a:p>
            <a:r>
              <a:rPr lang="ru-RU" dirty="0"/>
              <a:t>FREQUENCY (F): Общее количество покупок</a:t>
            </a:r>
          </a:p>
          <a:p>
            <a:r>
              <a:rPr lang="ru-RU" dirty="0"/>
              <a:t>MONETARY VALUE (M): Общая сумма, потраченная этим </a:t>
            </a:r>
            <a:r>
              <a:rPr lang="ru-RU" dirty="0" smtClean="0"/>
              <a:t>клиентом</a:t>
            </a:r>
          </a:p>
          <a:p>
            <a:endParaRPr lang="ru-RU" dirty="0"/>
          </a:p>
          <a:p>
            <a:r>
              <a:rPr lang="ru-RU" dirty="0"/>
              <a:t>Набор данных, который мы будем использовать - </a:t>
            </a:r>
            <a:r>
              <a:rPr lang="ru-RU" dirty="0" err="1"/>
              <a:t>Market</a:t>
            </a:r>
            <a:r>
              <a:rPr lang="ru-RU" dirty="0"/>
              <a:t> </a:t>
            </a:r>
            <a:r>
              <a:rPr lang="ru-RU" dirty="0" err="1"/>
              <a:t>Basket</a:t>
            </a:r>
            <a:r>
              <a:rPr lang="ru-RU" dirty="0"/>
              <a:t> - онлайн-набор данных розничной торговли, который можно загрузить из UCI </a:t>
            </a:r>
            <a:r>
              <a:rPr lang="ru-RU" dirty="0" err="1"/>
              <a:t>Machine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</a:t>
            </a:r>
            <a:r>
              <a:rPr lang="ru-RU" dirty="0" err="1"/>
              <a:t>Repository</a:t>
            </a:r>
            <a:r>
              <a:rPr lang="ru-RU" dirty="0"/>
              <a:t> (</a:t>
            </a:r>
            <a:r>
              <a:rPr lang="ru-RU" dirty="0">
                <a:hlinkClick r:id="rId5"/>
              </a:rPr>
              <a:t>http://archive.ics.uci.edu/ml/datasets/online+retail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Набор данных содержит все транзакции, происходящие в период с 01/12/2010 по 09/12/2011.</a:t>
            </a:r>
          </a:p>
        </p:txBody>
      </p:sp>
    </p:spTree>
    <p:extLst>
      <p:ext uri="{BB962C8B-B14F-4D97-AF65-F5344CB8AC3E}">
        <p14:creationId xmlns:p14="http://schemas.microsoft.com/office/powerpoint/2010/main" val="356389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dirty="0"/>
              <a:t>RFM Score Calculations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0768"/>
            <a:ext cx="6700862" cy="354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7499" y="4811668"/>
            <a:ext cx="88485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/>
              <a:t>Интерпретация</a:t>
            </a:r>
            <a:r>
              <a:rPr lang="ru-RU" sz="1600" dirty="0" smtClean="0"/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err="1"/>
              <a:t>CustomerID</a:t>
            </a:r>
            <a:r>
              <a:rPr lang="ru-RU" sz="1600" dirty="0"/>
              <a:t> 12346 имеет периодичность: 1, денежная стоимость: 77 183,60 долл. США и периодичность: 325 дней.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err="1"/>
              <a:t>CustomerID</a:t>
            </a:r>
            <a:r>
              <a:rPr lang="ru-RU" sz="1600" dirty="0"/>
              <a:t> 12747 имеет периодичность: 103, денежная стоимость: 4 196,01 долл. США и периодичность: 2 дня. </a:t>
            </a:r>
          </a:p>
        </p:txBody>
      </p:sp>
    </p:spTree>
    <p:extLst>
      <p:ext uri="{BB962C8B-B14F-4D97-AF65-F5344CB8AC3E}">
        <p14:creationId xmlns:p14="http://schemas.microsoft.com/office/powerpoint/2010/main" val="4109136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dirty="0"/>
              <a:t>RFM Score Calculations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289"/>
            <a:ext cx="9109165" cy="311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554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dirty="0"/>
              <a:t>RFM Score Calculations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3"/>
            <a:ext cx="905343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386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34981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Данные</a:t>
            </a:r>
            <a:endParaRPr lang="en-US" sz="31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024" y="1412776"/>
            <a:ext cx="87850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dirty="0" err="1"/>
              <a:t>датасета</a:t>
            </a:r>
            <a:r>
              <a:rPr lang="ru-RU" dirty="0"/>
              <a:t> взяты данные с </a:t>
            </a:r>
            <a:r>
              <a:rPr lang="ru-RU" dirty="0">
                <a:hlinkClick r:id="rId5"/>
              </a:rPr>
              <a:t>соревнования </a:t>
            </a:r>
            <a:r>
              <a:rPr lang="ru-RU" dirty="0" err="1">
                <a:hlinkClick r:id="rId5"/>
              </a:rPr>
              <a:t>Instacart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Market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Basket</a:t>
            </a:r>
            <a:r>
              <a:rPr lang="ru-RU" dirty="0">
                <a:hlinkClick r:id="rId5"/>
              </a:rPr>
              <a:t> </a:t>
            </a:r>
            <a:r>
              <a:rPr lang="ru-RU" dirty="0" err="1" smtClean="0">
                <a:hlinkClick r:id="rId5"/>
              </a:rPr>
              <a:t>Analysis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Набор данных для этого конкурса представляет собой реляционный набор файлов, описывающих заказы клиентов во времени. Цель конкурса - предсказать, какие продукты будут заказаны. Набор данных является анонимным и содержит выборку из более чем 3 миллионов продуктовых заказов от более чем 200 000 пользователей </a:t>
            </a:r>
            <a:r>
              <a:rPr lang="ru-RU" dirty="0" err="1"/>
              <a:t>Instacart</a:t>
            </a:r>
            <a:r>
              <a:rPr lang="ru-RU" dirty="0"/>
              <a:t>. Для каждого пользователя мы предоставляем от 4 до 100 их заказов с последовательностью продуктов, приобретенных в каждом заказе. Мы также предоставляем неделю и час дня, когда был размещен заказ, и относительную меру времени между заказами.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Более подробное описание данных по ссылке.</a:t>
            </a:r>
          </a:p>
        </p:txBody>
      </p:sp>
    </p:spTree>
    <p:extLst>
      <p:ext uri="{BB962C8B-B14F-4D97-AF65-F5344CB8AC3E}">
        <p14:creationId xmlns:p14="http://schemas.microsoft.com/office/powerpoint/2010/main" val="2817223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dirty="0"/>
              <a:t>RFM Score Calculations</a:t>
            </a:r>
            <a:endParaRPr lang="en-US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5538" y="1340768"/>
            <a:ext cx="86329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Итак наши клиенты:</a:t>
            </a:r>
          </a:p>
          <a:p>
            <a:r>
              <a:rPr lang="ru-RU" dirty="0"/>
              <a:t>Лучшие клиенты - 111 покупали недавно и чаще всего тратят много денег. Неценовые стимулы - новые продукты и программы </a:t>
            </a:r>
            <a:r>
              <a:rPr lang="ru-RU" dirty="0" smtClean="0"/>
              <a:t>лояльности</a:t>
            </a:r>
          </a:p>
          <a:p>
            <a:endParaRPr lang="ru-RU" dirty="0"/>
          </a:p>
          <a:p>
            <a:r>
              <a:rPr lang="ru-RU" dirty="0"/>
              <a:t>Лояльные клиенты - X1X покупают чаще всего. Используйте R и M для дальнейшего </a:t>
            </a:r>
            <a:r>
              <a:rPr lang="ru-RU" dirty="0" smtClean="0"/>
              <a:t>сегментации</a:t>
            </a:r>
          </a:p>
          <a:p>
            <a:endParaRPr lang="ru-RU" dirty="0"/>
          </a:p>
          <a:p>
            <a:r>
              <a:rPr lang="ru-RU" dirty="0"/>
              <a:t>Большие расходы - XX1 Клиенты, которые тратят больше всего. Продавайте свои самые дорогие продукты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Почти </a:t>
            </a:r>
            <a:r>
              <a:rPr lang="ru-RU" dirty="0" err="1"/>
              <a:t>утеряные</a:t>
            </a:r>
            <a:r>
              <a:rPr lang="ru-RU" dirty="0"/>
              <a:t> клиенты - 311 Не покупался в течение некоторого времени, но покупал часто и тратил больше всего. Агрессивные ценовые стимулы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Потерянные клиенты - 411 Не покупали в течение некоторого времени, но покупали часто и тратят больше всего. Агрессивные ценовые стимулы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Потерянные дешевые клиенты - 444 Последняя покупка давно, куплена мало и тратили мало. Не тратьте слишком много, пытаясь заново их приобрести.</a:t>
            </a:r>
          </a:p>
        </p:txBody>
      </p:sp>
    </p:spTree>
    <p:extLst>
      <p:ext uri="{BB962C8B-B14F-4D97-AF65-F5344CB8AC3E}">
        <p14:creationId xmlns:p14="http://schemas.microsoft.com/office/powerpoint/2010/main" val="12296366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5450" y="1340768"/>
            <a:ext cx="8178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Проведем разведочный </a:t>
            </a:r>
            <a:r>
              <a:rPr lang="ru-RU" dirty="0"/>
              <a:t>анализ данных, что бы мы могли понять данные и что мы можем делать с ними дальше.</a:t>
            </a:r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1" y="2089794"/>
            <a:ext cx="8747382" cy="242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17847" y="5085184"/>
            <a:ext cx="8440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Основная </a:t>
            </a:r>
            <a:r>
              <a:rPr lang="ru-RU" dirty="0"/>
              <a:t>масса заказов с 9 утра и до 17 часов вечера.</a:t>
            </a:r>
          </a:p>
        </p:txBody>
      </p:sp>
    </p:spTree>
    <p:extLst>
      <p:ext uri="{BB962C8B-B14F-4D97-AF65-F5344CB8AC3E}">
        <p14:creationId xmlns:p14="http://schemas.microsoft.com/office/powerpoint/2010/main" val="3587994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3" y="1663933"/>
            <a:ext cx="8990309" cy="248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59854" y="4469030"/>
            <a:ext cx="8584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Основная масса заказов приходится на воскресенье и понедельник. К середине недели активность клиентов падает. </a:t>
            </a:r>
          </a:p>
        </p:txBody>
      </p:sp>
    </p:spTree>
    <p:extLst>
      <p:ext uri="{BB962C8B-B14F-4D97-AF65-F5344CB8AC3E}">
        <p14:creationId xmlns:p14="http://schemas.microsoft.com/office/powerpoint/2010/main" val="2718564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40768"/>
            <a:ext cx="8969193" cy="247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5450" y="4221088"/>
            <a:ext cx="8178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Большинство </a:t>
            </a:r>
            <a:r>
              <a:rPr lang="ru-RU" dirty="0"/>
              <a:t>пользователей делают 3-6 покупок, но и есть аномалии: 99 покупок.</a:t>
            </a:r>
          </a:p>
        </p:txBody>
      </p:sp>
    </p:spTree>
    <p:extLst>
      <p:ext uri="{BB962C8B-B14F-4D97-AF65-F5344CB8AC3E}">
        <p14:creationId xmlns:p14="http://schemas.microsoft.com/office/powerpoint/2010/main" val="3285443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0" y="1340768"/>
            <a:ext cx="8959880" cy="437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02382" y="5753785"/>
            <a:ext cx="8718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Самые продаваемые продукты: бананы, земляника и шпинат.</a:t>
            </a:r>
          </a:p>
        </p:txBody>
      </p:sp>
    </p:spTree>
    <p:extLst>
      <p:ext uri="{BB962C8B-B14F-4D97-AF65-F5344CB8AC3E}">
        <p14:creationId xmlns:p14="http://schemas.microsoft.com/office/powerpoint/2010/main" val="3368930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412776"/>
            <a:ext cx="7095628" cy="40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6822" y="5435511"/>
            <a:ext cx="8699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Интересно </a:t>
            </a:r>
            <a:r>
              <a:rPr lang="ru-RU" dirty="0" smtClean="0"/>
              <a:t>выглядит </a:t>
            </a:r>
            <a:r>
              <a:rPr lang="ru-RU" dirty="0"/>
              <a:t>распределение по дням недели и часам дня. Кажется, субботние вечера и воскресные утра - лучшее время для заказов.</a:t>
            </a:r>
          </a:p>
        </p:txBody>
      </p:sp>
    </p:spTree>
    <p:extLst>
      <p:ext uri="{BB962C8B-B14F-4D97-AF65-F5344CB8AC3E}">
        <p14:creationId xmlns:p14="http://schemas.microsoft.com/office/powerpoint/2010/main" val="2997879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/>
              <a:t>Exploratory Data Analysis (EDA)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4" name="AutoShape 2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BKgAAAFNCAYAAAAkbFezAAAABHNCSVQICAgIfAhkiAAAAAlwSFlzAAALEgAACxIB0t1+/AAAADl0RVh0U29mdHdhcmUAbWF0cGxvdGxpYiB2ZXJzaW9uIDIuMS4wLCBodHRwOi8vbWF0cGxvdGxpYi5vcmcvpW3flQAAIABJREFUeJzt3Xu8bWVdL/7PV7Z4V1A2poBiRiWaoRLRsYtpRy6aoKFilkh6IMPUjnm89UtKqTxmpuYhTRA0FQhvaChySC1/5QUVL4jmllC2IBdBxMwL+P39Mcf6OVl7rbXXBtYec+79fr9e87XmfMYYz/jMy95jru96xjOquwMAAAAAY7nF2AEAAAAA2L4pUAEAAAAwKgUqAAAAAEalQAUAAADAqBSoAAAAABiVAhUAAAAAo1KgAgAAAGBUClQAsJ2pqouq6r+q6ttVdVlVvaGqbj92LgAAtl8KVACwffr17r59kgcm+bkkfzRyHgAAtmMKVACwHevuryV5b5L7JUlVHVlVF1TVtVV1YVUdPb1+VR1SVedV1beq6stVdeDQ/sGq+u4wKuvbwwiti6a2u6iqnl9Vn6+qq4dRW7eeWv7Iod9vVtW/VtX9F+3376vq+1N9b5xadquq+suq+uowIuxvq+o2U8v3rKqeynZ9VT11WHaLqnre8Fy+UVWnVdWdF223blGOY4f7D1mU43HD+k+davud4fW8uqrOqqp7LvU+VNW9q+qLw+t+WVW9ZGrZI6rqU8NrfvHC/pfKWFW/V1XnV9VdNvd+VtWDq+o/htfk4qo6ZmrZ3avqjKq6qqo2VNX/mFp2bFX9YNjum1X1jqq6wzLPa3rdhVtX1Z7D8jtV1Rur6oqq+kpV/VFVLfn9dKX9VtWTq+r/rapXV9U1VfWFqnrY1LZ3qqoTqurSqvpaVb2kqnaY2rar6g+m1j94aJt+H5b9jNbk8/1rU4+fWlUfnHrcVfUTw/17DJ/hv1/qeQLA9kqBCgC2Y1W1R5KDk3xqaLo8ySOT3DHJkUleUVUPHNbdL8kbkzwnyU5JfjnJRVPdPb27bz+MzPr1JXb3xCQHJLl3kp/MMGpr6P/EJEcnuUuS1yY5o6puNR01yXFD3wct6velQ3/7JPmJJLsl+eOp5Qvfd+40bP8vU8uekeTQJL+S5O5Jrk7ymiWyr6iqbpnkxUkunWo7NMkLkjwmyfphv29dpovLM3kf7phk/yRPraqfGZb9Z5InZfKaPyLJ04a+F2c4PMkfJjmgu78x1e+S72eSf0/yS8Nr8qgkL6uqOw3L3ppkYyavyWFJ/my64JPk1GG7eyS5V5IjVnh5Tp36XOy0aNmrk9wpyY9n8h48aci5Yl/L7Pfnk1yYZJckL0ry9oViY5KTk1yXyefjAUkenuSpU9tuWNTXU5NcsPBglZ/R1Xpxkm9sdi0A2M4oUAHA9umdVfXNJB9O8qEkf5Yk3f2P3f3lnvhQkvcn+aVhm6ckObG7z+7uH3b317r7C1uwz7/p7ou7+6okxyV5wtD+P5K8trs/2t3Xd/fJSb6XSaFmwW2SfH9xh1VVw/Z/0N1Xdfe1w3M5fGq1HZP8sLuvXyLT0Ule2N0bu/t7SY5Nctj0qKlVOjrJRzMp+ky3/Xl3X9Dd1w259llqFFV3X7vwumdSjLssySXDsg9292eH1/wzmRSPfmVRFwcmOSHJQd29carfZd/P7r5iat1K8sUk/zkULX8xyXO7+7vdfV6S1yf57SWe9w6ZfJ/c4oLLMILp8UmePzz/i5K8fJn9rGa/lyf56+7+QXefOjyfR1TVXTMpaj6ru/+zuy9P8orc8DNyWZKLquoXqmrXJPdM8rGp5av5jK7mOd8/yS9kUjADAKYoUAHA9unQ7t6pu+/Z3b/X3f+VJFV1UFV9ZDi165uZjOrZZdhmjyRfvgn7vHjq/lcyGZ2TTIoBzx5OnfrmsN89ppYnyY8luWKJPtcnuW2ST0xt+76hfcGdMxkZtZR7JnnH1LYXJLk+yV2n1rlyavnjFncwnGb2v5L8P0v0/cqpba/KpBC021JBhlO/rslkNM+Hk1w7tP98VX1gOA3umiS/mx+9Jwten8lothsUrjbzfqaqfrGqrs2kuPbOoZB29yQLxb4FX1mU+3FDf1dkMsLr3Us9p83YJZPi4VdW2M9iK+33a0OBb7qvu2fyPtwyyaVT78Vrk+y6qO/XZzJy6smZjBSctprP6Dunlr1qmfwvzeRz8oMVniMAbJcUqACAJJO5nJK8LclfJrlrd++U5MxMiirJpMB075uwiz2m7t8jwwihod/jhoLZwu223f3WIdctM5kj69NL9Hllkv9Kct+pbRdO5Vvwk7nhyKZpF2cy6mh637ce5uZasMvCsiSnLdHHc5Kc1t1fWdR+cZKjF/V9m+7+16WCdPdXu/tOmRRofiWTEWtJ8pYkZyTZY1j+t/nRe7LgCZmMRjpuGAG1mvcz3f3h7r5Dkr0zOXXwoEzelzsvmlfqHkmmX5PThv5um+SzmYx82lJXZlKomR5Rtng/i620392GEXXTfV2SyfvwvUy9j919x+6+76K+35vkwZmc6vemRctW/IwODp36nDxjiewPzaQot9RnCAC2ewpUAMCCHZPcKpPRKdcNxYqHTy0/IcmRVfWwmkwuvltV/fQW9H9MVe0+zAv0giSnDu1/l+R3h5FCVVW3q8nE4AsFkiOTfD3JuYs77O4fDtu/Yjg1K0OuA4b7eyR5ZpJ3LpPpbzMp6txzWH99VR2yBc/pDkO+45bp+/lVdd+h7ztV1WOX6mTqdUkm78MOmRTeFvZxVXd/d5gH7DeX6OJfuvtzmYzcee1UP8u+n1X141W1UMi7VSbfC/+ruy9O8q9J/ryqbj2clvaUJG9eYr8/TNK54Yi1VRlOuTwtk9f/DsN78D+TrGby8KX2u2uSZ1TVLYfX+T5JzuzuSzM5tfHlVXXH4bN776q6wWizIc9Lk/z9cBrqtM19Rlfj2CTPWTTKCwAYKFABAEkm8yBlMvLjtExOifvNTEbuLCz/WIaJtpNck8ncVUtelW4Zb8mkUHDhcHvJ0O+5mczx8zfDfjdkcppVquqJmRRc7pXk2qr6diYjXe5eVX879PvcYZuPVNW3kvzfJD81LDsryQeHzEt55fAc3z+c6vaRTCbbXq07JnlVd29yCmF3vyOTgscpQ67PZdMJ3hf8TJJPDRn+NZORTgujeH4vyZ8Oy/44K4/A+fMkd6uqIzb3fiZ5SJJ/H17T9yR5RXd/cFj2hCR7ZjIC6R1JXtTdZ09t+/hhu29kMvrqBStkWsnvZ3Kq3oWZnNb4lkwmI1/OSvv9aJK9MhmZdVySw/pHk8U/KZOC3eczeS1OT3K3xZ139xu6+8+XaF/2M7oFPjX1+gIAi5Q/4gAAa62qLkry1O7+v1u43ZOT7Nndxy5q3z3JS7r7yTdTRObY8Dl5anf/4thZAIAbxwgqAGCW/WeSby3Rfl0mk44DALAN2NJLKAMAbDXd/Q/LtH89k/mKAADYBjjFDwAAAIBROcUPAAAAgFGtWYFquCzxx6rq01V1flX9ydB+r6r6aFV9qapOraodh/ZbDY83DMv3nOrr+UP7FxcuGz20Hzi0baiq5021L7kPAAAAAGbPmp3iV1WV5Hbd/e2qumUmlw5+ZibzRby9u08ZLg/96e4+vqp+L8n9u/t3q+rwJI/u7sdX1d5J3ppkvyR3z+TS0T857Obfk/z3JBuTfDzJE7r781V12lL7WCnvLrvs0nvuuefN/CoAAAAAbL8+8YlPXNnd6ze33ppNkt6Tyte3h4e3HG6d5KFJfnNoPznJsUmOT3LIcD9JTk/yN0OR65Akp3T395L8R1VtyKRYlSQbuvvCJKmqU5IcUlUXrLCPZe25554599xzb+SzBQAAAGCxqvrKatZb0zmoqmqHqjovyeVJzk7y5STf7O7rhlU2JtltuL9bkouTZFh+TZK7TLcv2ma59russA8AAAAAZsyaFqi6+/ru3ifJ7pmMerrPUqsNP2uZZTdX+yaq6qiqOreqzr3iiiuWWgUAAACANbZVruLX3d9M8sEk+yfZqaoWTi3cPcklw/2NSfZIkmH5nZJcNd2+aJvl2q9cYR+Lc72uu/ft7n3Xr9/s6ZAAAAAArIG1vIrf+qraabh/myS/luSCJB9Ictiw2hFJ3jXcP2N4nGH5Pw3zWJ2R5PDhKn/3SrJXko9lMin6XsMV+3ZMcniSM4ZtltsHAAAAADNmzSZJT3K3JCdX1Q6ZFMJO6+73VNXnk5xSVS9J8qkkJwzrn5DkTcMk6FdlUnBKd58/XJXv80muS3JMd1+fJFX19CRnJdkhyYndff7Q13OX2QcAAAAAM6YmA47Yd99921X8AAAAAG4+VfWJ7t53c+ttlTmoAAAAAGA5ClQAAAAAjEqBCgAAAIBRKVABAAAAMCoFKgAAAABGtW7sAADAtucR73jZ2BE28Y+Pfs7YEQAAWIYRVAAAAACMSoEKAAAAgFE5xQ8AYPCIt71u7Aib+MffOGrsCAAAa06BCgAAtiOHve2TY0fYxOm/8cCxIwAwMgUqAAC4EQ49/ZyxI2zinYc9bOwIAHCjmIMKAAAAgFEpUAEAAAAwKgUqAAAAAEZlDioAAEbz66e/c+wIm3j3YYeOHQEAtjtGUAEAAAAwKgUqAAAAAEalQAUAAADAqBSoAAAAABiVSdIBALYBjzz9zWNH2MR7Dnvi2BHYxjzjHRePHWETr3r0HmNHANgmGEEFAAAAwKgUqAAAAAAYlQIVAAAAAKNSoAIAAABgVApUAAAAAIxKgQoAAACAUSlQAQAAADAqBSoAAAAARqVABQAAAMCoFKgAAAAAGJUCFQAAAACjUqACAAAAYFTrxg4AACzt4Hc+e+wImzjz0JePHQEAgG2QEVQAAAAAjEqBCgAAAIBRKVABAAAAMKo1K1BV1R5V9YGquqCqzq+qZw7tx1bV16rqvOF28NQ2z6+qDVX1xao6YKr9wKFtQ1U9b6r9XlX10ar6UlWdWlU7Du23Gh5vGJbvuVbPEwAAAICbZi1HUF2X5NndfZ8k+yc5pqr2Hpa9orv3GW5nJsmw7PAk901yYJL/U1U7VNUOSV6T5KAkeyd5wlQ/Lx362ivJ1UmeMrQ/JcnV3f0TSV4xrAcAAADADFqzAlV3X9rdnxzuX5vkgiS7rbDJIUlO6e7vdfd/JNmQZL/htqG7L+zu7yc5JckhVVVJHprk9GH7k5McOtXXycP905M8bFgfAAAAgBmzVeagGk6xe0CSjw5NT6+qz1TViVW189C2W5KLpzbbOLQt136XJN/s7usWtd+gr2H5NcP6i3MdVVXnVtW5V1xxxU16jgAAAADcOGteoKqq2yd5W5Jndfe3khyf5N5J9klyaZKXL6y6xOZ9I9pX6uuGDd2v6+59u3vf9evXr/g8AAAAAFgba1qgqqpbZlKcenN3vz1Juvuy7r6+u3+Y5O8yOYUvmYyA2mNq892TXLJC+5VJdqqqdYvab9DXsPxOSa66eZ8dAAAAADeHtbyKXyU5IckF3f1XU+13m1rt0Uk+N9w/I8nhwxX47pVkryQfS/LxJHsNV+zbMZOJ1M/o7k7ygSSHDdsfkeRdU30dMdw/LMk/DesDAAAAMGPWbX6VG+3BSX47yWer6ryh7QWZXIVvn0xOubsoydFJ0t3nV9VpST6fyRUAj+nu65Okqp6e5KwkOyQ5sbvPH/p7bpJTquolST6VSUEsw883VdWGTEZOHb6GzxMAAACAm2DNClTd/eEsPRfUmStsc1yS45ZoP3Op7br7wvzoFMHp9u8meeyW5AUAAABgHFvlKn4AAAAAsBwFKgAAAABGpUAFAAAAwKgUqAAAAAAYlQIVAAAAAKNSoAIAAABgVApUAAAAAIxKgQoAAACAUSlQAQAAADAqBSoAAAAARqVABQAAAMCoFKgAAAAAGJUCFQAAAACjWjd2AAAAgG3Z699++dgRNvHUx+w6dgSAGzCCCgAAAIBRKVABAAAAMCoFKgAAAABGpUAFAAAAwKgUqAAAAAAYlQIVAAAAAKNSoAIAAABgVApUAAAAAIxKgQoAAACAUSlQAQAAADAqBSoAAAAARqVABQAAAMCoFKgAAAAAGJUCFQAAAACjUqACAAAAYFQKVAAAAACMSoEKAAAAgFEpUAEAAAAwKgUqAAAAAEalQAUAAADAqBSoAAAAABjVmhWoqmqPqvpAVV1QVedX1TOH9jtX1dlV9aXh585De1XVq6pqQ1V9pqoeONXXEcP6X6qqI6baH1RVnx22eVVV1Ur7AAAAAGD2rOUIquuSPLu775Nk/yTHVNXeSZ6X5Jzu3ivJOcPjJDkoyV7D7agkxyeTYlOSFyX5+ST7JXnRVMHp+GHdhe0OHNqX2wcAAAAAM2bNClTdfWl3f3K4f22SC5LsluSQJCcPq52c5NDh/iFJ3tgTH0myU1XdLckBSc7u7qu6++okZyc5cFh2x+7+t+7uJG9c1NdS+wAAAABgxmyVOaiqas8kD0jy0SR37e5Lk0kRK8muw2q7Jbl4arONQ9tK7RuXaM8K+wAAAABgxqx5gaqqbp/kbUme1d3fWmnVJdr6RrRvSbajqurcqjr3iiuu2JJNAQAAALiZrGmBqqpumUlx6s3d/fah+bLh9LwMPy8f2jcm2WNq892TXLKZ9t2XaF9pHzfQ3a/r7n27e9/169ffuCcJAAAAwE2yllfxqyQnJLmgu/9qatEZSRauxHdEkndNtT9puJrf/kmuGU7POyvJw6tq52Fy9IcnOWtYdm1V7T/s60mL+lpqHwAAAADMmHVr2PeDk/x2ks9W1XlD2wuS/EWS06rqKUm+muSxw7IzkxycZEOS7yQ5Mkm6+6qqenGSjw/r/Wl3XzXcf1qSk5LcJsl7h1tW2AcAAAAAM2bNClTd/eEsPU9UkjxsifU7yTHL9HVikhOXaD83yf2WaP/GUvsAAAAAYPZslav4AQAAAMByFKgAAAAAGJUCFQAAAACjUqACAAAAYFQKVAAAAACMSoEKAAAAgFEpUAEAAAAwKgUqAAAAAEalQAUAAADAqBSoAAAAABiVAhUAAAAAo1o3dgAAAABm03tPvXLsCJs46PG7jB0BWANGUAEAAAAwKgUqAAAAAEalQAUAAADAqMxBBcA278h3HDh2hE284dHvGzsCAADMDCOoAAAAABiVAhUAAAAAo1KgAgAAAGBUClQAAAAAjEqBCgAAAIBRKVABAAAAMCoFKgAAAABGpUAFAAAAwKgUqAAAAAAYlQIVAAAAAKNSoAIAAABgVKsqUFXVOatpAwAAAIAttW6lhVV16yS3TbJLVe2cpIZFd0xy9zXOBgAAAMB2YMUCVZKjkzwrk2LUJ/KjAtW3krxmDXMBAAAAsJ1YsUDV3a9M8sqq+v3ufvVWygQAAADAdmRzI6iSJN396qr6b0n2nN6mu9+4RrkAAAAA2E6sqkBVVW9Kcu8k5yW5fmjuJApUAAAAANwkqypQJdk3yd7d3WsZBgAAAIDtzy1Wud7nkvzYWgYBAAAAYPu02hFUuyT5fFV9LMn3Fhq7+1FrkgoAAACA7cZqR1Adm+TQJH+W5OVTt2VV1YlVdXlVfW6q7diq+lpVnTfcDp5a9vyq2lBVX6yqA6baDxzaNlTV86ba71VVH62qL1XVqVW149B+q+HxhmH5nqt8jgAAAACMYFUFqu7+0FK3zWx2UpIDl2h/RXfvM9zOTJKq2jvJ4UnuO2zzf6pqh6raIclrkhyUZO8kTxjWTZKXDn3tleTqJE8Z2p+S5Oru/okkrxjWAwAAAGBGrapAVVXXVtW3htt3q+r6qvrWStt09z8nuWqVOQ5Jckp3f6+7/yPJhiT7DbcN3X1hd38/ySlJDqmqSvLQJKcP25+cyQivhb5OHu6fnuRhw/oAAAAAzKDVjqC6Q3ffcbjdOslvJPmbG7nPp1fVZ4ZTAHce2nZLcvHUOhuHtuXa75Lkm9193aL2G/Q1LL9mWB8AAACAGbTaOahuoLvfmckIpi11fJJ7J9knyaX50TxWS41w6hvRvlJfm6iqo6rq3Ko694orrlgpNwAAAABrZFVX8auqx0w9vEWSfbNM0Wcl3X3ZVJ9/l+Q9w8ONSfaYWnX3JJcM95dqvzLJTlW1bhglNb3+Ql8bq2pdkjtlmVMNu/t1SV6XJPvuu+8WPx8AAAAAbrrVjqD69anbAUmuzWSupy1SVXebevjoJAtX+DsjyeHDFfjulWSvJB9L8vEkew1X7Nsxk4nUz+juTvKBJIcN2x+R5F1TfR0x3D8syT8N6wMAAAAwg1Y1gqq7j9zSjqvqrUkekmSXqtqY5EVJHlJV+2Qy+uqiJEcP/Z9fVacl+XyS65Ic093XD/08PclZSXZIcmJ3nz/s4rlJTqmqlyT5VJIThvYTkrypqjZkMnLq8C3NDgAAAMDWs9pT/HZP8uokD86kuPThJM/s7o3LbdPdT1ii+YQl2hbWPy7JcUu0n5nkzCXaL8zkKn+L27+b5LHL7QcAAACA2bLaU/zekMmpc3fP5Cp57x7aAAAAAOAmWW2Ban13v6G7rxtuJyVZv4a5AAAAANhOrLZAdWVV/VZV7TDcfivJN9YyGAAAAADbh9UWqH4nyeOSfD3JpZlcHW+LJ04HAAAAgMVWNUl6khcnOaK7r06Sqrpzkr/MpHAFAAAAM+Pjb7h87Aib+Lkjdx07Asy01Y6guv9CcSpJuvuqJA9Ym0gAAAAAbE9WW6C6RVXtvPBgGEG12tFXAAAAALCs1RaZXp7kX6vq9CSdyXxUx61ZKgAAAAC2G6sqUHX3G6vq3CQPTVJJHtPdn1/TZAAAAABsF1Z9mt5QkFKUAgAAAOBmtdo5qAAAAABgTShQAQAAADAqBSoAAAAARqVABQAAAMCoFKgAAAAAGJUCFQAAAACjUqACAAAAYFQKVAAAAACMSoEKAAAAgFEpUAEAAAAwKgUqAAAAAEalQAUAAADAqBSoAAAAABiVAhUAAAAAo1KgAgAAAGBUClQAAAAAjEqBCgAAAIBRKVABAAAAMCoFKgAAAABGpUAFAAAAwKgUqAAAAAAYlQIVAAAAAKNSoAIAAABgVApUAAAAAIxKgQoAAACAUSlQAQAAADCqdWvVcVWdmOSRSS7v7vsNbXdOcmqSPZNclORx3X11VVWSVyY5OMl3kjy5uz85bHNEkj8aun1Jd588tD8oyUlJbpPkzCTP7O5ebh9r9TwBAADg5nLRX3997Aib2PNZPzZ2BLYDazmC6qQkBy5qe16Sc7p7ryTnDI+T5KAkew23o5Icn/z/Ba0XJfn5JPsleVFV7Txsc/yw7sJ2B25mHwAAAADMoDUrUHX3Pye5alHzIUlOHu6fnOTQqfY39sRHkuxUVXdLckCSs7v7qmEU1NlJDhyW3bG7/627O8kbF/W11D4AAAAAmEFbew6qu3b3pUky/Nx1aN8tycVT620c2lZq37hE+0r7AAAAAGAGzcok6bVEW9+I9i3badVRVXVuVZ17xRVXbOnmAAAAANwMtnaB6rLh9LwMPy8f2jcm2WNqvd2TXLKZ9t2XaF9pH5vo7td1977dve/69etv9JMCAAAA4Mbb2gWqM5IcMdw/Ism7ptqfVBP7J7lmOD3vrCQPr6qdh8nRH57krGHZtVW1/3AFwCct6mupfQAAAAAwg9atVcdV9dYkD0myS1VtzORqfH+R5LSqekqSryZ57LD6mUkOTrIhyXeSHJkk3X1VVb04yceH9f60uxcmXn9aJlcKvE2S9w63rLAPAAAAAGbQmhWouvsJyyx62BLrdpJjlunnxCQnLtF+bpL7LdH+jaX2AQAAAMBsmpVJ0gEAAADYTilQAQAAADCqNTvFD4Bty3GnHjB2hE288PFnjR0BAAC4GRhBBQAAAMCoFKgAAAAAGJUCFQAAAACjUqACAAAAYFQKVAAAAACMSoEKAAAAgFEpUAEAAAAwKgUqAAAAAEalQAUAAADAqBSoAAAAABiVAhUAAAAAo1KgAgAAAGBU68YOAAAAAMy3r7/8C2NH2MSPPfunx47AFjCCCgAAAIBRKVABAAAAMCoFKgAAAABGpUAFAAAAwKgUqAAAAAAYlQIVAAAAAKNSoAIAAABgVApUAAAAAIxKgQoAAACAUSlQAQAAADAqBSoAAAAARqVABQAAAMCoFKgAAAAAGJUCFQAAAACjWjd2AAAAAICxXPbKfxs7wibu+sxfGDvCVmcEFQAAAACjUqACAAAAYFQKVAAAAACMSoEKAAAAgFEpUAEAAAAwqlEKVFV1UVV9tqrOq6pzh7Y7V9XZVfWl4efOQ3tV1auqakNVfaaqHjjVzxHD+l+qqiOm2h809L9h2La2/rMEAAAAYDXGHEH1q929T3fvOzx+XpJzunuvJOcMj5PkoCR7DbejkhyfTApaSV6U5OeT7JfkRQtFrWGdo6a2O3Dtnw4AAAAAN8YsneJ3SJKTh/snJzl0qv2NPfGRJDtV1d2SHJDk7O6+qruvTnJ2kgOHZXfs7n/r7k7yxqm+AAAAAJgxYxWoOsn7q+oTVXXU0HbX7r40SYafuw7tuyW5eGrbjUPbSu0bl2gHAAAAYAatG2m/D+7uS6pq1yRnV9UXVlh3qfmj+ka0b9rxpDh2VJLc4x73WDkxAAAAAGtilBFU3X3J8PPyJO/IZA6py4bT8zL8vHxYfWOSPaY23z3JJZtp332J9qVyvK679+3ufdevX39TnxYAAAAAN8JWL1BV1e2q6g4L95M8PMnnkpyRZOFKfEckeddw/4wkTxqu5rd/kmuGUwDPSvLwqtp5mBz94UnOGpZdW1X7D1fve9JUXwAAAADMmDFO8btrkndMakdZl+Qt3f2+qvp4ktOq6ilJvprkscP6ZyY5OMmGJN9JcmSSdPdVVfXiJB8f1vvT7r5quP+0JCcluU2S9w43AAAAAGbQVi9QdfeFSX52ifZvJHnYEu2d5Jhl+joxyYlLtJ+b5H43OSwAAAAAa26sq/gBAAAAQBIFKgAAAABGpkAFAAAAwKgUqAAAAAAY1RhX8QMAAADgJrj8b947doRN7Pr0g270tkZQAQAAADAqBSoAAAAARqVABQAAAMCoFKgAAAAAGJUCFQAAAACjUqACAABkk+5bAAAOWElEQVQAYFQKVAAAAACMat3YAQC2N6990wFjR9jE0b991tgRAACA7ZgRVAAAAACMSoEKAAAAgFEpUAEAAAAwKgUqAAAAAEalQAUAAADAqBSoAAAAABjVurEDzLIrjv/7sSNsYv3TfmvsCAAAAAA3KyOoAAAAABiVAhUAAAAAo1KgAgAAAGBUClQAAAAAjEqBCgAAAIBRKVABAAAAMCoFKgAAAABGpUAFAAAAwKgUqAAAAAAY1bqxA3Dzu+z4l40dYRN3fdpzxo4AAAAAzCgjqAAAAAAYlRFUwFw69Q0Hjh1hE48/8n1jRwAAAJhLRlABAAAAMCojqJgpX33VYWNH2MQ9nnH62BEAAABgm2YEFQAAAACjMoIKbgYff+2vjx1hEz939LtXtd5ZJxy8xkm23AFPOXPsCAAAAGxF2+wIqqo6sKq+WFUbqup5Y+cBAAAAYGnbZIGqqnZI8pokByXZO8kTqmrvcVMBAAAAsJRtskCVZL8kG7r7wu7+fpJTkhwyciYAAAAAlrCtFqh2S3Lx1OONQxsAAAAAM6a6e+wMN7uqemySA7r7qcPj306yX3f//qL1jkpy1PDwp5J8cY0i7ZLkyjXqe63Na/Z5zZ3Mb/Z5zZ3Mb/Z5zZ3Mb/Z5zZ3Mb/Z5zZ3Mb/Z5zZ3Mb/Z5zZ3Mb/Z5zZ3Mb/Z5zZ3Mb/Z5zZ3Mb/Z5zZ2sbfZ7dvf6za20rV7Fb2OSPaYe757kksUrdffrkrxurcNU1bndve9a72ctzGv2ec2dzG/2ec2dzG/2ec2dzG/2ec2dzG/2ec2dzG/2ec2dzG/2ec2dzG/2ec2dzG/2ec2dzG/2ec2dzG/2ec2dzEb2bfUUv48n2auq7lVVOyY5PMkZI2cCAAAAYAnb5Aiq7r6uqp6e5KwkOyQ5sbvPHzkWAAAAAEvYJgtUSdLdZyY5c+wcgzU/jXANzWv2ec2dzG/2ec2dzG/2ec2dzG/2ec2dzG/2ec2dzG/2ec2dzG/2ec2dzG/2ec2dzG/2ec2dzG/2ec2dzG/2ec2dzED2bXKSdAAAAADmx7Y6BxUAAAAAc0KBao1V1YFV9cWq2lBVzxs7z2pV1YlVdXlVfW7sLFuiqvaoqg9U1QVVdX5VPXPsTKtRVbeuqo9V1aeH3H8ydqYtVVU7VNWnquo9Y2dZraq6qKo+W1XnVdW5Y+fZElW1U1WdXlVfGD7vvzB2ps2pqp8aXuuF27eq6llj51qtqvqD4d/n56rqrVV167EzrUZVPXPIfP6sv95LHXuq6s5VdXZVfWn4ufOYGZeyTO7HDq/5D6tqZq/ms0z2lw3/t3ymqt5RVTuNmXE5y2R/8ZD7vKp6f1XdfcyMS1npO1ZV/WFVdVXtMka2lSzzeh9bVV+b+n/94DEzLme517yqfn/4nn5+Vf3vsfItZ5nX/NSp1/uiqjpvzIzLWSb7PlX1kYXvXVW135gZl7JM7p+tqn8bvjO+u6ruOGbG5Sz3e9CsH0dXyD3zx9EVss/0cXSF3KMfQxWo1lBV7ZDkNUkOSrJ3kidU1d7jplq1k5IcOHaIG+G6JM/u7vsk2T/JMXPymn8vyUO7+2eT7JPkwKraf+RMW+qZSS4YO8SN8Kvdvc/Yl1S9EV6Z5H3d/dNJfjZz8Np39xeH13qfJA9K8p0k7xg51qpU1W5JnpFk3+6+XyYX4Dh83FSbV1X3S/I/kuyXyefkkVW117ipVnRSNj32PC/JOd29V5Jzhsez5qRsmvtzSR6T5J+3epotc1I2zX52kvt19/2T/HuS52/tUKt0UjbN/rLuvv/w/8x7kvzxVk+1eSdlie9YVbVHkv+e5KtbO9AqnZSlvxu+YuH/9mEO2Fl0UhZlr6pfTXJIkvt3932T/OUIuTbnpCzK3d2PnzqWvi3J28cItgonZdPPy/9O8idD9j8eHs+ak7Jp7tcneV53/0wm31ues7VDrdJyvwfN+nF0udzzcBxdLvusH0eXyz36MVSBam3tl2RDd1/Y3d9PckomB8KZ193/nOSqsXNsqe6+tLs/Ody/NpNf2ncbN9Xm9cS3h4e3HG5zM0FcVe2e5BGZHMBZY8Nf7n45yQlJ0t3f7+5vjptqiz0syZe7+ytjB9kC65LcpqrWJbltkktGzrMa90nyke7+Tndfl+RDSR49cqZlLXPsOSTJycP9k5MculVDrcJSubv7gu7+4kiRVm2Z7O8fPi9J8pEku2/1YKuwTPZvTT28XWbwWLrCd6xXJPlfmcHMyfx+N0yWzf60JH/R3d8b1rl8qwfbjJVe86qqJI9L8tatGmqVlsneSRZGH90pM3gcXSb3T+VHRZKzk/zGVg21Siv8HjTTx9Hlcs/DcXSF7DN9HF0h9+jHUAWqtbVbkounHm/MHBRLthVVtWeSByT56LhJVqcmp8idl+TyJGd391zkHvx1Jl+qfzh2kC3USd5fVZ+oqqPGDrMFfjzJFUneUJPTKl9fVbcbO9QWOjwz+qV6Kd39tUz+uv7VJJcmuaa73z9uqlX5XJJfrqq7VNVtkxycZI+RM22pu3b3pcnkC1WSXUfOs735nSTvHTvElqiq46rq4iRPzGyOoNpEVT0qyde6+9NjZ7kRnj6cEnLirJ06tBk/meSXquqjVfWhqvq5sQNtoV9Kcll3f2nsIFvgWUleNvz7/MvM3qiS5XwuyaOG+4/NHBxHF/0eNDfH0Xn7/W3aCtln+ji6OPfYx1AFqrVVS7TN5F/FtjVVdftMhj0/a1EleGZ19/XDcMrdk+w3nJoz86rqkUku7+5PjJ3lRnhwdz8wk9Nwj6mqXx470CqtS/LAJMd39wOS/Gdmb7j2sqpqx0y+6P3D2FlWa/il65Ak90py9yS3q6rfGjfV5nX3BUlemslffN+X5NOZDOuGzaqqF2byeXnz2Fm2RHe/sLv3yCT308fOszlD8fiFmZNi2iLHJ7l3JtMTXJrk5ePG2SLrkuycyektz0ly2jAqaV48IXP0h57B05L8wfDv8w8yjASfA7+TyffETyS5Q5Lvj5xnRfP4e1Ayv7mT5bPP+nF0qdxjH0MVqNbWxtywwr57ZnAo67amqm6ZyT+0N3f3rJ6Xv6zhVK0PZn7mAHtwkkdV1UWZnMb60Kr6+3EjrU53XzL8vDyTOQVmbrLOZWxMsnFqlN3pmRSs5sVBST7Z3ZeNHWQL/FqS/+juK7r7B5nM+fHfRs60Kt19Qnc/sLt/OZPTFubpr+1JcllV3S1Jhp8zdxrOtqiqjkjyyCRP7O55/ePaWzKjp+Iscu9Mit+fHo6luyf5ZFX92KipVqG7Lxv+wPbDJH+X+TmOJpNj6duHaRY+lsko8JmbnH4pw6nmj0ly6thZttAR+dGcWf+QOfm8dPcXuvvh3f2gTIqCXx4703KW+T1o5o+j8/z723LZZ/04uorXfJRjqALV2vp4kr2q6l7DiIHDk5wxcqZt2vCXrxOSXNDdfzV2ntWqqvULV3eoqttk8svwF8ZNtTrd/fzu3r2798zkM/5P3T3zI0uq6nZVdYeF+0kenskQ7pnX3V9PcnFV/dTQ9LAknx8x0paax7/6fjXJ/lV12+H/mYdlDiamT5Kq2nX4eY9MfqGZt9f+jEx+qcnw810jZtkuVNWBSZ6b5FHd/Z2x82yJRRcBeFTm4Fja3Z/t7l27e8/hWLoxyQOH/+tn2sIvvYNHZ06Oo4N3JnloklTVTybZMcmVoyZavV9L8oXu3jh2kC10SZJfGe4/NHPyB5Op4+gtkvxRkr8dN9HSVvg9aKaPo/P6+1uyfPZZP46ukHv0Y2jNYDFvm1KTy+3+dSZXfDqxu48bOdKqVNVbkzwkk78kXZbkRd0988Nwq+oXk/xLks/mR/MhvaBn96oySZKqun8mkxbukEnh+LTu/tNxU225qnpIkj/s7keOnWVzqurH86MryK1L8pZ5+feZTC7VnMmk9DsmuTDJkd199bipNm84leXiJD/e3deMnWdLVNWfJHl8JkO1P5XkqQuT686yqvqXJHdJ8oMk/7O7zxk50rKWOvZk8kvkaUnukUmh8LHdPVMTNS+T+6okr06yPsk3k5zX3QeMlXE5y2R/fpJbJfnGsNpHuvt3Rwm4gmWyH5zJhMY/TPKVJL87zCE3Mzb3HWsYRbVvd89UsWSZ1/shmZze10kuSnL0wlw3s2SZ7G9KcmIm+b+fyfeXfxor41KW+6xU1UmZ/LucyUJJsuxr/sVMrkK8Lsl3k/zerE0RsUzu2yc5Zljl7UmeP6MjYpb8PSiTuYVm9ji6Qu5bZcaPoytkf1Vm+Di6Qu6nZORjqAIVAAAAAKNyih8AAAAAo1KgAgAAAGBUClQAAAAAjEqBCgAAAIBRKVABAAAAMCoFKgCAkVXVnlX1uanHu1TVRSNGAgDYqhSoAAAAABiVAhUAwPi+m2THxY1VdfuqOqeqPllVn62qQ6aWPamqPlNVn66qNw1tJ1XVYYv6+MOqOnatnwAAwE2xbuwAAADksiS3q6p7d/eXp9q/m+TR3f2tqtolyUeq6owkeyd5YZIHd/eVVXXnETIDANxsFKgAAEbW3V1VRyd5W1UlyQ7DokryZ1X1y0l+mGS3JHdN8tAkp3f3lcP2V01197Kq+qMk30jytK30FAAAbhKn+AEAzIDufk9379Pd+yT51aH5iUnWJ3nQ0H5ZkltnUrjqZbp6zrDuW5Mcu7apAQBuHgpUAACz605JLu/uH1TVrya559B+TpLHVdVdkmSZU/y+kSXmtQIAmEVO8QMAmF1vTvLuqjo3yXlJvpAk3X1+VR2X5ENVdX2STyV58rDNi6vqWUluleToTE4HBACYadW93OhwAAAAAFh7TvEDAAAAYFQKVAAAAACMSoEKAAAAgFEpUAEAAAAwKgUqAAAAAEalQAUAAADAqBSoAAAAABiVAhUAAAAAo/r/AMIfhzn6xdB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12" y="1353315"/>
            <a:ext cx="6564336" cy="421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2425" y="5565308"/>
            <a:ext cx="8683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Временной интервал между заказами - похоже, что клиенты заказывают один раз в неделю </a:t>
            </a:r>
            <a:r>
              <a:rPr lang="ru-RU" dirty="0" smtClean="0"/>
              <a:t>(пик </a:t>
            </a:r>
            <a:r>
              <a:rPr lang="ru-RU" dirty="0"/>
              <a:t>на 7 дней) или один раз в месяц (пик на 30 дней). Мы также могли видеть меньшие пики в 14, 21 и 28 дней (недельные интервалы).</a:t>
            </a:r>
          </a:p>
        </p:txBody>
      </p:sp>
    </p:spTree>
    <p:extLst>
      <p:ext uri="{BB962C8B-B14F-4D97-AF65-F5344CB8AC3E}">
        <p14:creationId xmlns:p14="http://schemas.microsoft.com/office/powerpoint/2010/main" val="2724343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1257</Words>
  <Application>Microsoft Office PowerPoint</Application>
  <PresentationFormat>Экран (4:3)</PresentationFormat>
  <Paragraphs>140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Воловенко</dc:creator>
  <cp:lastModifiedBy>НP</cp:lastModifiedBy>
  <cp:revision>1035</cp:revision>
  <dcterms:created xsi:type="dcterms:W3CDTF">2012-04-16T14:45:46Z</dcterms:created>
  <dcterms:modified xsi:type="dcterms:W3CDTF">2019-03-05T18:05:06Z</dcterms:modified>
</cp:coreProperties>
</file>