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fa8375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fa83757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c8349556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c8349556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bfa83757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bfa83757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c8349556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c8349556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bfa8375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fa8375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c834955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c834955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bfa83757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bfa83757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c8349556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c8349556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fa83757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fa83757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c8349556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c8349556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499"/>
          </a:xfrm>
          <a:prstGeom prst="rect">
            <a:avLst/>
          </a:prstGeom>
          <a:noFill/>
          <a:ln>
            <a:noFill/>
          </a:ln>
        </p:spPr>
      </p:pic>
      <p:sp>
        <p:nvSpPr>
          <p:cNvPr id="55" name="Google Shape;55;p13"/>
          <p:cNvSpPr txBox="1"/>
          <p:nvPr>
            <p:ph type="ctrTitle"/>
          </p:nvPr>
        </p:nvSpPr>
        <p:spPr>
          <a:xfrm>
            <a:off x="0" y="149725"/>
            <a:ext cx="9144000" cy="70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450">
                <a:highlight>
                  <a:schemeClr val="lt1"/>
                </a:highlight>
                <a:latin typeface="Merriweather"/>
                <a:ea typeface="Merriweather"/>
                <a:cs typeface="Merriweather"/>
                <a:sym typeface="Merriweather"/>
              </a:rPr>
              <a:t>Week 2 Hands On Assignment - Data Wrangling Project</a:t>
            </a:r>
            <a:endParaRPr sz="2450">
              <a:highlight>
                <a:schemeClr val="lt1"/>
              </a:highlight>
              <a:latin typeface="Merriweather"/>
              <a:ea typeface="Merriweather"/>
              <a:cs typeface="Merriweather"/>
              <a:sym typeface="Merriweather"/>
            </a:endParaRPr>
          </a:p>
        </p:txBody>
      </p:sp>
      <p:sp>
        <p:nvSpPr>
          <p:cNvPr id="56" name="Google Shape;56;p13"/>
          <p:cNvSpPr txBox="1"/>
          <p:nvPr>
            <p:ph idx="1" type="subTitle"/>
          </p:nvPr>
        </p:nvSpPr>
        <p:spPr>
          <a:xfrm>
            <a:off x="311700" y="4384675"/>
            <a:ext cx="8520600" cy="527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300">
                <a:highlight>
                  <a:schemeClr val="lt1"/>
                </a:highlight>
                <a:latin typeface="Merriweather"/>
                <a:ea typeface="Merriweather"/>
                <a:cs typeface="Merriweather"/>
                <a:sym typeface="Merriweather"/>
              </a:rPr>
              <a:t>By Johnny DeGiorgio</a:t>
            </a:r>
            <a:endParaRPr sz="2300">
              <a:highlight>
                <a:schemeClr val="lt1"/>
              </a:highlight>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878625" y="-11450"/>
            <a:ext cx="7386742" cy="516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latin typeface="Merriweather"/>
                <a:ea typeface="Merriweather"/>
                <a:cs typeface="Merriweather"/>
                <a:sym typeface="Merriweather"/>
              </a:rPr>
              <a:t>Average Length of Stays at Hotels</a:t>
            </a:r>
            <a:endParaRPr b="1" sz="2820" u="sng">
              <a:latin typeface="Merriweather"/>
              <a:ea typeface="Merriweather"/>
              <a:cs typeface="Merriweather"/>
              <a:sym typeface="Merriweathe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35714"/>
              </a:lnSpc>
              <a:spcBef>
                <a:spcPts val="0"/>
              </a:spcBef>
              <a:spcAft>
                <a:spcPts val="0"/>
              </a:spcAft>
              <a:buSzPts val="2800"/>
              <a:buFont typeface="Merriweather"/>
              <a:buChar char="●"/>
            </a:pPr>
            <a:r>
              <a:rPr lang="en" sz="2050">
                <a:solidFill>
                  <a:srgbClr val="CCCCCC"/>
                </a:solidFill>
                <a:highlight>
                  <a:srgbClr val="1F1F1F"/>
                </a:highlight>
                <a:latin typeface="Merriweather"/>
                <a:ea typeface="Merriweather"/>
                <a:cs typeface="Merriweather"/>
                <a:sym typeface="Merriweather"/>
              </a:rPr>
              <a:t>This plot was to see what the average length of stay was between the hotels. Although the City Hotel seems to have more people on average staying there people stay an average of a day longer at the Resort Hotel.</a:t>
            </a:r>
            <a:endParaRPr sz="2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228276"/>
            <a:ext cx="9143999" cy="4537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55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latin typeface="Merriweather"/>
                <a:ea typeface="Merriweather"/>
                <a:cs typeface="Merriweather"/>
                <a:sym typeface="Merriweather"/>
              </a:rPr>
              <a:t>Bookings by Month</a:t>
            </a:r>
            <a:endParaRPr b="1" sz="2820" u="sng">
              <a:latin typeface="Merriweather"/>
              <a:ea typeface="Merriweather"/>
              <a:cs typeface="Merriweather"/>
              <a:sym typeface="Merriweathe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1475" lvl="0" marL="457200" rtl="0" algn="l">
              <a:lnSpc>
                <a:spcPct val="135714"/>
              </a:lnSpc>
              <a:spcBef>
                <a:spcPts val="0"/>
              </a:spcBef>
              <a:spcAft>
                <a:spcPts val="0"/>
              </a:spcAft>
              <a:buClr>
                <a:srgbClr val="CCCCCC"/>
              </a:buClr>
              <a:buSzPts val="2250"/>
              <a:buFont typeface="Merriweather"/>
              <a:buChar char="●"/>
            </a:pPr>
            <a:r>
              <a:rPr lang="en" sz="2250">
                <a:solidFill>
                  <a:srgbClr val="CCCCCC"/>
                </a:solidFill>
                <a:highlight>
                  <a:srgbClr val="1F1F1F"/>
                </a:highlight>
                <a:latin typeface="Merriweather"/>
                <a:ea typeface="Merriweather"/>
                <a:cs typeface="Merriweather"/>
                <a:sym typeface="Merriweather"/>
              </a:rPr>
              <a:t>With this plot I wanted to see the booking for each hotel by month in order to pinpoint which were the busy and slow months. We have a pretty steady climb from January to August and then a steady decline to December. High month for both hotels is August and low month for both hotels are January.</a:t>
            </a:r>
            <a:endParaRPr sz="2250">
              <a:solidFill>
                <a:srgbClr val="CCCCCC"/>
              </a:solidFill>
              <a:highlight>
                <a:srgbClr val="1F1F1F"/>
              </a:highlight>
              <a:latin typeface="Merriweather"/>
              <a:ea typeface="Merriweather"/>
              <a:cs typeface="Merriweather"/>
              <a:sym typeface="Merriweathe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7337750" y="618738"/>
            <a:ext cx="1668300" cy="3906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chemeClr val="dk1"/>
                </a:solidFill>
              </a:rPr>
              <a:t>Puerto Rico: PRT</a:t>
            </a:r>
            <a:endParaRPr>
              <a:solidFill>
                <a:schemeClr val="dk1"/>
              </a:solidFill>
            </a:endParaRPr>
          </a:p>
          <a:p>
            <a:pPr indent="0" lvl="0" marL="0" rtl="0" algn="l">
              <a:spcBef>
                <a:spcPts val="1200"/>
              </a:spcBef>
              <a:spcAft>
                <a:spcPts val="0"/>
              </a:spcAft>
              <a:buNone/>
            </a:pPr>
            <a:r>
              <a:rPr lang="en">
                <a:solidFill>
                  <a:schemeClr val="dk1"/>
                </a:solidFill>
              </a:rPr>
              <a:t>Great Britain: GBR</a:t>
            </a:r>
            <a:endParaRPr>
              <a:solidFill>
                <a:schemeClr val="dk1"/>
              </a:solidFill>
            </a:endParaRPr>
          </a:p>
          <a:p>
            <a:pPr indent="0" lvl="0" marL="0" rtl="0" algn="l">
              <a:spcBef>
                <a:spcPts val="1200"/>
              </a:spcBef>
              <a:spcAft>
                <a:spcPts val="0"/>
              </a:spcAft>
              <a:buNone/>
            </a:pPr>
            <a:r>
              <a:rPr lang="en">
                <a:solidFill>
                  <a:schemeClr val="dk1"/>
                </a:solidFill>
              </a:rPr>
              <a:t>France: FRA</a:t>
            </a:r>
            <a:endParaRPr>
              <a:solidFill>
                <a:schemeClr val="dk1"/>
              </a:solidFill>
            </a:endParaRPr>
          </a:p>
          <a:p>
            <a:pPr indent="0" lvl="0" marL="0" rtl="0" algn="l">
              <a:spcBef>
                <a:spcPts val="1200"/>
              </a:spcBef>
              <a:spcAft>
                <a:spcPts val="0"/>
              </a:spcAft>
              <a:buNone/>
            </a:pPr>
            <a:r>
              <a:rPr lang="en">
                <a:solidFill>
                  <a:schemeClr val="dk1"/>
                </a:solidFill>
              </a:rPr>
              <a:t>Spain: ESP</a:t>
            </a:r>
            <a:endParaRPr>
              <a:solidFill>
                <a:schemeClr val="dk1"/>
              </a:solidFill>
            </a:endParaRPr>
          </a:p>
          <a:p>
            <a:pPr indent="0" lvl="0" marL="0" rtl="0" algn="l">
              <a:spcBef>
                <a:spcPts val="1200"/>
              </a:spcBef>
              <a:spcAft>
                <a:spcPts val="0"/>
              </a:spcAft>
              <a:buNone/>
            </a:pPr>
            <a:r>
              <a:rPr lang="en">
                <a:solidFill>
                  <a:schemeClr val="dk1"/>
                </a:solidFill>
              </a:rPr>
              <a:t>Germany: DEU</a:t>
            </a:r>
            <a:endParaRPr>
              <a:solidFill>
                <a:schemeClr val="dk1"/>
              </a:solidFill>
            </a:endParaRPr>
          </a:p>
          <a:p>
            <a:pPr indent="0" lvl="0" marL="0" rtl="0" algn="l">
              <a:spcBef>
                <a:spcPts val="1200"/>
              </a:spcBef>
              <a:spcAft>
                <a:spcPts val="0"/>
              </a:spcAft>
              <a:buNone/>
            </a:pPr>
            <a:r>
              <a:rPr lang="en">
                <a:solidFill>
                  <a:schemeClr val="dk1"/>
                </a:solidFill>
              </a:rPr>
              <a:t>Italy: ITA</a:t>
            </a:r>
            <a:endParaRPr>
              <a:solidFill>
                <a:schemeClr val="dk1"/>
              </a:solidFill>
            </a:endParaRPr>
          </a:p>
          <a:p>
            <a:pPr indent="0" lvl="0" marL="0" rtl="0" algn="l">
              <a:spcBef>
                <a:spcPts val="1200"/>
              </a:spcBef>
              <a:spcAft>
                <a:spcPts val="0"/>
              </a:spcAft>
              <a:buNone/>
            </a:pPr>
            <a:r>
              <a:rPr lang="en">
                <a:solidFill>
                  <a:schemeClr val="dk1"/>
                </a:solidFill>
              </a:rPr>
              <a:t>Ireland: IRL</a:t>
            </a:r>
            <a:endParaRPr>
              <a:solidFill>
                <a:schemeClr val="dk1"/>
              </a:solidFill>
            </a:endParaRPr>
          </a:p>
          <a:p>
            <a:pPr indent="0" lvl="0" marL="0" rtl="0" algn="l">
              <a:spcBef>
                <a:spcPts val="1200"/>
              </a:spcBef>
              <a:spcAft>
                <a:spcPts val="0"/>
              </a:spcAft>
              <a:buNone/>
            </a:pPr>
            <a:r>
              <a:rPr lang="en">
                <a:solidFill>
                  <a:schemeClr val="dk1"/>
                </a:solidFill>
              </a:rPr>
              <a:t>Belgium: BEL</a:t>
            </a:r>
            <a:endParaRPr>
              <a:solidFill>
                <a:schemeClr val="dk1"/>
              </a:solidFill>
            </a:endParaRPr>
          </a:p>
          <a:p>
            <a:pPr indent="0" lvl="0" marL="0" rtl="0" algn="l">
              <a:spcBef>
                <a:spcPts val="1200"/>
              </a:spcBef>
              <a:spcAft>
                <a:spcPts val="0"/>
              </a:spcAft>
              <a:buNone/>
            </a:pPr>
            <a:r>
              <a:rPr lang="en">
                <a:solidFill>
                  <a:schemeClr val="dk1"/>
                </a:solidFill>
              </a:rPr>
              <a:t>Brazil: BRA</a:t>
            </a:r>
            <a:endParaRPr>
              <a:solidFill>
                <a:schemeClr val="dk1"/>
              </a:solidFill>
            </a:endParaRPr>
          </a:p>
          <a:p>
            <a:pPr indent="0" lvl="0" marL="0" rtl="0" algn="l">
              <a:spcBef>
                <a:spcPts val="1200"/>
              </a:spcBef>
              <a:spcAft>
                <a:spcPts val="1200"/>
              </a:spcAft>
              <a:buNone/>
            </a:pPr>
            <a:r>
              <a:rPr lang="en">
                <a:solidFill>
                  <a:schemeClr val="dk1"/>
                </a:solidFill>
              </a:rPr>
              <a:t>Netherlands: NLD</a:t>
            </a:r>
            <a:endParaRPr>
              <a:solidFill>
                <a:schemeClr val="dk1"/>
              </a:solidFill>
            </a:endParaRPr>
          </a:p>
        </p:txBody>
      </p:sp>
      <p:pic>
        <p:nvPicPr>
          <p:cNvPr id="73" name="Google Shape;73;p16"/>
          <p:cNvPicPr preferRelativeResize="0"/>
          <p:nvPr/>
        </p:nvPicPr>
        <p:blipFill>
          <a:blip r:embed="rId3">
            <a:alphaModFix/>
          </a:blip>
          <a:stretch>
            <a:fillRect/>
          </a:stretch>
        </p:blipFill>
        <p:spPr>
          <a:xfrm>
            <a:off x="0" y="0"/>
            <a:ext cx="723759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latin typeface="Merriweather"/>
                <a:ea typeface="Merriweather"/>
                <a:cs typeface="Merriweather"/>
                <a:sym typeface="Merriweather"/>
              </a:rPr>
              <a:t>Top Ten Countries by Number of Bookings</a:t>
            </a:r>
            <a:endParaRPr b="1" sz="2820" u="sng">
              <a:latin typeface="Merriweather"/>
              <a:ea typeface="Merriweather"/>
              <a:cs typeface="Merriweather"/>
              <a:sym typeface="Merriweathe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06400" lvl="0" marL="457200" rtl="0" algn="l">
              <a:lnSpc>
                <a:spcPct val="135714"/>
              </a:lnSpc>
              <a:spcBef>
                <a:spcPts val="0"/>
              </a:spcBef>
              <a:spcAft>
                <a:spcPts val="0"/>
              </a:spcAft>
              <a:buSzPts val="2800"/>
              <a:buFont typeface="Merriweather"/>
              <a:buChar char="●"/>
            </a:pPr>
            <a:r>
              <a:rPr lang="en" sz="2050">
                <a:solidFill>
                  <a:srgbClr val="CCCCCC"/>
                </a:solidFill>
                <a:highlight>
                  <a:srgbClr val="1F1F1F"/>
                </a:highlight>
                <a:latin typeface="Merriweather"/>
                <a:ea typeface="Merriweather"/>
                <a:cs typeface="Merriweather"/>
                <a:sym typeface="Merriweather"/>
              </a:rPr>
              <a:t>The above plot here was an idea to see the top ten contributors to the bookings by country. The overwhelming leader with nearly 50,000 bookings over the course of two years was Puerto Rico. Second is Great </a:t>
            </a:r>
            <a:r>
              <a:rPr lang="en" sz="2050">
                <a:solidFill>
                  <a:srgbClr val="CCCCCC"/>
                </a:solidFill>
                <a:highlight>
                  <a:srgbClr val="1F1F1F"/>
                </a:highlight>
                <a:latin typeface="Merriweather"/>
                <a:ea typeface="Merriweather"/>
                <a:cs typeface="Merriweather"/>
                <a:sym typeface="Merriweather"/>
              </a:rPr>
              <a:t>Britain</a:t>
            </a:r>
            <a:r>
              <a:rPr lang="en" sz="2050">
                <a:solidFill>
                  <a:srgbClr val="CCCCCC"/>
                </a:solidFill>
                <a:highlight>
                  <a:srgbClr val="1F1F1F"/>
                </a:highlight>
                <a:latin typeface="Merriweather"/>
                <a:ea typeface="Merriweather"/>
                <a:cs typeface="Merriweather"/>
                <a:sym typeface="Merriweather"/>
              </a:rPr>
              <a:t> with only 12,000. I can not seem to get my legend to display on this plot and I tried a few different things so I am not sure what I am doing wrong.</a:t>
            </a:r>
            <a:endParaRPr sz="28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53475" y="53451"/>
            <a:ext cx="4953149" cy="2443100"/>
          </a:xfrm>
          <a:prstGeom prst="rect">
            <a:avLst/>
          </a:prstGeom>
          <a:noFill/>
          <a:ln>
            <a:noFill/>
          </a:ln>
        </p:spPr>
      </p:pic>
      <p:pic>
        <p:nvPicPr>
          <p:cNvPr id="85" name="Google Shape;85;p18"/>
          <p:cNvPicPr preferRelativeResize="0"/>
          <p:nvPr/>
        </p:nvPicPr>
        <p:blipFill>
          <a:blip r:embed="rId4">
            <a:alphaModFix/>
          </a:blip>
          <a:stretch>
            <a:fillRect/>
          </a:stretch>
        </p:blipFill>
        <p:spPr>
          <a:xfrm>
            <a:off x="3958675" y="2571750"/>
            <a:ext cx="5123801" cy="252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latin typeface="Merriweather"/>
                <a:ea typeface="Merriweather"/>
                <a:cs typeface="Merriweather"/>
                <a:sym typeface="Merriweather"/>
              </a:rPr>
              <a:t>Monthly Comparison of Stays by Hotels</a:t>
            </a:r>
            <a:endParaRPr b="1" sz="2820" u="sng">
              <a:latin typeface="Merriweather"/>
              <a:ea typeface="Merriweather"/>
              <a:cs typeface="Merriweather"/>
              <a:sym typeface="Merriweathe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35714"/>
              </a:lnSpc>
              <a:spcBef>
                <a:spcPts val="0"/>
              </a:spcBef>
              <a:spcAft>
                <a:spcPts val="0"/>
              </a:spcAft>
              <a:buSzPts val="2800"/>
              <a:buFont typeface="Merriweather"/>
              <a:buChar char="●"/>
            </a:pPr>
            <a:r>
              <a:rPr lang="en" sz="2050">
                <a:solidFill>
                  <a:srgbClr val="CCCCCC"/>
                </a:solidFill>
                <a:highlight>
                  <a:srgbClr val="1F1F1F"/>
                </a:highlight>
                <a:latin typeface="Merriweather"/>
                <a:ea typeface="Merriweather"/>
                <a:cs typeface="Merriweather"/>
                <a:sym typeface="Merriweather"/>
              </a:rPr>
              <a:t>So with these two line graphs the idea was to display, similarly to the very first plot, and month to month comparison, but weekend to weekday stays by hotel. I thought because the code to make these graphs would be so </a:t>
            </a:r>
            <a:r>
              <a:rPr lang="en" sz="2050">
                <a:solidFill>
                  <a:srgbClr val="CCCCCC"/>
                </a:solidFill>
                <a:highlight>
                  <a:srgbClr val="1F1F1F"/>
                </a:highlight>
                <a:latin typeface="Merriweather"/>
                <a:ea typeface="Merriweather"/>
                <a:cs typeface="Merriweather"/>
                <a:sym typeface="Merriweather"/>
              </a:rPr>
              <a:t>similar</a:t>
            </a:r>
            <a:r>
              <a:rPr lang="en" sz="2050">
                <a:solidFill>
                  <a:srgbClr val="CCCCCC"/>
                </a:solidFill>
                <a:highlight>
                  <a:srgbClr val="1F1F1F"/>
                </a:highlight>
                <a:latin typeface="Merriweather"/>
                <a:ea typeface="Merriweather"/>
                <a:cs typeface="Merriweather"/>
                <a:sym typeface="Merriweather"/>
              </a:rPr>
              <a:t> I could lump the code for both in the same cell to share some code. The data for booking by day type here are nearly identical for both hotels.</a:t>
            </a:r>
            <a:endParaRPr sz="2800">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290975" y="30976"/>
            <a:ext cx="8562050" cy="5081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20" u="sng">
                <a:latin typeface="Merriweather"/>
                <a:ea typeface="Merriweather"/>
                <a:cs typeface="Merriweather"/>
                <a:sym typeface="Merriweather"/>
              </a:rPr>
              <a:t>Comparison of Number of Adults and Children Guests</a:t>
            </a:r>
            <a:endParaRPr b="1" sz="2420" u="sng">
              <a:latin typeface="Merriweather"/>
              <a:ea typeface="Merriweather"/>
              <a:cs typeface="Merriweather"/>
              <a:sym typeface="Merriweathe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35714"/>
              </a:lnSpc>
              <a:spcBef>
                <a:spcPts val="0"/>
              </a:spcBef>
              <a:spcAft>
                <a:spcPts val="0"/>
              </a:spcAft>
              <a:buSzPts val="2800"/>
              <a:buFont typeface="Merriweather"/>
              <a:buChar char="●"/>
            </a:pPr>
            <a:r>
              <a:rPr lang="en" sz="2050">
                <a:solidFill>
                  <a:srgbClr val="CCCCCC"/>
                </a:solidFill>
                <a:highlight>
                  <a:srgbClr val="1F1F1F"/>
                </a:highlight>
                <a:latin typeface="Merriweather"/>
                <a:ea typeface="Merriweather"/>
                <a:cs typeface="Merriweather"/>
                <a:sym typeface="Merriweather"/>
              </a:rPr>
              <a:t>I saw the columns for adults and children and was curious to see some </a:t>
            </a:r>
            <a:r>
              <a:rPr lang="en" sz="2050">
                <a:solidFill>
                  <a:srgbClr val="CCCCCC"/>
                </a:solidFill>
                <a:highlight>
                  <a:srgbClr val="1F1F1F"/>
                </a:highlight>
                <a:latin typeface="Merriweather"/>
                <a:ea typeface="Merriweather"/>
                <a:cs typeface="Merriweather"/>
                <a:sym typeface="Merriweather"/>
              </a:rPr>
              <a:t>comparison</a:t>
            </a:r>
            <a:r>
              <a:rPr lang="en" sz="2050">
                <a:solidFill>
                  <a:srgbClr val="CCCCCC"/>
                </a:solidFill>
                <a:highlight>
                  <a:srgbClr val="1F1F1F"/>
                </a:highlight>
                <a:latin typeface="Merriweather"/>
                <a:ea typeface="Merriweather"/>
                <a:cs typeface="Merriweather"/>
                <a:sym typeface="Merriweather"/>
              </a:rPr>
              <a:t> there but the results were overwhelmingly for adults at both hotels. Way more overall volume of adults staying at the City Hotel.</a:t>
            </a:r>
            <a:endParaRPr sz="28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