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520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F6DE-E843-7B96-BCF5-193AF601D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7A3EC-03C6-2085-F561-587EBC85F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FF10-5D5C-7345-97FB-FDE2D9B9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AF6F-B830-12E2-73A8-FE429517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046A-C245-C914-DA89-AB164938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1C17-8F17-C3C8-1A8D-C252A12D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47537-1C3A-7FCC-5F31-7B62FB31D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2680-BEA4-0E30-2B6A-2FC007C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09CC-5078-0339-E8D3-DDC24BB2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A218-3A20-E5B1-FAAE-600117C1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35C8D-CAC0-80F7-4A4E-84FC6EFFB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C67E8-4FA3-3D3A-7453-BFD84628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19FA-B52B-CEF0-158B-87C8F6C8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8EF-6F2C-16C1-80ED-A7C07EBF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2390-99F5-51D1-3C86-42B35C46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74C3-A225-3958-EC7C-F8812DAB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9E8F-6A65-CC55-FBE7-826AE691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E108-9E9A-5BB9-A325-C9E57736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2D56-23CE-19A0-87CE-AD55E16B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98FA-0473-2E9E-C1FE-61C09DE6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B89A-1745-131A-F2E8-C5231FC1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B00F-CC02-A59C-B9E9-891472DA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ACB1-B4C5-910E-8EEF-D9572764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9DFD-3150-1AFF-0036-3CC0504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EFCE-9BBB-C571-2608-EDD5EE6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3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365-8600-C270-3270-100EED20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2B38-9F49-EA76-92B4-FEE71FF45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76441-FF61-63D3-E80B-0C864ECB6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80907-4F7C-76F0-7AB1-BBEF8FEC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5E1AA-E614-88CA-0BC4-6103CF88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F9F0-CAF9-964C-FF54-A6331FB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0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E070-631C-4566-9460-71C956CC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8A4DE-E493-CB5A-9D48-D554BE124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264B6-76D6-F65B-A3F6-FBEDE6408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2D9A3-9862-6902-EFD9-2FE8F798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E1CC9-5452-B89F-ACC6-694C373B1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DE34A-A0F9-4B1F-8AD8-61E39DC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4CC95-C6FB-306A-7896-4939993A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2E1E6-07CD-59CD-7563-4BAC11A0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C05F-6AEA-CB11-B13D-5B775D4B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E0251-4A98-3A09-D1AA-25F5C7A7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87F02-98E7-46FB-4A40-DDDB271D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6F812-3821-8E7F-8C58-A1EF6DB1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DEAB9-F898-01BE-FA1A-F205CA1A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F9DBE-2207-A56C-76DF-D0C1C635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3299-CA07-E8E8-5A6E-8AFDD27D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CE61-2E93-079F-E4B4-E6C73E6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2819-9427-913F-024B-200FB023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3BE1-009D-D7A7-EF56-C8DE48033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B5F7-E6F4-8CEE-9A73-5F377E7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93655-96EB-D5D8-15BD-0C96C22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7C7C-A6C4-B01F-0049-0C5D962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96C-1F23-CAA0-D6AD-A31BCF95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8AFDE-8A99-82F8-2CCB-404C15542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7EF4-CD8A-D2DB-4344-79A271643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6D04F-6FB8-A447-3C9A-909021F7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79DB-B555-7A1C-026E-8B4763F7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0883D-A672-3552-3735-D400CE71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27D6E-5042-C09F-F132-C59D975A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368B2-0AB5-CF88-5C00-086EF3B6B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9A0EA-4D97-E3D5-23D8-9D350F3A9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E9C8-5D04-481A-80D5-4B8A92BDC95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4AD0-9FC7-B34E-2ABE-57643248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34F2-016B-4F8F-6312-6AFF26702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624D-CDC7-404E-94BF-BBB80AE1E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5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13C1F-A2A5-B494-4F4D-E8FEADA1B185}"/>
              </a:ext>
            </a:extLst>
          </p:cNvPr>
          <p:cNvSpPr/>
          <p:nvPr/>
        </p:nvSpPr>
        <p:spPr>
          <a:xfrm>
            <a:off x="451248" y="853440"/>
            <a:ext cx="2275840" cy="8940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Proportion</a:t>
            </a:r>
            <a:r>
              <a:rPr lang="nl-NL" dirty="0"/>
              <a:t> (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categorical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E1177-5FD8-4C00-240C-A519C8C77F8C}"/>
              </a:ext>
            </a:extLst>
          </p:cNvPr>
          <p:cNvSpPr/>
          <p:nvPr/>
        </p:nvSpPr>
        <p:spPr>
          <a:xfrm>
            <a:off x="451248" y="4551680"/>
            <a:ext cx="2275840" cy="894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Mean</a:t>
            </a:r>
            <a:r>
              <a:rPr lang="nl-NL" dirty="0"/>
              <a:t> (</a:t>
            </a:r>
            <a:r>
              <a:rPr lang="nl-NL" dirty="0" err="1"/>
              <a:t>variable</a:t>
            </a:r>
            <a:r>
              <a:rPr lang="nl-NL" dirty="0"/>
              <a:t> is </a:t>
            </a:r>
            <a:r>
              <a:rPr lang="nl-NL" dirty="0" err="1"/>
              <a:t>quantitative</a:t>
            </a:r>
            <a:r>
              <a:rPr lang="nl-NL" dirty="0"/>
              <a:t>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BAD3F-1FE1-2240-D353-1E64FC233799}"/>
              </a:ext>
            </a:extLst>
          </p:cNvPr>
          <p:cNvSpPr/>
          <p:nvPr/>
        </p:nvSpPr>
        <p:spPr>
          <a:xfrm>
            <a:off x="3306208" y="111760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C4D57-D569-B513-9D09-04EACC855339}"/>
              </a:ext>
            </a:extLst>
          </p:cNvPr>
          <p:cNvSpPr/>
          <p:nvPr/>
        </p:nvSpPr>
        <p:spPr>
          <a:xfrm>
            <a:off x="3306208" y="1815830"/>
            <a:ext cx="2275840" cy="894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9A610-9FA0-E2C3-4E3A-17E65B899538}"/>
              </a:ext>
            </a:extLst>
          </p:cNvPr>
          <p:cNvSpPr/>
          <p:nvPr/>
        </p:nvSpPr>
        <p:spPr>
          <a:xfrm>
            <a:off x="6201808" y="1107440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Independent </a:t>
            </a:r>
            <a:r>
              <a:rPr lang="nl-NL" dirty="0" err="1"/>
              <a:t>groups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9540-B011-6AE8-BF49-2F159CF23FAD}"/>
              </a:ext>
            </a:extLst>
          </p:cNvPr>
          <p:cNvSpPr/>
          <p:nvPr/>
        </p:nvSpPr>
        <p:spPr>
          <a:xfrm>
            <a:off x="6201808" y="248920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(</a:t>
            </a:r>
            <a:r>
              <a:rPr lang="nl-NL" dirty="0" err="1"/>
              <a:t>within</a:t>
            </a:r>
            <a:r>
              <a:rPr lang="nl-NL" dirty="0"/>
              <a:t>-person or </a:t>
            </a:r>
            <a:r>
              <a:rPr lang="nl-NL" dirty="0" err="1"/>
              <a:t>matched</a:t>
            </a:r>
            <a:r>
              <a:rPr lang="nl-NL" dirty="0"/>
              <a:t> pairs)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18810-3EF1-C8BF-8EDD-B74FAA229304}"/>
              </a:ext>
            </a:extLst>
          </p:cNvPr>
          <p:cNvSpPr/>
          <p:nvPr/>
        </p:nvSpPr>
        <p:spPr>
          <a:xfrm>
            <a:off x="3306208" y="3648931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value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94695-96C8-F742-9CF7-C49550224FF0}"/>
              </a:ext>
            </a:extLst>
          </p:cNvPr>
          <p:cNvSpPr/>
          <p:nvPr/>
        </p:nvSpPr>
        <p:spPr>
          <a:xfrm>
            <a:off x="3306208" y="5334001"/>
            <a:ext cx="2275840" cy="8940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486F3-D1B3-2541-923A-F74A072DEA7E}"/>
              </a:ext>
            </a:extLst>
          </p:cNvPr>
          <p:cNvSpPr/>
          <p:nvPr/>
        </p:nvSpPr>
        <p:spPr>
          <a:xfrm>
            <a:off x="6201808" y="4536440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Independent </a:t>
            </a:r>
            <a:r>
              <a:rPr lang="nl-NL" dirty="0" err="1"/>
              <a:t>groups</a:t>
            </a:r>
            <a:r>
              <a:rPr lang="nl-NL" dirty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649E0-784C-87B7-1965-AB1FEC02D5D6}"/>
              </a:ext>
            </a:extLst>
          </p:cNvPr>
          <p:cNvSpPr/>
          <p:nvPr/>
        </p:nvSpPr>
        <p:spPr>
          <a:xfrm>
            <a:off x="6201808" y="591820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(</a:t>
            </a:r>
            <a:r>
              <a:rPr lang="nl-NL" dirty="0" err="1"/>
              <a:t>within</a:t>
            </a:r>
            <a:r>
              <a:rPr lang="nl-NL" dirty="0"/>
              <a:t>-person or </a:t>
            </a:r>
            <a:r>
              <a:rPr lang="nl-NL" dirty="0" err="1"/>
              <a:t>matched</a:t>
            </a:r>
            <a:r>
              <a:rPr lang="nl-NL" dirty="0"/>
              <a:t> pairs)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356E03-5EA1-2487-6503-3197416FF9D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27088" y="558800"/>
            <a:ext cx="579120" cy="741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DF9BE-3F8A-A711-B828-F08A8C13933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27088" y="1300480"/>
            <a:ext cx="579120" cy="962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3EC0EF-061D-5A62-5B4C-9A8DFACD02D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727088" y="4095971"/>
            <a:ext cx="579120" cy="9027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316BB-7E55-018C-FDBA-FC81946E83E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727088" y="4998720"/>
            <a:ext cx="579120" cy="782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091D4-3988-78E7-CD68-54C6B0C20A2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82048" y="558800"/>
            <a:ext cx="36355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B6982-2969-4794-1E43-280ED94C91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582048" y="1554480"/>
            <a:ext cx="619760" cy="70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9522D1-2D55-0E08-79F8-F6029C21944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82048" y="2262870"/>
            <a:ext cx="619760" cy="673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2D1CF-875C-9916-81BD-07BD30AA041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82048" y="4080731"/>
            <a:ext cx="3635528" cy="1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900EF7-1CF0-6ECF-620A-C279397AA47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5582048" y="4983480"/>
            <a:ext cx="619760" cy="797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E9A455-0FF7-A1FF-AE3D-5836833E1A1F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5582048" y="5781041"/>
            <a:ext cx="619760" cy="584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FEDB95-6FBB-2089-189F-C2938CBBDFB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477648" y="498348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D93FE4-B499-AD80-C52A-A1BFAB7086A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77648" y="636524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4B6306-94C5-A5EE-B103-3C5780B7A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77648" y="293624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7A5BFB-426D-E3E2-AF6C-F7B0A3A597B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477648" y="1554480"/>
            <a:ext cx="739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/>
              <p:nvPr/>
            </p:nvSpPr>
            <p:spPr>
              <a:xfrm>
                <a:off x="9217576" y="11176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sz="1400" dirty="0">
                    <a:solidFill>
                      <a:schemeClr val="tx1"/>
                    </a:solidFill>
                  </a:rPr>
                  <a:t> different </a:t>
                </a:r>
                <a:r>
                  <a:rPr lang="nl-NL" sz="1400" dirty="0" err="1">
                    <a:solidFill>
                      <a:schemeClr val="tx1"/>
                    </a:solidFill>
                  </a:rPr>
                  <a:t>from</a:t>
                </a:r>
                <a:r>
                  <a:rPr lang="nl-NL" sz="1400" dirty="0">
                    <a:solidFill>
                      <a:schemeClr val="tx1"/>
                    </a:solidFill>
                  </a:rPr>
                  <a:t> 0.6? ”</a:t>
                </a:r>
              </a:p>
              <a:p>
                <a:pPr algn="ctr"/>
                <a:r>
                  <a:rPr lang="nl-NL" sz="1400" dirty="0" err="1">
                    <a:solidFill>
                      <a:schemeClr val="tx1"/>
                    </a:solidFill>
                  </a:rPr>
                  <a:t>Section</a:t>
                </a:r>
                <a:r>
                  <a:rPr lang="nl-NL" sz="1400" dirty="0">
                    <a:solidFill>
                      <a:schemeClr val="tx1"/>
                    </a:solidFill>
                  </a:rPr>
                  <a:t> 9.2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&gt;0.6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&lt;0.6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≠0.6</m:t>
                      </m:r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111760"/>
                <a:ext cx="2759312" cy="894080"/>
              </a:xfrm>
              <a:prstGeom prst="rect">
                <a:avLst/>
              </a:prstGeom>
              <a:blipFill>
                <a:blip r:embed="rId2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/>
              <p:nvPr/>
            </p:nvSpPr>
            <p:spPr>
              <a:xfrm>
                <a:off x="9217576" y="1139759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1139759"/>
                <a:ext cx="2759312" cy="894080"/>
              </a:xfrm>
              <a:prstGeom prst="rect">
                <a:avLst/>
              </a:prstGeom>
              <a:blipFill>
                <a:blip r:embed="rId3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/>
              <p:nvPr/>
            </p:nvSpPr>
            <p:spPr>
              <a:xfrm>
                <a:off x="9217576" y="248920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2489200"/>
                <a:ext cx="2759312" cy="894080"/>
              </a:xfrm>
              <a:prstGeom prst="rect">
                <a:avLst/>
              </a:prstGeom>
              <a:blipFill>
                <a:blip r:embed="rId4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/>
              <p:nvPr/>
            </p:nvSpPr>
            <p:spPr>
              <a:xfrm>
                <a:off x="9217576" y="3563534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8.2?”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9.3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=8.2</m:t>
                      </m:r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&gt;8.2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&lt;8.2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≠8.2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6" y="3563534"/>
                <a:ext cx="2759312" cy="894080"/>
              </a:xfrm>
              <a:prstGeom prst="rect">
                <a:avLst/>
              </a:prstGeom>
              <a:blipFill>
                <a:blip r:embed="rId5"/>
                <a:stretch>
                  <a:fillRect t="-3378" b="-2703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/>
              <p:nvPr/>
            </p:nvSpPr>
            <p:spPr>
              <a:xfrm>
                <a:off x="9244202" y="591820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202" y="5918200"/>
                <a:ext cx="2759312" cy="894080"/>
              </a:xfrm>
              <a:prstGeom prst="rect">
                <a:avLst/>
              </a:prstGeom>
              <a:blipFill>
                <a:blip r:embed="rId6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/>
              <p:nvPr/>
            </p:nvSpPr>
            <p:spPr>
              <a:xfrm>
                <a:off x="9244202" y="4572000"/>
                <a:ext cx="2759312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400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?”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Section 10.2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sz="1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202" y="4572000"/>
                <a:ext cx="2759312" cy="894080"/>
              </a:xfrm>
              <a:prstGeom prst="rect">
                <a:avLst/>
              </a:prstGeom>
              <a:blipFill>
                <a:blip r:embed="rId6"/>
                <a:stretch>
                  <a:fillRect t="-3356" b="-268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D06DD0-2ECE-33B0-120D-AE7F25B8F4E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0674" y="1300480"/>
            <a:ext cx="430574" cy="1819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1C16FB-B662-1FC7-D40A-DC71A09470A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674" y="3120217"/>
            <a:ext cx="430574" cy="1878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E7AA4E-C27A-78B1-082E-5A5029E56670}"/>
              </a:ext>
            </a:extLst>
          </p:cNvPr>
          <p:cNvSpPr txBox="1"/>
          <p:nvPr/>
        </p:nvSpPr>
        <p:spPr>
          <a:xfrm>
            <a:off x="451248" y="2942959"/>
            <a:ext cx="241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Significant tests </a:t>
            </a:r>
            <a:r>
              <a:rPr lang="nl-NL" dirty="0" err="1"/>
              <a:t>for</a:t>
            </a:r>
            <a:r>
              <a:rPr lang="nl-NL" dirty="0"/>
              <a:t> different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22BA0E-0680-F539-804D-1B60F0088845}"/>
                  </a:ext>
                </a:extLst>
              </p:cNvPr>
              <p:cNvSpPr/>
              <p:nvPr/>
            </p:nvSpPr>
            <p:spPr>
              <a:xfrm>
                <a:off x="4861384" y="2221925"/>
                <a:ext cx="3855156" cy="133939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z-distribution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Mc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Nemar</a:t>
                </a:r>
                <a:r>
                  <a:rPr lang="en-US" sz="1600" dirty="0">
                    <a:solidFill>
                      <a:schemeClr val="tx1"/>
                    </a:solidFill>
                  </a:rPr>
                  <a:t> test (pp503-504):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nl-NL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nl-NL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frequency of pairs scoring 0,1;</a:t>
                </a:r>
                <a14:m>
                  <m:oMath xmlns:m="http://schemas.openxmlformats.org/officeDocument/2006/math"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=freq. of pairs that score 1,0 (see slides lecture 17)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22BA0E-0680-F539-804D-1B60F0088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84" y="2221925"/>
                <a:ext cx="3855156" cy="1339391"/>
              </a:xfrm>
              <a:prstGeom prst="rect">
                <a:avLst/>
              </a:prstGeom>
              <a:blipFill>
                <a:blip r:embed="rId2"/>
                <a:stretch>
                  <a:fillRect t="-5405" r="-472" b="-10811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1ABAD3F-1FE1-2240-D353-1E64FC233799}"/>
              </a:ext>
            </a:extLst>
          </p:cNvPr>
          <p:cNvSpPr/>
          <p:nvPr/>
        </p:nvSpPr>
        <p:spPr>
          <a:xfrm>
            <a:off x="53283" y="106768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proportion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9A610-9FA0-E2C3-4E3A-17E65B899538}"/>
              </a:ext>
            </a:extLst>
          </p:cNvPr>
          <p:cNvSpPr/>
          <p:nvPr/>
        </p:nvSpPr>
        <p:spPr>
          <a:xfrm>
            <a:off x="53283" y="1269054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independent </a:t>
            </a:r>
            <a:r>
              <a:rPr lang="nl-NL" dirty="0" err="1"/>
              <a:t>groups</a:t>
            </a:r>
            <a:endParaRPr lang="nl-NL" dirty="0"/>
          </a:p>
          <a:p>
            <a:pPr algn="ctr"/>
            <a:r>
              <a:rPr lang="nl-NL" dirty="0" err="1"/>
              <a:t>proportions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D9540-B011-6AE8-BF49-2F159CF23FAD}"/>
              </a:ext>
            </a:extLst>
          </p:cNvPr>
          <p:cNvSpPr/>
          <p:nvPr/>
        </p:nvSpPr>
        <p:spPr>
          <a:xfrm>
            <a:off x="53283" y="243134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</a:t>
            </a:r>
            <a:r>
              <a:rPr lang="nl-NL" dirty="0" err="1"/>
              <a:t>proportions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18810-3EF1-C8BF-8EDD-B74FAA229304}"/>
              </a:ext>
            </a:extLst>
          </p:cNvPr>
          <p:cNvSpPr/>
          <p:nvPr/>
        </p:nvSpPr>
        <p:spPr>
          <a:xfrm>
            <a:off x="53283" y="3593626"/>
            <a:ext cx="2275840" cy="894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mean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8486F3-D1B3-2541-923A-F74A072DEA7E}"/>
              </a:ext>
            </a:extLst>
          </p:cNvPr>
          <p:cNvSpPr/>
          <p:nvPr/>
        </p:nvSpPr>
        <p:spPr>
          <a:xfrm>
            <a:off x="53283" y="4755912"/>
            <a:ext cx="2275840" cy="8940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independent </a:t>
            </a:r>
            <a:r>
              <a:rPr lang="nl-NL" dirty="0" err="1"/>
              <a:t>groups</a:t>
            </a:r>
            <a:endParaRPr lang="nl-NL" dirty="0"/>
          </a:p>
          <a:p>
            <a:pPr algn="ctr"/>
            <a:r>
              <a:rPr lang="nl-NL" dirty="0"/>
              <a:t>means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9649E0-784C-87B7-1965-AB1FEC02D5D6}"/>
              </a:ext>
            </a:extLst>
          </p:cNvPr>
          <p:cNvSpPr/>
          <p:nvPr/>
        </p:nvSpPr>
        <p:spPr>
          <a:xfrm>
            <a:off x="53283" y="5918200"/>
            <a:ext cx="2275840" cy="8940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dependent</a:t>
            </a:r>
            <a:r>
              <a:rPr lang="nl-NL" dirty="0"/>
              <a:t> </a:t>
            </a:r>
            <a:r>
              <a:rPr lang="nl-NL" dirty="0" err="1"/>
              <a:t>groups</a:t>
            </a:r>
            <a:r>
              <a:rPr lang="nl-NL" dirty="0"/>
              <a:t> 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/>
              <p:nvPr/>
            </p:nvSpPr>
            <p:spPr>
              <a:xfrm>
                <a:off x="2785274" y="106768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>
                    <a:solidFill>
                      <a:schemeClr val="tx1"/>
                    </a:solidFill>
                  </a:rPr>
                  <a:t> different </a:t>
                </a:r>
                <a:r>
                  <a:rPr lang="nl-NL" dirty="0" err="1">
                    <a:solidFill>
                      <a:schemeClr val="tx1"/>
                    </a:solidFill>
                  </a:rPr>
                  <a:t>from</a:t>
                </a:r>
                <a:r>
                  <a:rPr lang="nl-NL" dirty="0">
                    <a:solidFill>
                      <a:schemeClr val="tx1"/>
                    </a:solidFill>
                  </a:rPr>
                  <a:t> 0.6? ” 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AE99966-13EF-C313-05C4-D029EE4F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106768"/>
                <a:ext cx="2028464" cy="894080"/>
              </a:xfrm>
              <a:prstGeom prst="rect">
                <a:avLst/>
              </a:prstGeom>
              <a:blipFill>
                <a:blip r:embed="rId3"/>
                <a:stretch>
                  <a:fillRect l="-896" r="-299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/>
              <p:nvPr/>
            </p:nvSpPr>
            <p:spPr>
              <a:xfrm>
                <a:off x="2785274" y="1269054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E5734-68D8-4316-D701-B740CC901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1269054"/>
                <a:ext cx="2028464" cy="894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/>
              <p:nvPr/>
            </p:nvSpPr>
            <p:spPr>
              <a:xfrm>
                <a:off x="2785274" y="2431340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9C450C-5D6F-5B1C-E03D-3A5182EFA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2431340"/>
                <a:ext cx="2028464" cy="8940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/>
              <p:nvPr/>
            </p:nvSpPr>
            <p:spPr>
              <a:xfrm>
                <a:off x="2785274" y="3593626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8.2?”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=8.2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DE1CDAC-A6D7-AFF3-0045-DA1853A2B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74" y="3593626"/>
                <a:ext cx="2028464" cy="894080"/>
              </a:xfrm>
              <a:prstGeom prst="rect">
                <a:avLst/>
              </a:prstGeom>
              <a:blipFill>
                <a:blip r:embed="rId6"/>
                <a:stretch>
                  <a:fillRect l="-896" r="-3284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/>
              <p:nvPr/>
            </p:nvSpPr>
            <p:spPr>
              <a:xfrm>
                <a:off x="2811900" y="5918200"/>
                <a:ext cx="2008890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9449DF4-8EF5-6880-4840-908ACA0E2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00" y="5918200"/>
                <a:ext cx="2008890" cy="894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/>
              <p:nvPr/>
            </p:nvSpPr>
            <p:spPr>
              <a:xfrm>
                <a:off x="2811900" y="4755912"/>
                <a:ext cx="2028464" cy="89408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>
                    <a:solidFill>
                      <a:schemeClr val="tx1"/>
                    </a:solidFill>
                  </a:rPr>
                  <a:t>“Is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?”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F6E37AB-49FD-B81F-F50C-C5045CB45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00" y="4755912"/>
                <a:ext cx="2028464" cy="8940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AD069-8A0E-536D-7E49-B60C806E6556}"/>
              </a:ext>
            </a:extLst>
          </p:cNvPr>
          <p:cNvCxnSpPr>
            <a:stCxn id="6" idx="3"/>
          </p:cNvCxnSpPr>
          <p:nvPr/>
        </p:nvCxnSpPr>
        <p:spPr>
          <a:xfrm>
            <a:off x="2329123" y="553808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3F3CAA-466E-E941-2538-6B2578A425C8}"/>
              </a:ext>
            </a:extLst>
          </p:cNvPr>
          <p:cNvCxnSpPr/>
          <p:nvPr/>
        </p:nvCxnSpPr>
        <p:spPr>
          <a:xfrm>
            <a:off x="2329123" y="1716094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C4F3E9-2DE6-8D06-E218-4F343BB3A2B7}"/>
              </a:ext>
            </a:extLst>
          </p:cNvPr>
          <p:cNvCxnSpPr/>
          <p:nvPr/>
        </p:nvCxnSpPr>
        <p:spPr>
          <a:xfrm>
            <a:off x="2329122" y="2878380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4BDF29-2B63-BA77-C269-A641AD1AC899}"/>
              </a:ext>
            </a:extLst>
          </p:cNvPr>
          <p:cNvCxnSpPr/>
          <p:nvPr/>
        </p:nvCxnSpPr>
        <p:spPr>
          <a:xfrm>
            <a:off x="2329121" y="5202952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7C4FEF-1AB7-2135-BB7B-5AE05C0B8F49}"/>
              </a:ext>
            </a:extLst>
          </p:cNvPr>
          <p:cNvCxnSpPr/>
          <p:nvPr/>
        </p:nvCxnSpPr>
        <p:spPr>
          <a:xfrm>
            <a:off x="2329120" y="638827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31F723-B35D-1331-9D5C-31B870FC9CED}"/>
                  </a:ext>
                </a:extLst>
              </p:cNvPr>
              <p:cNvSpPr/>
              <p:nvPr/>
            </p:nvSpPr>
            <p:spPr>
              <a:xfrm>
                <a:off x="5029550" y="106768"/>
                <a:ext cx="3462809" cy="894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z-distribution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nl-NL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N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l-NL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N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31F723-B35D-1331-9D5C-31B870FC9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50" y="106768"/>
                <a:ext cx="3462809" cy="894080"/>
              </a:xfrm>
              <a:prstGeom prst="rect">
                <a:avLst/>
              </a:prstGeom>
              <a:blipFill>
                <a:blip r:embed="rId9"/>
                <a:stretch>
                  <a:fillRect t="-10811" b="-3378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E06D9E-9EC8-3C21-0689-F94FB0B0CE6E}"/>
                  </a:ext>
                </a:extLst>
              </p:cNvPr>
              <p:cNvSpPr/>
              <p:nvPr/>
            </p:nvSpPr>
            <p:spPr>
              <a:xfrm>
                <a:off x="5040065" y="3593626"/>
                <a:ext cx="3462809" cy="8940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</a:rPr>
                  <a:t>t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-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with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df</a:t>
                </a:r>
                <a:r>
                  <a:rPr lang="en-US" sz="1600" dirty="0">
                    <a:solidFill>
                      <a:schemeClr val="tx1"/>
                    </a:solidFill>
                  </a:rPr>
                  <a:t>=n-1</a:t>
                </a:r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E06D9E-9EC8-3C21-0689-F94FB0B0C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65" y="3593626"/>
                <a:ext cx="3462809" cy="894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6DF805-4791-215E-C2EC-D36FA7958D58}"/>
                  </a:ext>
                </a:extLst>
              </p:cNvPr>
              <p:cNvSpPr/>
              <p:nvPr/>
            </p:nvSpPr>
            <p:spPr>
              <a:xfrm>
                <a:off x="5019042" y="1046340"/>
                <a:ext cx="3483832" cy="11246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z-distribution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nl-NL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=pooled estimate, see p471-472</a:t>
                </a:r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A6DF805-4791-215E-C2EC-D36FA7958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42" y="1046340"/>
                <a:ext cx="3483832" cy="1124607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A4AD3D-EA93-66E6-BDAA-BED5B26D6706}"/>
                  </a:ext>
                </a:extLst>
              </p:cNvPr>
              <p:cNvSpPr/>
              <p:nvPr/>
            </p:nvSpPr>
            <p:spPr>
              <a:xfrm>
                <a:off x="8769090" y="286407"/>
                <a:ext cx="3383600" cy="6285186"/>
              </a:xfrm>
              <a:prstGeom prst="rect">
                <a:avLst/>
              </a:prstGeom>
              <a:solidFill>
                <a:schemeClr val="bg1"/>
              </a:solidFill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nl-NL" sz="1600" dirty="0">
                    <a:solidFill>
                      <a:schemeClr val="tx1"/>
                    </a:solidFill>
                  </a:rPr>
                  <a:t>These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give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you</a:t>
                </a:r>
                <a:r>
                  <a:rPr lang="nl-NL" sz="1600" dirty="0">
                    <a:solidFill>
                      <a:schemeClr val="tx1"/>
                    </a:solidFill>
                  </a:rPr>
                  <a:t> a 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dirty="0">
                    <a:solidFill>
                      <a:schemeClr val="tx1"/>
                    </a:solidFill>
                  </a:rPr>
                  <a:t>. The next step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nl-NL" sz="1600" dirty="0">
                    <a:solidFill>
                      <a:schemeClr val="tx1"/>
                    </a:solidFill>
                  </a:rPr>
                  <a:t> get a p-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to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calculate</a:t>
                </a:r>
                <a:r>
                  <a:rPr lang="nl-NL" sz="1600" dirty="0">
                    <a:solidFill>
                      <a:schemeClr val="tx1"/>
                    </a:solidFill>
                  </a:rPr>
                  <a:t> a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using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Z-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norm.dist</a:t>
                </a:r>
                <a:r>
                  <a:rPr lang="nl-NL" sz="1600" dirty="0">
                    <a:solidFill>
                      <a:schemeClr val="tx1"/>
                    </a:solidFill>
                  </a:rPr>
                  <a:t>(z-value;0;1;true)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or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Z-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=1-norm.dist(z-value;0;1;true)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t.dist</a:t>
                </a:r>
                <a:r>
                  <a:rPr lang="nl-NL" sz="1600" dirty="0">
                    <a:solidFill>
                      <a:schemeClr val="tx1"/>
                    </a:solidFill>
                  </a:rPr>
                  <a:t>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t-value;df;true</a:t>
                </a:r>
                <a:r>
                  <a:rPr lang="nl-N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or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probability</a:t>
                </a:r>
                <a:r>
                  <a:rPr lang="nl-NL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nl-NL" sz="1600" dirty="0">
                    <a:solidFill>
                      <a:schemeClr val="tx1"/>
                    </a:solidFill>
                  </a:rPr>
                  <a:t>=1-t.dist(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t-value;df;true</a:t>
                </a:r>
                <a:r>
                  <a:rPr lang="nl-NL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If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directed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one-sided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test):</a:t>
                </a: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Calculate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or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depending</a:t>
                </a:r>
                <a:r>
                  <a:rPr lang="nl-NL" sz="1600" dirty="0">
                    <a:solidFill>
                      <a:schemeClr val="tx1"/>
                    </a:solidFill>
                  </a:rPr>
                  <a:t> on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direction</a:t>
                </a:r>
                <a:r>
                  <a:rPr lang="nl-NL" sz="16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nl-NL" sz="1600" dirty="0">
                  <a:solidFill>
                    <a:schemeClr val="tx1"/>
                  </a:solidFill>
                </a:endParaRP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If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undirected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two-sided</a:t>
                </a:r>
                <a:r>
                  <a:rPr lang="nl-NL" sz="1600" dirty="0">
                    <a:solidFill>
                      <a:schemeClr val="tx1"/>
                    </a:solidFill>
                  </a:rPr>
                  <a:t> test):</a:t>
                </a:r>
              </a:p>
              <a:p>
                <a:r>
                  <a:rPr lang="nl-NL" sz="1600" dirty="0" err="1">
                    <a:solidFill>
                      <a:schemeClr val="tx1"/>
                    </a:solidFill>
                  </a:rPr>
                  <a:t>Calculate</a:t>
                </a:r>
                <a:r>
                  <a:rPr lang="nl-NL" sz="1600" dirty="0">
                    <a:solidFill>
                      <a:schemeClr val="tx1"/>
                    </a:solidFill>
                  </a:rPr>
                  <a:t> smaller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(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that</a:t>
                </a:r>
                <a:r>
                  <a:rPr lang="nl-NL" sz="1600" dirty="0">
                    <a:solidFill>
                      <a:schemeClr val="tx1"/>
                    </a:solidFill>
                  </a:rPr>
                  <a:t> is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left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for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negative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z-value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 or 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, or right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tail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for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positive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z-value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 or 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value</a:t>
                </a:r>
                <a:r>
                  <a:rPr lang="nl-NL" sz="1600" dirty="0">
                    <a:solidFill>
                      <a:schemeClr val="tx1"/>
                    </a:solidFill>
                  </a:rPr>
                  <a:t>)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and</a:t>
                </a:r>
                <a:r>
                  <a:rPr lang="nl-NL" sz="160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then</a:t>
                </a:r>
                <a:r>
                  <a:rPr lang="nl-NL" sz="1600" dirty="0">
                    <a:solidFill>
                      <a:schemeClr val="tx1"/>
                    </a:solidFill>
                  </a:rPr>
                  <a:t> double 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it</a:t>
                </a:r>
                <a:r>
                  <a:rPr lang="nl-NL" sz="1600" dirty="0">
                    <a:solidFill>
                      <a:schemeClr val="tx1"/>
                    </a:solidFill>
                  </a:rPr>
                  <a:t>!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A4AD3D-EA93-66E6-BDAA-BED5B26D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090" y="286407"/>
                <a:ext cx="3383600" cy="6285186"/>
              </a:xfrm>
              <a:prstGeom prst="rect">
                <a:avLst/>
              </a:prstGeom>
              <a:blipFill>
                <a:blip r:embed="rId12"/>
                <a:stretch>
                  <a:fillRect l="-355" r="-355" b="-96"/>
                </a:stretch>
              </a:blipFill>
              <a:ln w="444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68A9B-6DBE-779B-B963-22971C5CEE3C}"/>
                  </a:ext>
                </a:extLst>
              </p:cNvPr>
              <p:cNvSpPr/>
              <p:nvPr/>
            </p:nvSpPr>
            <p:spPr>
              <a:xfrm>
                <a:off x="4966288" y="4580724"/>
                <a:ext cx="3604319" cy="11246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</a:rPr>
                  <a:t>t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-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With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df</a:t>
                </a:r>
                <a:r>
                  <a:rPr lang="en-US" sz="1600" dirty="0">
                    <a:solidFill>
                      <a:schemeClr val="tx1"/>
                    </a:solidFill>
                  </a:rPr>
                  <a:t> = n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</a:rPr>
                  <a:t> + n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</a:rPr>
                  <a:t> - 2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4F68A9B-6DBE-779B-B963-22971C5CE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88" y="4580724"/>
                <a:ext cx="3604319" cy="1124608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420AD5A-3689-E4F8-FDFF-47A0D3187248}"/>
                  </a:ext>
                </a:extLst>
              </p:cNvPr>
              <p:cNvSpPr/>
              <p:nvPr/>
            </p:nvSpPr>
            <p:spPr>
              <a:xfrm>
                <a:off x="5023225" y="5766380"/>
                <a:ext cx="3462809" cy="10459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600" dirty="0">
                    <a:solidFill>
                      <a:schemeClr val="tx1"/>
                    </a:solidFill>
                  </a:rPr>
                  <a:t>Test-</a:t>
                </a:r>
                <a:r>
                  <a:rPr lang="nl-NL" sz="1600" dirty="0" err="1">
                    <a:solidFill>
                      <a:schemeClr val="tx1"/>
                    </a:solidFill>
                  </a:rPr>
                  <a:t>statistic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, 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Use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 </a:t>
                </a:r>
                <a:r>
                  <a:rPr lang="nl-NL" sz="1600" dirty="0">
                    <a:solidFill>
                      <a:schemeClr val="tx1"/>
                    </a:solidFill>
                  </a:rPr>
                  <a:t>t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-</a:t>
                </a:r>
                <a:r>
                  <a:rPr lang="nl-NL" sz="1600" b="0" dirty="0" err="1">
                    <a:solidFill>
                      <a:schemeClr val="tx1"/>
                    </a:solidFill>
                  </a:rPr>
                  <a:t>distribution</a:t>
                </a:r>
                <a:r>
                  <a:rPr lang="nl-NL" sz="1600" b="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</m:t>
                        </m:r>
                      </m:den>
                    </m:f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</m:t>
                    </m:r>
                    <m:r>
                      <a:rPr lang="nl-NL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with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df</a:t>
                </a:r>
                <a:r>
                  <a:rPr lang="en-US" sz="1600" dirty="0">
                    <a:solidFill>
                      <a:schemeClr val="tx1"/>
                    </a:solidFill>
                  </a:rPr>
                  <a:t>=n-1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nl-NL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the mean of the difference scores,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See p.498</a:t>
                </a:r>
                <a:endParaRPr lang="en-US" sz="16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420AD5A-3689-E4F8-FDFF-47A0D3187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25" y="5766380"/>
                <a:ext cx="3462809" cy="1045900"/>
              </a:xfrm>
              <a:prstGeom prst="rect">
                <a:avLst/>
              </a:prstGeom>
              <a:blipFill>
                <a:blip r:embed="rId14"/>
                <a:stretch>
                  <a:fillRect t="-8046" r="-351" b="-14368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8088AA-960A-D8A4-F52D-9B2ECB09750D}"/>
              </a:ext>
            </a:extLst>
          </p:cNvPr>
          <p:cNvCxnSpPr/>
          <p:nvPr/>
        </p:nvCxnSpPr>
        <p:spPr>
          <a:xfrm>
            <a:off x="2329120" y="404066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DA19A1-BABB-FA61-D239-0FFA57EC74DA}"/>
              </a:ext>
            </a:extLst>
          </p:cNvPr>
          <p:cNvCxnSpPr/>
          <p:nvPr/>
        </p:nvCxnSpPr>
        <p:spPr>
          <a:xfrm>
            <a:off x="4746649" y="5202952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81C683-935F-FD50-E60E-07564E5E669E}"/>
              </a:ext>
            </a:extLst>
          </p:cNvPr>
          <p:cNvCxnSpPr/>
          <p:nvPr/>
        </p:nvCxnSpPr>
        <p:spPr>
          <a:xfrm>
            <a:off x="4678332" y="6231854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E383A9-3A0A-EEDB-3555-63DC64D852FC}"/>
              </a:ext>
            </a:extLst>
          </p:cNvPr>
          <p:cNvCxnSpPr/>
          <p:nvPr/>
        </p:nvCxnSpPr>
        <p:spPr>
          <a:xfrm>
            <a:off x="4628070" y="1791233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73313B-1FE4-2005-9899-C8058191DBE7}"/>
              </a:ext>
            </a:extLst>
          </p:cNvPr>
          <p:cNvCxnSpPr/>
          <p:nvPr/>
        </p:nvCxnSpPr>
        <p:spPr>
          <a:xfrm>
            <a:off x="4678331" y="584558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EDC58B-5FB6-5A14-F341-C5F46B82DA63}"/>
              </a:ext>
            </a:extLst>
          </p:cNvPr>
          <p:cNvCxnSpPr/>
          <p:nvPr/>
        </p:nvCxnSpPr>
        <p:spPr>
          <a:xfrm>
            <a:off x="4813738" y="405039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F4898A-DB1B-B064-8436-98D7373CADFB}"/>
              </a:ext>
            </a:extLst>
          </p:cNvPr>
          <p:cNvCxnSpPr/>
          <p:nvPr/>
        </p:nvCxnSpPr>
        <p:spPr>
          <a:xfrm>
            <a:off x="4678331" y="2668636"/>
            <a:ext cx="4245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9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590</Words>
  <Application>Microsoft Macintosh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Riet Van Bork</dc:creator>
  <cp:lastModifiedBy>Johnny van Doorn</cp:lastModifiedBy>
  <cp:revision>7</cp:revision>
  <dcterms:created xsi:type="dcterms:W3CDTF">2023-11-09T10:01:27Z</dcterms:created>
  <dcterms:modified xsi:type="dcterms:W3CDTF">2024-11-06T18:29:36Z</dcterms:modified>
</cp:coreProperties>
</file>