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53B3-89F4-F316-E491-33AF5DA8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479A-9351-8E7C-F457-46626161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88CE-1D7E-E842-1F51-1B91F286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BB9C-B58B-7965-B477-B4FA1E73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D329-FC77-E248-5492-B6573A92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9027-0D4E-AC20-7B30-9A3FC1B0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4AC22-A93C-FD07-5816-7EBC8AA7A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0602-43A6-4C3A-5772-470DF73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D785-0174-75E2-FA40-796B3A9C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258E-7AA8-78C7-3E47-224343F8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8FE97-AE1D-6966-0182-65D365E29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7443-B0E5-CA1D-C09B-09FF92523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10760-31FE-4567-5B46-3E9E9C03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3A28-2492-5C2B-AA4F-6278D777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E10B-5D4A-0B10-336D-957F4C60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CC89-ABAB-F853-CE18-C506CBC4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0E1D-D5D6-FEB7-9220-24D27CF4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C3C64-7217-6A6E-F7E0-70310119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E805-70B7-F812-0A1A-F140FAA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F099C-8BD6-5FAA-B19F-3842F02F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AC2-B7AE-9A27-BDE3-88A7548D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B9DF2-BD83-830A-C4C7-500808AC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DFD3-6959-6035-18FB-92BE6675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393D-0D56-C5AF-BE0B-FB37DEAD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822F-C5CB-D90B-DD4E-D3B3C55B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9A91-2A8D-7545-DB26-301D1EF0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3EB6-0C37-D855-501E-DC01432F8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F8EBD-498B-7B76-9BC1-955297C7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E41CC-1297-3C15-A890-5EB6BF7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6A19-3A3E-893D-8B97-3EA2ED57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B7204-A469-7A4B-A514-3AA19A86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46FF-2425-4F91-4FA4-3075D025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99393-297B-CFFA-9E53-8591119D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1961A-B842-AA1B-8091-21F8571D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2200C-EEC0-DA58-0B93-464A4B4F5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92D79-FA8A-98FF-ABA1-B96B021FE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CB569-4E8E-03B7-9BCC-2F357519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495B5-4030-67C8-5B20-C5448170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3DFB7-52E3-D497-B384-07923843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2362-B377-1838-EEB4-38683FA5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E2EA7-5441-0490-FFBE-67124E13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1F1AF-943D-AE30-8470-62CD87A3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AADDF-A8E2-D1BB-D179-4501FB3C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0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28DE9-9582-D5A1-E598-52970801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EF26F-1592-F264-49ED-141CB0F7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348B0-7C0A-3746-5F59-E575305A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84A0-278B-DC9E-1F41-84B5096E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7BC8-A703-C1A4-29EC-FC123B8B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1598-1060-8999-01DA-1C50E7773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0B153-2CBA-0FE0-20B0-11454F0B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26F1-C1AB-CEC6-6E6D-15BC9FD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36AB2-C935-D779-073E-0C435457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3F74-1696-2F46-3E7D-9025AB47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E7437-325B-3DFC-C9F9-E9E770E26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F1415-54A0-DCCD-C418-E7B9F97E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25F78-761E-13B5-5E3A-1E22791E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CBA2A-FBB7-FF27-2623-18D51D55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5CB6-8A33-8D35-5967-AF0D8634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A44E4-D345-2149-C533-20CFD401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FED9C-E589-03F8-7FA9-DE3B0A287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CDF9-8C9A-DEE8-2036-25576D056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A257-AD56-48C5-B4E7-82DFE566467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0375-EC76-76EC-FBF8-2BCF1B2A9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EA30-E23C-6534-D1FA-195628253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257D-AA39-4BF4-891F-EC4761786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2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57A53-02BC-E9C7-56C3-99A0909F5432}"/>
                  </a:ext>
                </a:extLst>
              </p:cNvPr>
              <p:cNvSpPr txBox="1"/>
              <p:nvPr/>
            </p:nvSpPr>
            <p:spPr>
              <a:xfrm>
                <a:off x="1303534" y="241679"/>
                <a:ext cx="99672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100" dirty="0"/>
                  <a:t>Lower </a:t>
                </a:r>
                <a:r>
                  <a:rPr lang="nl-NL" sz="2100" dirty="0" err="1"/>
                  <a:t>tail</a:t>
                </a:r>
                <a:r>
                  <a:rPr lang="nl-NL" sz="2100" dirty="0"/>
                  <a:t> or </a:t>
                </a:r>
                <a:r>
                  <a:rPr lang="nl-NL" sz="2100" dirty="0" err="1"/>
                  <a:t>upper</a:t>
                </a:r>
                <a:r>
                  <a:rPr lang="nl-NL" sz="2100" dirty="0"/>
                  <a:t> </a:t>
                </a:r>
                <a:r>
                  <a:rPr lang="nl-NL" sz="2100" dirty="0" err="1"/>
                  <a:t>tail</a:t>
                </a:r>
                <a:r>
                  <a:rPr lang="nl-NL" sz="2100" dirty="0"/>
                  <a:t> </a:t>
                </a:r>
                <a:r>
                  <a:rPr lang="nl-NL" sz="2100" dirty="0" err="1"/>
                  <a:t>probability</a:t>
                </a:r>
                <a:r>
                  <a:rPr lang="nl-NL" sz="2100" dirty="0"/>
                  <a:t> </a:t>
                </a:r>
                <a:r>
                  <a:rPr lang="nl-NL" sz="2100" dirty="0" err="1"/>
                  <a:t>to</a:t>
                </a:r>
                <a:r>
                  <a:rPr lang="nl-NL" sz="2100" dirty="0"/>
                  <a:t> </a:t>
                </a:r>
                <a:r>
                  <a:rPr lang="nl-NL" sz="2100" dirty="0" err="1"/>
                  <a:t>calculate</a:t>
                </a:r>
                <a:r>
                  <a:rPr lang="nl-NL" sz="2100" dirty="0"/>
                  <a:t> p-</a:t>
                </a:r>
                <a:r>
                  <a:rPr lang="nl-NL" sz="2100" dirty="0" err="1"/>
                  <a:t>value</a:t>
                </a:r>
                <a:r>
                  <a:rPr lang="nl-NL" sz="2100" dirty="0"/>
                  <a:t> </a:t>
                </a:r>
                <a:r>
                  <a:rPr lang="nl-NL" sz="2100" dirty="0" err="1"/>
                  <a:t>for</a:t>
                </a:r>
                <a:r>
                  <a:rPr lang="nl-NL" sz="2100" dirty="0"/>
                  <a:t> </a:t>
                </a:r>
                <a:r>
                  <a:rPr lang="nl-NL" sz="2100" dirty="0" err="1"/>
                  <a:t>mean</a:t>
                </a:r>
                <a:r>
                  <a:rPr lang="nl-NL" sz="2100" dirty="0"/>
                  <a:t> </a:t>
                </a:r>
                <a14:m>
                  <m:oMath xmlns:m="http://schemas.openxmlformats.org/officeDocument/2006/math">
                    <m:r>
                      <a:rPr lang="nl-NL" sz="21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1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2100" dirty="0"/>
                  <a:t> or </a:t>
                </a:r>
                <a:r>
                  <a:rPr lang="nl-NL" sz="2100" dirty="0" err="1"/>
                  <a:t>proportion</a:t>
                </a:r>
                <a:r>
                  <a:rPr lang="nl-NL" sz="2100" dirty="0"/>
                  <a:t> </a:t>
                </a:r>
                <a14:m>
                  <m:oMath xmlns:m="http://schemas.openxmlformats.org/officeDocument/2006/math">
                    <m:r>
                      <a:rPr lang="nl-NL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1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2100" dirty="0"/>
                  <a:t>?</a:t>
                </a:r>
                <a:endParaRPr lang="en-US" sz="21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57A53-02BC-E9C7-56C3-99A0909F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34" y="241679"/>
                <a:ext cx="9967217" cy="415498"/>
              </a:xfrm>
              <a:prstGeom prst="rect">
                <a:avLst/>
              </a:prstGeom>
              <a:blipFill>
                <a:blip r:embed="rId2"/>
                <a:stretch>
                  <a:fillRect l="-734" t="-1029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06C7C4-3B8B-C911-E065-48A66915ABFC}"/>
                  </a:ext>
                </a:extLst>
              </p:cNvPr>
              <p:cNvSpPr/>
              <p:nvPr/>
            </p:nvSpPr>
            <p:spPr>
              <a:xfrm>
                <a:off x="4345969" y="934948"/>
                <a:ext cx="2753474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nl-NL" b="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06C7C4-3B8B-C911-E065-48A66915A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969" y="934948"/>
                <a:ext cx="2753474" cy="461665"/>
              </a:xfrm>
              <a:prstGeom prst="rect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ADF17D-6223-AAF3-AFF7-3AC5A48C482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08279" y="1396613"/>
            <a:ext cx="2414427" cy="676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2179D6-F065-B77C-5A4D-1D48586DD8F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722706" y="1396613"/>
            <a:ext cx="2774022" cy="873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B8C2428-68EE-4519-C406-7B209AF11DBF}"/>
              </a:ext>
            </a:extLst>
          </p:cNvPr>
          <p:cNvSpPr/>
          <p:nvPr/>
        </p:nvSpPr>
        <p:spPr>
          <a:xfrm>
            <a:off x="3995792" y="1536658"/>
            <a:ext cx="140927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directed</a:t>
            </a:r>
            <a:endParaRPr lang="nl-NL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9758B8-D326-50DB-D724-6F5439BE8737}"/>
                  </a:ext>
                </a:extLst>
              </p:cNvPr>
              <p:cNvSpPr/>
              <p:nvPr/>
            </p:nvSpPr>
            <p:spPr>
              <a:xfrm>
                <a:off x="6189324" y="1536657"/>
                <a:ext cx="4012914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Undirected: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endParaRPr lang="nl-NL" b="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9758B8-D326-50DB-D724-6F5439BE8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24" y="1536657"/>
                <a:ext cx="4012914" cy="461665"/>
              </a:xfrm>
              <a:prstGeom prst="rect">
                <a:avLst/>
              </a:prstGeom>
              <a:blipFill>
                <a:blip r:embed="rId4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B5BF956-3C48-728A-214B-F4B6CF3D33D5}"/>
              </a:ext>
            </a:extLst>
          </p:cNvPr>
          <p:cNvSpPr/>
          <p:nvPr/>
        </p:nvSpPr>
        <p:spPr>
          <a:xfrm>
            <a:off x="1869893" y="2107213"/>
            <a:ext cx="275347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direction</a:t>
            </a:r>
            <a:r>
              <a:rPr lang="nl-NL" dirty="0"/>
              <a:t>?</a:t>
            </a:r>
            <a:endParaRPr lang="nl-NL" b="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CED90-4978-6B39-4579-E3B2DBF8E0F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723486" y="2568878"/>
            <a:ext cx="1523144" cy="1144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769C9D-DA5D-072C-2E82-4B139B10F7A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246630" y="2568878"/>
            <a:ext cx="1593349" cy="1144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699458B-071A-3766-039D-C46B139AF2B4}"/>
                  </a:ext>
                </a:extLst>
              </p:cNvPr>
              <p:cNvSpPr/>
              <p:nvPr/>
            </p:nvSpPr>
            <p:spPr>
              <a:xfrm>
                <a:off x="1474340" y="2734271"/>
                <a:ext cx="1658418" cy="6767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b="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b="0" dirty="0"/>
                  <a:t> </a:t>
                </a: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699458B-071A-3766-039D-C46B139AF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40" y="2734271"/>
                <a:ext cx="1658418" cy="6767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B80AA19-9ACD-E887-1038-9C19301A243E}"/>
                  </a:ext>
                </a:extLst>
              </p:cNvPr>
              <p:cNvSpPr/>
              <p:nvPr/>
            </p:nvSpPr>
            <p:spPr>
              <a:xfrm>
                <a:off x="7798083" y="2379811"/>
                <a:ext cx="3294579" cy="64213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b="0" dirty="0"/>
                  <a:t>Is </a:t>
                </a:r>
                <a:r>
                  <a:rPr lang="nl-NL" b="0" dirty="0" err="1"/>
                  <a:t>the</a:t>
                </a:r>
                <a:r>
                  <a:rPr lang="nl-NL" b="0" dirty="0"/>
                  <a:t> sample </a:t>
                </a:r>
                <a:r>
                  <a:rPr lang="nl-NL" b="0" dirty="0" err="1"/>
                  <a:t>mean</a:t>
                </a:r>
                <a:r>
                  <a:rPr lang="nl-NL" b="0" dirty="0"/>
                  <a:t>/</a:t>
                </a:r>
                <a:r>
                  <a:rPr lang="nl-NL" b="0" dirty="0" err="1"/>
                  <a:t>proportion</a:t>
                </a:r>
                <a:r>
                  <a:rPr lang="nl-NL" b="0" dirty="0"/>
                  <a:t> smaller or </a:t>
                </a:r>
                <a:r>
                  <a:rPr lang="nl-NL" b="0" dirty="0" err="1"/>
                  <a:t>larger</a:t>
                </a:r>
                <a:r>
                  <a:rPr lang="nl-NL" b="0" dirty="0"/>
                  <a:t> </a:t>
                </a:r>
                <a:r>
                  <a:rPr lang="nl-NL" b="0" dirty="0" err="1"/>
                  <a:t>than</a:t>
                </a:r>
                <a:r>
                  <a:rPr lang="nl-NL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b="0" dirty="0"/>
                  <a:t>?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B80AA19-9ACD-E887-1038-9C19301A2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83" y="2379811"/>
                <a:ext cx="3294579" cy="642133"/>
              </a:xfrm>
              <a:prstGeom prst="rect">
                <a:avLst/>
              </a:prstGeom>
              <a:blipFill>
                <a:blip r:embed="rId6"/>
                <a:stretch>
                  <a:fillRect t="-370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ED6D3D-C21F-6235-5EEC-558F872CE222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242861" y="3054782"/>
            <a:ext cx="2012442" cy="2112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575C64-EC67-3E19-56A7-54F4C847555F}"/>
              </a:ext>
            </a:extLst>
          </p:cNvPr>
          <p:cNvCxnSpPr>
            <a:cxnSpLocks/>
          </p:cNvCxnSpPr>
          <p:nvPr/>
        </p:nvCxnSpPr>
        <p:spPr>
          <a:xfrm>
            <a:off x="9255303" y="3054782"/>
            <a:ext cx="2057841" cy="2079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F3417-15CD-0EC1-73DF-DE84A3CBA5D0}"/>
              </a:ext>
            </a:extLst>
          </p:cNvPr>
          <p:cNvSpPr/>
          <p:nvPr/>
        </p:nvSpPr>
        <p:spPr>
          <a:xfrm>
            <a:off x="7054924" y="3220175"/>
            <a:ext cx="2086507" cy="78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0" dirty="0"/>
              <a:t>Smaller! </a:t>
            </a:r>
          </a:p>
          <a:p>
            <a:pPr algn="ctr"/>
            <a:r>
              <a:rPr lang="nl-NL" b="0" dirty="0"/>
              <a:t>(</a:t>
            </a:r>
            <a:r>
              <a:rPr lang="nl-NL" b="0" dirty="0" err="1"/>
              <a:t>so</a:t>
            </a:r>
            <a:r>
              <a:rPr lang="nl-NL" b="0" dirty="0"/>
              <a:t> </a:t>
            </a:r>
            <a:r>
              <a:rPr lang="nl-NL" b="0" dirty="0" err="1"/>
              <a:t>negative</a:t>
            </a:r>
            <a:r>
              <a:rPr lang="nl-NL" b="0" dirty="0"/>
              <a:t> </a:t>
            </a:r>
            <a:r>
              <a:rPr lang="nl-NL" b="0" dirty="0" err="1"/>
              <a:t>z</a:t>
            </a:r>
            <a:r>
              <a:rPr lang="nl-NL" b="0" dirty="0"/>
              <a:t>-score or t-score)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90B289-8B04-478A-94C6-ADEA6B53FE9C}"/>
              </a:ext>
            </a:extLst>
          </p:cNvPr>
          <p:cNvSpPr/>
          <p:nvPr/>
        </p:nvSpPr>
        <p:spPr>
          <a:xfrm>
            <a:off x="9471915" y="3220175"/>
            <a:ext cx="1983766" cy="78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0" dirty="0" err="1"/>
              <a:t>Larger</a:t>
            </a:r>
            <a:r>
              <a:rPr lang="nl-NL" b="0" dirty="0"/>
              <a:t>! </a:t>
            </a:r>
          </a:p>
          <a:p>
            <a:pPr algn="ctr"/>
            <a:r>
              <a:rPr lang="nl-NL" b="0" dirty="0"/>
              <a:t>(</a:t>
            </a:r>
            <a:r>
              <a:rPr lang="nl-NL" b="0" dirty="0" err="1"/>
              <a:t>so</a:t>
            </a:r>
            <a:r>
              <a:rPr lang="nl-NL" b="0" dirty="0"/>
              <a:t> </a:t>
            </a:r>
            <a:r>
              <a:rPr lang="nl-NL" b="0" dirty="0" err="1"/>
              <a:t>positive</a:t>
            </a:r>
            <a:r>
              <a:rPr lang="nl-NL" b="0" dirty="0"/>
              <a:t> </a:t>
            </a:r>
            <a:r>
              <a:rPr lang="nl-NL" b="0" dirty="0" err="1"/>
              <a:t>z</a:t>
            </a:r>
            <a:r>
              <a:rPr lang="nl-NL" b="0" dirty="0"/>
              <a:t>-score or t-score)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214ED5-D5E8-886B-327A-CCD9FD42ECDD}"/>
                  </a:ext>
                </a:extLst>
              </p:cNvPr>
              <p:cNvSpPr/>
              <p:nvPr/>
            </p:nvSpPr>
            <p:spPr>
              <a:xfrm>
                <a:off x="3412730" y="2734271"/>
                <a:ext cx="1658418" cy="6767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b="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b="0" dirty="0"/>
                  <a:t> 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214ED5-D5E8-886B-327A-CCD9FD42E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30" y="2734271"/>
                <a:ext cx="1658418" cy="6767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BBA8C850-D00A-B010-C6CD-DB8E3DB5F4D4}"/>
              </a:ext>
            </a:extLst>
          </p:cNvPr>
          <p:cNvSpPr/>
          <p:nvPr/>
        </p:nvSpPr>
        <p:spPr>
          <a:xfrm>
            <a:off x="3405882" y="3796640"/>
            <a:ext cx="3344235" cy="1237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tail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!</a:t>
            </a:r>
          </a:p>
          <a:p>
            <a:pPr algn="ctr"/>
            <a:r>
              <a:rPr lang="nl-NL" b="0" dirty="0"/>
              <a:t>=NORM.DIST (</a:t>
            </a:r>
            <a:r>
              <a:rPr lang="nl-NL" b="0" dirty="0" err="1"/>
              <a:t>z</a:t>
            </a:r>
            <a:r>
              <a:rPr lang="nl-NL" b="0" dirty="0"/>
              <a:t>, 0, 1, TRUE)</a:t>
            </a:r>
          </a:p>
          <a:p>
            <a:pPr algn="ctr"/>
            <a:r>
              <a:rPr lang="nl-NL" dirty="0"/>
              <a:t>=T.DIST(t, </a:t>
            </a:r>
            <a:r>
              <a:rPr lang="nl-NL" dirty="0" err="1"/>
              <a:t>df</a:t>
            </a:r>
            <a:r>
              <a:rPr lang="nl-NL" dirty="0"/>
              <a:t>, TRUE)</a:t>
            </a:r>
          </a:p>
          <a:p>
            <a:pPr algn="ctr"/>
            <a:r>
              <a:rPr lang="nl-NL" b="0" dirty="0" err="1"/>
              <a:t>Lower</a:t>
            </a:r>
            <a:r>
              <a:rPr lang="nl-NL" dirty="0"/>
              <a:t> </a:t>
            </a:r>
            <a:r>
              <a:rPr lang="nl-NL" dirty="0" err="1"/>
              <a:t>tail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is p-</a:t>
            </a:r>
            <a:r>
              <a:rPr lang="nl-NL" dirty="0" err="1"/>
              <a:t>value</a:t>
            </a:r>
            <a:endParaRPr lang="nl-NL" b="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EF3D82-E6AE-29D7-D75B-B5ED6F842E95}"/>
              </a:ext>
            </a:extLst>
          </p:cNvPr>
          <p:cNvSpPr/>
          <p:nvPr/>
        </p:nvSpPr>
        <p:spPr>
          <a:xfrm>
            <a:off x="113012" y="3796640"/>
            <a:ext cx="3156734" cy="1237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tail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!</a:t>
            </a:r>
          </a:p>
          <a:p>
            <a:pPr algn="ctr"/>
            <a:r>
              <a:rPr lang="nl-NL" b="0" dirty="0"/>
              <a:t>=1-NORM.DIST (</a:t>
            </a:r>
            <a:r>
              <a:rPr lang="nl-NL" b="0" dirty="0" err="1"/>
              <a:t>z</a:t>
            </a:r>
            <a:r>
              <a:rPr lang="nl-NL" b="0" dirty="0"/>
              <a:t>, 0, 1, TRUE)</a:t>
            </a:r>
          </a:p>
          <a:p>
            <a:pPr algn="ctr"/>
            <a:r>
              <a:rPr lang="nl-NL" dirty="0"/>
              <a:t>=1-T.DIST(t, </a:t>
            </a:r>
            <a:r>
              <a:rPr lang="nl-NL" dirty="0" err="1"/>
              <a:t>df</a:t>
            </a:r>
            <a:r>
              <a:rPr lang="nl-NL" dirty="0"/>
              <a:t>, TRUE)</a:t>
            </a:r>
          </a:p>
          <a:p>
            <a:pPr algn="ctr"/>
            <a:r>
              <a:rPr lang="nl-NL" b="0" dirty="0" err="1"/>
              <a:t>Up</a:t>
            </a:r>
            <a:r>
              <a:rPr lang="nl-NL" dirty="0" err="1"/>
              <a:t>per</a:t>
            </a:r>
            <a:r>
              <a:rPr lang="nl-NL" dirty="0"/>
              <a:t> </a:t>
            </a:r>
            <a:r>
              <a:rPr lang="nl-NL" dirty="0" err="1"/>
              <a:t>tail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is p-</a:t>
            </a:r>
            <a:r>
              <a:rPr lang="nl-NL" dirty="0" err="1"/>
              <a:t>value</a:t>
            </a:r>
            <a:endParaRPr lang="nl-NL" b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C75BEB-0EAC-AB81-61E0-2131127301D0}"/>
              </a:ext>
            </a:extLst>
          </p:cNvPr>
          <p:cNvSpPr/>
          <p:nvPr/>
        </p:nvSpPr>
        <p:spPr>
          <a:xfrm>
            <a:off x="5811759" y="5167003"/>
            <a:ext cx="2862204" cy="1487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tail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!</a:t>
            </a:r>
          </a:p>
          <a:p>
            <a:pPr algn="ctr"/>
            <a:r>
              <a:rPr lang="nl-NL" b="0" dirty="0"/>
              <a:t>=NORM.DIST (</a:t>
            </a:r>
            <a:r>
              <a:rPr lang="nl-NL" b="0" dirty="0" err="1"/>
              <a:t>z</a:t>
            </a:r>
            <a:r>
              <a:rPr lang="nl-NL" b="0" dirty="0"/>
              <a:t>, 0, 1, TRUE)</a:t>
            </a:r>
          </a:p>
          <a:p>
            <a:pPr algn="ctr"/>
            <a:r>
              <a:rPr lang="nl-NL" dirty="0"/>
              <a:t>=T.DIST(t, </a:t>
            </a:r>
            <a:r>
              <a:rPr lang="nl-NL" dirty="0" err="1"/>
              <a:t>df</a:t>
            </a:r>
            <a:r>
              <a:rPr lang="nl-NL" dirty="0"/>
              <a:t>, TRUE)</a:t>
            </a:r>
          </a:p>
          <a:p>
            <a:pPr algn="ctr"/>
            <a:r>
              <a:rPr lang="nl-NL" dirty="0" err="1"/>
              <a:t>and</a:t>
            </a:r>
            <a:r>
              <a:rPr lang="nl-NL" dirty="0"/>
              <a:t> double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tail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p-</a:t>
            </a:r>
            <a:r>
              <a:rPr lang="nl-NL" dirty="0" err="1"/>
              <a:t>value</a:t>
            </a:r>
            <a:r>
              <a:rPr lang="nl-NL" dirty="0"/>
              <a:t>!</a:t>
            </a:r>
            <a:endParaRPr lang="nl-NL" b="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22B9D5-783A-AB1F-9ED8-FFA70FFA10A8}"/>
              </a:ext>
            </a:extLst>
          </p:cNvPr>
          <p:cNvSpPr/>
          <p:nvPr/>
        </p:nvSpPr>
        <p:spPr>
          <a:xfrm>
            <a:off x="9141431" y="5167003"/>
            <a:ext cx="2976076" cy="1487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tail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!</a:t>
            </a:r>
          </a:p>
          <a:p>
            <a:pPr algn="ctr"/>
            <a:r>
              <a:rPr lang="nl-NL" b="0" dirty="0"/>
              <a:t>=1-NORM.DIST (</a:t>
            </a:r>
            <a:r>
              <a:rPr lang="nl-NL" b="0" dirty="0" err="1"/>
              <a:t>z</a:t>
            </a:r>
            <a:r>
              <a:rPr lang="nl-NL" b="0" dirty="0"/>
              <a:t>, 0, 1, TRUE)</a:t>
            </a:r>
          </a:p>
          <a:p>
            <a:pPr algn="ctr"/>
            <a:r>
              <a:rPr lang="nl-NL" dirty="0"/>
              <a:t>=1-T.DIST(t, </a:t>
            </a:r>
            <a:r>
              <a:rPr lang="nl-NL" dirty="0" err="1"/>
              <a:t>df</a:t>
            </a:r>
            <a:r>
              <a:rPr lang="nl-NL"/>
              <a:t>, TRUE</a:t>
            </a:r>
            <a:r>
              <a:rPr lang="nl-NL" dirty="0"/>
              <a:t>)</a:t>
            </a:r>
          </a:p>
          <a:p>
            <a:pPr algn="ctr"/>
            <a:r>
              <a:rPr lang="nl-NL" dirty="0" err="1"/>
              <a:t>and</a:t>
            </a:r>
            <a:r>
              <a:rPr lang="nl-NL" dirty="0"/>
              <a:t> double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tail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p-</a:t>
            </a:r>
            <a:r>
              <a:rPr lang="nl-NL" dirty="0" err="1"/>
              <a:t>value</a:t>
            </a:r>
            <a:r>
              <a:rPr lang="nl-NL" dirty="0"/>
              <a:t>!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186320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Riet Van Bork</dc:creator>
  <cp:lastModifiedBy>Riet Van Bork</cp:lastModifiedBy>
  <cp:revision>1</cp:revision>
  <dcterms:created xsi:type="dcterms:W3CDTF">2024-11-05T12:57:41Z</dcterms:created>
  <dcterms:modified xsi:type="dcterms:W3CDTF">2024-11-05T12:58:17Z</dcterms:modified>
</cp:coreProperties>
</file>