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 showGuides="1">
      <p:cViewPr varScale="1">
        <p:scale>
          <a:sx n="128" d="100"/>
          <a:sy n="128" d="100"/>
        </p:scale>
        <p:origin x="216" y="1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2F6DE-E843-7B96-BCF5-193AF601DE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37A3EC-03C6-2085-F561-587EBC85F4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A6FF10-5D5C-7345-97FB-FDE2D9B94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1E9C8-5D04-481A-80D5-4B8A92BDC957}" type="datetimeFigureOut">
              <a:rPr lang="en-US" smtClean="0"/>
              <a:t>11/5/24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BAF6F-B830-12E2-73A8-FE429517D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42046A-C245-C914-DA89-AB164938A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D624D-CDC7-404E-94BF-BBB80AE1E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850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B1C17-8F17-C3C8-1A8D-C252A12D0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D47537-1C3A-7FCC-5F31-7B62FB31D6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A82680-BEA4-0E30-2B6A-2FC007CB8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1E9C8-5D04-481A-80D5-4B8A92BDC957}" type="datetimeFigureOut">
              <a:rPr lang="en-US" smtClean="0"/>
              <a:t>11/5/24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BF09CC-5078-0339-E8D3-DDC24BB2F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5EA218-3A20-E5B1-FAAE-600117C1D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D624D-CDC7-404E-94BF-BBB80AE1E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047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E35C8D-CAC0-80F7-4A4E-84FC6EFFB0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0C67E8-4FA3-3D3A-7453-BFD846281D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A219FA-B52B-CEF0-158B-87C8F6C89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1E9C8-5D04-481A-80D5-4B8A92BDC957}" type="datetimeFigureOut">
              <a:rPr lang="en-US" smtClean="0"/>
              <a:t>11/5/24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C58EF-6F2C-16C1-80ED-A7C07EBF7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742390-99F5-51D1-3C86-42B35C469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D624D-CDC7-404E-94BF-BBB80AE1E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046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974C3-A225-3958-EC7C-F8812DABF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E9E8F-6A65-CC55-FBE7-826AE6919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9EE108-9E9A-5BB9-A325-C9E577365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1E9C8-5D04-481A-80D5-4B8A92BDC957}" type="datetimeFigureOut">
              <a:rPr lang="en-US" smtClean="0"/>
              <a:t>11/5/24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572D56-23CE-19A0-87CE-AD55E16B1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CB98FA-0473-2E9E-C1FE-61C09DE65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D624D-CDC7-404E-94BF-BBB80AE1E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845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CB89A-1745-131A-F2E8-C5231FC12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C9B00F-CC02-A59C-B9E9-891472DA6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93ACB1-B4C5-910E-8EEF-D9572764D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1E9C8-5D04-481A-80D5-4B8A92BDC957}" type="datetimeFigureOut">
              <a:rPr lang="en-US" smtClean="0"/>
              <a:t>11/5/24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5C9DFD-3150-1AFF-0036-3CC050451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AEEFCE-9BBB-C571-2608-EDD5EE64A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D624D-CDC7-404E-94BF-BBB80AE1E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938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C8365-8600-C270-3270-100EED20E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72B38-9F49-EA76-92B4-FEE71FF457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C76441-FF61-63D3-E80B-0C864ECB67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B80907-4F7C-76F0-7AB1-BBEF8FEC7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1E9C8-5D04-481A-80D5-4B8A92BDC957}" type="datetimeFigureOut">
              <a:rPr lang="en-US" smtClean="0"/>
              <a:t>11/5/24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65E1AA-E614-88CA-0BC4-6103CF888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EBF9F0-CAF9-964C-FF54-A6331FB0B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D624D-CDC7-404E-94BF-BBB80AE1E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203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1E070-631C-4566-9460-71C956CCC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88A4DE-E493-CB5A-9D48-D554BE1248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1264B6-76D6-F65B-A3F6-FBEDE6408A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12D9A3-9862-6902-EFD9-2FE8F7983E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AE1CC9-5452-B89F-ACC6-694C373B16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4DE34A-A0F9-4B1F-8AD8-61E39DCFE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1E9C8-5D04-481A-80D5-4B8A92BDC957}" type="datetimeFigureOut">
              <a:rPr lang="en-US" smtClean="0"/>
              <a:t>11/5/24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64CC95-C6FB-306A-7896-4939993A6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A2E1E6-07CD-59CD-7563-4BAC11A0E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D624D-CDC7-404E-94BF-BBB80AE1E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285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7C05F-6AEA-CB11-B13D-5B775D4B1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7E0251-4A98-3A09-D1AA-25F5C7A7F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1E9C8-5D04-481A-80D5-4B8A92BDC957}" type="datetimeFigureOut">
              <a:rPr lang="en-US" smtClean="0"/>
              <a:t>11/5/24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F87F02-98E7-46FB-4A40-DDDB271DB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36F812-3821-8E7F-8C58-A1EF6DB15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D624D-CDC7-404E-94BF-BBB80AE1E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560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4DEAB9-F898-01BE-FA1A-F205CA1AD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1E9C8-5D04-481A-80D5-4B8A92BDC957}" type="datetimeFigureOut">
              <a:rPr lang="en-US" smtClean="0"/>
              <a:t>11/5/24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F9DBE-2207-A56C-76DF-D0C1C6359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963299-CA07-E8E8-5A6E-8AFDD27D3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D624D-CDC7-404E-94BF-BBB80AE1E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322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ECE61-2E93-079F-E4B4-E6C73E6DA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42819-9427-913F-024B-200FB023A7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33BE1-009D-D7A7-EF56-C8DE480338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E7B5F7-E6F4-8CEE-9A73-5F377E7FD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1E9C8-5D04-481A-80D5-4B8A92BDC957}" type="datetimeFigureOut">
              <a:rPr lang="en-US" smtClean="0"/>
              <a:t>11/5/24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C93655-96EB-D5D8-15BD-0C96C223F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87C7C-A6C4-B01F-0049-0C5D96215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D624D-CDC7-404E-94BF-BBB80AE1E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481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5B96C-1F23-CAA0-D6AD-A31BCF953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B8AFDE-8A99-82F8-2CCB-404C155429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657EF4-CD8A-D2DB-4344-79A271643A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E6D04F-6FB8-A447-3C9A-909021F7A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1E9C8-5D04-481A-80D5-4B8A92BDC957}" type="datetimeFigureOut">
              <a:rPr lang="en-US" smtClean="0"/>
              <a:t>11/5/24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ED79DB-B555-7A1C-026E-8B4763F76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20883D-A672-3552-3735-D400CE716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D624D-CDC7-404E-94BF-BBB80AE1E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249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B27D6E-5042-C09F-F132-C59D975A8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B368B2-0AB5-CF88-5C00-086EF3B6B4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9A0EA-4D97-E3D5-23D8-9D350F3A9C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C1E9C8-5D04-481A-80D5-4B8A92BDC957}" type="datetimeFigureOut">
              <a:rPr lang="en-US" smtClean="0"/>
              <a:t>11/5/24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614AD0-9FC7-B34E-2ABE-57643248A9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A334F2-016B-4F8F-6312-6AFF267020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7D624D-CDC7-404E-94BF-BBB80AE1E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457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0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1113C1F-A2A5-B494-4F4D-E8FEADA1B185}"/>
              </a:ext>
            </a:extLst>
          </p:cNvPr>
          <p:cNvSpPr/>
          <p:nvPr/>
        </p:nvSpPr>
        <p:spPr>
          <a:xfrm>
            <a:off x="451248" y="853440"/>
            <a:ext cx="2275840" cy="89408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Proportion</a:t>
            </a:r>
            <a:r>
              <a:rPr lang="nl-NL" dirty="0"/>
              <a:t> (</a:t>
            </a:r>
            <a:r>
              <a:rPr lang="nl-NL" dirty="0" err="1"/>
              <a:t>variable</a:t>
            </a:r>
            <a:r>
              <a:rPr lang="nl-NL" dirty="0"/>
              <a:t> is </a:t>
            </a:r>
            <a:r>
              <a:rPr lang="nl-NL" dirty="0" err="1"/>
              <a:t>categorical</a:t>
            </a:r>
            <a:r>
              <a:rPr lang="nl-NL" dirty="0"/>
              <a:t>)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CE1177-5FD8-4C00-240C-A519C8C77F8C}"/>
              </a:ext>
            </a:extLst>
          </p:cNvPr>
          <p:cNvSpPr/>
          <p:nvPr/>
        </p:nvSpPr>
        <p:spPr>
          <a:xfrm>
            <a:off x="451248" y="4551680"/>
            <a:ext cx="2275840" cy="89408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Mean</a:t>
            </a:r>
            <a:r>
              <a:rPr lang="nl-NL" dirty="0"/>
              <a:t> (</a:t>
            </a:r>
            <a:r>
              <a:rPr lang="nl-NL" dirty="0" err="1"/>
              <a:t>variable</a:t>
            </a:r>
            <a:r>
              <a:rPr lang="nl-NL" dirty="0"/>
              <a:t> is </a:t>
            </a:r>
            <a:r>
              <a:rPr lang="nl-NL" dirty="0" err="1"/>
              <a:t>quantitative</a:t>
            </a:r>
            <a:r>
              <a:rPr lang="nl-NL" dirty="0"/>
              <a:t>)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ABAD3F-1FE1-2240-D353-1E64FC233799}"/>
              </a:ext>
            </a:extLst>
          </p:cNvPr>
          <p:cNvSpPr/>
          <p:nvPr/>
        </p:nvSpPr>
        <p:spPr>
          <a:xfrm>
            <a:off x="3306208" y="111760"/>
            <a:ext cx="2275840" cy="89408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Comparing</a:t>
            </a:r>
            <a:r>
              <a:rPr lang="nl-NL" dirty="0"/>
              <a:t> </a:t>
            </a:r>
            <a:r>
              <a:rPr lang="nl-NL" dirty="0" err="1"/>
              <a:t>one</a:t>
            </a:r>
            <a:r>
              <a:rPr lang="nl-NL" dirty="0"/>
              <a:t> </a:t>
            </a:r>
            <a:r>
              <a:rPr lang="nl-NL" dirty="0" err="1"/>
              <a:t>group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a </a:t>
            </a:r>
            <a:r>
              <a:rPr lang="nl-NL" dirty="0" err="1"/>
              <a:t>specific</a:t>
            </a:r>
            <a:r>
              <a:rPr lang="nl-NL" dirty="0"/>
              <a:t> </a:t>
            </a:r>
            <a:r>
              <a:rPr lang="nl-NL" dirty="0" err="1"/>
              <a:t>value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63C4D57-D569-B513-9D09-04EACC855339}"/>
              </a:ext>
            </a:extLst>
          </p:cNvPr>
          <p:cNvSpPr/>
          <p:nvPr/>
        </p:nvSpPr>
        <p:spPr>
          <a:xfrm>
            <a:off x="3306208" y="1815830"/>
            <a:ext cx="2275840" cy="89408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Comparing</a:t>
            </a:r>
            <a:r>
              <a:rPr lang="nl-NL" dirty="0"/>
              <a:t> </a:t>
            </a:r>
            <a:r>
              <a:rPr lang="nl-NL" dirty="0" err="1"/>
              <a:t>two</a:t>
            </a:r>
            <a:r>
              <a:rPr lang="nl-NL" dirty="0"/>
              <a:t> </a:t>
            </a:r>
            <a:r>
              <a:rPr lang="nl-NL" dirty="0" err="1"/>
              <a:t>groups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each</a:t>
            </a:r>
            <a:r>
              <a:rPr lang="nl-NL" dirty="0"/>
              <a:t> </a:t>
            </a:r>
            <a:r>
              <a:rPr lang="nl-NL" dirty="0" err="1"/>
              <a:t>other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EB9A610-9FA0-E2C3-4E3A-17E65B899538}"/>
              </a:ext>
            </a:extLst>
          </p:cNvPr>
          <p:cNvSpPr/>
          <p:nvPr/>
        </p:nvSpPr>
        <p:spPr>
          <a:xfrm>
            <a:off x="6201808" y="1107440"/>
            <a:ext cx="2275840" cy="89408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Independent </a:t>
            </a:r>
            <a:r>
              <a:rPr lang="nl-NL" dirty="0" err="1"/>
              <a:t>groups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45D9540-B011-6AE8-BF49-2F159CF23FAD}"/>
              </a:ext>
            </a:extLst>
          </p:cNvPr>
          <p:cNvSpPr/>
          <p:nvPr/>
        </p:nvSpPr>
        <p:spPr>
          <a:xfrm>
            <a:off x="6201808" y="2489200"/>
            <a:ext cx="2275840" cy="89408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Dependent</a:t>
            </a:r>
            <a:r>
              <a:rPr lang="nl-NL" dirty="0"/>
              <a:t> </a:t>
            </a:r>
            <a:r>
              <a:rPr lang="nl-NL" dirty="0" err="1"/>
              <a:t>groups</a:t>
            </a:r>
            <a:r>
              <a:rPr lang="nl-NL" dirty="0"/>
              <a:t> (</a:t>
            </a:r>
            <a:r>
              <a:rPr lang="nl-NL" dirty="0" err="1"/>
              <a:t>within</a:t>
            </a:r>
            <a:r>
              <a:rPr lang="nl-NL" dirty="0"/>
              <a:t>-person or </a:t>
            </a:r>
            <a:r>
              <a:rPr lang="nl-NL" dirty="0" err="1"/>
              <a:t>matched</a:t>
            </a:r>
            <a:r>
              <a:rPr lang="nl-NL" dirty="0"/>
              <a:t> pairs)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E18810-3EF1-C8BF-8EDD-B74FAA229304}"/>
              </a:ext>
            </a:extLst>
          </p:cNvPr>
          <p:cNvSpPr/>
          <p:nvPr/>
        </p:nvSpPr>
        <p:spPr>
          <a:xfrm>
            <a:off x="3306208" y="3648931"/>
            <a:ext cx="2275840" cy="89408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Comparing</a:t>
            </a:r>
            <a:r>
              <a:rPr lang="nl-NL" dirty="0"/>
              <a:t> </a:t>
            </a:r>
            <a:r>
              <a:rPr lang="nl-NL" dirty="0" err="1"/>
              <a:t>one</a:t>
            </a:r>
            <a:r>
              <a:rPr lang="nl-NL" dirty="0"/>
              <a:t> </a:t>
            </a:r>
            <a:r>
              <a:rPr lang="nl-NL" dirty="0" err="1"/>
              <a:t>group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a </a:t>
            </a:r>
            <a:r>
              <a:rPr lang="nl-NL" dirty="0" err="1"/>
              <a:t>specific</a:t>
            </a:r>
            <a:r>
              <a:rPr lang="nl-NL" dirty="0"/>
              <a:t> </a:t>
            </a:r>
            <a:r>
              <a:rPr lang="nl-NL" dirty="0" err="1"/>
              <a:t>value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0C94695-96C8-F742-9CF7-C49550224FF0}"/>
              </a:ext>
            </a:extLst>
          </p:cNvPr>
          <p:cNvSpPr/>
          <p:nvPr/>
        </p:nvSpPr>
        <p:spPr>
          <a:xfrm>
            <a:off x="3306208" y="5334001"/>
            <a:ext cx="2275840" cy="89408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Comparing</a:t>
            </a:r>
            <a:r>
              <a:rPr lang="nl-NL" dirty="0"/>
              <a:t> </a:t>
            </a:r>
            <a:r>
              <a:rPr lang="nl-NL" dirty="0" err="1"/>
              <a:t>two</a:t>
            </a:r>
            <a:r>
              <a:rPr lang="nl-NL" dirty="0"/>
              <a:t> </a:t>
            </a:r>
            <a:r>
              <a:rPr lang="nl-NL" dirty="0" err="1"/>
              <a:t>groups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each</a:t>
            </a:r>
            <a:r>
              <a:rPr lang="nl-NL" dirty="0"/>
              <a:t> </a:t>
            </a:r>
            <a:r>
              <a:rPr lang="nl-NL" dirty="0" err="1"/>
              <a:t>other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E8486F3-D1B3-2541-923A-F74A072DEA7E}"/>
              </a:ext>
            </a:extLst>
          </p:cNvPr>
          <p:cNvSpPr/>
          <p:nvPr/>
        </p:nvSpPr>
        <p:spPr>
          <a:xfrm>
            <a:off x="6201808" y="4536440"/>
            <a:ext cx="2275840" cy="89408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Independent </a:t>
            </a:r>
            <a:r>
              <a:rPr lang="nl-NL" dirty="0" err="1"/>
              <a:t>groups</a:t>
            </a:r>
            <a:r>
              <a:rPr lang="nl-NL" dirty="0"/>
              <a:t> 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19649E0-784C-87B7-1965-AB1FEC02D5D6}"/>
              </a:ext>
            </a:extLst>
          </p:cNvPr>
          <p:cNvSpPr/>
          <p:nvPr/>
        </p:nvSpPr>
        <p:spPr>
          <a:xfrm>
            <a:off x="6201808" y="5918200"/>
            <a:ext cx="2275840" cy="89408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Dependent</a:t>
            </a:r>
            <a:r>
              <a:rPr lang="nl-NL" dirty="0"/>
              <a:t> </a:t>
            </a:r>
            <a:r>
              <a:rPr lang="nl-NL" dirty="0" err="1"/>
              <a:t>groups</a:t>
            </a:r>
            <a:r>
              <a:rPr lang="nl-NL" dirty="0"/>
              <a:t> (</a:t>
            </a:r>
            <a:r>
              <a:rPr lang="nl-NL" dirty="0" err="1"/>
              <a:t>within</a:t>
            </a:r>
            <a:r>
              <a:rPr lang="nl-NL" dirty="0"/>
              <a:t>-person or </a:t>
            </a:r>
            <a:r>
              <a:rPr lang="nl-NL" dirty="0" err="1"/>
              <a:t>matched</a:t>
            </a:r>
            <a:r>
              <a:rPr lang="nl-NL" dirty="0"/>
              <a:t> pairs)</a:t>
            </a:r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7356E03-5EA1-2487-6503-3197416FF9D1}"/>
              </a:ext>
            </a:extLst>
          </p:cNvPr>
          <p:cNvCxnSpPr>
            <a:stCxn id="4" idx="3"/>
            <a:endCxn id="6" idx="1"/>
          </p:cNvCxnSpPr>
          <p:nvPr/>
        </p:nvCxnSpPr>
        <p:spPr>
          <a:xfrm flipV="1">
            <a:off x="2727088" y="558800"/>
            <a:ext cx="579120" cy="7416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67DF9BE-3F8A-A711-B828-F08A8C13933F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2727088" y="1300480"/>
            <a:ext cx="579120" cy="9623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53EC0EF-061D-5A62-5B4C-9A8DFACD02DF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 flipV="1">
            <a:off x="2727088" y="4095971"/>
            <a:ext cx="579120" cy="90274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05316BB-7E55-018C-FDBA-FC81946E83EB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>
            <a:off x="2727088" y="4998720"/>
            <a:ext cx="579120" cy="7823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51091D4-3988-78E7-CD68-54C6B0C20A21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5582048" y="558800"/>
            <a:ext cx="363552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26B6982-2969-4794-1E43-280ED94C9166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5582048" y="1554480"/>
            <a:ext cx="619760" cy="7083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D9522D1-2D55-0E08-79F8-F6029C21944C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5582048" y="2262870"/>
            <a:ext cx="619760" cy="6733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172D1CF-875C-9916-81BD-07BD30AA041D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5582048" y="4080731"/>
            <a:ext cx="3635528" cy="152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3900EF7-1CF0-6ECF-620A-C279397AA472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 flipV="1">
            <a:off x="5582048" y="4983480"/>
            <a:ext cx="619760" cy="7975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BE9A455-0FF7-A1FF-AE3D-5836833E1A1F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>
            <a:off x="5582048" y="5781041"/>
            <a:ext cx="619760" cy="5841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FFEDB95-6FBB-2089-189F-C2938CBBDFB1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8477648" y="4983480"/>
            <a:ext cx="73992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AD93FE4-B499-AD80-C52A-A1BFAB7086AF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8477648" y="6365240"/>
            <a:ext cx="73992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C4B6306-94C5-A5EE-B103-3C5780B7A353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8477648" y="2936240"/>
            <a:ext cx="73992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67A5BFB-426D-E3E2-AF6C-F7B0A3A597B9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8477648" y="1554480"/>
            <a:ext cx="73992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DAE99966-13EF-C313-05C4-D029EE4F62DF}"/>
                  </a:ext>
                </a:extLst>
              </p:cNvPr>
              <p:cNvSpPr/>
              <p:nvPr/>
            </p:nvSpPr>
            <p:spPr>
              <a:xfrm>
                <a:off x="9217576" y="111760"/>
                <a:ext cx="2759312" cy="89408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NL" sz="1400" dirty="0">
                    <a:solidFill>
                      <a:schemeClr val="tx1"/>
                    </a:solidFill>
                  </a:rPr>
                  <a:t>“Is </a:t>
                </a:r>
                <a14:m>
                  <m:oMath xmlns:m="http://schemas.openxmlformats.org/officeDocument/2006/math">
                    <m:r>
                      <a:rPr lang="nl-NL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nl-NL" sz="1400" dirty="0">
                    <a:solidFill>
                      <a:schemeClr val="tx1"/>
                    </a:solidFill>
                  </a:rPr>
                  <a:t> different </a:t>
                </a:r>
                <a:r>
                  <a:rPr lang="nl-NL" sz="1400" dirty="0" err="1">
                    <a:solidFill>
                      <a:schemeClr val="tx1"/>
                    </a:solidFill>
                  </a:rPr>
                  <a:t>from</a:t>
                </a:r>
                <a:r>
                  <a:rPr lang="nl-NL" sz="1400" dirty="0">
                    <a:solidFill>
                      <a:schemeClr val="tx1"/>
                    </a:solidFill>
                  </a:rPr>
                  <a:t> 0.6? ”</a:t>
                </a:r>
              </a:p>
              <a:p>
                <a:pPr algn="ctr"/>
                <a:r>
                  <a:rPr lang="nl-NL" sz="1400" dirty="0" err="1">
                    <a:solidFill>
                      <a:schemeClr val="tx1"/>
                    </a:solidFill>
                  </a:rPr>
                  <a:t>Section</a:t>
                </a:r>
                <a:r>
                  <a:rPr lang="nl-NL" sz="1400" dirty="0">
                    <a:solidFill>
                      <a:schemeClr val="tx1"/>
                    </a:solidFill>
                  </a:rPr>
                  <a:t> 9.2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nl-NL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nl-NL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nl-NL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nl-NL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=0.6</m:t>
                      </m:r>
                    </m:oMath>
                  </m:oMathPara>
                </a14:m>
                <a:endParaRPr lang="nl-NL" sz="1400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nl-NL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nl-NL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nl-NL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nl-NL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&gt;0.6 </m:t>
                      </m:r>
                      <m:r>
                        <a:rPr lang="nl-NL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nl-NL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l-NL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nl-NL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&lt;0.6 </m:t>
                      </m:r>
                      <m:r>
                        <a:rPr lang="nl-NL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nl-NL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l-NL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nl-NL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≠0.6</m:t>
                      </m:r>
                    </m:oMath>
                  </m:oMathPara>
                </a14:m>
                <a:endParaRPr lang="nl-NL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DAE99966-13EF-C313-05C4-D029EE4F62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7576" y="111760"/>
                <a:ext cx="2759312" cy="894080"/>
              </a:xfrm>
              <a:prstGeom prst="rect">
                <a:avLst/>
              </a:prstGeom>
              <a:blipFill>
                <a:blip r:embed="rId2"/>
                <a:stretch>
                  <a:fillRect t="-3356" b="-2685"/>
                </a:stretch>
              </a:blipFill>
              <a:ln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6C3E5734-68D8-4316-D701-B740CC90198B}"/>
                  </a:ext>
                </a:extLst>
              </p:cNvPr>
              <p:cNvSpPr/>
              <p:nvPr/>
            </p:nvSpPr>
            <p:spPr>
              <a:xfrm>
                <a:off x="9217576" y="1139759"/>
                <a:ext cx="2759312" cy="89408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NL" sz="1400" dirty="0">
                    <a:solidFill>
                      <a:schemeClr val="tx1"/>
                    </a:solidFill>
                  </a:rPr>
                  <a:t>“Is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nl-NL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chemeClr val="tx1"/>
                    </a:solidFill>
                  </a:rPr>
                  <a:t> different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nl-NL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chemeClr val="tx1"/>
                    </a:solidFill>
                  </a:rPr>
                  <a:t>?”</a:t>
                </a:r>
              </a:p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Section 10.1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nl-NL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nl-NL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nl-NL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nl-NL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nl-NL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nl-NL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nl-NL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nl-NL" sz="1400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nl-NL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nl-NL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nl-NL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nl-NL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nl-NL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nl-NL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nl-NL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nl-NL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l-NL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nl-NL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nl-NL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nl-NL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nl-NL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nl-NL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nl-NL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nl-NL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l-NL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nl-NL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nl-NL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nl-NL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nl-NL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sSub>
                        <m:sSubPr>
                          <m:ctrlPr>
                            <a:rPr lang="nl-NL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nl-NL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6C3E5734-68D8-4316-D701-B740CC9019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7576" y="1139759"/>
                <a:ext cx="2759312" cy="894080"/>
              </a:xfrm>
              <a:prstGeom prst="rect">
                <a:avLst/>
              </a:prstGeom>
              <a:blipFill>
                <a:blip r:embed="rId3"/>
                <a:stretch>
                  <a:fillRect t="-3356" b="-2685"/>
                </a:stretch>
              </a:blipFill>
              <a:ln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3F9C450C-5D6F-5B1C-E03D-3A5182EFADA4}"/>
                  </a:ext>
                </a:extLst>
              </p:cNvPr>
              <p:cNvSpPr/>
              <p:nvPr/>
            </p:nvSpPr>
            <p:spPr>
              <a:xfrm>
                <a:off x="9217576" y="2489200"/>
                <a:ext cx="2759312" cy="89408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NL" sz="1400" dirty="0">
                    <a:solidFill>
                      <a:schemeClr val="tx1"/>
                    </a:solidFill>
                  </a:rPr>
                  <a:t>“Is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nl-NL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chemeClr val="tx1"/>
                    </a:solidFill>
                  </a:rPr>
                  <a:t> different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nl-NL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chemeClr val="tx1"/>
                    </a:solidFill>
                  </a:rPr>
                  <a:t>?”</a:t>
                </a:r>
              </a:p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Section 10.4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nl-NL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nl-NL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nl-NL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nl-NL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nl-NL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nl-NL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nl-NL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nl-NL" sz="1400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nl-NL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nl-NL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nl-NL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nl-NL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nl-NL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nl-NL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nl-NL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nl-NL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l-NL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nl-NL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nl-NL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nl-NL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nl-NL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nl-NL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nl-NL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nl-NL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l-NL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nl-NL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nl-NL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nl-NL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nl-NL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sSub>
                        <m:sSubPr>
                          <m:ctrlPr>
                            <a:rPr lang="nl-NL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nl-NL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3F9C450C-5D6F-5B1C-E03D-3A5182EFAD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7576" y="2489200"/>
                <a:ext cx="2759312" cy="894080"/>
              </a:xfrm>
              <a:prstGeom prst="rect">
                <a:avLst/>
              </a:prstGeom>
              <a:blipFill>
                <a:blip r:embed="rId4"/>
                <a:stretch>
                  <a:fillRect t="-3356" b="-2685"/>
                </a:stretch>
              </a:blipFill>
              <a:ln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3DE1CDAC-A6D7-AFF3-0045-DA1853A2B781}"/>
                  </a:ext>
                </a:extLst>
              </p:cNvPr>
              <p:cNvSpPr/>
              <p:nvPr/>
            </p:nvSpPr>
            <p:spPr>
              <a:xfrm>
                <a:off x="9217576" y="3563534"/>
                <a:ext cx="2759312" cy="89408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NL" sz="1400" dirty="0">
                    <a:solidFill>
                      <a:schemeClr val="tx1"/>
                    </a:solidFill>
                  </a:rPr>
                  <a:t>“Is </a:t>
                </a:r>
                <a14:m>
                  <m:oMath xmlns:m="http://schemas.openxmlformats.org/officeDocument/2006/math">
                    <m:r>
                      <a:rPr lang="nl-NL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1400" dirty="0">
                    <a:solidFill>
                      <a:schemeClr val="tx1"/>
                    </a:solidFill>
                  </a:rPr>
                  <a:t> different from 8.2?”</a:t>
                </a:r>
              </a:p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Section 9.3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nl-NL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nl-NL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nl-NL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nl-NL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=8.2</m:t>
                      </m:r>
                    </m:oMath>
                  </m:oMathPara>
                </a14:m>
                <a:endParaRPr lang="nl-NL" sz="1400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nl-NL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nl-NL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nl-NL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nl-NL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&gt;8.2 </m:t>
                      </m:r>
                      <m:r>
                        <a:rPr lang="nl-NL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nl-NL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l-NL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nl-NL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&lt;8.2 </m:t>
                      </m:r>
                      <m:r>
                        <a:rPr lang="nl-NL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nl-NL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l-NL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nl-NL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≠8.2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3DE1CDAC-A6D7-AFF3-0045-DA1853A2B7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7576" y="3563534"/>
                <a:ext cx="2759312" cy="894080"/>
              </a:xfrm>
              <a:prstGeom prst="rect">
                <a:avLst/>
              </a:prstGeom>
              <a:blipFill>
                <a:blip r:embed="rId5"/>
                <a:stretch>
                  <a:fillRect t="-3378" b="-2703"/>
                </a:stretch>
              </a:blipFill>
              <a:ln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89449DF4-8EF5-6880-4840-908ACA0E2A47}"/>
                  </a:ext>
                </a:extLst>
              </p:cNvPr>
              <p:cNvSpPr/>
              <p:nvPr/>
            </p:nvSpPr>
            <p:spPr>
              <a:xfrm>
                <a:off x="9244202" y="5918200"/>
                <a:ext cx="2759312" cy="89408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NL" sz="1400" dirty="0">
                    <a:solidFill>
                      <a:schemeClr val="tx1"/>
                    </a:solidFill>
                  </a:rPr>
                  <a:t>“Is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nl-NL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chemeClr val="tx1"/>
                    </a:solidFill>
                  </a:rPr>
                  <a:t> different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nl-NL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chemeClr val="tx1"/>
                    </a:solidFill>
                  </a:rPr>
                  <a:t>?”</a:t>
                </a:r>
              </a:p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Section 10.2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nl-NL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nl-NL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nl-NL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nl-NL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nl-NL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nl-NL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nl-NL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nl-NL" sz="1400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nl-NL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nl-NL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nl-NL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nl-NL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nl-NL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nl-NL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nl-NL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nl-NL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l-NL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nl-NL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nl-NL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nl-NL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nl-NL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nl-NL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nl-NL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nl-NL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l-NL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nl-NL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nl-NL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nl-NL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nl-NL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sSub>
                        <m:sSubPr>
                          <m:ctrlPr>
                            <a:rPr lang="nl-NL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nl-NL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89449DF4-8EF5-6880-4840-908ACA0E2A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4202" y="5918200"/>
                <a:ext cx="2759312" cy="894080"/>
              </a:xfrm>
              <a:prstGeom prst="rect">
                <a:avLst/>
              </a:prstGeom>
              <a:blipFill>
                <a:blip r:embed="rId6"/>
                <a:stretch>
                  <a:fillRect t="-3356" b="-2685"/>
                </a:stretch>
              </a:blipFill>
              <a:ln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7F6E37AB-49FD-B81F-F50C-C5045CB45A3F}"/>
                  </a:ext>
                </a:extLst>
              </p:cNvPr>
              <p:cNvSpPr/>
              <p:nvPr/>
            </p:nvSpPr>
            <p:spPr>
              <a:xfrm>
                <a:off x="9244202" y="4572000"/>
                <a:ext cx="2759312" cy="89408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NL" sz="1400" dirty="0">
                    <a:solidFill>
                      <a:schemeClr val="tx1"/>
                    </a:solidFill>
                  </a:rPr>
                  <a:t>“Is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nl-NL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chemeClr val="tx1"/>
                    </a:solidFill>
                  </a:rPr>
                  <a:t> different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nl-NL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chemeClr val="tx1"/>
                    </a:solidFill>
                  </a:rPr>
                  <a:t>?”</a:t>
                </a:r>
              </a:p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Section 10.2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nl-NL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nl-NL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nl-NL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nl-NL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nl-NL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nl-NL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nl-NL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nl-NL" sz="1400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nl-NL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nl-NL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nl-NL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nl-NL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nl-NL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nl-NL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nl-NL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nl-NL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l-NL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nl-NL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nl-NL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nl-NL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nl-NL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nl-NL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nl-NL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nl-NL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l-NL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nl-NL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nl-NL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nl-NL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nl-NL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sSub>
                        <m:sSubPr>
                          <m:ctrlPr>
                            <a:rPr lang="nl-NL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nl-NL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7F6E37AB-49FD-B81F-F50C-C5045CB45A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4202" y="4572000"/>
                <a:ext cx="2759312" cy="894080"/>
              </a:xfrm>
              <a:prstGeom prst="rect">
                <a:avLst/>
              </a:prstGeom>
              <a:blipFill>
                <a:blip r:embed="rId6"/>
                <a:stretch>
                  <a:fillRect t="-3356" b="-2685"/>
                </a:stretch>
              </a:blipFill>
              <a:ln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ED06DD0-2ECE-33B0-120D-AE7F25B8F4EB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20674" y="1300480"/>
            <a:ext cx="430574" cy="18197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01C16FB-B662-1FC7-D40A-DC71A09470A2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20674" y="3120217"/>
            <a:ext cx="430574" cy="18785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CDE7AA4E-C27A-78B1-082E-5A5029E56670}"/>
              </a:ext>
            </a:extLst>
          </p:cNvPr>
          <p:cNvSpPr txBox="1"/>
          <p:nvPr/>
        </p:nvSpPr>
        <p:spPr>
          <a:xfrm>
            <a:off x="451248" y="2942959"/>
            <a:ext cx="2417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Significant tests </a:t>
            </a:r>
            <a:r>
              <a:rPr lang="nl-NL" dirty="0" err="1"/>
              <a:t>for</a:t>
            </a:r>
            <a:r>
              <a:rPr lang="nl-NL" dirty="0"/>
              <a:t> different designs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120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DA22BA0E-0680-F539-804D-1B60F0088845}"/>
                  </a:ext>
                </a:extLst>
              </p:cNvPr>
              <p:cNvSpPr/>
              <p:nvPr/>
            </p:nvSpPr>
            <p:spPr>
              <a:xfrm>
                <a:off x="4861384" y="2221925"/>
                <a:ext cx="3855156" cy="133939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NL" sz="1600" dirty="0">
                    <a:solidFill>
                      <a:schemeClr val="tx1"/>
                    </a:solidFill>
                  </a:rPr>
                  <a:t>Test-</a:t>
                </a:r>
                <a:r>
                  <a:rPr lang="nl-NL" sz="1600" dirty="0" err="1">
                    <a:solidFill>
                      <a:schemeClr val="tx1"/>
                    </a:solidFill>
                  </a:rPr>
                  <a:t>statistic</a:t>
                </a:r>
                <a:r>
                  <a:rPr lang="nl-NL" sz="1600" dirty="0">
                    <a:solidFill>
                      <a:schemeClr val="tx1"/>
                    </a:solidFill>
                  </a:rPr>
                  <a:t>, </a:t>
                </a:r>
                <a:r>
                  <a:rPr lang="nl-NL" sz="1600" dirty="0" err="1">
                    <a:solidFill>
                      <a:schemeClr val="tx1"/>
                    </a:solidFill>
                  </a:rPr>
                  <a:t>use</a:t>
                </a:r>
                <a:r>
                  <a:rPr lang="nl-NL" sz="1600" b="0" dirty="0">
                    <a:solidFill>
                      <a:schemeClr val="tx1"/>
                    </a:solidFill>
                  </a:rPr>
                  <a:t> </a:t>
                </a:r>
                <a:r>
                  <a:rPr lang="nl-NL" sz="1600" b="0" dirty="0" err="1">
                    <a:solidFill>
                      <a:schemeClr val="tx1"/>
                    </a:solidFill>
                  </a:rPr>
                  <a:t>z-distribution</a:t>
                </a:r>
                <a:r>
                  <a:rPr lang="nl-NL" sz="1600" b="0" dirty="0">
                    <a:solidFill>
                      <a:schemeClr val="tx1"/>
                    </a:solidFill>
                  </a:rPr>
                  <a:t>:</a:t>
                </a:r>
              </a:p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nl-NL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Mc</m:t>
                    </m:r>
                  </m:oMath>
                </a14:m>
                <a:r>
                  <a:rPr lang="en-US" sz="1600" dirty="0" err="1">
                    <a:solidFill>
                      <a:schemeClr val="tx1"/>
                    </a:solidFill>
                  </a:rPr>
                  <a:t>Nemar</a:t>
                </a:r>
                <a:r>
                  <a:rPr lang="en-US" sz="1600" dirty="0">
                    <a:solidFill>
                      <a:schemeClr val="tx1"/>
                    </a:solidFill>
                  </a:rPr>
                  <a:t> test (pp503-504):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nl-NL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nl-NL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nl-NL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nl-NL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nl-NL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  <m:r>
                          <a:rPr lang="nl-NL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nl-NL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nl-NL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01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nl-NL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nl-NL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nl-NL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nl-NL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sub>
                            </m:sSub>
                            <m:r>
                              <a:rPr lang="nl-NL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nl-NL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nl-NL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nl-NL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01</m:t>
                                </m:r>
                              </m:sub>
                            </m:sSub>
                          </m:e>
                        </m:rad>
                      </m:den>
                    </m:f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nl-NL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01</m:t>
                        </m:r>
                      </m:sub>
                    </m:sSub>
                    <m:r>
                      <a:rPr lang="nl-NL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frequency of pairs scoring 0,1;</a:t>
                </a:r>
                <a14:m>
                  <m:oMath xmlns:m="http://schemas.openxmlformats.org/officeDocument/2006/math">
                    <m:r>
                      <a:rPr lang="nl-NL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nl-NL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nl-NL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=freq. of pairs that score 1,0 (see slides lecture 17)</a:t>
                </a: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DA22BA0E-0680-F539-804D-1B60F00888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1384" y="2221925"/>
                <a:ext cx="3855156" cy="1339391"/>
              </a:xfrm>
              <a:prstGeom prst="rect">
                <a:avLst/>
              </a:prstGeom>
              <a:blipFill>
                <a:blip r:embed="rId2"/>
                <a:stretch>
                  <a:fillRect t="-5405" r="-472" b="-10811"/>
                </a:stretch>
              </a:blipFill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D1ABAD3F-1FE1-2240-D353-1E64FC233799}"/>
              </a:ext>
            </a:extLst>
          </p:cNvPr>
          <p:cNvSpPr/>
          <p:nvPr/>
        </p:nvSpPr>
        <p:spPr>
          <a:xfrm>
            <a:off x="53283" y="106768"/>
            <a:ext cx="2275840" cy="89408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Comparing</a:t>
            </a:r>
            <a:r>
              <a:rPr lang="nl-NL" dirty="0"/>
              <a:t> </a:t>
            </a:r>
            <a:r>
              <a:rPr lang="nl-NL" dirty="0" err="1"/>
              <a:t>one</a:t>
            </a:r>
            <a:r>
              <a:rPr lang="nl-NL" dirty="0"/>
              <a:t> </a:t>
            </a:r>
            <a:r>
              <a:rPr lang="nl-NL" dirty="0" err="1"/>
              <a:t>group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a </a:t>
            </a:r>
            <a:r>
              <a:rPr lang="nl-NL" dirty="0" err="1"/>
              <a:t>specific</a:t>
            </a:r>
            <a:r>
              <a:rPr lang="nl-NL" dirty="0"/>
              <a:t> </a:t>
            </a:r>
            <a:r>
              <a:rPr lang="nl-NL" dirty="0" err="1"/>
              <a:t>proportion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EB9A610-9FA0-E2C3-4E3A-17E65B899538}"/>
              </a:ext>
            </a:extLst>
          </p:cNvPr>
          <p:cNvSpPr/>
          <p:nvPr/>
        </p:nvSpPr>
        <p:spPr>
          <a:xfrm>
            <a:off x="53283" y="1269054"/>
            <a:ext cx="2275840" cy="89408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Comparing</a:t>
            </a:r>
            <a:r>
              <a:rPr lang="nl-NL" dirty="0"/>
              <a:t> independent </a:t>
            </a:r>
            <a:r>
              <a:rPr lang="nl-NL" dirty="0" err="1"/>
              <a:t>groups</a:t>
            </a:r>
            <a:endParaRPr lang="nl-NL" dirty="0"/>
          </a:p>
          <a:p>
            <a:pPr algn="ctr"/>
            <a:r>
              <a:rPr lang="nl-NL" dirty="0" err="1"/>
              <a:t>proportions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45D9540-B011-6AE8-BF49-2F159CF23FAD}"/>
              </a:ext>
            </a:extLst>
          </p:cNvPr>
          <p:cNvSpPr/>
          <p:nvPr/>
        </p:nvSpPr>
        <p:spPr>
          <a:xfrm>
            <a:off x="53283" y="2431340"/>
            <a:ext cx="2275840" cy="89408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Comparing</a:t>
            </a:r>
            <a:r>
              <a:rPr lang="nl-NL" dirty="0"/>
              <a:t> </a:t>
            </a:r>
            <a:r>
              <a:rPr lang="nl-NL" dirty="0" err="1"/>
              <a:t>dependent</a:t>
            </a:r>
            <a:r>
              <a:rPr lang="nl-NL" dirty="0"/>
              <a:t> </a:t>
            </a:r>
            <a:r>
              <a:rPr lang="nl-NL" dirty="0" err="1"/>
              <a:t>groups</a:t>
            </a:r>
            <a:r>
              <a:rPr lang="nl-NL" dirty="0"/>
              <a:t> </a:t>
            </a:r>
            <a:r>
              <a:rPr lang="nl-NL" dirty="0" err="1"/>
              <a:t>proportions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E18810-3EF1-C8BF-8EDD-B74FAA229304}"/>
              </a:ext>
            </a:extLst>
          </p:cNvPr>
          <p:cNvSpPr/>
          <p:nvPr/>
        </p:nvSpPr>
        <p:spPr>
          <a:xfrm>
            <a:off x="53283" y="3593626"/>
            <a:ext cx="2275840" cy="89408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Comparing</a:t>
            </a:r>
            <a:r>
              <a:rPr lang="nl-NL" dirty="0"/>
              <a:t> </a:t>
            </a:r>
            <a:r>
              <a:rPr lang="nl-NL" dirty="0" err="1"/>
              <a:t>one</a:t>
            </a:r>
            <a:r>
              <a:rPr lang="nl-NL" dirty="0"/>
              <a:t> </a:t>
            </a:r>
            <a:r>
              <a:rPr lang="nl-NL" dirty="0" err="1"/>
              <a:t>group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a </a:t>
            </a:r>
            <a:r>
              <a:rPr lang="nl-NL" dirty="0" err="1"/>
              <a:t>specific</a:t>
            </a:r>
            <a:r>
              <a:rPr lang="nl-NL" dirty="0"/>
              <a:t> </a:t>
            </a:r>
            <a:r>
              <a:rPr lang="nl-NL" dirty="0" err="1"/>
              <a:t>mean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E8486F3-D1B3-2541-923A-F74A072DEA7E}"/>
              </a:ext>
            </a:extLst>
          </p:cNvPr>
          <p:cNvSpPr/>
          <p:nvPr/>
        </p:nvSpPr>
        <p:spPr>
          <a:xfrm>
            <a:off x="53283" y="4755912"/>
            <a:ext cx="2275840" cy="89408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Comparing</a:t>
            </a:r>
            <a:r>
              <a:rPr lang="nl-NL" dirty="0"/>
              <a:t> independent </a:t>
            </a:r>
            <a:r>
              <a:rPr lang="nl-NL" dirty="0" err="1"/>
              <a:t>groups</a:t>
            </a:r>
            <a:endParaRPr lang="nl-NL" dirty="0"/>
          </a:p>
          <a:p>
            <a:pPr algn="ctr"/>
            <a:r>
              <a:rPr lang="nl-NL" dirty="0"/>
              <a:t>means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19649E0-784C-87B7-1965-AB1FEC02D5D6}"/>
              </a:ext>
            </a:extLst>
          </p:cNvPr>
          <p:cNvSpPr/>
          <p:nvPr/>
        </p:nvSpPr>
        <p:spPr>
          <a:xfrm>
            <a:off x="53283" y="5918200"/>
            <a:ext cx="2275840" cy="89408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Comparing</a:t>
            </a:r>
            <a:r>
              <a:rPr lang="nl-NL" dirty="0"/>
              <a:t> </a:t>
            </a:r>
            <a:r>
              <a:rPr lang="nl-NL" dirty="0" err="1"/>
              <a:t>dependent</a:t>
            </a:r>
            <a:r>
              <a:rPr lang="nl-NL" dirty="0"/>
              <a:t> </a:t>
            </a:r>
            <a:r>
              <a:rPr lang="nl-NL" dirty="0" err="1"/>
              <a:t>groups</a:t>
            </a:r>
            <a:r>
              <a:rPr lang="nl-NL" dirty="0"/>
              <a:t> means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DAE99966-13EF-C313-05C4-D029EE4F62DF}"/>
                  </a:ext>
                </a:extLst>
              </p:cNvPr>
              <p:cNvSpPr/>
              <p:nvPr/>
            </p:nvSpPr>
            <p:spPr>
              <a:xfrm>
                <a:off x="2785274" y="106768"/>
                <a:ext cx="2028464" cy="89408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NL" dirty="0">
                    <a:solidFill>
                      <a:schemeClr val="tx1"/>
                    </a:solidFill>
                  </a:rPr>
                  <a:t>“Is </a:t>
                </a:r>
                <a14:m>
                  <m:oMath xmlns:m="http://schemas.openxmlformats.org/officeDocument/2006/math">
                    <m:r>
                      <a:rPr lang="nl-N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nl-NL" dirty="0">
                    <a:solidFill>
                      <a:schemeClr val="tx1"/>
                    </a:solidFill>
                  </a:rPr>
                  <a:t> different </a:t>
                </a:r>
                <a:r>
                  <a:rPr lang="nl-NL" dirty="0" err="1">
                    <a:solidFill>
                      <a:schemeClr val="tx1"/>
                    </a:solidFill>
                  </a:rPr>
                  <a:t>from</a:t>
                </a:r>
                <a:r>
                  <a:rPr lang="nl-NL" dirty="0">
                    <a:solidFill>
                      <a:schemeClr val="tx1"/>
                    </a:solidFill>
                  </a:rPr>
                  <a:t> 0.6? ” →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nl-N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nl-N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=0.6</m:t>
                    </m:r>
                  </m:oMath>
                </a14:m>
                <a:endParaRPr lang="nl-NL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DAE99966-13EF-C313-05C4-D029EE4F62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5274" y="106768"/>
                <a:ext cx="2028464" cy="894080"/>
              </a:xfrm>
              <a:prstGeom prst="rect">
                <a:avLst/>
              </a:prstGeom>
              <a:blipFill>
                <a:blip r:embed="rId3"/>
                <a:stretch>
                  <a:fillRect l="-896" r="-299"/>
                </a:stretch>
              </a:blipFill>
              <a:ln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6C3E5734-68D8-4316-D701-B740CC90198B}"/>
                  </a:ext>
                </a:extLst>
              </p:cNvPr>
              <p:cNvSpPr/>
              <p:nvPr/>
            </p:nvSpPr>
            <p:spPr>
              <a:xfrm>
                <a:off x="2785274" y="1269054"/>
                <a:ext cx="2028464" cy="89408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NL" dirty="0">
                    <a:solidFill>
                      <a:schemeClr val="tx1"/>
                    </a:solidFill>
                  </a:rPr>
                  <a:t>“Is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nl-N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different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nl-N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?”</a:t>
                </a:r>
              </a:p>
            </p:txBody>
          </p:sp>
        </mc:Choice>
        <mc:Fallback xmlns="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6C3E5734-68D8-4316-D701-B740CC9019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5274" y="1269054"/>
                <a:ext cx="2028464" cy="89408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3F9C450C-5D6F-5B1C-E03D-3A5182EFADA4}"/>
                  </a:ext>
                </a:extLst>
              </p:cNvPr>
              <p:cNvSpPr/>
              <p:nvPr/>
            </p:nvSpPr>
            <p:spPr>
              <a:xfrm>
                <a:off x="2785274" y="2431340"/>
                <a:ext cx="2028464" cy="89408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NL" dirty="0">
                    <a:solidFill>
                      <a:schemeClr val="tx1"/>
                    </a:solidFill>
                  </a:rPr>
                  <a:t>“Is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nl-N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different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nl-N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?”</a:t>
                </a:r>
              </a:p>
            </p:txBody>
          </p:sp>
        </mc:Choice>
        <mc:Fallback xmlns="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3F9C450C-5D6F-5B1C-E03D-3A5182EFAD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5274" y="2431340"/>
                <a:ext cx="2028464" cy="89408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3DE1CDAC-A6D7-AFF3-0045-DA1853A2B781}"/>
                  </a:ext>
                </a:extLst>
              </p:cNvPr>
              <p:cNvSpPr/>
              <p:nvPr/>
            </p:nvSpPr>
            <p:spPr>
              <a:xfrm>
                <a:off x="2785274" y="3593626"/>
                <a:ext cx="2028464" cy="89408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NL" dirty="0">
                    <a:solidFill>
                      <a:schemeClr val="tx1"/>
                    </a:solidFill>
                  </a:rPr>
                  <a:t>“Is </a:t>
                </a:r>
                <a14:m>
                  <m:oMath xmlns:m="http://schemas.openxmlformats.org/officeDocument/2006/math">
                    <m:r>
                      <a:rPr lang="nl-N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different from 8.2?”</a:t>
                </a:r>
                <a:r>
                  <a:rPr lang="en-US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nl-N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𝜇</m:t>
                        </m:r>
                      </m:e>
                      <m:sub>
                        <m:r>
                          <a:rPr lang="nl-N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0</m:t>
                        </m:r>
                      </m:sub>
                    </m:sSub>
                    <m:r>
                      <a:rPr lang="nl-N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=8.2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3DE1CDAC-A6D7-AFF3-0045-DA1853A2B7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5274" y="3593626"/>
                <a:ext cx="2028464" cy="894080"/>
              </a:xfrm>
              <a:prstGeom prst="rect">
                <a:avLst/>
              </a:prstGeom>
              <a:blipFill>
                <a:blip r:embed="rId6"/>
                <a:stretch>
                  <a:fillRect l="-896" r="-3284"/>
                </a:stretch>
              </a:blipFill>
              <a:ln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89449DF4-8EF5-6880-4840-908ACA0E2A47}"/>
                  </a:ext>
                </a:extLst>
              </p:cNvPr>
              <p:cNvSpPr/>
              <p:nvPr/>
            </p:nvSpPr>
            <p:spPr>
              <a:xfrm>
                <a:off x="2811900" y="5918200"/>
                <a:ext cx="2008890" cy="89408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NL" dirty="0">
                    <a:solidFill>
                      <a:schemeClr val="tx1"/>
                    </a:solidFill>
                  </a:rPr>
                  <a:t>“Is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nl-N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different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nl-N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?”</a:t>
                </a:r>
              </a:p>
            </p:txBody>
          </p:sp>
        </mc:Choice>
        <mc:Fallback xmlns="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89449DF4-8EF5-6880-4840-908ACA0E2A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1900" y="5918200"/>
                <a:ext cx="2008890" cy="89408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7F6E37AB-49FD-B81F-F50C-C5045CB45A3F}"/>
                  </a:ext>
                </a:extLst>
              </p:cNvPr>
              <p:cNvSpPr/>
              <p:nvPr/>
            </p:nvSpPr>
            <p:spPr>
              <a:xfrm>
                <a:off x="2811900" y="4755912"/>
                <a:ext cx="2028464" cy="89408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NL" dirty="0">
                    <a:solidFill>
                      <a:schemeClr val="tx1"/>
                    </a:solidFill>
                  </a:rPr>
                  <a:t>“Is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nl-N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different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nl-N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?”</a:t>
                </a:r>
              </a:p>
            </p:txBody>
          </p:sp>
        </mc:Choice>
        <mc:Fallback xmlns="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7F6E37AB-49FD-B81F-F50C-C5045CB45A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1900" y="4755912"/>
                <a:ext cx="2028464" cy="89408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99AD069-8A0E-536D-7E49-B60C806E6556}"/>
              </a:ext>
            </a:extLst>
          </p:cNvPr>
          <p:cNvCxnSpPr>
            <a:stCxn id="6" idx="3"/>
          </p:cNvCxnSpPr>
          <p:nvPr/>
        </p:nvCxnSpPr>
        <p:spPr>
          <a:xfrm>
            <a:off x="2329123" y="553808"/>
            <a:ext cx="42458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33F3CAA-466E-E941-2538-6B2578A425C8}"/>
              </a:ext>
            </a:extLst>
          </p:cNvPr>
          <p:cNvCxnSpPr/>
          <p:nvPr/>
        </p:nvCxnSpPr>
        <p:spPr>
          <a:xfrm>
            <a:off x="2329123" y="1716094"/>
            <a:ext cx="42458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8C4F3E9-2DE6-8D06-E218-4F343BB3A2B7}"/>
              </a:ext>
            </a:extLst>
          </p:cNvPr>
          <p:cNvCxnSpPr/>
          <p:nvPr/>
        </p:nvCxnSpPr>
        <p:spPr>
          <a:xfrm>
            <a:off x="2329122" y="2878380"/>
            <a:ext cx="42458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F4BDF29-2B63-BA77-C269-A641AD1AC899}"/>
              </a:ext>
            </a:extLst>
          </p:cNvPr>
          <p:cNvCxnSpPr/>
          <p:nvPr/>
        </p:nvCxnSpPr>
        <p:spPr>
          <a:xfrm>
            <a:off x="2329121" y="5202952"/>
            <a:ext cx="42458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27C4FEF-1AB7-2135-BB7B-5AE05C0B8F49}"/>
              </a:ext>
            </a:extLst>
          </p:cNvPr>
          <p:cNvCxnSpPr/>
          <p:nvPr/>
        </p:nvCxnSpPr>
        <p:spPr>
          <a:xfrm>
            <a:off x="2329120" y="6388276"/>
            <a:ext cx="42458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C931F723-B35D-1331-9D5C-31B870FC9CED}"/>
                  </a:ext>
                </a:extLst>
              </p:cNvPr>
              <p:cNvSpPr/>
              <p:nvPr/>
            </p:nvSpPr>
            <p:spPr>
              <a:xfrm>
                <a:off x="5029550" y="106768"/>
                <a:ext cx="3462809" cy="89408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NL" sz="1600" dirty="0">
                    <a:solidFill>
                      <a:schemeClr val="tx1"/>
                    </a:solidFill>
                  </a:rPr>
                  <a:t>Test-</a:t>
                </a:r>
                <a:r>
                  <a:rPr lang="nl-NL" sz="1600" dirty="0" err="1">
                    <a:solidFill>
                      <a:schemeClr val="tx1"/>
                    </a:solidFill>
                  </a:rPr>
                  <a:t>statistic</a:t>
                </a:r>
                <a:r>
                  <a:rPr lang="nl-NL" sz="1600" b="0" dirty="0">
                    <a:solidFill>
                      <a:schemeClr val="tx1"/>
                    </a:solidFill>
                  </a:rPr>
                  <a:t>, </a:t>
                </a:r>
                <a:r>
                  <a:rPr lang="nl-NL" sz="1600" b="0" dirty="0" err="1">
                    <a:solidFill>
                      <a:schemeClr val="tx1"/>
                    </a:solidFill>
                  </a:rPr>
                  <a:t>Use</a:t>
                </a:r>
                <a:r>
                  <a:rPr lang="nl-NL" sz="1600" b="0" dirty="0">
                    <a:solidFill>
                      <a:schemeClr val="tx1"/>
                    </a:solidFill>
                  </a:rPr>
                  <a:t> </a:t>
                </a:r>
                <a:r>
                  <a:rPr lang="nl-NL" sz="1600" b="0" dirty="0" err="1">
                    <a:solidFill>
                      <a:schemeClr val="tx1"/>
                    </a:solidFill>
                  </a:rPr>
                  <a:t>z-distribution</a:t>
                </a:r>
                <a:r>
                  <a:rPr lang="nl-NL" sz="1600" b="0" dirty="0">
                    <a:solidFill>
                      <a:schemeClr val="tx1"/>
                    </a:solidFill>
                  </a:rPr>
                  <a:t>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nl-NL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z</m:t>
                      </m:r>
                      <m:r>
                        <a:rPr lang="nl-NL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l-NL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̂"/>
                              <m:ctrlPr>
                                <a:rPr lang="nl-NL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nl-NL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r>
                            <a:rPr lang="nl-NL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nl-NL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l-NL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nl-NL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nl-NL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sSub>
                            <m:sSubPr>
                              <m:ctrlPr>
                                <a:rPr lang="nl-NL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l-NL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nl-NL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nl-NL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nl-NL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nl-NL" sz="16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se</m:t>
                          </m:r>
                        </m:e>
                        <m:sub>
                          <m:r>
                            <a:rPr lang="nl-NL" sz="16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nl-NL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nl-NL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nl-NL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nl-NL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nl-NL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nl-NL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nl-NL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sSub>
                                <m:sSubPr>
                                  <m:ctrlPr>
                                    <a:rPr lang="nl-NL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nl-NL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nl-NL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nl-NL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nl-NL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C931F723-B35D-1331-9D5C-31B870FC9C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550" y="106768"/>
                <a:ext cx="3462809" cy="894080"/>
              </a:xfrm>
              <a:prstGeom prst="rect">
                <a:avLst/>
              </a:prstGeom>
              <a:blipFill>
                <a:blip r:embed="rId9"/>
                <a:stretch>
                  <a:fillRect t="-10811" b="-3378"/>
                </a:stretch>
              </a:blipFill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1BE06D9E-9EC8-3C21-0689-F94FB0B0CE6E}"/>
                  </a:ext>
                </a:extLst>
              </p:cNvPr>
              <p:cNvSpPr/>
              <p:nvPr/>
            </p:nvSpPr>
            <p:spPr>
              <a:xfrm>
                <a:off x="5040065" y="3593626"/>
                <a:ext cx="3462809" cy="89408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NL" sz="1600" dirty="0">
                    <a:solidFill>
                      <a:schemeClr val="tx1"/>
                    </a:solidFill>
                  </a:rPr>
                  <a:t>Test-</a:t>
                </a:r>
                <a:r>
                  <a:rPr lang="nl-NL" sz="1600" dirty="0" err="1">
                    <a:solidFill>
                      <a:schemeClr val="tx1"/>
                    </a:solidFill>
                  </a:rPr>
                  <a:t>statistic</a:t>
                </a:r>
                <a:r>
                  <a:rPr lang="nl-NL" sz="1600" b="0" dirty="0">
                    <a:solidFill>
                      <a:schemeClr val="tx1"/>
                    </a:solidFill>
                  </a:rPr>
                  <a:t>, </a:t>
                </a:r>
                <a:r>
                  <a:rPr lang="nl-NL" sz="1600" b="0" dirty="0" err="1">
                    <a:solidFill>
                      <a:schemeClr val="tx1"/>
                    </a:solidFill>
                  </a:rPr>
                  <a:t>Use</a:t>
                </a:r>
                <a:r>
                  <a:rPr lang="nl-NL" sz="1600" b="0" dirty="0">
                    <a:solidFill>
                      <a:schemeClr val="tx1"/>
                    </a:solidFill>
                  </a:rPr>
                  <a:t> </a:t>
                </a:r>
                <a:r>
                  <a:rPr lang="nl-NL" sz="1600" dirty="0">
                    <a:solidFill>
                      <a:schemeClr val="tx1"/>
                    </a:solidFill>
                  </a:rPr>
                  <a:t>t</a:t>
                </a:r>
                <a:r>
                  <a:rPr lang="nl-NL" sz="1600" b="0" dirty="0">
                    <a:solidFill>
                      <a:schemeClr val="tx1"/>
                    </a:solidFill>
                  </a:rPr>
                  <a:t>-</a:t>
                </a:r>
                <a:r>
                  <a:rPr lang="nl-NL" sz="1600" b="0" dirty="0" err="1">
                    <a:solidFill>
                      <a:schemeClr val="tx1"/>
                    </a:solidFill>
                  </a:rPr>
                  <a:t>distribution</a:t>
                </a:r>
                <a:r>
                  <a:rPr lang="nl-NL" sz="1600" b="0" dirty="0">
                    <a:solidFill>
                      <a:schemeClr val="tx1"/>
                    </a:solidFill>
                  </a:rPr>
                  <a:t>:</a:t>
                </a:r>
              </a:p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nl-NL" sz="16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a:rPr lang="nl-NL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nl-NL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nl-NL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nl-NL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nl-NL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nl-NL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nl-NL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nl-NL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𝑠𝑒</m:t>
                        </m:r>
                      </m:den>
                    </m:f>
                    <m:r>
                      <a:rPr lang="nl-NL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nl-NL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se</m:t>
                    </m:r>
                    <m:r>
                      <a:rPr lang="nl-NL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nl-NL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NL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nl-NL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nl-NL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, with </a:t>
                </a:r>
                <a:r>
                  <a:rPr lang="en-US" sz="1600" dirty="0" err="1">
                    <a:solidFill>
                      <a:schemeClr val="tx1"/>
                    </a:solidFill>
                  </a:rPr>
                  <a:t>df</a:t>
                </a:r>
                <a:r>
                  <a:rPr lang="en-US" sz="1600" dirty="0">
                    <a:solidFill>
                      <a:schemeClr val="tx1"/>
                    </a:solidFill>
                  </a:rPr>
                  <a:t>=n-1</a:t>
                </a:r>
                <a:endParaRPr lang="en-US" sz="1600" dirty="0"/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1BE06D9E-9EC8-3C21-0689-F94FB0B0CE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0065" y="3593626"/>
                <a:ext cx="3462809" cy="89408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CA6DF805-4791-215E-C2EC-D36FA7958D58}"/>
                  </a:ext>
                </a:extLst>
              </p:cNvPr>
              <p:cNvSpPr/>
              <p:nvPr/>
            </p:nvSpPr>
            <p:spPr>
              <a:xfrm>
                <a:off x="5019042" y="1046340"/>
                <a:ext cx="3483832" cy="1124607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NL" sz="1600" dirty="0">
                    <a:solidFill>
                      <a:schemeClr val="tx1"/>
                    </a:solidFill>
                  </a:rPr>
                  <a:t>Test-</a:t>
                </a:r>
                <a:r>
                  <a:rPr lang="nl-NL" sz="1600" dirty="0" err="1">
                    <a:solidFill>
                      <a:schemeClr val="tx1"/>
                    </a:solidFill>
                  </a:rPr>
                  <a:t>statistic</a:t>
                </a:r>
                <a:r>
                  <a:rPr lang="nl-NL" sz="1600" dirty="0">
                    <a:solidFill>
                      <a:schemeClr val="tx1"/>
                    </a:solidFill>
                  </a:rPr>
                  <a:t>, </a:t>
                </a:r>
                <a:r>
                  <a:rPr lang="nl-NL" sz="1600" b="0" dirty="0" err="1">
                    <a:solidFill>
                      <a:schemeClr val="tx1"/>
                    </a:solidFill>
                  </a:rPr>
                  <a:t>Use</a:t>
                </a:r>
                <a:r>
                  <a:rPr lang="nl-NL" sz="1600" b="0" dirty="0">
                    <a:solidFill>
                      <a:schemeClr val="tx1"/>
                    </a:solidFill>
                  </a:rPr>
                  <a:t> </a:t>
                </a:r>
                <a:r>
                  <a:rPr lang="nl-NL" sz="1600" b="0" dirty="0" err="1">
                    <a:solidFill>
                      <a:schemeClr val="tx1"/>
                    </a:solidFill>
                  </a:rPr>
                  <a:t>z-distribution</a:t>
                </a:r>
                <a:r>
                  <a:rPr lang="nl-NL" sz="1600" b="0" dirty="0">
                    <a:solidFill>
                      <a:schemeClr val="tx1"/>
                    </a:solidFill>
                  </a:rPr>
                  <a:t>:</a:t>
                </a:r>
              </a:p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nl-NL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z</m:t>
                    </m:r>
                    <m:r>
                      <a:rPr lang="nl-NL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nl-NL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̂"/>
                            <m:ctrlPr>
                              <a:rPr lang="nl-NL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nl-NL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nl-NL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nl-NL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  <m:r>
                          <a:rPr lang="nl-NL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nl-NL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nl-NL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nl-NL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nl-NL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  <m:r>
                          <a:rPr lang="nl-NL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−0</m:t>
                        </m:r>
                      </m:num>
                      <m:den>
                        <m:r>
                          <a:rPr lang="nl-NL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sSub>
                          <m:sSubPr>
                            <m:ctrlPr>
                              <a:rPr lang="nl-NL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nl-NL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nl-NL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nl-NL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nl-NL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se</m:t>
                        </m:r>
                      </m:e>
                      <m:sub>
                        <m:r>
                          <a:rPr lang="nl-NL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nl-NL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nl-NL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nl-NL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acc>
                              <m:accPr>
                                <m:chr m:val="̂"/>
                                <m:ctrlPr>
                                  <a:rPr lang="nl-NL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nl-NL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  <m:r>
                              <a:rPr lang="nl-NL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(1−</m:t>
                            </m:r>
                            <m:acc>
                              <m:accPr>
                                <m:chr m:val="̂"/>
                                <m:ctrlPr>
                                  <a:rPr lang="nl-NL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nl-NL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  <m:r>
                              <a:rPr lang="nl-NL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sSub>
                              <m:sSubPr>
                                <m:ctrlPr>
                                  <a:rPr lang="nl-NL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nl-NL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nl-NL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a:rPr lang="nl-NL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nl-NL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acc>
                              <m:accPr>
                                <m:chr m:val="̂"/>
                                <m:ctrlPr>
                                  <a:rPr lang="nl-NL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nl-NL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  <m:r>
                              <a:rPr lang="nl-NL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(1−</m:t>
                            </m:r>
                            <m:acc>
                              <m:accPr>
                                <m:chr m:val="̂"/>
                                <m:ctrlPr>
                                  <a:rPr lang="nl-NL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nl-NL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  <m:r>
                              <a:rPr lang="nl-NL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sSub>
                              <m:sSubPr>
                                <m:ctrlPr>
                                  <a:rPr lang="nl-NL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nl-NL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nl-NL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rad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, </a:t>
                </a:r>
              </a:p>
              <a:p>
                <a:pPr algn="ctr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nl-NL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=pooled estimate, see p471-472</a:t>
                </a:r>
                <a:endParaRPr lang="en-US" sz="1600" dirty="0"/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CA6DF805-4791-215E-C2EC-D36FA7958D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9042" y="1046340"/>
                <a:ext cx="3483832" cy="1124607"/>
              </a:xfrm>
              <a:prstGeom prst="rect">
                <a:avLst/>
              </a:prstGeom>
              <a:blipFill>
                <a:blip r:embed="rId11"/>
                <a:stretch>
                  <a:fillRect b="-4839"/>
                </a:stretch>
              </a:blipFill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D0A4AD3D-EA93-66E6-BDAA-BED5B26D6706}"/>
                  </a:ext>
                </a:extLst>
              </p:cNvPr>
              <p:cNvSpPr/>
              <p:nvPr/>
            </p:nvSpPr>
            <p:spPr>
              <a:xfrm>
                <a:off x="8769090" y="286407"/>
                <a:ext cx="3383600" cy="6285186"/>
              </a:xfrm>
              <a:prstGeom prst="rect">
                <a:avLst/>
              </a:prstGeom>
              <a:solidFill>
                <a:schemeClr val="bg1"/>
              </a:solidFill>
              <a:ln w="444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nl-NL" sz="1600" dirty="0">
                    <a:solidFill>
                      <a:schemeClr val="tx1"/>
                    </a:solidFill>
                  </a:rPr>
                  <a:t>These </a:t>
                </a:r>
                <a:r>
                  <a:rPr lang="nl-NL" sz="1600" dirty="0" err="1">
                    <a:solidFill>
                      <a:schemeClr val="tx1"/>
                    </a:solidFill>
                  </a:rPr>
                  <a:t>give</a:t>
                </a:r>
                <a:r>
                  <a:rPr lang="nl-NL" sz="1600" dirty="0">
                    <a:solidFill>
                      <a:schemeClr val="tx1"/>
                    </a:solidFill>
                  </a:rPr>
                  <a:t> </a:t>
                </a:r>
                <a:r>
                  <a:rPr lang="nl-NL" sz="1600" dirty="0" err="1">
                    <a:solidFill>
                      <a:schemeClr val="tx1"/>
                    </a:solidFill>
                  </a:rPr>
                  <a:t>you</a:t>
                </a:r>
                <a:r>
                  <a:rPr lang="nl-NL" sz="1600" dirty="0">
                    <a:solidFill>
                      <a:schemeClr val="tx1"/>
                    </a:solidFill>
                  </a:rPr>
                  <a:t> a test-</a:t>
                </a:r>
                <a:r>
                  <a:rPr lang="nl-NL" sz="1600" dirty="0" err="1">
                    <a:solidFill>
                      <a:schemeClr val="tx1"/>
                    </a:solidFill>
                  </a:rPr>
                  <a:t>statistic</a:t>
                </a:r>
                <a:r>
                  <a:rPr lang="nl-NL" sz="1600" dirty="0">
                    <a:solidFill>
                      <a:schemeClr val="tx1"/>
                    </a:solidFill>
                  </a:rPr>
                  <a:t>. The next step </a:t>
                </a:r>
                <a:r>
                  <a:rPr lang="nl-NL" sz="1600" dirty="0" err="1">
                    <a:solidFill>
                      <a:schemeClr val="tx1"/>
                    </a:solidFill>
                  </a:rPr>
                  <a:t>to</a:t>
                </a:r>
                <a:r>
                  <a:rPr lang="nl-NL" sz="1600" dirty="0">
                    <a:solidFill>
                      <a:schemeClr val="tx1"/>
                    </a:solidFill>
                  </a:rPr>
                  <a:t> get a p-</a:t>
                </a:r>
                <a:r>
                  <a:rPr lang="nl-NL" sz="1600" dirty="0" err="1">
                    <a:solidFill>
                      <a:schemeClr val="tx1"/>
                    </a:solidFill>
                  </a:rPr>
                  <a:t>value</a:t>
                </a:r>
                <a:r>
                  <a:rPr lang="nl-NL" sz="1600" dirty="0">
                    <a:solidFill>
                      <a:schemeClr val="tx1"/>
                    </a:solidFill>
                  </a:rPr>
                  <a:t> is </a:t>
                </a:r>
                <a:r>
                  <a:rPr lang="nl-NL" sz="1600" dirty="0" err="1">
                    <a:solidFill>
                      <a:schemeClr val="tx1"/>
                    </a:solidFill>
                  </a:rPr>
                  <a:t>to</a:t>
                </a:r>
                <a:r>
                  <a:rPr lang="nl-NL" sz="1600" dirty="0">
                    <a:solidFill>
                      <a:schemeClr val="tx1"/>
                    </a:solidFill>
                  </a:rPr>
                  <a:t> </a:t>
                </a:r>
                <a:r>
                  <a:rPr lang="nl-NL" sz="1600" dirty="0" err="1">
                    <a:solidFill>
                      <a:schemeClr val="tx1"/>
                    </a:solidFill>
                  </a:rPr>
                  <a:t>calculate</a:t>
                </a:r>
                <a:r>
                  <a:rPr lang="nl-NL" sz="1600" dirty="0">
                    <a:solidFill>
                      <a:schemeClr val="tx1"/>
                    </a:solidFill>
                  </a:rPr>
                  <a:t> a </a:t>
                </a:r>
                <a:r>
                  <a:rPr lang="nl-NL" sz="1600" dirty="0" err="1">
                    <a:solidFill>
                      <a:schemeClr val="tx1"/>
                    </a:solidFill>
                  </a:rPr>
                  <a:t>tail</a:t>
                </a:r>
                <a:r>
                  <a:rPr lang="nl-NL" sz="1600" dirty="0">
                    <a:solidFill>
                      <a:schemeClr val="tx1"/>
                    </a:solidFill>
                  </a:rPr>
                  <a:t> </a:t>
                </a:r>
                <a:r>
                  <a:rPr lang="nl-NL" sz="1600" dirty="0" err="1">
                    <a:solidFill>
                      <a:schemeClr val="tx1"/>
                    </a:solidFill>
                  </a:rPr>
                  <a:t>probability</a:t>
                </a:r>
                <a:r>
                  <a:rPr lang="nl-NL" sz="1600" dirty="0">
                    <a:solidFill>
                      <a:schemeClr val="tx1"/>
                    </a:solidFill>
                  </a:rPr>
                  <a:t> </a:t>
                </a:r>
                <a:r>
                  <a:rPr lang="nl-NL" sz="1600" dirty="0" err="1">
                    <a:solidFill>
                      <a:schemeClr val="tx1"/>
                    </a:solidFill>
                  </a:rPr>
                  <a:t>using</a:t>
                </a:r>
                <a:r>
                  <a:rPr lang="nl-NL" sz="1600" dirty="0">
                    <a:solidFill>
                      <a:schemeClr val="tx1"/>
                    </a:solidFill>
                  </a:rPr>
                  <a:t>:</a:t>
                </a:r>
              </a:p>
              <a:p>
                <a:endParaRPr lang="nl-NL" sz="1600" dirty="0">
                  <a:solidFill>
                    <a:schemeClr val="tx1"/>
                  </a:solidFill>
                </a:endParaRPr>
              </a:p>
              <a:p>
                <a:r>
                  <a:rPr lang="nl-NL" sz="1600" dirty="0">
                    <a:solidFill>
                      <a:schemeClr val="tx1"/>
                    </a:solidFill>
                  </a:rPr>
                  <a:t>Z-</a:t>
                </a:r>
                <a:r>
                  <a:rPr lang="nl-NL" sz="1600" dirty="0" err="1">
                    <a:solidFill>
                      <a:schemeClr val="tx1"/>
                    </a:solidFill>
                  </a:rPr>
                  <a:t>value</a:t>
                </a:r>
                <a:r>
                  <a:rPr lang="nl-NL" sz="1600" dirty="0">
                    <a:solidFill>
                      <a:schemeClr val="tx1"/>
                    </a:solidFill>
                  </a:rPr>
                  <a:t>, </a:t>
                </a:r>
                <a:r>
                  <a:rPr lang="nl-NL" sz="1600" dirty="0" err="1">
                    <a:solidFill>
                      <a:schemeClr val="tx1"/>
                    </a:solidFill>
                  </a:rPr>
                  <a:t>Left</a:t>
                </a:r>
                <a:r>
                  <a:rPr lang="nl-NL" sz="1600" dirty="0">
                    <a:solidFill>
                      <a:schemeClr val="tx1"/>
                    </a:solidFill>
                  </a:rPr>
                  <a:t> </a:t>
                </a:r>
                <a:r>
                  <a:rPr lang="nl-NL" sz="1600" dirty="0" err="1">
                    <a:solidFill>
                      <a:schemeClr val="tx1"/>
                    </a:solidFill>
                  </a:rPr>
                  <a:t>tail</a:t>
                </a:r>
                <a:r>
                  <a:rPr lang="nl-NL" sz="1600" dirty="0">
                    <a:solidFill>
                      <a:schemeClr val="tx1"/>
                    </a:solidFill>
                  </a:rPr>
                  <a:t> </a:t>
                </a:r>
                <a:r>
                  <a:rPr lang="nl-NL" sz="1600" dirty="0" err="1">
                    <a:solidFill>
                      <a:schemeClr val="tx1"/>
                    </a:solidFill>
                  </a:rPr>
                  <a:t>probability</a:t>
                </a:r>
                <a:r>
                  <a:rPr lang="nl-NL" sz="1600" dirty="0">
                    <a:solidFill>
                      <a:schemeClr val="tx1"/>
                    </a:solidFill>
                  </a:rPr>
                  <a:t>:</a:t>
                </a:r>
              </a:p>
              <a:p>
                <a:r>
                  <a:rPr lang="nl-NL" sz="1600" dirty="0">
                    <a:solidFill>
                      <a:schemeClr val="tx1"/>
                    </a:solidFill>
                  </a:rPr>
                  <a:t>=</a:t>
                </a:r>
                <a:r>
                  <a:rPr lang="nl-NL" sz="1600" dirty="0" err="1">
                    <a:solidFill>
                      <a:schemeClr val="tx1"/>
                    </a:solidFill>
                  </a:rPr>
                  <a:t>norm.dist</a:t>
                </a:r>
                <a:r>
                  <a:rPr lang="nl-NL" sz="1600" dirty="0">
                    <a:solidFill>
                      <a:schemeClr val="tx1"/>
                    </a:solidFill>
                  </a:rPr>
                  <a:t>(z-value;0;1;true)</a:t>
                </a:r>
              </a:p>
              <a:p>
                <a:r>
                  <a:rPr lang="nl-NL" sz="1600" dirty="0">
                    <a:solidFill>
                      <a:schemeClr val="tx1"/>
                    </a:solidFill>
                  </a:rPr>
                  <a:t>or</a:t>
                </a:r>
              </a:p>
              <a:p>
                <a:r>
                  <a:rPr lang="nl-NL" sz="1600" dirty="0">
                    <a:solidFill>
                      <a:schemeClr val="tx1"/>
                    </a:solidFill>
                  </a:rPr>
                  <a:t>Z-</a:t>
                </a:r>
                <a:r>
                  <a:rPr lang="nl-NL" sz="1600" dirty="0" err="1">
                    <a:solidFill>
                      <a:schemeClr val="tx1"/>
                    </a:solidFill>
                  </a:rPr>
                  <a:t>value</a:t>
                </a:r>
                <a:r>
                  <a:rPr lang="nl-NL" sz="1600" dirty="0">
                    <a:solidFill>
                      <a:schemeClr val="tx1"/>
                    </a:solidFill>
                  </a:rPr>
                  <a:t>, Right </a:t>
                </a:r>
                <a:r>
                  <a:rPr lang="nl-NL" sz="1600" dirty="0" err="1">
                    <a:solidFill>
                      <a:schemeClr val="tx1"/>
                    </a:solidFill>
                  </a:rPr>
                  <a:t>tail</a:t>
                </a:r>
                <a:r>
                  <a:rPr lang="nl-NL" sz="1600" dirty="0">
                    <a:solidFill>
                      <a:schemeClr val="tx1"/>
                    </a:solidFill>
                  </a:rPr>
                  <a:t> </a:t>
                </a:r>
                <a:r>
                  <a:rPr lang="nl-NL" sz="1600" dirty="0" err="1">
                    <a:solidFill>
                      <a:schemeClr val="tx1"/>
                    </a:solidFill>
                  </a:rPr>
                  <a:t>probability</a:t>
                </a:r>
                <a:r>
                  <a:rPr lang="nl-NL" sz="1600" dirty="0">
                    <a:solidFill>
                      <a:schemeClr val="tx1"/>
                    </a:solidFill>
                  </a:rPr>
                  <a:t>:</a:t>
                </a:r>
              </a:p>
              <a:p>
                <a:r>
                  <a:rPr lang="nl-NL" sz="1600" dirty="0">
                    <a:solidFill>
                      <a:schemeClr val="tx1"/>
                    </a:solidFill>
                  </a:rPr>
                  <a:t>=1-norm.dist(z-value;0;1;true)</a:t>
                </a:r>
              </a:p>
              <a:p>
                <a:endParaRPr lang="nl-NL" sz="1600" dirty="0">
                  <a:solidFill>
                    <a:schemeClr val="tx1"/>
                  </a:solidFill>
                </a:endParaRPr>
              </a:p>
              <a:p>
                <a:r>
                  <a:rPr lang="nl-NL" sz="1600" dirty="0">
                    <a:solidFill>
                      <a:schemeClr val="tx1"/>
                    </a:solidFill>
                  </a:rPr>
                  <a:t>T-</a:t>
                </a:r>
                <a:r>
                  <a:rPr lang="nl-NL" sz="1600" dirty="0" err="1">
                    <a:solidFill>
                      <a:schemeClr val="tx1"/>
                    </a:solidFill>
                  </a:rPr>
                  <a:t>value</a:t>
                </a:r>
                <a:r>
                  <a:rPr lang="nl-NL" sz="1600" dirty="0">
                    <a:solidFill>
                      <a:schemeClr val="tx1"/>
                    </a:solidFill>
                  </a:rPr>
                  <a:t>, </a:t>
                </a:r>
                <a:r>
                  <a:rPr lang="nl-NL" sz="1600" dirty="0" err="1">
                    <a:solidFill>
                      <a:schemeClr val="tx1"/>
                    </a:solidFill>
                  </a:rPr>
                  <a:t>Left</a:t>
                </a:r>
                <a:r>
                  <a:rPr lang="nl-NL" sz="1600" dirty="0">
                    <a:solidFill>
                      <a:schemeClr val="tx1"/>
                    </a:solidFill>
                  </a:rPr>
                  <a:t> </a:t>
                </a:r>
                <a:r>
                  <a:rPr lang="nl-NL" sz="1600" dirty="0" err="1">
                    <a:solidFill>
                      <a:schemeClr val="tx1"/>
                    </a:solidFill>
                  </a:rPr>
                  <a:t>tail</a:t>
                </a:r>
                <a:r>
                  <a:rPr lang="nl-NL" sz="1600" dirty="0">
                    <a:solidFill>
                      <a:schemeClr val="tx1"/>
                    </a:solidFill>
                  </a:rPr>
                  <a:t> </a:t>
                </a:r>
                <a:r>
                  <a:rPr lang="nl-NL" sz="1600" dirty="0" err="1">
                    <a:solidFill>
                      <a:schemeClr val="tx1"/>
                    </a:solidFill>
                  </a:rPr>
                  <a:t>probability</a:t>
                </a:r>
                <a:r>
                  <a:rPr lang="nl-NL" sz="1600" dirty="0">
                    <a:solidFill>
                      <a:schemeClr val="tx1"/>
                    </a:solidFill>
                  </a:rPr>
                  <a:t>:</a:t>
                </a:r>
              </a:p>
              <a:p>
                <a:r>
                  <a:rPr lang="nl-NL" sz="1600" dirty="0">
                    <a:solidFill>
                      <a:schemeClr val="tx1"/>
                    </a:solidFill>
                  </a:rPr>
                  <a:t>=</a:t>
                </a:r>
                <a:r>
                  <a:rPr lang="nl-NL" sz="1600" dirty="0" err="1">
                    <a:solidFill>
                      <a:schemeClr val="tx1"/>
                    </a:solidFill>
                  </a:rPr>
                  <a:t>t.dist</a:t>
                </a:r>
                <a:r>
                  <a:rPr lang="nl-NL" sz="1600" dirty="0">
                    <a:solidFill>
                      <a:schemeClr val="tx1"/>
                    </a:solidFill>
                  </a:rPr>
                  <a:t>(</a:t>
                </a:r>
                <a:r>
                  <a:rPr lang="nl-NL" sz="1600" dirty="0" err="1">
                    <a:solidFill>
                      <a:schemeClr val="tx1"/>
                    </a:solidFill>
                  </a:rPr>
                  <a:t>t-value;df;true</a:t>
                </a:r>
                <a:r>
                  <a:rPr lang="nl-NL" sz="1600" dirty="0">
                    <a:solidFill>
                      <a:schemeClr val="tx1"/>
                    </a:solidFill>
                  </a:rPr>
                  <a:t>)</a:t>
                </a:r>
              </a:p>
              <a:p>
                <a:r>
                  <a:rPr lang="nl-NL" sz="1600" dirty="0">
                    <a:solidFill>
                      <a:schemeClr val="tx1"/>
                    </a:solidFill>
                  </a:rPr>
                  <a:t>or</a:t>
                </a:r>
              </a:p>
              <a:p>
                <a:r>
                  <a:rPr lang="nl-NL" sz="1600" dirty="0">
                    <a:solidFill>
                      <a:schemeClr val="tx1"/>
                    </a:solidFill>
                  </a:rPr>
                  <a:t>T-</a:t>
                </a:r>
                <a:r>
                  <a:rPr lang="nl-NL" sz="1600" dirty="0" err="1">
                    <a:solidFill>
                      <a:schemeClr val="tx1"/>
                    </a:solidFill>
                  </a:rPr>
                  <a:t>value</a:t>
                </a:r>
                <a:r>
                  <a:rPr lang="nl-NL" sz="1600" dirty="0">
                    <a:solidFill>
                      <a:schemeClr val="tx1"/>
                    </a:solidFill>
                  </a:rPr>
                  <a:t>, Right </a:t>
                </a:r>
                <a:r>
                  <a:rPr lang="nl-NL" sz="1600" dirty="0" err="1">
                    <a:solidFill>
                      <a:schemeClr val="tx1"/>
                    </a:solidFill>
                  </a:rPr>
                  <a:t>tail</a:t>
                </a:r>
                <a:r>
                  <a:rPr lang="nl-NL" sz="1600" dirty="0">
                    <a:solidFill>
                      <a:schemeClr val="tx1"/>
                    </a:solidFill>
                  </a:rPr>
                  <a:t> </a:t>
                </a:r>
                <a:r>
                  <a:rPr lang="nl-NL" sz="1600" dirty="0" err="1">
                    <a:solidFill>
                      <a:schemeClr val="tx1"/>
                    </a:solidFill>
                  </a:rPr>
                  <a:t>probability</a:t>
                </a:r>
                <a:r>
                  <a:rPr lang="nl-NL" sz="1600" dirty="0">
                    <a:solidFill>
                      <a:schemeClr val="tx1"/>
                    </a:solidFill>
                  </a:rPr>
                  <a:t>:</a:t>
                </a:r>
              </a:p>
              <a:p>
                <a:r>
                  <a:rPr lang="nl-NL" sz="1600" dirty="0">
                    <a:solidFill>
                      <a:schemeClr val="tx1"/>
                    </a:solidFill>
                  </a:rPr>
                  <a:t>=1-t.dist(</a:t>
                </a:r>
                <a:r>
                  <a:rPr lang="nl-NL" sz="1600" dirty="0" err="1">
                    <a:solidFill>
                      <a:schemeClr val="tx1"/>
                    </a:solidFill>
                  </a:rPr>
                  <a:t>t-value;df;true</a:t>
                </a:r>
                <a:r>
                  <a:rPr lang="nl-NL" sz="1600" dirty="0">
                    <a:solidFill>
                      <a:schemeClr val="tx1"/>
                    </a:solidFill>
                  </a:rPr>
                  <a:t>)</a:t>
                </a:r>
              </a:p>
              <a:p>
                <a:endParaRPr lang="nl-NL" sz="1600" dirty="0">
                  <a:solidFill>
                    <a:schemeClr val="tx1"/>
                  </a:solidFill>
                </a:endParaRPr>
              </a:p>
              <a:p>
                <a:r>
                  <a:rPr lang="nl-NL" sz="1600" dirty="0" err="1">
                    <a:solidFill>
                      <a:schemeClr val="tx1"/>
                    </a:solidFill>
                  </a:rPr>
                  <a:t>If</a:t>
                </a:r>
                <a:r>
                  <a:rPr lang="nl-NL" sz="16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nl-NL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nl-NL" sz="1600" dirty="0">
                    <a:solidFill>
                      <a:schemeClr val="tx1"/>
                    </a:solidFill>
                  </a:rPr>
                  <a:t> is </a:t>
                </a:r>
                <a:r>
                  <a:rPr lang="nl-NL" sz="1600" dirty="0" err="1">
                    <a:solidFill>
                      <a:schemeClr val="tx1"/>
                    </a:solidFill>
                  </a:rPr>
                  <a:t>directed</a:t>
                </a:r>
                <a:r>
                  <a:rPr lang="nl-NL" sz="1600" dirty="0">
                    <a:solidFill>
                      <a:schemeClr val="tx1"/>
                    </a:solidFill>
                  </a:rPr>
                  <a:t> (</a:t>
                </a:r>
                <a:r>
                  <a:rPr lang="nl-NL" sz="1600" dirty="0" err="1">
                    <a:solidFill>
                      <a:schemeClr val="tx1"/>
                    </a:solidFill>
                  </a:rPr>
                  <a:t>one-sided</a:t>
                </a:r>
                <a:r>
                  <a:rPr lang="nl-NL" sz="1600" dirty="0">
                    <a:solidFill>
                      <a:schemeClr val="tx1"/>
                    </a:solidFill>
                  </a:rPr>
                  <a:t> test):</a:t>
                </a:r>
              </a:p>
              <a:p>
                <a:r>
                  <a:rPr lang="nl-NL" sz="1600" dirty="0" err="1">
                    <a:solidFill>
                      <a:schemeClr val="tx1"/>
                    </a:solidFill>
                  </a:rPr>
                  <a:t>Calculate</a:t>
                </a:r>
                <a:r>
                  <a:rPr lang="nl-NL" sz="1600" dirty="0">
                    <a:solidFill>
                      <a:schemeClr val="tx1"/>
                    </a:solidFill>
                  </a:rPr>
                  <a:t> </a:t>
                </a:r>
                <a:r>
                  <a:rPr lang="nl-NL" sz="1600" dirty="0" err="1">
                    <a:solidFill>
                      <a:schemeClr val="tx1"/>
                    </a:solidFill>
                  </a:rPr>
                  <a:t>left</a:t>
                </a:r>
                <a:r>
                  <a:rPr lang="nl-NL" sz="1600" dirty="0">
                    <a:solidFill>
                      <a:schemeClr val="tx1"/>
                    </a:solidFill>
                  </a:rPr>
                  <a:t> or right </a:t>
                </a:r>
                <a:r>
                  <a:rPr lang="nl-NL" sz="1600" dirty="0" err="1">
                    <a:solidFill>
                      <a:schemeClr val="tx1"/>
                    </a:solidFill>
                  </a:rPr>
                  <a:t>tail</a:t>
                </a:r>
                <a:r>
                  <a:rPr lang="nl-NL" sz="1600" dirty="0">
                    <a:solidFill>
                      <a:schemeClr val="tx1"/>
                    </a:solidFill>
                  </a:rPr>
                  <a:t> </a:t>
                </a:r>
                <a:r>
                  <a:rPr lang="nl-NL" sz="1600" dirty="0" err="1">
                    <a:solidFill>
                      <a:schemeClr val="tx1"/>
                    </a:solidFill>
                  </a:rPr>
                  <a:t>depending</a:t>
                </a:r>
                <a:r>
                  <a:rPr lang="nl-NL" sz="1600" dirty="0">
                    <a:solidFill>
                      <a:schemeClr val="tx1"/>
                    </a:solidFill>
                  </a:rPr>
                  <a:t> on </a:t>
                </a:r>
                <a:r>
                  <a:rPr lang="nl-NL" sz="1600" dirty="0" err="1">
                    <a:solidFill>
                      <a:schemeClr val="tx1"/>
                    </a:solidFill>
                  </a:rPr>
                  <a:t>direction</a:t>
                </a:r>
                <a:r>
                  <a:rPr lang="nl-NL" sz="1600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nl-NL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nl-NL" sz="1600" dirty="0">
                    <a:solidFill>
                      <a:schemeClr val="tx1"/>
                    </a:solidFill>
                  </a:rPr>
                  <a:t> </a:t>
                </a:r>
              </a:p>
              <a:p>
                <a:endParaRPr lang="nl-NL" sz="1600" dirty="0">
                  <a:solidFill>
                    <a:schemeClr val="tx1"/>
                  </a:solidFill>
                </a:endParaRPr>
              </a:p>
              <a:p>
                <a:r>
                  <a:rPr lang="nl-NL" sz="1600" dirty="0" err="1">
                    <a:solidFill>
                      <a:schemeClr val="tx1"/>
                    </a:solidFill>
                  </a:rPr>
                  <a:t>If</a:t>
                </a:r>
                <a:r>
                  <a:rPr lang="nl-NL" sz="16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nl-NL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nl-NL" sz="1600" dirty="0">
                    <a:solidFill>
                      <a:schemeClr val="tx1"/>
                    </a:solidFill>
                  </a:rPr>
                  <a:t> is </a:t>
                </a:r>
                <a:r>
                  <a:rPr lang="nl-NL" sz="1600" dirty="0" err="1">
                    <a:solidFill>
                      <a:schemeClr val="tx1"/>
                    </a:solidFill>
                  </a:rPr>
                  <a:t>undirected</a:t>
                </a:r>
                <a:r>
                  <a:rPr lang="nl-NL" sz="1600" dirty="0">
                    <a:solidFill>
                      <a:schemeClr val="tx1"/>
                    </a:solidFill>
                  </a:rPr>
                  <a:t> (</a:t>
                </a:r>
                <a:r>
                  <a:rPr lang="nl-NL" sz="1600" dirty="0" err="1">
                    <a:solidFill>
                      <a:schemeClr val="tx1"/>
                    </a:solidFill>
                  </a:rPr>
                  <a:t>two-sided</a:t>
                </a:r>
                <a:r>
                  <a:rPr lang="nl-NL" sz="1600" dirty="0">
                    <a:solidFill>
                      <a:schemeClr val="tx1"/>
                    </a:solidFill>
                  </a:rPr>
                  <a:t> test):</a:t>
                </a:r>
              </a:p>
              <a:p>
                <a:r>
                  <a:rPr lang="nl-NL" sz="1600" dirty="0" err="1">
                    <a:solidFill>
                      <a:schemeClr val="tx1"/>
                    </a:solidFill>
                  </a:rPr>
                  <a:t>Calculate</a:t>
                </a:r>
                <a:r>
                  <a:rPr lang="nl-NL" sz="1600" dirty="0">
                    <a:solidFill>
                      <a:schemeClr val="tx1"/>
                    </a:solidFill>
                  </a:rPr>
                  <a:t> smaller </a:t>
                </a:r>
                <a:r>
                  <a:rPr lang="nl-NL" sz="1600" dirty="0" err="1">
                    <a:solidFill>
                      <a:schemeClr val="tx1"/>
                    </a:solidFill>
                  </a:rPr>
                  <a:t>tail</a:t>
                </a:r>
                <a:r>
                  <a:rPr lang="nl-NL" sz="1600" dirty="0">
                    <a:solidFill>
                      <a:schemeClr val="tx1"/>
                    </a:solidFill>
                  </a:rPr>
                  <a:t> (</a:t>
                </a:r>
                <a:r>
                  <a:rPr lang="nl-NL" sz="1600" dirty="0" err="1">
                    <a:solidFill>
                      <a:schemeClr val="tx1"/>
                    </a:solidFill>
                  </a:rPr>
                  <a:t>that</a:t>
                </a:r>
                <a:r>
                  <a:rPr lang="nl-NL" sz="1600" dirty="0">
                    <a:solidFill>
                      <a:schemeClr val="tx1"/>
                    </a:solidFill>
                  </a:rPr>
                  <a:t> is </a:t>
                </a:r>
                <a:r>
                  <a:rPr lang="nl-NL" sz="1600" dirty="0" err="1">
                    <a:solidFill>
                      <a:schemeClr val="tx1"/>
                    </a:solidFill>
                  </a:rPr>
                  <a:t>left</a:t>
                </a:r>
                <a:r>
                  <a:rPr lang="nl-NL" sz="1600" dirty="0">
                    <a:solidFill>
                      <a:schemeClr val="tx1"/>
                    </a:solidFill>
                  </a:rPr>
                  <a:t> </a:t>
                </a:r>
                <a:r>
                  <a:rPr lang="nl-NL" sz="1600" dirty="0" err="1">
                    <a:solidFill>
                      <a:schemeClr val="tx1"/>
                    </a:solidFill>
                  </a:rPr>
                  <a:t>tail</a:t>
                </a:r>
                <a:r>
                  <a:rPr lang="nl-NL" sz="1600" dirty="0">
                    <a:solidFill>
                      <a:schemeClr val="tx1"/>
                    </a:solidFill>
                  </a:rPr>
                  <a:t> </a:t>
                </a:r>
                <a:r>
                  <a:rPr lang="nl-NL" sz="1600" dirty="0" err="1">
                    <a:solidFill>
                      <a:schemeClr val="tx1"/>
                    </a:solidFill>
                  </a:rPr>
                  <a:t>for</a:t>
                </a:r>
                <a:r>
                  <a:rPr lang="nl-NL" sz="1600" dirty="0">
                    <a:solidFill>
                      <a:schemeClr val="tx1"/>
                    </a:solidFill>
                  </a:rPr>
                  <a:t> </a:t>
                </a:r>
                <a:r>
                  <a:rPr lang="nl-NL" sz="1600" dirty="0" err="1">
                    <a:solidFill>
                      <a:schemeClr val="tx1"/>
                    </a:solidFill>
                  </a:rPr>
                  <a:t>negative</a:t>
                </a:r>
                <a:r>
                  <a:rPr lang="nl-NL" sz="1600" dirty="0">
                    <a:solidFill>
                      <a:schemeClr val="tx1"/>
                    </a:solidFill>
                  </a:rPr>
                  <a:t> </a:t>
                </a:r>
                <a:r>
                  <a:rPr lang="nl-NL" sz="1600" dirty="0" err="1">
                    <a:solidFill>
                      <a:schemeClr val="tx1"/>
                    </a:solidFill>
                  </a:rPr>
                  <a:t>z-value</a:t>
                </a:r>
                <a:r>
                  <a:rPr lang="nl-NL" sz="1600" dirty="0">
                    <a:solidFill>
                      <a:schemeClr val="tx1"/>
                    </a:solidFill>
                  </a:rPr>
                  <a:t> or t-</a:t>
                </a:r>
                <a:r>
                  <a:rPr lang="nl-NL" sz="1600" dirty="0" err="1">
                    <a:solidFill>
                      <a:schemeClr val="tx1"/>
                    </a:solidFill>
                  </a:rPr>
                  <a:t>value</a:t>
                </a:r>
                <a:r>
                  <a:rPr lang="nl-NL" sz="1600" dirty="0">
                    <a:solidFill>
                      <a:schemeClr val="tx1"/>
                    </a:solidFill>
                  </a:rPr>
                  <a:t>, or right </a:t>
                </a:r>
                <a:r>
                  <a:rPr lang="nl-NL" sz="1600" dirty="0" err="1">
                    <a:solidFill>
                      <a:schemeClr val="tx1"/>
                    </a:solidFill>
                  </a:rPr>
                  <a:t>tail</a:t>
                </a:r>
                <a:r>
                  <a:rPr lang="nl-NL" sz="1600" dirty="0">
                    <a:solidFill>
                      <a:schemeClr val="tx1"/>
                    </a:solidFill>
                  </a:rPr>
                  <a:t> </a:t>
                </a:r>
                <a:r>
                  <a:rPr lang="nl-NL" sz="1600" dirty="0" err="1">
                    <a:solidFill>
                      <a:schemeClr val="tx1"/>
                    </a:solidFill>
                  </a:rPr>
                  <a:t>for</a:t>
                </a:r>
                <a:r>
                  <a:rPr lang="nl-NL" sz="1600" dirty="0">
                    <a:solidFill>
                      <a:schemeClr val="tx1"/>
                    </a:solidFill>
                  </a:rPr>
                  <a:t> </a:t>
                </a:r>
                <a:r>
                  <a:rPr lang="nl-NL" sz="1600" dirty="0" err="1">
                    <a:solidFill>
                      <a:schemeClr val="tx1"/>
                    </a:solidFill>
                  </a:rPr>
                  <a:t>positive</a:t>
                </a:r>
                <a:r>
                  <a:rPr lang="nl-NL" sz="1600" dirty="0">
                    <a:solidFill>
                      <a:schemeClr val="tx1"/>
                    </a:solidFill>
                  </a:rPr>
                  <a:t> </a:t>
                </a:r>
                <a:r>
                  <a:rPr lang="nl-NL" sz="1600" dirty="0" err="1">
                    <a:solidFill>
                      <a:schemeClr val="tx1"/>
                    </a:solidFill>
                  </a:rPr>
                  <a:t>z-value</a:t>
                </a:r>
                <a:r>
                  <a:rPr lang="nl-NL" sz="1600" dirty="0">
                    <a:solidFill>
                      <a:schemeClr val="tx1"/>
                    </a:solidFill>
                  </a:rPr>
                  <a:t> or t-</a:t>
                </a:r>
                <a:r>
                  <a:rPr lang="nl-NL" sz="1600" dirty="0" err="1">
                    <a:solidFill>
                      <a:schemeClr val="tx1"/>
                    </a:solidFill>
                  </a:rPr>
                  <a:t>value</a:t>
                </a:r>
                <a:r>
                  <a:rPr lang="nl-NL" sz="1600" dirty="0">
                    <a:solidFill>
                      <a:schemeClr val="tx1"/>
                    </a:solidFill>
                  </a:rPr>
                  <a:t>) </a:t>
                </a:r>
                <a:r>
                  <a:rPr lang="nl-NL" sz="1600" dirty="0" err="1">
                    <a:solidFill>
                      <a:schemeClr val="tx1"/>
                    </a:solidFill>
                  </a:rPr>
                  <a:t>and</a:t>
                </a:r>
                <a:r>
                  <a:rPr lang="nl-NL" sz="1600" dirty="0">
                    <a:solidFill>
                      <a:schemeClr val="tx1"/>
                    </a:solidFill>
                  </a:rPr>
                  <a:t> </a:t>
                </a:r>
                <a:r>
                  <a:rPr lang="nl-NL" sz="1600" dirty="0" err="1">
                    <a:solidFill>
                      <a:schemeClr val="tx1"/>
                    </a:solidFill>
                  </a:rPr>
                  <a:t>then</a:t>
                </a:r>
                <a:r>
                  <a:rPr lang="nl-NL" sz="1600" dirty="0">
                    <a:solidFill>
                      <a:schemeClr val="tx1"/>
                    </a:solidFill>
                  </a:rPr>
                  <a:t> double </a:t>
                </a:r>
                <a:r>
                  <a:rPr lang="nl-NL" sz="1600" dirty="0" err="1">
                    <a:solidFill>
                      <a:schemeClr val="tx1"/>
                    </a:solidFill>
                  </a:rPr>
                  <a:t>it</a:t>
                </a:r>
                <a:r>
                  <a:rPr lang="nl-NL" sz="1600" dirty="0">
                    <a:solidFill>
                      <a:schemeClr val="tx1"/>
                    </a:solidFill>
                  </a:rPr>
                  <a:t>!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D0A4AD3D-EA93-66E6-BDAA-BED5B26D67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9090" y="286407"/>
                <a:ext cx="3383600" cy="6285186"/>
              </a:xfrm>
              <a:prstGeom prst="rect">
                <a:avLst/>
              </a:prstGeom>
              <a:blipFill>
                <a:blip r:embed="rId12"/>
                <a:stretch>
                  <a:fillRect l="-355" r="-355" b="-96"/>
                </a:stretch>
              </a:blipFill>
              <a:ln w="444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14F68A9B-6DBE-779B-B963-22971C5CEE3C}"/>
                  </a:ext>
                </a:extLst>
              </p:cNvPr>
              <p:cNvSpPr/>
              <p:nvPr/>
            </p:nvSpPr>
            <p:spPr>
              <a:xfrm>
                <a:off x="4966288" y="4580724"/>
                <a:ext cx="3604319" cy="1124608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NL" sz="1600" dirty="0">
                    <a:solidFill>
                      <a:schemeClr val="tx1"/>
                    </a:solidFill>
                  </a:rPr>
                  <a:t>Test-</a:t>
                </a:r>
                <a:r>
                  <a:rPr lang="nl-NL" sz="1600" dirty="0" err="1">
                    <a:solidFill>
                      <a:schemeClr val="tx1"/>
                    </a:solidFill>
                  </a:rPr>
                  <a:t>statistic</a:t>
                </a:r>
                <a:r>
                  <a:rPr lang="nl-NL" sz="1600" b="0" dirty="0">
                    <a:solidFill>
                      <a:schemeClr val="tx1"/>
                    </a:solidFill>
                  </a:rPr>
                  <a:t>, </a:t>
                </a:r>
                <a:r>
                  <a:rPr lang="nl-NL" sz="1600" b="0" dirty="0" err="1">
                    <a:solidFill>
                      <a:schemeClr val="tx1"/>
                    </a:solidFill>
                  </a:rPr>
                  <a:t>Use</a:t>
                </a:r>
                <a:r>
                  <a:rPr lang="nl-NL" sz="1600" b="0" dirty="0">
                    <a:solidFill>
                      <a:schemeClr val="tx1"/>
                    </a:solidFill>
                  </a:rPr>
                  <a:t> </a:t>
                </a:r>
                <a:r>
                  <a:rPr lang="nl-NL" sz="1600" dirty="0">
                    <a:solidFill>
                      <a:schemeClr val="tx1"/>
                    </a:solidFill>
                  </a:rPr>
                  <a:t>t</a:t>
                </a:r>
                <a:r>
                  <a:rPr lang="nl-NL" sz="1600" b="0" dirty="0">
                    <a:solidFill>
                      <a:schemeClr val="tx1"/>
                    </a:solidFill>
                  </a:rPr>
                  <a:t>-</a:t>
                </a:r>
                <a:r>
                  <a:rPr lang="nl-NL" sz="1600" b="0" dirty="0" err="1">
                    <a:solidFill>
                      <a:schemeClr val="tx1"/>
                    </a:solidFill>
                  </a:rPr>
                  <a:t>distribution</a:t>
                </a:r>
                <a:r>
                  <a:rPr lang="nl-NL" sz="1600" b="0" dirty="0">
                    <a:solidFill>
                      <a:schemeClr val="tx1"/>
                    </a:solidFill>
                  </a:rPr>
                  <a:t>:</a:t>
                </a:r>
              </a:p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nl-NL" sz="16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a:rPr lang="nl-NL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nl-NL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nl-NL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nl-NL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nl-NL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nl-NL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  <m:r>
                          <a:rPr lang="nl-NL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nl-NL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nl-NL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nl-NL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nl-NL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  <m:r>
                          <a:rPr lang="nl-NL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−0</m:t>
                        </m:r>
                      </m:num>
                      <m:den>
                        <m:r>
                          <a:rPr lang="nl-NL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𝑠𝑒</m:t>
                        </m:r>
                      </m:den>
                    </m:f>
                    <m:r>
                      <a:rPr lang="nl-NL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nl-NL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se</m:t>
                    </m:r>
                    <m:r>
                      <a:rPr lang="nl-NL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nl-NL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nl-NL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nl-NL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nl-NL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nl-NL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nl-NL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sSub>
                              <m:sSubPr>
                                <m:ctrlPr>
                                  <a:rPr lang="nl-NL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nl-NL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nl-NL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a:rPr lang="nl-NL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nl-NL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nl-NL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nl-NL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nl-NL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nl-NL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sSub>
                              <m:sSubPr>
                                <m:ctrlPr>
                                  <a:rPr lang="nl-NL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nl-NL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nl-NL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rad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, </a:t>
                </a:r>
              </a:p>
            </p:txBody>
          </p:sp>
        </mc:Choice>
        <mc:Fallback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14F68A9B-6DBE-779B-B963-22971C5CEE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6288" y="4580724"/>
                <a:ext cx="3604319" cy="112460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0420AD5A-3689-E4F8-FDFF-47A0D3187248}"/>
                  </a:ext>
                </a:extLst>
              </p:cNvPr>
              <p:cNvSpPr/>
              <p:nvPr/>
            </p:nvSpPr>
            <p:spPr>
              <a:xfrm>
                <a:off x="5023225" y="5766380"/>
                <a:ext cx="3462809" cy="10459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NL" sz="1600" dirty="0">
                    <a:solidFill>
                      <a:schemeClr val="tx1"/>
                    </a:solidFill>
                  </a:rPr>
                  <a:t>Test-</a:t>
                </a:r>
                <a:r>
                  <a:rPr lang="nl-NL" sz="1600" dirty="0" err="1">
                    <a:solidFill>
                      <a:schemeClr val="tx1"/>
                    </a:solidFill>
                  </a:rPr>
                  <a:t>statistic</a:t>
                </a:r>
                <a:r>
                  <a:rPr lang="nl-NL" sz="1600" b="0" dirty="0">
                    <a:solidFill>
                      <a:schemeClr val="tx1"/>
                    </a:solidFill>
                  </a:rPr>
                  <a:t>, </a:t>
                </a:r>
                <a:r>
                  <a:rPr lang="nl-NL" sz="1600" b="0" dirty="0" err="1">
                    <a:solidFill>
                      <a:schemeClr val="tx1"/>
                    </a:solidFill>
                  </a:rPr>
                  <a:t>Use</a:t>
                </a:r>
                <a:r>
                  <a:rPr lang="nl-NL" sz="1600" b="0" dirty="0">
                    <a:solidFill>
                      <a:schemeClr val="tx1"/>
                    </a:solidFill>
                  </a:rPr>
                  <a:t> </a:t>
                </a:r>
                <a:r>
                  <a:rPr lang="nl-NL" sz="1600" dirty="0">
                    <a:solidFill>
                      <a:schemeClr val="tx1"/>
                    </a:solidFill>
                  </a:rPr>
                  <a:t>t</a:t>
                </a:r>
                <a:r>
                  <a:rPr lang="nl-NL" sz="1600" b="0" dirty="0">
                    <a:solidFill>
                      <a:schemeClr val="tx1"/>
                    </a:solidFill>
                  </a:rPr>
                  <a:t>-</a:t>
                </a:r>
                <a:r>
                  <a:rPr lang="nl-NL" sz="1600" b="0" dirty="0" err="1">
                    <a:solidFill>
                      <a:schemeClr val="tx1"/>
                    </a:solidFill>
                  </a:rPr>
                  <a:t>distribution</a:t>
                </a:r>
                <a:r>
                  <a:rPr lang="nl-NL" sz="1600" b="0" dirty="0">
                    <a:solidFill>
                      <a:schemeClr val="tx1"/>
                    </a:solidFill>
                  </a:rPr>
                  <a:t>:</a:t>
                </a:r>
              </a:p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nl-NL" sz="16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a:rPr lang="nl-NL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nl-NL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nl-NL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nl-NL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nl-NL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nl-NL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e>
                        </m:acc>
                        <m:r>
                          <a:rPr lang="nl-NL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−0</m:t>
                        </m:r>
                      </m:num>
                      <m:den>
                        <m:r>
                          <a:rPr lang="nl-NL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𝑠𝑒</m:t>
                        </m:r>
                      </m:den>
                    </m:f>
                    <m:r>
                      <a:rPr lang="nl-NL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nl-NL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se</m:t>
                    </m:r>
                    <m:r>
                      <a:rPr lang="nl-NL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nl-NL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nl-NL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nl-NL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nl-NL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nl-NL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, with </a:t>
                </a:r>
                <a:r>
                  <a:rPr lang="en-US" sz="1600" dirty="0" err="1">
                    <a:solidFill>
                      <a:schemeClr val="tx1"/>
                    </a:solidFill>
                  </a:rPr>
                  <a:t>df</a:t>
                </a:r>
                <a:r>
                  <a:rPr lang="en-US" sz="1600" dirty="0">
                    <a:solidFill>
                      <a:schemeClr val="tx1"/>
                    </a:solidFill>
                  </a:rPr>
                  <a:t>=n-1</a:t>
                </a:r>
              </a:p>
              <a:p>
                <a:pPr algn="ctr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nl-NL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nl-NL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nl-NL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1600" dirty="0"/>
                  <a:t> </a:t>
                </a:r>
                <a:r>
                  <a:rPr lang="en-US" sz="1600" dirty="0">
                    <a:solidFill>
                      <a:schemeClr val="tx1"/>
                    </a:solidFill>
                  </a:rPr>
                  <a:t>is the mean of the difference scores,</a:t>
                </a:r>
              </a:p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See p.498</a:t>
                </a:r>
                <a:endParaRPr lang="en-US" sz="1600" dirty="0"/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0420AD5A-3689-E4F8-FDFF-47A0D31872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3225" y="5766380"/>
                <a:ext cx="3462809" cy="1045900"/>
              </a:xfrm>
              <a:prstGeom prst="rect">
                <a:avLst/>
              </a:prstGeom>
              <a:blipFill>
                <a:blip r:embed="rId14"/>
                <a:stretch>
                  <a:fillRect t="-8046" r="-351" b="-14368"/>
                </a:stretch>
              </a:blipFill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48088AA-960A-D8A4-F52D-9B2ECB09750D}"/>
              </a:ext>
            </a:extLst>
          </p:cNvPr>
          <p:cNvCxnSpPr/>
          <p:nvPr/>
        </p:nvCxnSpPr>
        <p:spPr>
          <a:xfrm>
            <a:off x="2329120" y="4040666"/>
            <a:ext cx="42458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3DA19A1-BABB-FA61-D239-0FFA57EC74DA}"/>
              </a:ext>
            </a:extLst>
          </p:cNvPr>
          <p:cNvCxnSpPr/>
          <p:nvPr/>
        </p:nvCxnSpPr>
        <p:spPr>
          <a:xfrm>
            <a:off x="4746649" y="5202952"/>
            <a:ext cx="42458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681C683-935F-FD50-E60E-07564E5E669E}"/>
              </a:ext>
            </a:extLst>
          </p:cNvPr>
          <p:cNvCxnSpPr/>
          <p:nvPr/>
        </p:nvCxnSpPr>
        <p:spPr>
          <a:xfrm>
            <a:off x="4678332" y="6231854"/>
            <a:ext cx="42458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7E383A9-3A0A-EEDB-3555-63DC64D852FC}"/>
              </a:ext>
            </a:extLst>
          </p:cNvPr>
          <p:cNvCxnSpPr/>
          <p:nvPr/>
        </p:nvCxnSpPr>
        <p:spPr>
          <a:xfrm>
            <a:off x="4628070" y="1791233"/>
            <a:ext cx="42458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273313B-1FE4-2005-9899-C8058191DBE7}"/>
              </a:ext>
            </a:extLst>
          </p:cNvPr>
          <p:cNvCxnSpPr/>
          <p:nvPr/>
        </p:nvCxnSpPr>
        <p:spPr>
          <a:xfrm>
            <a:off x="4678331" y="584558"/>
            <a:ext cx="42458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AEDC58B-5FB6-5A14-F341-C5F46B82DA63}"/>
              </a:ext>
            </a:extLst>
          </p:cNvPr>
          <p:cNvCxnSpPr/>
          <p:nvPr/>
        </p:nvCxnSpPr>
        <p:spPr>
          <a:xfrm>
            <a:off x="4813738" y="4050396"/>
            <a:ext cx="42458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6F4898A-DB1B-B064-8436-98D7373CADFB}"/>
              </a:ext>
            </a:extLst>
          </p:cNvPr>
          <p:cNvCxnSpPr/>
          <p:nvPr/>
        </p:nvCxnSpPr>
        <p:spPr>
          <a:xfrm>
            <a:off x="4678331" y="2668636"/>
            <a:ext cx="42458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5594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582</Words>
  <Application>Microsoft Macintosh PowerPoint</Application>
  <PresentationFormat>Widescreen</PresentationFormat>
  <Paragraphs>84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Wingdings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Riet Van Bork</dc:creator>
  <cp:lastModifiedBy>Johnny van Doorn</cp:lastModifiedBy>
  <cp:revision>6</cp:revision>
  <dcterms:created xsi:type="dcterms:W3CDTF">2023-11-09T10:01:27Z</dcterms:created>
  <dcterms:modified xsi:type="dcterms:W3CDTF">2024-11-05T16:29:39Z</dcterms:modified>
</cp:coreProperties>
</file>