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media1.gif" ContentType="video/unknown"/>
  <Override PartName="/ppt/media/media2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7342" indent="-257342">
              <a:buSzPct val="75000"/>
              <a:buChar char="-"/>
              <a:defRPr sz="1800"/>
            </a:pPr>
            <a:r>
              <a:rPr sz="2200"/>
              <a:t>Project name called trackTime</a:t>
            </a:r>
            <a:endParaRPr sz="2200"/>
          </a:p>
          <a:p>
            <a:pPr lvl="0" marL="257342" indent="-257342">
              <a:buSzPct val="75000"/>
              <a:buChar char="-"/>
              <a:defRPr sz="1800"/>
            </a:pPr>
            <a:r>
              <a:rPr sz="2200"/>
              <a:t>It can be used for tracking time spent on a circuit, or a drive</a:t>
            </a:r>
            <a:endParaRPr sz="2200"/>
          </a:p>
          <a:p>
            <a:pPr lvl="0" marL="257342" indent="-257342">
              <a:buSzPct val="75000"/>
              <a:buChar char="-"/>
              <a:defRPr sz="1800"/>
            </a:pPr>
            <a:r>
              <a:rPr sz="2200"/>
              <a:t>takes drivers name, driver id, circuit name, date and total time</a:t>
            </a:r>
            <a:endParaRPr sz="2200"/>
          </a:p>
          <a:p>
            <a:pPr lvl="1" marL="701842" indent="-257342">
              <a:buSzPct val="75000"/>
              <a:buChar char="-"/>
              <a:defRPr sz="1800"/>
            </a:pPr>
            <a:r>
              <a:rPr sz="2200"/>
              <a:t>Driver ID is our searchingKey.</a:t>
            </a: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template&lt;&gt;</a:t>
            </a:r>
            <a:endParaRPr sz="2200"/>
          </a:p>
          <a:p>
            <a:pPr lvl="0">
              <a:defRPr sz="1800"/>
            </a:pPr>
            <a:r>
              <a:rPr sz="2200"/>
              <a:t>	class hash&lt;_STD string&gt;</a:t>
            </a:r>
            <a:endParaRPr sz="2200"/>
          </a:p>
          <a:p>
            <a:pPr lvl="0">
              <a:defRPr sz="1800"/>
            </a:pPr>
            <a:r>
              <a:rPr sz="2200"/>
              <a:t>		: public unary_function&lt;_STD string, size_t&gt;</a:t>
            </a:r>
            <a:endParaRPr sz="2200"/>
          </a:p>
          <a:p>
            <a:pPr lvl="0">
              <a:defRPr sz="1800"/>
            </a:pPr>
            <a:r>
              <a:rPr sz="2200"/>
              <a:t>	{	// hash functor</a:t>
            </a:r>
            <a:endParaRPr sz="2200"/>
          </a:p>
          <a:p>
            <a:pPr lvl="0">
              <a:defRPr sz="1800"/>
            </a:pPr>
            <a:r>
              <a:rPr sz="2200"/>
              <a:t>public:</a:t>
            </a:r>
            <a:endParaRPr sz="2200"/>
          </a:p>
          <a:p>
            <a:pPr lvl="0">
              <a:defRPr sz="1800"/>
            </a:pPr>
            <a:r>
              <a:rPr sz="2200"/>
              <a:t>	typedef _STD string _Kty;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	size_t operator()(const _Kty&amp; _Keyval) const</a:t>
            </a:r>
            <a:endParaRPr sz="2200"/>
          </a:p>
          <a:p>
            <a:pPr lvl="0">
              <a:defRPr sz="1800"/>
            </a:pPr>
            <a:r>
              <a:rPr sz="2200"/>
              <a:t>		{	// hash _Keyval to size_t value by pseudorandomizing transform</a:t>
            </a:r>
            <a:endParaRPr sz="2200"/>
          </a:p>
          <a:p>
            <a:pPr lvl="0">
              <a:defRPr sz="1800"/>
            </a:pPr>
            <a:r>
              <a:rPr sz="2200"/>
              <a:t>		size_t _Val = 2166136261U;</a:t>
            </a:r>
            <a:endParaRPr sz="2200"/>
          </a:p>
          <a:p>
            <a:pPr lvl="0">
              <a:defRPr sz="1800"/>
            </a:pPr>
            <a:r>
              <a:rPr sz="2200"/>
              <a:t>		size_t _First = 0;</a:t>
            </a:r>
            <a:endParaRPr sz="2200"/>
          </a:p>
          <a:p>
            <a:pPr lvl="0">
              <a:defRPr sz="1800"/>
            </a:pPr>
            <a:r>
              <a:rPr sz="2200"/>
              <a:t>		size_t _Last = _Keyval.size();</a:t>
            </a:r>
            <a:endParaRPr sz="2200"/>
          </a:p>
          <a:p>
            <a:pPr lvl="0">
              <a:defRPr sz="1800"/>
            </a:pPr>
            <a:r>
              <a:rPr sz="2200"/>
              <a:t>		size_t _Stride = 1 + _Last / 10;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		for(; _First &lt; _Last; _First += _Stride)</a:t>
            </a:r>
            <a:endParaRPr sz="2200"/>
          </a:p>
          <a:p>
            <a:pPr lvl="0">
              <a:defRPr sz="1800"/>
            </a:pPr>
            <a:r>
              <a:rPr sz="2200"/>
              <a:t>			_Val = 16777619U * _Val ^ (size_t)_Keyval[_First];</a:t>
            </a:r>
            <a:endParaRPr sz="2200"/>
          </a:p>
          <a:p>
            <a:pPr lvl="0">
              <a:defRPr sz="1800"/>
            </a:pPr>
            <a:r>
              <a:rPr sz="2200"/>
              <a:t>		return (_Val);</a:t>
            </a:r>
            <a:endParaRPr sz="2200"/>
          </a:p>
          <a:p>
            <a:pPr lvl="0">
              <a:defRPr sz="1800"/>
            </a:pPr>
            <a:r>
              <a:rPr sz="2200"/>
              <a:t>		}</a:t>
            </a:r>
            <a:endParaRPr sz="2200"/>
          </a:p>
          <a:p>
            <a:pPr lvl="0">
              <a:defRPr sz="1800"/>
            </a:pPr>
            <a:r>
              <a:rPr sz="2200"/>
              <a:t>	};</a:t>
            </a:r>
            <a:endParaRPr sz="22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3" Type="http://schemas.microsoft.com/office/2007/relationships/media" Target="../media/media2.gif"/><Relationship Id="rId4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Track Time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Tim Bly</a:t>
            </a:r>
            <a:endParaRPr sz="2272">
              <a:solidFill>
                <a:srgbClr val="FFFFFF"/>
              </a:solidFill>
            </a:endParaRPr>
          </a:p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Steven An</a:t>
            </a:r>
            <a:endParaRPr sz="2272">
              <a:solidFill>
                <a:srgbClr val="FFFFFF"/>
              </a:solidFill>
            </a:endParaRPr>
          </a:p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Amar Jandu</a:t>
            </a:r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707" y="6019973"/>
            <a:ext cx="2159001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Hash Function</a:t>
            </a:r>
          </a:p>
        </p:txBody>
      </p:sp>
      <p:sp>
        <p:nvSpPr>
          <p:cNvPr id="62" name="Shape 62"/>
          <p:cNvSpPr/>
          <p:nvPr/>
        </p:nvSpPr>
        <p:spPr>
          <a:xfrm>
            <a:off x="189176" y="3822700"/>
            <a:ext cx="12626448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template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class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class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HashedDictionary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getHashIndex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const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&amp;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const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std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tr1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unordered_map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mapper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;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typename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std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tr1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unordered_map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&gt;::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hasher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hashFunction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mapper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hash_function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();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return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static_cast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sz="255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&gt;(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hashFunction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%</a:t>
            </a:r>
            <a:r>
              <a:rPr b="1" sz="255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55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hashTableSize</a:t>
            </a: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);</a:t>
            </a:r>
            <a:endParaRPr b="1" sz="255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5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  <a:endParaRPr sz="2550">
              <a:solidFill>
                <a:srgbClr val="C399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6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3242" y="1863254"/>
            <a:ext cx="2554228" cy="228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Collision Management</a:t>
            </a:r>
          </a:p>
        </p:txBody>
      </p:sp>
      <p:pic>
        <p:nvPicPr>
          <p:cNvPr id="68" name="tumblr_lp9u51ITVg1qg2tj8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91000" y="3143250"/>
            <a:ext cx="4622800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El Fin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2" name="3vBGPBv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470400" y="3733800"/>
            <a:ext cx="4064000" cy="2286000"/>
          </a:xfrm>
          <a:prstGeom prst="rect">
            <a:avLst/>
          </a:prstGeom>
        </p:spPr>
      </p:pic>
    </p:spTree>
  </p:cSld>
  <p:clrMapOvr>
    <a:masterClrMapping/>
  </p:clrMapOvr>
  <p:transition spd="slow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7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Time Tracker for Circuit Racing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Ayrton Senna     A0000001  Tsukuba Circuit 01/04/2014 275.21</a:t>
            </a:r>
          </a:p>
        </p:txBody>
      </p:sp>
      <p:sp>
        <p:nvSpPr>
          <p:cNvPr id="38" name="Shape 38"/>
          <p:cNvSpPr/>
          <p:nvPr/>
        </p:nvSpPr>
        <p:spPr>
          <a:xfrm>
            <a:off x="1936470" y="3784599"/>
            <a:ext cx="91318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(name) (driver id)(circuit name)(date)(total time)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2"/>
      <p:bldP build="p" bldLvl="5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 Structure</a:t>
            </a:r>
          </a:p>
        </p:txBody>
      </p:sp>
      <p:sp>
        <p:nvSpPr>
          <p:cNvPr id="43" name="Shape 43"/>
          <p:cNvSpPr/>
          <p:nvPr/>
        </p:nvSpPr>
        <p:spPr>
          <a:xfrm>
            <a:off x="1242724" y="2506353"/>
            <a:ext cx="10519352" cy="647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/>
          </a:p>
        </p:txBody>
      </p:sp>
    </p:spTree>
  </p:cSld>
  <p:clrMapOvr>
    <a:masterClrMapping/>
  </p:clrMapOvr>
  <p:transition spd="fast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UML </a:t>
            </a:r>
          </a:p>
        </p:txBody>
      </p:sp>
      <p:pic>
        <p:nvPicPr>
          <p:cNvPr id="46" name="Screen Shot 2014-12-03 at 3.56.5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39" y="2564813"/>
            <a:ext cx="8453929" cy="462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Screen Shot 2014-12-03 at 3.59.0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6713" y="2564813"/>
            <a:ext cx="4441448" cy="4623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creen Shot 2014-12-03 at 3.57.5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059" y="1947533"/>
            <a:ext cx="8612682" cy="5858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creen Shot 2014-12-03 at 3.59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765" y="1065771"/>
            <a:ext cx="9019270" cy="8121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creen Shot 2014-12-03 at 4.00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099" y="909507"/>
            <a:ext cx="9156602" cy="844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creen Shot 2014-12-03 at 4.00.2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387" y="2838030"/>
            <a:ext cx="10010026" cy="4077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9735" y="3330875"/>
            <a:ext cx="5565330" cy="3091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Structure Chart</a:t>
            </a:r>
          </a:p>
        </p:txBody>
      </p:sp>
      <p:pic>
        <p:nvPicPr>
          <p:cNvPr id="59" name="StructureChart-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3822699"/>
            <a:ext cx="11861801" cy="360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wipe dir="r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