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7" r:id="rId3"/>
    <p:sldId id="268" r:id="rId4"/>
    <p:sldId id="267" r:id="rId5"/>
    <p:sldId id="272" r:id="rId6"/>
    <p:sldId id="259" r:id="rId7"/>
    <p:sldId id="261" r:id="rId8"/>
    <p:sldId id="262" r:id="rId9"/>
    <p:sldId id="271" r:id="rId10"/>
    <p:sldId id="265" r:id="rId11"/>
    <p:sldId id="273" r:id="rId12"/>
    <p:sldId id="274" r:id="rId13"/>
    <p:sldId id="275" r:id="rId14"/>
    <p:sldId id="276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8" d="100"/>
          <a:sy n="118" d="100"/>
        </p:scale>
        <p:origin x="42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12/3/2014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12/3/2014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Track Time</a:t>
            </a:r>
            <a:r>
              <a:rPr lang="en-US" b="1" dirty="0" smtClean="0"/>
              <a:t>™</a:t>
            </a:r>
            <a:r>
              <a:rPr lang="en-US" dirty="0" smtClean="0"/>
              <a:t>©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508000"/>
          </a:xfrm>
        </p:spPr>
        <p:txBody>
          <a:bodyPr/>
          <a:lstStyle/>
          <a:p>
            <a:r>
              <a:rPr lang="en-US" dirty="0" smtClean="0"/>
              <a:t>Driver database and track time analyzer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4612" y="4267200"/>
            <a:ext cx="19111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Steven An</a:t>
            </a:r>
          </a:p>
          <a:p>
            <a:r>
              <a:rPr lang="en-US" sz="2800" dirty="0" smtClean="0"/>
              <a:t>Tim Bly</a:t>
            </a:r>
          </a:p>
          <a:p>
            <a:r>
              <a:rPr lang="en-US" sz="2800" dirty="0" smtClean="0"/>
              <a:t>Amar </a:t>
            </a:r>
            <a:r>
              <a:rPr lang="en-US" sz="2800" dirty="0" err="1" smtClean="0"/>
              <a:t>Jandu</a:t>
            </a:r>
            <a:endParaRPr lang="en-US" sz="2800" dirty="0"/>
          </a:p>
        </p:txBody>
      </p:sp>
      <p:pic>
        <p:nvPicPr>
          <p:cNvPr id="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9612" y="3124200"/>
            <a:ext cx="2361089" cy="373370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1212" y="-457200"/>
            <a:ext cx="2159001" cy="37338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0"/>
            <a:ext cx="6120183" cy="660400"/>
          </a:xfrm>
        </p:spPr>
        <p:txBody>
          <a:bodyPr/>
          <a:lstStyle/>
          <a:p>
            <a:r>
              <a:rPr lang="en-US" dirty="0" smtClean="0"/>
              <a:t>Main control structure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StructureChart-3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012" y="1574799"/>
            <a:ext cx="11861801" cy="3606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8792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From the book.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81824" y="1705429"/>
            <a:ext cx="60928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template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&lt;</a:t>
            </a:r>
            <a:r>
              <a:rPr lang="en-US" dirty="0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class</a:t>
            </a: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KeyType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,</a:t>
            </a: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dirty="0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class</a:t>
            </a: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ItemType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&gt;</a:t>
            </a:r>
            <a:endParaRPr lang="en-US" b="1" dirty="0">
              <a:solidFill>
                <a:srgbClr val="A4B0B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lang="en-US" dirty="0" err="1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int</a:t>
            </a: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HashedDictionary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&lt;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KeyType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,</a:t>
            </a: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ItemType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&gt;::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getHashIndex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(</a:t>
            </a:r>
            <a:r>
              <a:rPr lang="en-US" dirty="0" err="1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const</a:t>
            </a: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KeyType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&amp;</a:t>
            </a: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dirty="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key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)</a:t>
            </a: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dirty="0" err="1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const</a:t>
            </a:r>
            <a:endParaRPr lang="en-US" b="1" dirty="0">
              <a:solidFill>
                <a:srgbClr val="A4B0B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{</a:t>
            </a:r>
            <a:endParaRPr lang="en-US" b="1" dirty="0">
              <a:solidFill>
                <a:srgbClr val="A4B0B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std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::</a:t>
            </a:r>
            <a:r>
              <a:rPr lang="en-US" dirty="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tr1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::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unordered_map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&lt;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KeyType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,</a:t>
            </a: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ItemType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&gt;</a:t>
            </a: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dirty="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mapper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;</a:t>
            </a:r>
            <a:endParaRPr lang="en-US" b="1" dirty="0">
              <a:solidFill>
                <a:srgbClr val="A4B0B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	</a:t>
            </a:r>
            <a:r>
              <a:rPr lang="en-US" dirty="0" err="1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typename</a:t>
            </a: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std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::</a:t>
            </a:r>
            <a:r>
              <a:rPr lang="en-US" dirty="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tr1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::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unordered_map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&lt;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KeyType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,</a:t>
            </a: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ItemType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&gt;::</a:t>
            </a:r>
            <a:r>
              <a:rPr lang="en-US" dirty="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hasher</a:t>
            </a: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hashFunction</a:t>
            </a: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=</a:t>
            </a: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mapper</a:t>
            </a:r>
            <a:r>
              <a:rPr lang="en-US" dirty="0" err="1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hash_function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();</a:t>
            </a:r>
            <a:endParaRPr lang="en-US" b="1" dirty="0">
              <a:solidFill>
                <a:srgbClr val="A4B0B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	</a:t>
            </a:r>
            <a:r>
              <a:rPr lang="en-US" dirty="0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return</a:t>
            </a: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dirty="0" err="1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static_cast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&lt;</a:t>
            </a:r>
            <a:r>
              <a:rPr lang="en-US" dirty="0" err="1">
                <a:solidFill>
                  <a:srgbClr val="96A700"/>
                </a:solidFill>
                <a:latin typeface="Helvetica"/>
                <a:ea typeface="Helvetica"/>
                <a:cs typeface="Helvetica"/>
                <a:sym typeface="Helvetica"/>
              </a:rPr>
              <a:t>int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&gt;(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hashFunction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(</a:t>
            </a:r>
            <a:r>
              <a:rPr lang="en-US" dirty="0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key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)</a:t>
            </a: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%</a:t>
            </a:r>
            <a:r>
              <a:rPr lang="en-US" b="1" dirty="0">
                <a:solidFill>
                  <a:srgbClr val="A4B0B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Helvetica"/>
                <a:ea typeface="Helvetica"/>
                <a:cs typeface="Helvetica"/>
                <a:sym typeface="Helvetica"/>
              </a:rPr>
              <a:t>hashTableSize</a:t>
            </a: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);</a:t>
            </a:r>
            <a:endParaRPr lang="en-US" b="1" dirty="0">
              <a:solidFill>
                <a:srgbClr val="A4B0B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C39900"/>
                </a:solidFill>
                <a:latin typeface="Helvetica"/>
                <a:ea typeface="Helvetica"/>
                <a:cs typeface="Helvetica"/>
                <a:sym typeface="Helvetic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47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2" r="910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</a:t>
            </a:r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Results!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9259" y="990600"/>
            <a:ext cx="9018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With 31 spots on the hash table…we had a 67.7% load factor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74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Racer Class (Our Primary Data Type)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 (Used as BST Key)</a:t>
            </a:r>
          </a:p>
          <a:p>
            <a:r>
              <a:rPr lang="en-US" dirty="0" err="1" smtClean="0"/>
              <a:t>licenseID</a:t>
            </a:r>
            <a:r>
              <a:rPr lang="en-US" dirty="0" smtClean="0"/>
              <a:t> (Used as HASH Key)</a:t>
            </a:r>
          </a:p>
          <a:p>
            <a:r>
              <a:rPr lang="en-US" dirty="0" smtClean="0"/>
              <a:t>Circuit Name</a:t>
            </a:r>
          </a:p>
          <a:p>
            <a:r>
              <a:rPr lang="en-US" dirty="0" smtClean="0"/>
              <a:t>Date Lap was driven</a:t>
            </a:r>
          </a:p>
          <a:p>
            <a:r>
              <a:rPr lang="en-US" dirty="0" err="1" smtClean="0"/>
              <a:t>Laptime</a:t>
            </a:r>
            <a:r>
              <a:rPr lang="en-US" dirty="0" smtClean="0"/>
              <a:t> in Seconds</a:t>
            </a:r>
          </a:p>
          <a:p>
            <a:endParaRPr lang="en-US" dirty="0"/>
          </a:p>
          <a:p>
            <a:r>
              <a:rPr lang="en-US" dirty="0" smtClean="0"/>
              <a:t>Example of displaying a racer:</a:t>
            </a:r>
          </a:p>
          <a:p>
            <a:pPr marL="0" indent="0">
              <a:buNone/>
            </a:pPr>
            <a:r>
              <a:rPr lang="en-US" dirty="0" smtClean="0"/>
              <a:t>Delia </a:t>
            </a:r>
            <a:r>
              <a:rPr lang="en-US" dirty="0" err="1" smtClean="0"/>
              <a:t>Garbacea</a:t>
            </a:r>
            <a:r>
              <a:rPr lang="en-US" dirty="0" smtClean="0"/>
              <a:t>    C1234567    De Anza Circuit    12/4/14    123.4</a:t>
            </a:r>
            <a:endParaRPr lang="en-US" dirty="0"/>
          </a:p>
        </p:txBody>
      </p:sp>
      <p:pic>
        <p:nvPicPr>
          <p:cNvPr id="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8609012" y="-173927"/>
            <a:ext cx="457200" cy="6939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Diagrams (Hash Table)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8883" y="1752600"/>
            <a:ext cx="2091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HashDictionary</a:t>
            </a:r>
            <a:r>
              <a:rPr lang="en-US" sz="1400" dirty="0" smtClean="0"/>
              <a:t>* </a:t>
            </a:r>
            <a:r>
              <a:rPr lang="en-US" sz="1400" dirty="0" err="1" smtClean="0"/>
              <a:t>racerDict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3309968" y="1906488"/>
            <a:ext cx="247964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89612" y="1676400"/>
            <a:ext cx="2819400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int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itemCount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Int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hashTableSize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HashDictionaryElement</a:t>
            </a:r>
            <a:r>
              <a:rPr lang="en-US" sz="1200" dirty="0" smtClean="0">
                <a:solidFill>
                  <a:schemeClr val="tx1"/>
                </a:solidFill>
              </a:rPr>
              <a:t>* </a:t>
            </a:r>
            <a:r>
              <a:rPr lang="en-US" sz="1200" dirty="0" err="1" smtClean="0">
                <a:solidFill>
                  <a:schemeClr val="tx1"/>
                </a:solidFill>
              </a:rPr>
              <a:t>hashTable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151812" y="2209800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913812" y="2209800"/>
            <a:ext cx="0" cy="60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360612" y="2819400"/>
            <a:ext cx="6553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60612" y="2819400"/>
            <a:ext cx="0" cy="762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23047" y="3578424"/>
            <a:ext cx="1675129" cy="5847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</a:rPr>
              <a:t>nt</a:t>
            </a:r>
            <a:r>
              <a:rPr lang="en-US" sz="1600" dirty="0" smtClean="0">
                <a:solidFill>
                  <a:schemeClr val="tx1"/>
                </a:solidFill>
              </a:rPr>
              <a:t> count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LinkedList</a:t>
            </a:r>
            <a:r>
              <a:rPr lang="en-US" sz="1600" dirty="0" smtClean="0">
                <a:solidFill>
                  <a:schemeClr val="tx1"/>
                </a:solidFill>
              </a:rPr>
              <a:t>* </a:t>
            </a:r>
            <a:r>
              <a:rPr lang="en-US" sz="1600" dirty="0" err="1" smtClean="0">
                <a:solidFill>
                  <a:schemeClr val="tx1"/>
                </a:solidFill>
              </a:rPr>
              <a:t>LLArr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98176" y="3578424"/>
            <a:ext cx="1675129" cy="5847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</a:rPr>
              <a:t>nt</a:t>
            </a:r>
            <a:r>
              <a:rPr lang="en-US" sz="1600" dirty="0" smtClean="0">
                <a:solidFill>
                  <a:schemeClr val="tx1"/>
                </a:solidFill>
              </a:rPr>
              <a:t> count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LinkedList</a:t>
            </a:r>
            <a:r>
              <a:rPr lang="en-US" sz="1600" dirty="0" smtClean="0">
                <a:solidFill>
                  <a:schemeClr val="tx1"/>
                </a:solidFill>
              </a:rPr>
              <a:t>* </a:t>
            </a:r>
            <a:r>
              <a:rPr lang="en-US" sz="1600" dirty="0" err="1" smtClean="0">
                <a:solidFill>
                  <a:schemeClr val="tx1"/>
                </a:solidFill>
              </a:rPr>
              <a:t>LLArr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73305" y="3578424"/>
            <a:ext cx="1675129" cy="5847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</a:rPr>
              <a:t>nt</a:t>
            </a:r>
            <a:r>
              <a:rPr lang="en-US" sz="1600" dirty="0" smtClean="0">
                <a:solidFill>
                  <a:schemeClr val="tx1"/>
                </a:solidFill>
              </a:rPr>
              <a:t> count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LinkedList</a:t>
            </a:r>
            <a:r>
              <a:rPr lang="en-US" sz="1600" dirty="0" smtClean="0">
                <a:solidFill>
                  <a:schemeClr val="tx1"/>
                </a:solidFill>
              </a:rPr>
              <a:t>* </a:t>
            </a:r>
            <a:r>
              <a:rPr lang="en-US" sz="1600" dirty="0" err="1" smtClean="0">
                <a:solidFill>
                  <a:schemeClr val="tx1"/>
                </a:solidFill>
              </a:rPr>
              <a:t>LLArr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48434" y="3578423"/>
            <a:ext cx="402221" cy="5847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50655" y="3578423"/>
            <a:ext cx="402221" cy="5847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52876" y="3578423"/>
            <a:ext cx="402221" cy="5847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65812" y="2108199"/>
            <a:ext cx="2286000" cy="149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741612" y="4038600"/>
            <a:ext cx="0" cy="5612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85460" y="4629834"/>
            <a:ext cx="769467" cy="5847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60612" y="5569174"/>
            <a:ext cx="769467" cy="5847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racer1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41612" y="5255997"/>
            <a:ext cx="1180" cy="2717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2720941">
            <a:off x="-203866" y="6136702"/>
            <a:ext cx="760877" cy="10345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Diagrams (Binary Search Tree)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8883" y="1752600"/>
            <a:ext cx="127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white"/>
                </a:solidFill>
              </a:rPr>
              <a:t>BST* </a:t>
            </a:r>
            <a:r>
              <a:rPr lang="en-US" sz="1400" dirty="0" err="1" smtClean="0">
                <a:solidFill>
                  <a:prstClr val="white"/>
                </a:solidFill>
              </a:rPr>
              <a:t>racerTree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2489615" y="1906489"/>
            <a:ext cx="329999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89612" y="1676400"/>
            <a:ext cx="2819400" cy="4616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prstClr val="white"/>
                </a:solidFill>
              </a:rPr>
              <a:t>int</a:t>
            </a:r>
            <a:r>
              <a:rPr lang="en-US" sz="1200" dirty="0" smtClean="0">
                <a:solidFill>
                  <a:prstClr val="white"/>
                </a:solidFill>
              </a:rPr>
              <a:t> </a:t>
            </a:r>
            <a:r>
              <a:rPr lang="en-US" sz="1200" dirty="0" err="1" smtClean="0">
                <a:solidFill>
                  <a:prstClr val="white"/>
                </a:solidFill>
              </a:rPr>
              <a:t>itemCount</a:t>
            </a:r>
            <a:endParaRPr lang="en-US" sz="1200" dirty="0" smtClean="0">
              <a:solidFill>
                <a:prstClr val="white"/>
              </a:solidFill>
            </a:endParaRPr>
          </a:p>
          <a:p>
            <a:r>
              <a:rPr lang="en-US" sz="1200" dirty="0" err="1" smtClean="0">
                <a:solidFill>
                  <a:prstClr val="white"/>
                </a:solidFill>
              </a:rPr>
              <a:t>BSTnode</a:t>
            </a:r>
            <a:r>
              <a:rPr lang="en-US" sz="1200" dirty="0" smtClean="0">
                <a:solidFill>
                  <a:prstClr val="white"/>
                </a:solidFill>
              </a:rPr>
              <a:t>* root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141830" y="2005109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913812" y="2005109"/>
            <a:ext cx="0" cy="8142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094412" y="2819400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03710" y="2819400"/>
            <a:ext cx="0" cy="762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855830" y="1930398"/>
            <a:ext cx="2286000" cy="149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246230" y="3500736"/>
            <a:ext cx="1752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racer2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6856412" y="4719936"/>
            <a:ext cx="1752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racer3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3493630" y="4719936"/>
            <a:ext cx="1752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racer1</a:t>
            </a:r>
            <a:endParaRPr lang="en-US" sz="2800" dirty="0"/>
          </a:p>
        </p:txBody>
      </p:sp>
      <p:cxnSp>
        <p:nvCxnSpPr>
          <p:cNvPr id="10" name="Straight Arrow Connector 9"/>
          <p:cNvCxnSpPr>
            <a:endCxn id="25" idx="7"/>
          </p:cNvCxnSpPr>
          <p:nvPr/>
        </p:nvCxnSpPr>
        <p:spPr>
          <a:xfrm flipH="1">
            <a:off x="4989568" y="4419600"/>
            <a:ext cx="419044" cy="4788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24" idx="1"/>
          </p:cNvCxnSpPr>
          <p:nvPr/>
        </p:nvCxnSpPr>
        <p:spPr>
          <a:xfrm>
            <a:off x="6742168" y="4541388"/>
            <a:ext cx="370906" cy="3570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0302" y="2620715"/>
            <a:ext cx="2362200" cy="13849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ItemType</a:t>
            </a:r>
            <a:r>
              <a:rPr lang="en-US" sz="2800" dirty="0" smtClean="0">
                <a:solidFill>
                  <a:schemeClr val="tx1"/>
                </a:solidFill>
              </a:rPr>
              <a:t> item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BSTnode</a:t>
            </a:r>
            <a:r>
              <a:rPr lang="en-US" sz="2800" dirty="0" smtClean="0">
                <a:solidFill>
                  <a:schemeClr val="tx1"/>
                </a:solidFill>
              </a:rPr>
              <a:t>* left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BSTnode</a:t>
            </a:r>
            <a:r>
              <a:rPr lang="en-US" sz="2800" dirty="0" smtClean="0">
                <a:solidFill>
                  <a:schemeClr val="tx1"/>
                </a:solidFill>
              </a:rPr>
              <a:t>* right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endCxn id="5" idx="1"/>
          </p:cNvCxnSpPr>
          <p:nvPr/>
        </p:nvCxnSpPr>
        <p:spPr>
          <a:xfrm>
            <a:off x="3652502" y="2620715"/>
            <a:ext cx="1850390" cy="10585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1"/>
          </p:cNvCxnSpPr>
          <p:nvPr/>
        </p:nvCxnSpPr>
        <p:spPr>
          <a:xfrm flipV="1">
            <a:off x="3661800" y="3679284"/>
            <a:ext cx="1841092" cy="326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6396775">
            <a:off x="10285520" y="1623372"/>
            <a:ext cx="2159001" cy="373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8194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1224" y="338915"/>
            <a:ext cx="1128737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Screen Shot 2014-12-03 at 3.56.55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68547"/>
            <a:ext cx="8453929" cy="4623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Screen Shot 2014-12-03 at 3.59.03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7377" y="1279981"/>
            <a:ext cx="4441448" cy="46239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6368826">
            <a:off x="3729600" y="-1486390"/>
            <a:ext cx="5326283" cy="1009842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Screen Shot 2014-12-03 at 3.57.54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1219" y="533400"/>
            <a:ext cx="8612682" cy="5858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Screen Shot 2014-12-03 at 3.59.4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8212" y="107617"/>
            <a:ext cx="7696200" cy="6750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724400"/>
            <a:ext cx="2159001" cy="373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creen Shot 2014-12-03 at 4.00.4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0612" y="0"/>
            <a:ext cx="7620000" cy="7071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4464778">
            <a:off x="-231488" y="2572437"/>
            <a:ext cx="626900" cy="6971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5077976">
            <a:off x="1080003" y="5077994"/>
            <a:ext cx="624127" cy="71964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7" name="Screen Shot 2014-12-03 at 4.00.29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3812" y="1447800"/>
            <a:ext cx="10010026" cy="40775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174</Words>
  <Application>Microsoft Office PowerPoint</Application>
  <PresentationFormat>Custom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Wingdings</vt:lpstr>
      <vt:lpstr>Tech 16x9</vt:lpstr>
      <vt:lpstr>Track Time™© </vt:lpstr>
      <vt:lpstr>Racer Class (Our Primary Data Type)</vt:lpstr>
      <vt:lpstr>Data Structure Diagrams (Hash Table)</vt:lpstr>
      <vt:lpstr>Data Structure Diagrams (Binary Search Tree)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control structure</vt:lpstr>
      <vt:lpstr>Hash Function</vt:lpstr>
      <vt:lpstr>Collision Resolution</vt:lpstr>
      <vt:lpstr>Collision Resolution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2014-12-04T03:34:39Z</dcterms:created>
  <dcterms:modified xsi:type="dcterms:W3CDTF">2014-12-04T04:33:15Z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