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77" r:id="rId4"/>
    <p:sldId id="268" r:id="rId5"/>
    <p:sldId id="267" r:id="rId6"/>
    <p:sldId id="272" r:id="rId7"/>
    <p:sldId id="259" r:id="rId8"/>
    <p:sldId id="261" r:id="rId9"/>
    <p:sldId id="262" r:id="rId10"/>
    <p:sldId id="271" r:id="rId11"/>
    <p:sldId id="265" r:id="rId12"/>
    <p:sldId id="273" r:id="rId13"/>
    <p:sldId id="274" r:id="rId14"/>
    <p:sldId id="275" r:id="rId15"/>
    <p:sldId id="27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 Time</a:t>
            </a:r>
            <a:r>
              <a:rPr lang="en-US" b="1" dirty="0" smtClean="0"/>
              <a:t>™</a:t>
            </a:r>
            <a:r>
              <a:rPr lang="en-US" dirty="0" smtClean="0"/>
              <a:t>©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508000"/>
          </a:xfrm>
        </p:spPr>
        <p:txBody>
          <a:bodyPr/>
          <a:lstStyle/>
          <a:p>
            <a:r>
              <a:rPr lang="en-US" dirty="0" smtClean="0"/>
              <a:t>Driver database and track time analyzer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4612" y="4267200"/>
            <a:ext cx="1911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Steven An</a:t>
            </a:r>
          </a:p>
          <a:p>
            <a:r>
              <a:rPr lang="en-US" sz="2800" dirty="0" smtClean="0"/>
              <a:t>Tim Bly</a:t>
            </a:r>
          </a:p>
          <a:p>
            <a:r>
              <a:rPr lang="en-US" sz="2800" dirty="0" smtClean="0"/>
              <a:t>Amar </a:t>
            </a:r>
            <a:r>
              <a:rPr lang="en-US" sz="2800" dirty="0" err="1" smtClean="0"/>
              <a:t>Jandu</a:t>
            </a:r>
            <a:endParaRPr lang="en-US" sz="2800" dirty="0"/>
          </a:p>
        </p:txBody>
      </p:sp>
      <p:pic>
        <p:nvPicPr>
          <p:cNvPr id="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612" y="3124200"/>
            <a:ext cx="2361089" cy="37337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5077976">
            <a:off x="1080003" y="5077994"/>
            <a:ext cx="624127" cy="71964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Screen Shot 2014-12-03 at 4.00.2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3812" y="1447800"/>
            <a:ext cx="10010026" cy="40775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1212" y="-457200"/>
            <a:ext cx="2159001" cy="37338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0"/>
            <a:ext cx="6120183" cy="660400"/>
          </a:xfrm>
        </p:spPr>
        <p:txBody>
          <a:bodyPr/>
          <a:lstStyle/>
          <a:p>
            <a:r>
              <a:rPr lang="en-US" dirty="0" smtClean="0"/>
              <a:t>Main control structure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tructureChart-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012" y="1574799"/>
            <a:ext cx="11861801" cy="3606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792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1412" y="838200"/>
            <a:ext cx="609282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template&lt;class </a:t>
            </a:r>
            <a:r>
              <a:rPr lang="en-US" sz="1800" dirty="0" err="1"/>
              <a:t>KeyType</a:t>
            </a:r>
            <a:r>
              <a:rPr lang="en-US" sz="1800" dirty="0"/>
              <a:t>, class </a:t>
            </a:r>
            <a:r>
              <a:rPr lang="en-US" sz="1800" dirty="0" err="1"/>
              <a:t>ItemType</a:t>
            </a:r>
            <a:r>
              <a:rPr lang="en-US" sz="1800" dirty="0"/>
              <a:t>&gt;</a:t>
            </a:r>
          </a:p>
          <a:p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HashedDictionary</a:t>
            </a:r>
            <a:r>
              <a:rPr lang="en-US" sz="1800" dirty="0"/>
              <a:t>&lt;</a:t>
            </a:r>
            <a:r>
              <a:rPr lang="en-US" sz="1800" dirty="0" err="1"/>
              <a:t>KeyType</a:t>
            </a:r>
            <a:r>
              <a:rPr lang="en-US" sz="1800" dirty="0"/>
              <a:t>, </a:t>
            </a:r>
            <a:r>
              <a:rPr lang="en-US" sz="1800" dirty="0" err="1"/>
              <a:t>ItemType</a:t>
            </a:r>
            <a:r>
              <a:rPr lang="en-US" sz="1800" dirty="0"/>
              <a:t>&gt;::</a:t>
            </a:r>
            <a:r>
              <a:rPr lang="en-US" sz="1800" dirty="0" err="1"/>
              <a:t>getHashIndex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KeyType</a:t>
            </a:r>
            <a:r>
              <a:rPr lang="en-US" sz="1800" dirty="0"/>
              <a:t>&amp; key) </a:t>
            </a:r>
            <a:r>
              <a:rPr lang="en-US" sz="1800" dirty="0" err="1"/>
              <a:t>const</a:t>
            </a:r>
            <a:endParaRPr lang="en-US" sz="1800" dirty="0"/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sum = key[0];</a:t>
            </a:r>
          </a:p>
          <a:p>
            <a:r>
              <a:rPr lang="nn-NO" sz="1800" dirty="0" smtClean="0"/>
              <a:t>               for </a:t>
            </a:r>
            <a:r>
              <a:rPr lang="nn-NO" sz="1800" dirty="0"/>
              <a:t>(int i = 0; i &lt; key.length(); i++)</a:t>
            </a:r>
          </a:p>
          <a:p>
            <a:r>
              <a:rPr lang="en-US" sz="1800" dirty="0" smtClean="0"/>
              <a:t>               {</a:t>
            </a:r>
            <a:endParaRPr lang="en-US" sz="1800" dirty="0"/>
          </a:p>
          <a:p>
            <a:r>
              <a:rPr lang="en-US" sz="1800" dirty="0" smtClean="0"/>
              <a:t>                      sum </a:t>
            </a:r>
            <a:r>
              <a:rPr lang="en-US" sz="1800" dirty="0"/>
              <a:t>+= key[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r>
              <a:rPr lang="en-US" sz="1800" dirty="0" smtClean="0"/>
              <a:t>               }</a:t>
            </a:r>
            <a:endParaRPr lang="en-US" sz="1800" dirty="0"/>
          </a:p>
          <a:p>
            <a:r>
              <a:rPr lang="en-US" sz="1800" dirty="0" smtClean="0"/>
              <a:t> sum </a:t>
            </a:r>
            <a:r>
              <a:rPr lang="en-US" sz="1800" dirty="0"/>
              <a:t>= sum % </a:t>
            </a:r>
            <a:r>
              <a:rPr lang="en-US" sz="1800" dirty="0" err="1"/>
              <a:t>hashTableSize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return </a:t>
            </a:r>
            <a:r>
              <a:rPr lang="en-US" sz="1800" dirty="0"/>
              <a:t>sum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//</a:t>
            </a:r>
            <a:r>
              <a:rPr lang="en-US" sz="1800" dirty="0" err="1"/>
              <a:t>std</a:t>
            </a:r>
            <a:r>
              <a:rPr lang="en-US" sz="1800" dirty="0"/>
              <a:t>::tr1::</a:t>
            </a:r>
            <a:r>
              <a:rPr lang="en-US" sz="1800" dirty="0" err="1"/>
              <a:t>unordered_map</a:t>
            </a:r>
            <a:r>
              <a:rPr lang="en-US" sz="1800" dirty="0"/>
              <a:t>&lt;</a:t>
            </a:r>
            <a:r>
              <a:rPr lang="en-US" sz="1800" dirty="0" err="1"/>
              <a:t>KeyType</a:t>
            </a:r>
            <a:r>
              <a:rPr lang="en-US" sz="1800" dirty="0"/>
              <a:t>, </a:t>
            </a:r>
            <a:r>
              <a:rPr lang="en-US" sz="1800" dirty="0" err="1"/>
              <a:t>ItemType</a:t>
            </a:r>
            <a:r>
              <a:rPr lang="en-US" sz="1800" dirty="0"/>
              <a:t>&gt; mapper;</a:t>
            </a:r>
          </a:p>
          <a:p>
            <a:r>
              <a:rPr lang="en-US" sz="1800" dirty="0"/>
              <a:t>//</a:t>
            </a:r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/>
              <a:t>std</a:t>
            </a:r>
            <a:r>
              <a:rPr lang="en-US" sz="1800" dirty="0"/>
              <a:t>::tr1::</a:t>
            </a:r>
            <a:r>
              <a:rPr lang="en-US" sz="1800" dirty="0" err="1"/>
              <a:t>unordered_map</a:t>
            </a:r>
            <a:r>
              <a:rPr lang="en-US" sz="1800" dirty="0"/>
              <a:t>&lt;</a:t>
            </a:r>
            <a:r>
              <a:rPr lang="en-US" sz="1800" dirty="0" err="1"/>
              <a:t>KeyType</a:t>
            </a:r>
            <a:r>
              <a:rPr lang="en-US" sz="1800" dirty="0"/>
              <a:t>, </a:t>
            </a:r>
            <a:r>
              <a:rPr lang="en-US" sz="1800" dirty="0" smtClean="0"/>
              <a:t>//</a:t>
            </a:r>
            <a:r>
              <a:rPr lang="en-US" sz="1800" dirty="0" err="1" smtClean="0"/>
              <a:t>ItemType</a:t>
            </a:r>
            <a:r>
              <a:rPr lang="en-US" sz="1800" dirty="0"/>
              <a:t>&gt;::hasher </a:t>
            </a:r>
            <a:r>
              <a:rPr lang="en-US" sz="1800" dirty="0" err="1"/>
              <a:t>hashFunction</a:t>
            </a:r>
            <a:r>
              <a:rPr lang="en-US" sz="1800" dirty="0"/>
              <a:t> = </a:t>
            </a:r>
            <a:r>
              <a:rPr lang="en-US" sz="1800" dirty="0" err="1"/>
              <a:t>mapper.hash_function</a:t>
            </a:r>
            <a:r>
              <a:rPr lang="en-US" sz="1800" dirty="0"/>
              <a:t>();</a:t>
            </a:r>
          </a:p>
          <a:p>
            <a:r>
              <a:rPr lang="en-US" sz="1800" dirty="0"/>
              <a:t>//return </a:t>
            </a:r>
            <a:r>
              <a:rPr lang="en-US" sz="1800" dirty="0" err="1"/>
              <a:t>static_cast</a:t>
            </a:r>
            <a:r>
              <a:rPr lang="en-US" sz="1800" dirty="0"/>
              <a:t>&lt;</a:t>
            </a:r>
            <a:r>
              <a:rPr lang="en-US" sz="1800" dirty="0" err="1"/>
              <a:t>int</a:t>
            </a:r>
            <a:r>
              <a:rPr lang="en-US" sz="1800" dirty="0"/>
              <a:t>&gt;(</a:t>
            </a:r>
            <a:r>
              <a:rPr lang="en-US" sz="1800" dirty="0" err="1"/>
              <a:t>hashFunction</a:t>
            </a:r>
            <a:r>
              <a:rPr lang="en-US" sz="1800" dirty="0"/>
              <a:t>(key) % </a:t>
            </a:r>
            <a:r>
              <a:rPr lang="en-US" sz="1800" dirty="0" err="1"/>
              <a:t>hashTableSize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  <a:endParaRPr lang="en-US" sz="1800" dirty="0">
              <a:solidFill>
                <a:srgbClr val="C399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47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r="910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FIN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6" r="1932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 in text file into a string array</a:t>
            </a:r>
          </a:p>
          <a:p>
            <a:r>
              <a:rPr lang="en-US" dirty="0" smtClean="0"/>
              <a:t>Every 5 lines in the text file is a racer object</a:t>
            </a:r>
          </a:p>
          <a:p>
            <a:r>
              <a:rPr lang="en-US" dirty="0" smtClean="0"/>
              <a:t>Creates a hash table of racers </a:t>
            </a:r>
          </a:p>
          <a:p>
            <a:r>
              <a:rPr lang="en-US" dirty="0" smtClean="0"/>
              <a:t>Each racer has 5 string pointers that are assigned to the appropriate string in the string array</a:t>
            </a:r>
          </a:p>
          <a:p>
            <a:r>
              <a:rPr lang="en-US" dirty="0" smtClean="0"/>
              <a:t>Inserts racers into the hash based on the Driver ID</a:t>
            </a:r>
          </a:p>
          <a:p>
            <a:r>
              <a:rPr lang="en-US" dirty="0" smtClean="0"/>
              <a:t>Creates a BST of racers sorted Alphabetically by Driver name</a:t>
            </a:r>
          </a:p>
          <a:p>
            <a:r>
              <a:rPr lang="en-US" dirty="0" smtClean="0"/>
              <a:t>BST is fed data from the hash table to further randomize order and BST balance</a:t>
            </a:r>
          </a:p>
          <a:p>
            <a:r>
              <a:rPr lang="en-US" dirty="0" smtClean="0"/>
              <a:t>Users can add/delete/search/undo all previous commands</a:t>
            </a:r>
          </a:p>
        </p:txBody>
      </p:sp>
      <p:pic>
        <p:nvPicPr>
          <p:cNvPr id="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557123">
            <a:off x="11354352" y="1549305"/>
            <a:ext cx="945674" cy="11629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556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Racer Class (Our Primary Data Type)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(Used as BST Key)</a:t>
            </a:r>
          </a:p>
          <a:p>
            <a:r>
              <a:rPr lang="en-US" dirty="0" err="1" smtClean="0"/>
              <a:t>licenseID</a:t>
            </a:r>
            <a:r>
              <a:rPr lang="en-US" dirty="0" smtClean="0"/>
              <a:t> (Used as HASH Key</a:t>
            </a:r>
            <a:r>
              <a:rPr lang="en-US" dirty="0" smtClean="0"/>
              <a:t>)(8 chars, first a letter, rest numbers)</a:t>
            </a:r>
            <a:endParaRPr lang="en-US" dirty="0" smtClean="0"/>
          </a:p>
          <a:p>
            <a:r>
              <a:rPr lang="en-US" dirty="0" smtClean="0"/>
              <a:t>Circuit </a:t>
            </a:r>
            <a:r>
              <a:rPr lang="en-US" dirty="0" smtClean="0"/>
              <a:t>Name (15 char max)</a:t>
            </a:r>
            <a:endParaRPr lang="en-US" dirty="0" smtClean="0"/>
          </a:p>
          <a:p>
            <a:r>
              <a:rPr lang="en-US" dirty="0" smtClean="0"/>
              <a:t>Date Lap was </a:t>
            </a:r>
            <a:r>
              <a:rPr lang="en-US" dirty="0" smtClean="0"/>
              <a:t>driven(MM/DD/YYYY)</a:t>
            </a:r>
            <a:endParaRPr lang="en-US" dirty="0" smtClean="0"/>
          </a:p>
          <a:p>
            <a:r>
              <a:rPr lang="en-US" dirty="0" err="1" smtClean="0"/>
              <a:t>Laptime</a:t>
            </a:r>
            <a:r>
              <a:rPr lang="en-US" dirty="0" smtClean="0"/>
              <a:t> in </a:t>
            </a:r>
            <a:r>
              <a:rPr lang="en-US" dirty="0" smtClean="0"/>
              <a:t>Seconds ( to 2 significant figs past decimal 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of displaying a racer:</a:t>
            </a:r>
          </a:p>
          <a:p>
            <a:pPr marL="0" indent="0">
              <a:buNone/>
            </a:pPr>
            <a:r>
              <a:rPr lang="en-US" dirty="0" smtClean="0"/>
              <a:t>Delia </a:t>
            </a:r>
            <a:r>
              <a:rPr lang="en-US" dirty="0" err="1" smtClean="0"/>
              <a:t>Garbacea</a:t>
            </a:r>
            <a:r>
              <a:rPr lang="en-US" dirty="0" smtClean="0"/>
              <a:t>    C1234567    De Anza Circuit    </a:t>
            </a:r>
            <a:r>
              <a:rPr lang="en-US" dirty="0" smtClean="0"/>
              <a:t>12/04/2014    123.04</a:t>
            </a:r>
            <a:endParaRPr lang="en-US" dirty="0"/>
          </a:p>
        </p:txBody>
      </p:sp>
      <p:pic>
        <p:nvPicPr>
          <p:cNvPr id="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609012" y="-173927"/>
            <a:ext cx="457200" cy="6939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Diagrams (Hash Table)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752600"/>
            <a:ext cx="2091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HashDictionary</a:t>
            </a:r>
            <a:r>
              <a:rPr lang="en-US" sz="1400" dirty="0" smtClean="0"/>
              <a:t>* </a:t>
            </a:r>
            <a:r>
              <a:rPr lang="en-US" sz="1400" dirty="0" err="1" smtClean="0"/>
              <a:t>racerDict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309968" y="1906488"/>
            <a:ext cx="247964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9612" y="1676400"/>
            <a:ext cx="2819400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int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itemCount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Int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hashTableSize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HashDictionaryElement</a:t>
            </a:r>
            <a:r>
              <a:rPr lang="en-US" sz="1200" dirty="0" smtClean="0">
                <a:solidFill>
                  <a:schemeClr val="tx1"/>
                </a:solidFill>
              </a:rPr>
              <a:t>* </a:t>
            </a:r>
            <a:r>
              <a:rPr lang="en-US" sz="1200" dirty="0" err="1" smtClean="0">
                <a:solidFill>
                  <a:schemeClr val="tx1"/>
                </a:solidFill>
              </a:rPr>
              <a:t>hashTable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151812" y="22098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13812" y="2209800"/>
            <a:ext cx="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360612" y="2819400"/>
            <a:ext cx="6553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60612" y="2819400"/>
            <a:ext cx="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3047" y="3578424"/>
            <a:ext cx="1675129" cy="5847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nt</a:t>
            </a:r>
            <a:r>
              <a:rPr lang="en-US" sz="1600" dirty="0" smtClean="0">
                <a:solidFill>
                  <a:schemeClr val="tx1"/>
                </a:solidFill>
              </a:rPr>
              <a:t> count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LinkedList</a:t>
            </a:r>
            <a:r>
              <a:rPr lang="en-US" sz="1600" dirty="0" smtClean="0">
                <a:solidFill>
                  <a:schemeClr val="tx1"/>
                </a:solidFill>
              </a:rPr>
              <a:t>* </a:t>
            </a:r>
            <a:r>
              <a:rPr lang="en-US" sz="1600" dirty="0" err="1" smtClean="0">
                <a:solidFill>
                  <a:schemeClr val="tx1"/>
                </a:solidFill>
              </a:rPr>
              <a:t>LLArr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98176" y="3578424"/>
            <a:ext cx="1675129" cy="5847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nt</a:t>
            </a:r>
            <a:r>
              <a:rPr lang="en-US" sz="1600" dirty="0" smtClean="0">
                <a:solidFill>
                  <a:schemeClr val="tx1"/>
                </a:solidFill>
              </a:rPr>
              <a:t> count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LinkedList</a:t>
            </a:r>
            <a:r>
              <a:rPr lang="en-US" sz="1600" dirty="0" smtClean="0">
                <a:solidFill>
                  <a:schemeClr val="tx1"/>
                </a:solidFill>
              </a:rPr>
              <a:t>* </a:t>
            </a:r>
            <a:r>
              <a:rPr lang="en-US" sz="1600" dirty="0" err="1" smtClean="0">
                <a:solidFill>
                  <a:schemeClr val="tx1"/>
                </a:solidFill>
              </a:rPr>
              <a:t>LLArr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3305" y="3578424"/>
            <a:ext cx="1675129" cy="5847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nt</a:t>
            </a:r>
            <a:r>
              <a:rPr lang="en-US" sz="1600" dirty="0" smtClean="0">
                <a:solidFill>
                  <a:schemeClr val="tx1"/>
                </a:solidFill>
              </a:rPr>
              <a:t> count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LinkedList</a:t>
            </a:r>
            <a:r>
              <a:rPr lang="en-US" sz="1600" dirty="0" smtClean="0">
                <a:solidFill>
                  <a:schemeClr val="tx1"/>
                </a:solidFill>
              </a:rPr>
              <a:t>* </a:t>
            </a:r>
            <a:r>
              <a:rPr lang="en-US" sz="1600" dirty="0" err="1" smtClean="0">
                <a:solidFill>
                  <a:schemeClr val="tx1"/>
                </a:solidFill>
              </a:rPr>
              <a:t>LLArr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48434" y="3578423"/>
            <a:ext cx="402221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0655" y="3578423"/>
            <a:ext cx="402221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52876" y="3578423"/>
            <a:ext cx="402221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65812" y="2108199"/>
            <a:ext cx="2286000" cy="149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41612" y="4038600"/>
            <a:ext cx="0" cy="5612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85460" y="4629834"/>
            <a:ext cx="769467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racer0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0612" y="5569174"/>
            <a:ext cx="769467" cy="5847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racer1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41612" y="5255997"/>
            <a:ext cx="1180" cy="271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720941">
            <a:off x="-203866" y="6136702"/>
            <a:ext cx="760877" cy="10345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Diagrams (Binary Search Tree)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883" y="1752600"/>
            <a:ext cx="12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</a:rPr>
              <a:t>BST* </a:t>
            </a:r>
            <a:r>
              <a:rPr lang="en-US" sz="1400" dirty="0" err="1" smtClean="0">
                <a:solidFill>
                  <a:prstClr val="white"/>
                </a:solidFill>
              </a:rPr>
              <a:t>racerTree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489615" y="1906489"/>
            <a:ext cx="32999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9612" y="1676400"/>
            <a:ext cx="2819400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prstClr val="white"/>
                </a:solidFill>
              </a:rPr>
              <a:t>int</a:t>
            </a:r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1200" dirty="0" err="1" smtClean="0">
                <a:solidFill>
                  <a:prstClr val="white"/>
                </a:solidFill>
              </a:rPr>
              <a:t>itemCount</a:t>
            </a:r>
            <a:endParaRPr lang="en-US" sz="1200" dirty="0" smtClean="0">
              <a:solidFill>
                <a:prstClr val="white"/>
              </a:solidFill>
            </a:endParaRPr>
          </a:p>
          <a:p>
            <a:r>
              <a:rPr lang="en-US" sz="1200" dirty="0" err="1" smtClean="0">
                <a:solidFill>
                  <a:prstClr val="white"/>
                </a:solidFill>
              </a:rPr>
              <a:t>BSTnode</a:t>
            </a:r>
            <a:r>
              <a:rPr lang="en-US" sz="1200" dirty="0" smtClean="0">
                <a:solidFill>
                  <a:prstClr val="white"/>
                </a:solidFill>
              </a:rPr>
              <a:t>* root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141830" y="2005109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13812" y="2005109"/>
            <a:ext cx="0" cy="8142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094412" y="2819400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03710" y="2819400"/>
            <a:ext cx="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55830" y="1930398"/>
            <a:ext cx="2286000" cy="149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46230" y="3500736"/>
            <a:ext cx="1752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racer2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6856412" y="4719936"/>
            <a:ext cx="1752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racer3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3493630" y="4719936"/>
            <a:ext cx="1752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racer1</a:t>
            </a:r>
            <a:endParaRPr lang="en-US" sz="2800" dirty="0"/>
          </a:p>
        </p:txBody>
      </p:sp>
      <p:cxnSp>
        <p:nvCxnSpPr>
          <p:cNvPr id="10" name="Straight Arrow Connector 9"/>
          <p:cNvCxnSpPr>
            <a:endCxn id="25" idx="7"/>
          </p:cNvCxnSpPr>
          <p:nvPr/>
        </p:nvCxnSpPr>
        <p:spPr>
          <a:xfrm flipH="1">
            <a:off x="4989568" y="4419600"/>
            <a:ext cx="419044" cy="4788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24" idx="1"/>
          </p:cNvCxnSpPr>
          <p:nvPr/>
        </p:nvCxnSpPr>
        <p:spPr>
          <a:xfrm>
            <a:off x="6742168" y="4541388"/>
            <a:ext cx="370906" cy="3570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0302" y="2620715"/>
            <a:ext cx="2362200" cy="13849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ItemType</a:t>
            </a:r>
            <a:r>
              <a:rPr lang="en-US" sz="2800" dirty="0" smtClean="0">
                <a:solidFill>
                  <a:schemeClr val="tx1"/>
                </a:solidFill>
              </a:rPr>
              <a:t> item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BSTnode</a:t>
            </a:r>
            <a:r>
              <a:rPr lang="en-US" sz="2800" dirty="0" smtClean="0">
                <a:solidFill>
                  <a:schemeClr val="tx1"/>
                </a:solidFill>
              </a:rPr>
              <a:t>* left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BSTnode</a:t>
            </a:r>
            <a:r>
              <a:rPr lang="en-US" sz="2800" dirty="0" smtClean="0">
                <a:solidFill>
                  <a:schemeClr val="tx1"/>
                </a:solidFill>
              </a:rPr>
              <a:t>* right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endCxn id="5" idx="1"/>
          </p:cNvCxnSpPr>
          <p:nvPr/>
        </p:nvCxnSpPr>
        <p:spPr>
          <a:xfrm>
            <a:off x="3652502" y="2620715"/>
            <a:ext cx="1850390" cy="10585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1"/>
          </p:cNvCxnSpPr>
          <p:nvPr/>
        </p:nvCxnSpPr>
        <p:spPr>
          <a:xfrm flipV="1">
            <a:off x="3661800" y="3679284"/>
            <a:ext cx="1841092" cy="326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396775">
            <a:off x="10285520" y="1623372"/>
            <a:ext cx="2159001" cy="373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19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224" y="338915"/>
            <a:ext cx="1128737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creen Shot 2014-12-03 at 3.56.5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68547"/>
            <a:ext cx="8453929" cy="4623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Screen Shot 2014-12-03 at 3.59.03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7377" y="1279981"/>
            <a:ext cx="4441448" cy="46239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368826">
            <a:off x="3729600" y="-1486390"/>
            <a:ext cx="5326283" cy="1009842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Screen Shot 2014-12-03 at 3.57.5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1219" y="533400"/>
            <a:ext cx="8612682" cy="5858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Screen Shot 2014-12-03 at 3.59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8212" y="107617"/>
            <a:ext cx="7696200" cy="6750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724400"/>
            <a:ext cx="2159001" cy="373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creen Shot 2014-12-03 at 4.00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0612" y="0"/>
            <a:ext cx="7620000" cy="7071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4464778">
            <a:off x="-231488" y="2572437"/>
            <a:ext cx="626900" cy="6971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341</Words>
  <Application>Microsoft Office PowerPoint</Application>
  <PresentationFormat>Custom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</vt:lpstr>
      <vt:lpstr>Tech 16x9</vt:lpstr>
      <vt:lpstr>Track Time™© </vt:lpstr>
      <vt:lpstr>General Program Structure</vt:lpstr>
      <vt:lpstr>Racer Class (Our Primary Data Type)</vt:lpstr>
      <vt:lpstr>Data Structure Diagrams (Hash Table)</vt:lpstr>
      <vt:lpstr>Data Structure Diagrams (Binary Search Tree)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control structure</vt:lpstr>
      <vt:lpstr>Hash Function</vt:lpstr>
      <vt:lpstr>Collision Resolution</vt:lpstr>
      <vt:lpstr>EL 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2014-12-04T03:34:39Z</dcterms:created>
  <dcterms:modified xsi:type="dcterms:W3CDTF">2014-12-05T02:34:24Z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