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6" r:id="rId5"/>
  </p:sldMasterIdLst>
  <p:notesMasterIdLst>
    <p:notesMasterId r:id="rId25"/>
  </p:notesMasterIdLst>
  <p:sldIdLst>
    <p:sldId id="256" r:id="rId6"/>
    <p:sldId id="261" r:id="rId7"/>
    <p:sldId id="264" r:id="rId8"/>
    <p:sldId id="273" r:id="rId9"/>
    <p:sldId id="321" r:id="rId10"/>
    <p:sldId id="275" r:id="rId11"/>
    <p:sldId id="320" r:id="rId12"/>
    <p:sldId id="346" r:id="rId13"/>
    <p:sldId id="347" r:id="rId14"/>
    <p:sldId id="335" r:id="rId15"/>
    <p:sldId id="330" r:id="rId16"/>
    <p:sldId id="333" r:id="rId17"/>
    <p:sldId id="334" r:id="rId18"/>
    <p:sldId id="332" r:id="rId19"/>
    <p:sldId id="328" r:id="rId20"/>
    <p:sldId id="337" r:id="rId21"/>
    <p:sldId id="341" r:id="rId22"/>
    <p:sldId id="344" r:id="rId23"/>
    <p:sldId id="262" r:id="rId24"/>
  </p:sldIdLst>
  <p:sldSz cx="9144000" cy="5143500" type="screen16x9"/>
  <p:notesSz cx="6858000" cy="12382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2B3"/>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AACF796-34B6-4EEE-B986-8767A2D3309C}" type="doc">
      <dgm:prSet loTypeId="urn:microsoft.com/office/officeart/2005/8/layout/cycle8#1" loCatId="cycle" qsTypeId="urn:microsoft.com/office/officeart/2005/8/quickstyle/simple1#1" qsCatId="simple" csTypeId="urn:microsoft.com/office/officeart/2005/8/colors/accent1_2#1" csCatId="accent1" phldr="1"/>
      <dgm:spPr/>
    </dgm:pt>
    <dgm:pt modelId="{060D6256-9686-482C-97F1-701FB4C95624}">
      <dgm:prSet phldrT="[Text]" custT="1"/>
      <dgm:spPr/>
      <dgm:t>
        <a:bodyPr/>
        <a:lstStyle/>
        <a:p>
          <a:r>
            <a:rPr lang="en-SG" sz="1000" b="1"/>
            <a:t>Customer Demography</a:t>
          </a:r>
        </a:p>
        <a:p>
          <a:r>
            <a:rPr lang="en-SG" sz="1000" b="1"/>
            <a:t>And Transaction</a:t>
          </a:r>
        </a:p>
        <a:p>
          <a:r>
            <a:rPr lang="en-SG" sz="1000" b="1"/>
            <a:t>Data</a:t>
          </a:r>
        </a:p>
      </dgm:t>
    </dgm:pt>
    <dgm:pt modelId="{0DA71D1B-D33D-42B5-9740-EB52EABFBF6C}" type="parTrans" cxnId="{2D270FE8-1517-47D3-877B-D80AEB47661D}">
      <dgm:prSet/>
      <dgm:spPr/>
      <dgm:t>
        <a:bodyPr/>
        <a:lstStyle/>
        <a:p>
          <a:endParaRPr lang="en-SG"/>
        </a:p>
      </dgm:t>
    </dgm:pt>
    <dgm:pt modelId="{CD277EB8-0DCD-473C-8392-BD47F5369BA2}" type="sibTrans" cxnId="{2D270FE8-1517-47D3-877B-D80AEB47661D}">
      <dgm:prSet/>
      <dgm:spPr/>
      <dgm:t>
        <a:bodyPr/>
        <a:lstStyle/>
        <a:p>
          <a:endParaRPr lang="en-SG"/>
        </a:p>
      </dgm:t>
    </dgm:pt>
    <dgm:pt modelId="{4B8371FA-C4B5-4A03-9C64-A064440BCCA3}">
      <dgm:prSet phldrT="[Text]" custT="1"/>
      <dgm:spPr/>
      <dgm:t>
        <a:bodyPr/>
        <a:lstStyle/>
        <a:p>
          <a:r>
            <a:rPr lang="en-SG" sz="1000" b="1"/>
            <a:t>Understand Customer Profile</a:t>
          </a:r>
        </a:p>
        <a:p>
          <a:r>
            <a:rPr lang="en-SG" sz="1000" b="1"/>
            <a:t>And Do Target Marketing</a:t>
          </a:r>
        </a:p>
      </dgm:t>
    </dgm:pt>
    <dgm:pt modelId="{E30A88C9-EFFA-4FB3-A358-BDC0209CEAE1}" type="parTrans" cxnId="{4F0DD668-6821-4B6B-BF4F-3876A46AF4E1}">
      <dgm:prSet/>
      <dgm:spPr/>
      <dgm:t>
        <a:bodyPr/>
        <a:lstStyle/>
        <a:p>
          <a:endParaRPr lang="en-SG"/>
        </a:p>
      </dgm:t>
    </dgm:pt>
    <dgm:pt modelId="{E83FF587-079A-4CF2-A73C-C77AC8623A6C}" type="sibTrans" cxnId="{4F0DD668-6821-4B6B-BF4F-3876A46AF4E1}">
      <dgm:prSet/>
      <dgm:spPr/>
      <dgm:t>
        <a:bodyPr/>
        <a:lstStyle/>
        <a:p>
          <a:endParaRPr lang="en-SG"/>
        </a:p>
      </dgm:t>
    </dgm:pt>
    <dgm:pt modelId="{E5BAAF38-C63B-4DA7-A959-07235EA2E24F}">
      <dgm:prSet phldrT="[Text]" custT="1"/>
      <dgm:spPr/>
      <dgm:t>
        <a:bodyPr/>
        <a:lstStyle/>
        <a:p>
          <a:r>
            <a:rPr lang="en-SG" sz="1000" b="1" i="0"/>
            <a:t>Retain Customers and Generate More Revenue</a:t>
          </a:r>
        </a:p>
      </dgm:t>
    </dgm:pt>
    <dgm:pt modelId="{1F1C5425-6671-459A-AF72-38F8CF08D495}" type="parTrans" cxnId="{ADA9CAB9-F147-4803-948C-6E7024229425}">
      <dgm:prSet/>
      <dgm:spPr/>
      <dgm:t>
        <a:bodyPr/>
        <a:lstStyle/>
        <a:p>
          <a:endParaRPr lang="en-SG"/>
        </a:p>
      </dgm:t>
    </dgm:pt>
    <dgm:pt modelId="{34E02717-A717-4B39-A9AD-E5C931F1E30F}" type="sibTrans" cxnId="{ADA9CAB9-F147-4803-948C-6E7024229425}">
      <dgm:prSet/>
      <dgm:spPr/>
      <dgm:t>
        <a:bodyPr/>
        <a:lstStyle/>
        <a:p>
          <a:endParaRPr lang="en-SG"/>
        </a:p>
      </dgm:t>
    </dgm:pt>
    <dgm:pt modelId="{37BB9D9D-4D9E-41F7-B4DF-FB2CEE41043C}" type="pres">
      <dgm:prSet presAssocID="{1AACF796-34B6-4EEE-B986-8767A2D3309C}" presName="compositeShape" presStyleCnt="0">
        <dgm:presLayoutVars>
          <dgm:chMax val="7"/>
          <dgm:dir/>
          <dgm:resizeHandles val="exact"/>
        </dgm:presLayoutVars>
      </dgm:prSet>
      <dgm:spPr/>
    </dgm:pt>
    <dgm:pt modelId="{2F4052D4-6628-4A37-A67C-4A1CD07CA704}" type="pres">
      <dgm:prSet presAssocID="{1AACF796-34B6-4EEE-B986-8767A2D3309C}" presName="wedge1" presStyleLbl="node1" presStyleIdx="0" presStyleCnt="3" custAng="0" custScaleX="103457" custScaleY="102761" custLinFactNeighborX="76" custLinFactNeighborY="1095"/>
      <dgm:spPr/>
    </dgm:pt>
    <dgm:pt modelId="{1BC49C09-97B1-4484-B425-A70E6ECD540D}" type="pres">
      <dgm:prSet presAssocID="{1AACF796-34B6-4EEE-B986-8767A2D3309C}" presName="dummy1a" presStyleCnt="0"/>
      <dgm:spPr/>
    </dgm:pt>
    <dgm:pt modelId="{9346F3F3-1F5C-4D1A-B416-0708FB1DF69E}" type="pres">
      <dgm:prSet presAssocID="{1AACF796-34B6-4EEE-B986-8767A2D3309C}" presName="dummy1b" presStyleCnt="0"/>
      <dgm:spPr/>
    </dgm:pt>
    <dgm:pt modelId="{126BF2C1-0BC7-44D3-AF23-3A60926C14F2}" type="pres">
      <dgm:prSet presAssocID="{1AACF796-34B6-4EEE-B986-8767A2D3309C}" presName="wedge1Tx" presStyleLbl="node1" presStyleIdx="0" presStyleCnt="3">
        <dgm:presLayoutVars>
          <dgm:chMax val="0"/>
          <dgm:chPref val="0"/>
          <dgm:bulletEnabled val="1"/>
        </dgm:presLayoutVars>
      </dgm:prSet>
      <dgm:spPr/>
    </dgm:pt>
    <dgm:pt modelId="{24BD029B-F519-435F-A0D0-5AFE42579F5A}" type="pres">
      <dgm:prSet presAssocID="{1AACF796-34B6-4EEE-B986-8767A2D3309C}" presName="wedge2" presStyleLbl="node1" presStyleIdx="1" presStyleCnt="3"/>
      <dgm:spPr/>
    </dgm:pt>
    <dgm:pt modelId="{EA4BBF92-1B71-468A-9A79-82CC0FCA16F8}" type="pres">
      <dgm:prSet presAssocID="{1AACF796-34B6-4EEE-B986-8767A2D3309C}" presName="dummy2a" presStyleCnt="0"/>
      <dgm:spPr/>
    </dgm:pt>
    <dgm:pt modelId="{C5BEAA20-6011-425C-93E2-ED5BCE20E72F}" type="pres">
      <dgm:prSet presAssocID="{1AACF796-34B6-4EEE-B986-8767A2D3309C}" presName="dummy2b" presStyleCnt="0"/>
      <dgm:spPr/>
    </dgm:pt>
    <dgm:pt modelId="{3980080E-5D8E-4653-B12A-65BE7A109A55}" type="pres">
      <dgm:prSet presAssocID="{1AACF796-34B6-4EEE-B986-8767A2D3309C}" presName="wedge2Tx" presStyleLbl="node1" presStyleIdx="1" presStyleCnt="3">
        <dgm:presLayoutVars>
          <dgm:chMax val="0"/>
          <dgm:chPref val="0"/>
          <dgm:bulletEnabled val="1"/>
        </dgm:presLayoutVars>
      </dgm:prSet>
      <dgm:spPr/>
    </dgm:pt>
    <dgm:pt modelId="{7640B417-27ED-419D-9AA9-739F19494464}" type="pres">
      <dgm:prSet presAssocID="{1AACF796-34B6-4EEE-B986-8767A2D3309C}" presName="wedge3" presStyleLbl="node1" presStyleIdx="2" presStyleCnt="3" custScaleX="99830" custScaleY="97538" custLinFactNeighborX="2392" custLinFactNeighborY="-664"/>
      <dgm:spPr/>
    </dgm:pt>
    <dgm:pt modelId="{08AC94B1-9F7C-49D1-B9A6-28CF4A62DF97}" type="pres">
      <dgm:prSet presAssocID="{1AACF796-34B6-4EEE-B986-8767A2D3309C}" presName="dummy3a" presStyleCnt="0"/>
      <dgm:spPr/>
    </dgm:pt>
    <dgm:pt modelId="{93B868C3-20BA-4C69-A4D1-B07E16F09B7A}" type="pres">
      <dgm:prSet presAssocID="{1AACF796-34B6-4EEE-B986-8767A2D3309C}" presName="dummy3b" presStyleCnt="0"/>
      <dgm:spPr/>
    </dgm:pt>
    <dgm:pt modelId="{050381EB-F7AB-4CA3-9C8A-9365E62357EC}" type="pres">
      <dgm:prSet presAssocID="{1AACF796-34B6-4EEE-B986-8767A2D3309C}" presName="wedge3Tx" presStyleLbl="node1" presStyleIdx="2" presStyleCnt="3">
        <dgm:presLayoutVars>
          <dgm:chMax val="0"/>
          <dgm:chPref val="0"/>
          <dgm:bulletEnabled val="1"/>
        </dgm:presLayoutVars>
      </dgm:prSet>
      <dgm:spPr/>
    </dgm:pt>
    <dgm:pt modelId="{2F1E233F-A999-4F68-8482-5631C7A33294}" type="pres">
      <dgm:prSet presAssocID="{CD277EB8-0DCD-473C-8392-BD47F5369BA2}" presName="arrowWedge1" presStyleLbl="fgSibTrans2D1" presStyleIdx="0" presStyleCnt="3" custAng="10800000" custFlipVert="1" custFlipHor="1" custScaleX="101062" custScaleY="96436" custLinFactNeighborX="303" custLinFactNeighborY="-1920"/>
      <dgm:spPr/>
    </dgm:pt>
    <dgm:pt modelId="{EFB94EF3-7288-4CA3-BC16-88609C9D6AF5}" type="pres">
      <dgm:prSet presAssocID="{E83FF587-079A-4CF2-A73C-C77AC8623A6C}" presName="arrowWedge2" presStyleLbl="fgSibTrans2D1" presStyleIdx="1" presStyleCnt="3"/>
      <dgm:spPr/>
    </dgm:pt>
    <dgm:pt modelId="{50A63DBA-0EE7-45C4-8C2E-425C96FC470E}" type="pres">
      <dgm:prSet presAssocID="{34E02717-A717-4B39-A9AD-E5C931F1E30F}" presName="arrowWedge3" presStyleLbl="fgSibTrans2D1" presStyleIdx="2" presStyleCnt="3"/>
      <dgm:spPr/>
    </dgm:pt>
  </dgm:ptLst>
  <dgm:cxnLst>
    <dgm:cxn modelId="{20FFF91E-9221-40CF-8F7A-7AC450E0B567}" type="presOf" srcId="{060D6256-9686-482C-97F1-701FB4C95624}" destId="{2F4052D4-6628-4A37-A67C-4A1CD07CA704}" srcOrd="0" destOrd="0" presId="urn:microsoft.com/office/officeart/2005/8/layout/cycle8#1"/>
    <dgm:cxn modelId="{AA88A027-DBD8-47EC-818D-D5E5D3FF5057}" type="presOf" srcId="{4B8371FA-C4B5-4A03-9C64-A064440BCCA3}" destId="{24BD029B-F519-435F-A0D0-5AFE42579F5A}" srcOrd="0" destOrd="0" presId="urn:microsoft.com/office/officeart/2005/8/layout/cycle8#1"/>
    <dgm:cxn modelId="{4F0DD668-6821-4B6B-BF4F-3876A46AF4E1}" srcId="{1AACF796-34B6-4EEE-B986-8767A2D3309C}" destId="{4B8371FA-C4B5-4A03-9C64-A064440BCCA3}" srcOrd="1" destOrd="0" parTransId="{E30A88C9-EFFA-4FB3-A358-BDC0209CEAE1}" sibTransId="{E83FF587-079A-4CF2-A73C-C77AC8623A6C}"/>
    <dgm:cxn modelId="{96F5D689-331D-4CFB-AE9F-811C7961BB88}" type="presOf" srcId="{E5BAAF38-C63B-4DA7-A959-07235EA2E24F}" destId="{050381EB-F7AB-4CA3-9C8A-9365E62357EC}" srcOrd="1" destOrd="0" presId="urn:microsoft.com/office/officeart/2005/8/layout/cycle8#1"/>
    <dgm:cxn modelId="{9ADFB2A1-560F-40E0-8037-371555CD4D11}" type="presOf" srcId="{060D6256-9686-482C-97F1-701FB4C95624}" destId="{126BF2C1-0BC7-44D3-AF23-3A60926C14F2}" srcOrd="1" destOrd="0" presId="urn:microsoft.com/office/officeart/2005/8/layout/cycle8#1"/>
    <dgm:cxn modelId="{736999B5-4FE2-4733-911C-5711FD907013}" type="presOf" srcId="{E5BAAF38-C63B-4DA7-A959-07235EA2E24F}" destId="{7640B417-27ED-419D-9AA9-739F19494464}" srcOrd="0" destOrd="0" presId="urn:microsoft.com/office/officeart/2005/8/layout/cycle8#1"/>
    <dgm:cxn modelId="{ADA9CAB9-F147-4803-948C-6E7024229425}" srcId="{1AACF796-34B6-4EEE-B986-8767A2D3309C}" destId="{E5BAAF38-C63B-4DA7-A959-07235EA2E24F}" srcOrd="2" destOrd="0" parTransId="{1F1C5425-6671-459A-AF72-38F8CF08D495}" sibTransId="{34E02717-A717-4B39-A9AD-E5C931F1E30F}"/>
    <dgm:cxn modelId="{A3C98FE5-A8EB-4C35-ABCF-EFC99FFFF8CD}" type="presOf" srcId="{4B8371FA-C4B5-4A03-9C64-A064440BCCA3}" destId="{3980080E-5D8E-4653-B12A-65BE7A109A55}" srcOrd="1" destOrd="0" presId="urn:microsoft.com/office/officeart/2005/8/layout/cycle8#1"/>
    <dgm:cxn modelId="{2D270FE8-1517-47D3-877B-D80AEB47661D}" srcId="{1AACF796-34B6-4EEE-B986-8767A2D3309C}" destId="{060D6256-9686-482C-97F1-701FB4C95624}" srcOrd="0" destOrd="0" parTransId="{0DA71D1B-D33D-42B5-9740-EB52EABFBF6C}" sibTransId="{CD277EB8-0DCD-473C-8392-BD47F5369BA2}"/>
    <dgm:cxn modelId="{6F6A5DEA-498B-41C3-BD6B-ECD47A4BD56F}" type="presOf" srcId="{1AACF796-34B6-4EEE-B986-8767A2D3309C}" destId="{37BB9D9D-4D9E-41F7-B4DF-FB2CEE41043C}" srcOrd="0" destOrd="0" presId="urn:microsoft.com/office/officeart/2005/8/layout/cycle8#1"/>
    <dgm:cxn modelId="{CAEF2712-9DA7-4E6D-AAAD-EFA8376A7DC7}" type="presParOf" srcId="{37BB9D9D-4D9E-41F7-B4DF-FB2CEE41043C}" destId="{2F4052D4-6628-4A37-A67C-4A1CD07CA704}" srcOrd="0" destOrd="0" presId="urn:microsoft.com/office/officeart/2005/8/layout/cycle8#1"/>
    <dgm:cxn modelId="{2880FBFB-8D29-41F9-ACCE-F320FF3248D4}" type="presParOf" srcId="{37BB9D9D-4D9E-41F7-B4DF-FB2CEE41043C}" destId="{1BC49C09-97B1-4484-B425-A70E6ECD540D}" srcOrd="1" destOrd="0" presId="urn:microsoft.com/office/officeart/2005/8/layout/cycle8#1"/>
    <dgm:cxn modelId="{7B3453B1-2A1D-4DDE-B995-6CC2BCC4E658}" type="presParOf" srcId="{37BB9D9D-4D9E-41F7-B4DF-FB2CEE41043C}" destId="{9346F3F3-1F5C-4D1A-B416-0708FB1DF69E}" srcOrd="2" destOrd="0" presId="urn:microsoft.com/office/officeart/2005/8/layout/cycle8#1"/>
    <dgm:cxn modelId="{12A2644F-37ED-42D0-B9BD-940F8BDB014A}" type="presParOf" srcId="{37BB9D9D-4D9E-41F7-B4DF-FB2CEE41043C}" destId="{126BF2C1-0BC7-44D3-AF23-3A60926C14F2}" srcOrd="3" destOrd="0" presId="urn:microsoft.com/office/officeart/2005/8/layout/cycle8#1"/>
    <dgm:cxn modelId="{93BCAC4D-30F6-4596-98E9-8CDE1C3E5193}" type="presParOf" srcId="{37BB9D9D-4D9E-41F7-B4DF-FB2CEE41043C}" destId="{24BD029B-F519-435F-A0D0-5AFE42579F5A}" srcOrd="4" destOrd="0" presId="urn:microsoft.com/office/officeart/2005/8/layout/cycle8#1"/>
    <dgm:cxn modelId="{A999CA72-66D7-4CD6-9F24-07FD52BC85A5}" type="presParOf" srcId="{37BB9D9D-4D9E-41F7-B4DF-FB2CEE41043C}" destId="{EA4BBF92-1B71-468A-9A79-82CC0FCA16F8}" srcOrd="5" destOrd="0" presId="urn:microsoft.com/office/officeart/2005/8/layout/cycle8#1"/>
    <dgm:cxn modelId="{DF6E003F-091E-47A5-8BFA-0579808C8F90}" type="presParOf" srcId="{37BB9D9D-4D9E-41F7-B4DF-FB2CEE41043C}" destId="{C5BEAA20-6011-425C-93E2-ED5BCE20E72F}" srcOrd="6" destOrd="0" presId="urn:microsoft.com/office/officeart/2005/8/layout/cycle8#1"/>
    <dgm:cxn modelId="{F447B560-C353-4E53-95C6-728C1B97BD06}" type="presParOf" srcId="{37BB9D9D-4D9E-41F7-B4DF-FB2CEE41043C}" destId="{3980080E-5D8E-4653-B12A-65BE7A109A55}" srcOrd="7" destOrd="0" presId="urn:microsoft.com/office/officeart/2005/8/layout/cycle8#1"/>
    <dgm:cxn modelId="{806856E7-137A-4937-A59C-84288D84CBBB}" type="presParOf" srcId="{37BB9D9D-4D9E-41F7-B4DF-FB2CEE41043C}" destId="{7640B417-27ED-419D-9AA9-739F19494464}" srcOrd="8" destOrd="0" presId="urn:microsoft.com/office/officeart/2005/8/layout/cycle8#1"/>
    <dgm:cxn modelId="{37793690-9466-4EDC-AD13-92D3F77E9A6A}" type="presParOf" srcId="{37BB9D9D-4D9E-41F7-B4DF-FB2CEE41043C}" destId="{08AC94B1-9F7C-49D1-B9A6-28CF4A62DF97}" srcOrd="9" destOrd="0" presId="urn:microsoft.com/office/officeart/2005/8/layout/cycle8#1"/>
    <dgm:cxn modelId="{78BDE4F7-C4F6-42DE-B87D-05F02A3832EB}" type="presParOf" srcId="{37BB9D9D-4D9E-41F7-B4DF-FB2CEE41043C}" destId="{93B868C3-20BA-4C69-A4D1-B07E16F09B7A}" srcOrd="10" destOrd="0" presId="urn:microsoft.com/office/officeart/2005/8/layout/cycle8#1"/>
    <dgm:cxn modelId="{B79AC177-C021-46E8-BC3D-808A4FC37DE8}" type="presParOf" srcId="{37BB9D9D-4D9E-41F7-B4DF-FB2CEE41043C}" destId="{050381EB-F7AB-4CA3-9C8A-9365E62357EC}" srcOrd="11" destOrd="0" presId="urn:microsoft.com/office/officeart/2005/8/layout/cycle8#1"/>
    <dgm:cxn modelId="{3F5A3DD2-90AA-474F-BF3E-A65FA3F480F2}" type="presParOf" srcId="{37BB9D9D-4D9E-41F7-B4DF-FB2CEE41043C}" destId="{2F1E233F-A999-4F68-8482-5631C7A33294}" srcOrd="12" destOrd="0" presId="urn:microsoft.com/office/officeart/2005/8/layout/cycle8#1"/>
    <dgm:cxn modelId="{059F70EF-5148-40F3-97EE-42660BAE60E5}" type="presParOf" srcId="{37BB9D9D-4D9E-41F7-B4DF-FB2CEE41043C}" destId="{EFB94EF3-7288-4CA3-BC16-88609C9D6AF5}" srcOrd="13" destOrd="0" presId="urn:microsoft.com/office/officeart/2005/8/layout/cycle8#1"/>
    <dgm:cxn modelId="{84A6F576-F80F-4CF1-9A31-4C4C01BEF849}" type="presParOf" srcId="{37BB9D9D-4D9E-41F7-B4DF-FB2CEE41043C}" destId="{50A63DBA-0EE7-45C4-8C2E-425C96FC470E}" srcOrd="14" destOrd="0" presId="urn:microsoft.com/office/officeart/2005/8/layout/cycle8#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052D4-6628-4A37-A67C-4A1CD07CA704}">
      <dsp:nvSpPr>
        <dsp:cNvPr id="0" name=""/>
        <dsp:cNvSpPr/>
      </dsp:nvSpPr>
      <dsp:spPr>
        <a:xfrm>
          <a:off x="748218" y="182243"/>
          <a:ext cx="2315448" cy="2299871"/>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1" kern="1200"/>
            <a:t>Customer Demography</a:t>
          </a:r>
        </a:p>
        <a:p>
          <a:pPr marL="0" lvl="0" indent="0" algn="ctr" defTabSz="444500">
            <a:lnSpc>
              <a:spcPct val="90000"/>
            </a:lnSpc>
            <a:spcBef>
              <a:spcPct val="0"/>
            </a:spcBef>
            <a:spcAft>
              <a:spcPct val="35000"/>
            </a:spcAft>
            <a:buNone/>
          </a:pPr>
          <a:r>
            <a:rPr lang="en-SG" sz="1000" b="1" kern="1200"/>
            <a:t>And Transaction</a:t>
          </a:r>
        </a:p>
        <a:p>
          <a:pPr marL="0" lvl="0" indent="0" algn="ctr" defTabSz="444500">
            <a:lnSpc>
              <a:spcPct val="90000"/>
            </a:lnSpc>
            <a:spcBef>
              <a:spcPct val="0"/>
            </a:spcBef>
            <a:spcAft>
              <a:spcPct val="35000"/>
            </a:spcAft>
            <a:buNone/>
          </a:pPr>
          <a:r>
            <a:rPr lang="en-SG" sz="1000" b="1" kern="1200"/>
            <a:t>Data</a:t>
          </a:r>
        </a:p>
      </dsp:txBody>
      <dsp:txXfrm>
        <a:off x="1968514" y="669597"/>
        <a:ext cx="826945" cy="684485"/>
      </dsp:txXfrm>
    </dsp:sp>
    <dsp:sp modelId="{24BD029B-F519-435F-A0D0-5AFE42579F5A}">
      <dsp:nvSpPr>
        <dsp:cNvPr id="0" name=""/>
        <dsp:cNvSpPr/>
      </dsp:nvSpPr>
      <dsp:spPr>
        <a:xfrm>
          <a:off x="739108" y="268564"/>
          <a:ext cx="2238078" cy="2238078"/>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1" kern="1200"/>
            <a:t>Understand Customer Profile</a:t>
          </a:r>
        </a:p>
        <a:p>
          <a:pPr marL="0" lvl="0" indent="0" algn="ctr" defTabSz="444500">
            <a:lnSpc>
              <a:spcPct val="90000"/>
            </a:lnSpc>
            <a:spcBef>
              <a:spcPct val="0"/>
            </a:spcBef>
            <a:spcAft>
              <a:spcPct val="35000"/>
            </a:spcAft>
            <a:buNone/>
          </a:pPr>
          <a:r>
            <a:rPr lang="en-SG" sz="1000" b="1" kern="1200"/>
            <a:t>And Do Target Marketing</a:t>
          </a:r>
        </a:p>
      </dsp:txBody>
      <dsp:txXfrm>
        <a:off x="1271984" y="1720650"/>
        <a:ext cx="1198970" cy="586163"/>
      </dsp:txXfrm>
    </dsp:sp>
    <dsp:sp modelId="{7640B417-27ED-419D-9AA9-739F19494464}">
      <dsp:nvSpPr>
        <dsp:cNvPr id="0" name=""/>
        <dsp:cNvSpPr/>
      </dsp:nvSpPr>
      <dsp:spPr>
        <a:xfrm>
          <a:off x="748451" y="201322"/>
          <a:ext cx="2234273" cy="2182976"/>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SG" sz="1000" b="1" i="0" kern="1200"/>
            <a:t>Retain Customers and Generate More Revenue</a:t>
          </a:r>
        </a:p>
      </dsp:txBody>
      <dsp:txXfrm>
        <a:off x="1007255" y="663906"/>
        <a:ext cx="797954" cy="649695"/>
      </dsp:txXfrm>
    </dsp:sp>
    <dsp:sp modelId="{2F1E233F-A999-4F68-8482-5631C7A33294}">
      <dsp:nvSpPr>
        <dsp:cNvPr id="0" name=""/>
        <dsp:cNvSpPr/>
      </dsp:nvSpPr>
      <dsp:spPr>
        <a:xfrm rot="10800000" flipH="1" flipV="1">
          <a:off x="642161" y="70610"/>
          <a:ext cx="2541884" cy="2425532"/>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B94EF3-7288-4CA3-BC16-88609C9D6AF5}">
      <dsp:nvSpPr>
        <dsp:cNvPr id="0" name=""/>
        <dsp:cNvSpPr/>
      </dsp:nvSpPr>
      <dsp:spPr>
        <a:xfrm>
          <a:off x="600560" y="129875"/>
          <a:ext cx="2515173" cy="251517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A63DBA-0EE7-45C4-8C2E-425C96FC470E}">
      <dsp:nvSpPr>
        <dsp:cNvPr id="0" name=""/>
        <dsp:cNvSpPr/>
      </dsp:nvSpPr>
      <dsp:spPr>
        <a:xfrm>
          <a:off x="607847" y="35656"/>
          <a:ext cx="2515173" cy="251517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1">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99413-FE31-49B9-8646-FFA87310070D}" type="datetimeFigureOut">
              <a:rPr lang="ko-KR" altLang="en-US" smtClean="0"/>
              <a:t>2019-08-15</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368B0-E4C3-489B-9EDD-862E350A98F7}"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OCBC has rich credit card data and  excellent reputation. However, competitive market campaigns make OCBC need to know more about their customersretaining the valuable customers. In the meanwhile, OCBC analyst needs to balance the revenue and the risk.</a:t>
            </a:r>
          </a:p>
          <a:p>
            <a:r>
              <a:rPr lang="en-US"/>
              <a:t> </a:t>
            </a:r>
            <a:endParaRPr lang="en-US">
              <a:ea typeface="맑은 고딕"/>
            </a:endParaRPr>
          </a:p>
          <a:p>
            <a:r>
              <a:rPr lang="en-US"/>
              <a:t>We want to find out the customers based on the </a:t>
            </a:r>
            <a:r>
              <a:rPr lang="en-US" err="1"/>
              <a:t>volumn</a:t>
            </a:r>
            <a:r>
              <a:rPr lang="en-US"/>
              <a:t> of the data, hope that we can find out some special pattern. </a:t>
            </a:r>
            <a:endParaRPr lang="en-US">
              <a:ea typeface="맑은 고딕"/>
            </a:endParaRPr>
          </a:p>
          <a:p>
            <a:endParaRPr lang="en-US">
              <a:latin typeface="Calibri"/>
              <a:cs typeface="Calibri"/>
            </a:endParaRPr>
          </a:p>
        </p:txBody>
      </p:sp>
      <p:sp>
        <p:nvSpPr>
          <p:cNvPr id="4" name="Slide Number Placeholder 3"/>
          <p:cNvSpPr>
            <a:spLocks noGrp="1"/>
          </p:cNvSpPr>
          <p:nvPr>
            <p:ph type="sldNum" sz="quarter" idx="5"/>
          </p:nvPr>
        </p:nvSpPr>
        <p:spPr/>
        <p:txBody>
          <a:bodyPr/>
          <a:lstStyle/>
          <a:p>
            <a:fld id="{D94368B0-E4C3-489B-9EDD-862E350A98F7}" type="slidenum">
              <a:rPr lang="ko-KR" altLang="en-US" smtClean="0"/>
              <a:t>4</a:t>
            </a:fld>
            <a:endParaRPr lang="ko-KR" altLang="en-US"/>
          </a:p>
        </p:txBody>
      </p:sp>
    </p:spTree>
    <p:extLst>
      <p:ext uri="{BB962C8B-B14F-4D97-AF65-F5344CB8AC3E}">
        <p14:creationId xmlns:p14="http://schemas.microsoft.com/office/powerpoint/2010/main" val="780726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Therefore, we have two ways to deal with these valuable customers, one is trying to retain them by offering them special discounts no matter on gas station or the store they may head to after the gas station. </a:t>
            </a:r>
            <a:endParaRPr lang="en-US"/>
          </a:p>
        </p:txBody>
      </p:sp>
      <p:sp>
        <p:nvSpPr>
          <p:cNvPr id="4" name="Slide Number Placeholder 3"/>
          <p:cNvSpPr>
            <a:spLocks noGrp="1"/>
          </p:cNvSpPr>
          <p:nvPr>
            <p:ph type="sldNum" sz="quarter" idx="5"/>
          </p:nvPr>
        </p:nvSpPr>
        <p:spPr/>
        <p:txBody>
          <a:bodyPr/>
          <a:lstStyle/>
          <a:p>
            <a:fld id="{D94368B0-E4C3-489B-9EDD-862E350A98F7}" type="slidenum">
              <a:rPr lang="ko-KR" altLang="en-US" smtClean="0"/>
              <a:t>13</a:t>
            </a:fld>
            <a:endParaRPr lang="ko-KR" altLang="en-US"/>
          </a:p>
        </p:txBody>
      </p:sp>
    </p:spTree>
    <p:extLst>
      <p:ext uri="{BB962C8B-B14F-4D97-AF65-F5344CB8AC3E}">
        <p14:creationId xmlns:p14="http://schemas.microsoft.com/office/powerpoint/2010/main" val="831117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The another way is do cross sell to these group. We can offer them car insurance which OCBC now promoted.'</a:t>
            </a:r>
            <a:r>
              <a:rPr lang="en-US" err="1">
                <a:latin typeface="Calibri"/>
                <a:cs typeface="Calibri"/>
              </a:rPr>
              <a:t>Autowise</a:t>
            </a:r>
            <a:r>
              <a:rPr lang="en-US">
                <a:latin typeface="Calibri"/>
                <a:cs typeface="Calibri"/>
              </a:rPr>
              <a:t>' . Since, they all are car owners and frequently use car. They are more likely to face car problems, these will quite fit their preference. </a:t>
            </a:r>
          </a:p>
          <a:p>
            <a:r>
              <a:rPr lang="en-US">
                <a:latin typeface="Calibri"/>
                <a:cs typeface="Calibri"/>
              </a:rPr>
              <a:t>We hope we can do telephone/</a:t>
            </a:r>
            <a:r>
              <a:rPr lang="en-US" err="1">
                <a:latin typeface="Calibri"/>
                <a:cs typeface="Calibri"/>
              </a:rPr>
              <a:t>sms</a:t>
            </a:r>
            <a:r>
              <a:rPr lang="en-US">
                <a:latin typeface="Calibri"/>
                <a:cs typeface="Calibri"/>
              </a:rPr>
              <a:t> promotion on them.. And offer them one year free usage as the first purchase if they apply for the new co-brand or core card. </a:t>
            </a:r>
          </a:p>
        </p:txBody>
      </p:sp>
      <p:sp>
        <p:nvSpPr>
          <p:cNvPr id="4" name="Slide Number Placeholder 3"/>
          <p:cNvSpPr>
            <a:spLocks noGrp="1"/>
          </p:cNvSpPr>
          <p:nvPr>
            <p:ph type="sldNum" sz="quarter" idx="5"/>
          </p:nvPr>
        </p:nvSpPr>
        <p:spPr/>
        <p:txBody>
          <a:bodyPr/>
          <a:lstStyle/>
          <a:p>
            <a:fld id="{D94368B0-E4C3-489B-9EDD-862E350A98F7}" type="slidenum">
              <a:rPr lang="ko-KR" altLang="en-US" smtClean="0"/>
              <a:t>14</a:t>
            </a:fld>
            <a:endParaRPr lang="ko-KR" altLang="en-US"/>
          </a:p>
        </p:txBody>
      </p:sp>
    </p:spTree>
    <p:extLst>
      <p:ext uri="{BB962C8B-B14F-4D97-AF65-F5344CB8AC3E}">
        <p14:creationId xmlns:p14="http://schemas.microsoft.com/office/powerpoint/2010/main" val="1935214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Revolvers are consumers who carry credit card balances from one month to the next. Revolvers as a group are important sources of revenue since they pay interest on their balances. Thus, we try to predict revolver labels of new customers and make revolver segmentation to improve revenues of the bank.</a:t>
            </a:r>
          </a:p>
          <a:p>
            <a:endParaRPr lang="en-US"/>
          </a:p>
          <a:p>
            <a:r>
              <a:rPr lang="en-US"/>
              <a:t>In this dataset, there are over 8 thousand revolver customers and about 120 thousand transactions are made by revolver customers. Revolver customers spend mainly on daily expenses such as food, clothes and gas. Most revolver customers have credit limits under 20 thousand and age range of active revolvers is from 30 to 60 years old.</a:t>
            </a:r>
            <a:endParaRPr lang="en-US">
              <a:ea typeface="맑은 고딕"/>
            </a:endParaRPr>
          </a:p>
          <a:p>
            <a:endParaRPr lang="en-US"/>
          </a:p>
          <a:p>
            <a:r>
              <a:rPr lang="en-US"/>
              <a:t>We try to predict revolver labels of new customers and make revolver segmentation to improve revenues of the bank.</a:t>
            </a:r>
            <a:endParaRPr lang="en-US">
              <a:ea typeface="맑은 고딕"/>
            </a:endParaRPr>
          </a:p>
          <a:p>
            <a:endParaRPr lang="en-US">
              <a:latin typeface="맑은 고딕"/>
              <a:ea typeface="맑은 고딕"/>
              <a:cs typeface="Calibri" panose="020F0502020204030204"/>
            </a:endParaRPr>
          </a:p>
          <a:p>
            <a:endParaRPr lang="en-US">
              <a:latin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D94368B0-E4C3-489B-9EDD-862E350A98F7}" type="slidenum">
              <a:rPr lang="ko-KR" altLang="en-US" smtClean="0"/>
              <a:t>16</a:t>
            </a:fld>
            <a:endParaRPr lang="ko-K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Data transformation and feature Engineering: </a:t>
            </a:r>
          </a:p>
          <a:p>
            <a:r>
              <a:rPr lang="en-US"/>
              <a:t>a. Join Demographics and Transaction data and select rows with </a:t>
            </a:r>
            <a:r>
              <a:rPr lang="en-US" err="1"/>
              <a:t>transactor</a:t>
            </a:r>
            <a:r>
              <a:rPr lang="en-US"/>
              <a:t> and hard revolver labels </a:t>
            </a:r>
            <a:endParaRPr lang="en-US">
              <a:ea typeface="맑은 고딕"/>
            </a:endParaRPr>
          </a:p>
          <a:p>
            <a:r>
              <a:rPr lang="en-US"/>
              <a:t>b. </a:t>
            </a:r>
            <a:r>
              <a:rPr lang="en-US" err="1"/>
              <a:t>Groupby</a:t>
            </a:r>
            <a:r>
              <a:rPr lang="en-US"/>
              <a:t> ID and do some aggregations </a:t>
            </a:r>
            <a:endParaRPr lang="en-US">
              <a:ea typeface="맑은 고딕"/>
            </a:endParaRPr>
          </a:p>
          <a:p>
            <a:endParaRPr lang="en-US"/>
          </a:p>
          <a:p>
            <a:r>
              <a:rPr lang="en-US"/>
              <a:t>c. Important feature: Average daily spending amount for each merchant categories and card type, Average daily spending amount for all transactions </a:t>
            </a:r>
            <a:endParaRPr lang="en-US">
              <a:ea typeface="맑은 고딕"/>
            </a:endParaRPr>
          </a:p>
          <a:p>
            <a:endParaRPr lang="en-US"/>
          </a:p>
          <a:p>
            <a:r>
              <a:rPr lang="en-US"/>
              <a:t>2. </a:t>
            </a:r>
            <a:r>
              <a:rPr lang="en-US" b="1"/>
              <a:t>Binary Classification: "1" means hard revolver. "0" means </a:t>
            </a:r>
            <a:r>
              <a:rPr lang="en-US" b="1" err="1"/>
              <a:t>transactors</a:t>
            </a:r>
            <a:r>
              <a:rPr lang="en-US" b="1"/>
              <a:t>.</a:t>
            </a:r>
            <a:endParaRPr lang="en-US" b="1">
              <a:ea typeface="맑은 고딕"/>
            </a:endParaRPr>
          </a:p>
          <a:p>
            <a:r>
              <a:rPr lang="en-US" b="1">
                <a:ea typeface="맑은 고딕"/>
              </a:rPr>
              <a:t>The reason why we predict hard revolver is we think the features of hard revolver and </a:t>
            </a:r>
            <a:r>
              <a:rPr lang="en-US" b="1" err="1">
                <a:ea typeface="맑은 고딕"/>
              </a:rPr>
              <a:t>occa</a:t>
            </a:r>
            <a:r>
              <a:rPr lang="en-US" b="1">
                <a:ea typeface="맑은 고딕"/>
              </a:rPr>
              <a:t>/middle revolvers are different. Even the hard revolver is risky, they still are majority of the revolvers and can generate more revenue based on their transaction. </a:t>
            </a:r>
          </a:p>
          <a:p>
            <a:endParaRPr lang="en-US" b="1">
              <a:ea typeface="맑은 고딕"/>
            </a:endParaRPr>
          </a:p>
          <a:p>
            <a:r>
              <a:rPr lang="en-US"/>
              <a:t>3. Best Model: Random Forest.  Other models used: Decision Tree, SVM, AdaBoost.</a:t>
            </a:r>
            <a:endParaRPr lang="en-US">
              <a:ea typeface="맑은 고딕"/>
            </a:endParaRPr>
          </a:p>
          <a:p>
            <a:endParaRPr lang="en-US">
              <a:latin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D94368B0-E4C3-489B-9EDD-862E350A98F7}" type="slidenum">
              <a:rPr lang="ko-KR" altLang="en-US" smtClean="0"/>
              <a:t>18</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Therefore, we hope we can help </a:t>
            </a:r>
            <a:r>
              <a:rPr lang="en-GB" err="1"/>
              <a:t>ocbc</a:t>
            </a:r>
            <a:r>
              <a:rPr lang="en-GB"/>
              <a:t> to achieve two objectives: one is to predict the revolver (increase the revenue). the second one know our customers and retain them.[cross sell and up sell]</a:t>
            </a:r>
            <a:endParaRPr lang="en-US"/>
          </a:p>
          <a:p>
            <a:endParaRPr lang="en-US">
              <a:latin typeface="Calibri"/>
              <a:cs typeface="Calibri"/>
            </a:endParaRPr>
          </a:p>
          <a:p>
            <a:endParaRPr lang="en-US">
              <a:latin typeface="Calibri"/>
              <a:cs typeface="Calibri"/>
            </a:endParaRPr>
          </a:p>
        </p:txBody>
      </p:sp>
      <p:sp>
        <p:nvSpPr>
          <p:cNvPr id="4" name="Slide Number Placeholder 3"/>
          <p:cNvSpPr>
            <a:spLocks noGrp="1"/>
          </p:cNvSpPr>
          <p:nvPr>
            <p:ph type="sldNum" sz="quarter" idx="5"/>
          </p:nvPr>
        </p:nvSpPr>
        <p:spPr/>
        <p:txBody>
          <a:bodyPr/>
          <a:lstStyle/>
          <a:p>
            <a:fld id="{D94368B0-E4C3-489B-9EDD-862E350A98F7}" type="slidenum">
              <a:rPr lang="ko-KR" altLang="en-US" smtClean="0"/>
              <a:t>5</a:t>
            </a:fld>
            <a:endParaRPr lang="ko-KR" altLang="en-US"/>
          </a:p>
        </p:txBody>
      </p:sp>
    </p:spTree>
    <p:extLst>
      <p:ext uri="{BB962C8B-B14F-4D97-AF65-F5344CB8AC3E}">
        <p14:creationId xmlns:p14="http://schemas.microsoft.com/office/powerpoint/2010/main" val="100494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RFM Model ：</a:t>
            </a:r>
            <a:endParaRPr lang="en-US"/>
          </a:p>
          <a:p>
            <a:r>
              <a:rPr lang="en-GB"/>
              <a:t>Differentiate the middle value but active customer from the transaction data set. (MVAC)</a:t>
            </a:r>
            <a:endParaRPr lang="en-GB">
              <a:ea typeface="맑은 고딕"/>
            </a:endParaRPr>
          </a:p>
          <a:p>
            <a:r>
              <a:rPr lang="en-GB"/>
              <a:t>After that, we try to </a:t>
            </a:r>
            <a:r>
              <a:rPr lang="en-GB" err="1"/>
              <a:t>analyze</a:t>
            </a:r>
            <a:r>
              <a:rPr lang="en-GB"/>
              <a:t> and conclude the pattern of MVAC and use clustering and MBA analysis to deep dive into some high value groups from there. </a:t>
            </a:r>
            <a:endParaRPr lang="en-GB">
              <a:ea typeface="맑은 고딕"/>
            </a:endParaRPr>
          </a:p>
          <a:p>
            <a:r>
              <a:rPr lang="en-GB"/>
              <a:t> </a:t>
            </a:r>
            <a:endParaRPr lang="en-GB">
              <a:ea typeface="맑은 고딕"/>
            </a:endParaRPr>
          </a:p>
          <a:p>
            <a:r>
              <a:rPr lang="en-GB"/>
              <a:t>Revolver Prediction</a:t>
            </a:r>
            <a:endParaRPr lang="en-GB">
              <a:ea typeface="맑은 고딕"/>
            </a:endParaRPr>
          </a:p>
          <a:p>
            <a:r>
              <a:rPr lang="en-GB"/>
              <a:t>Allow bank pre-predict revolver flag of new customer based on their transaction data and profile.</a:t>
            </a:r>
            <a:endParaRPr lang="en-GB">
              <a:ea typeface="맑은 고딕"/>
            </a:endParaRPr>
          </a:p>
          <a:p>
            <a:r>
              <a:rPr lang="en-GB">
                <a:ea typeface="맑은 고딕"/>
              </a:rPr>
              <a:t>We only predict hard revolvers, because the hard revolvers will have more unique pattern and generate more interest after balancing with the risk.</a:t>
            </a:r>
            <a:endParaRPr lang="en-GB"/>
          </a:p>
          <a:p>
            <a:r>
              <a:rPr lang="en-GB"/>
              <a:t> </a:t>
            </a:r>
            <a:endParaRPr lang="en-GB">
              <a:ea typeface="맑은 고딕"/>
            </a:endParaRPr>
          </a:p>
        </p:txBody>
      </p:sp>
      <p:sp>
        <p:nvSpPr>
          <p:cNvPr id="4" name="Slide Number Placeholder 3"/>
          <p:cNvSpPr>
            <a:spLocks noGrp="1"/>
          </p:cNvSpPr>
          <p:nvPr>
            <p:ph type="sldNum" sz="quarter" idx="5"/>
          </p:nvPr>
        </p:nvSpPr>
        <p:spPr/>
        <p:txBody>
          <a:bodyPr/>
          <a:lstStyle/>
          <a:p>
            <a:fld id="{D94368B0-E4C3-489B-9EDD-862E350A98F7}" type="slidenum">
              <a:rPr lang="ko-KR" altLang="en-US" smtClean="0"/>
              <a:t>6</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Then, lets have a general idea of what is MVAC customer.</a:t>
            </a:r>
          </a:p>
        </p:txBody>
      </p:sp>
      <p:sp>
        <p:nvSpPr>
          <p:cNvPr id="4" name="Slide Number Placeholder 3"/>
          <p:cNvSpPr>
            <a:spLocks noGrp="1"/>
          </p:cNvSpPr>
          <p:nvPr>
            <p:ph type="sldNum" sz="quarter" idx="5"/>
          </p:nvPr>
        </p:nvSpPr>
        <p:spPr/>
        <p:txBody>
          <a:bodyPr/>
          <a:lstStyle/>
          <a:p>
            <a:fld id="{D94368B0-E4C3-489B-9EDD-862E350A98F7}" type="slidenum">
              <a:rPr lang="ko-KR" altLang="en-US" smtClean="0"/>
              <a:t>7</a:t>
            </a:fld>
            <a:endParaRPr lang="ko-KR" altLang="en-US"/>
          </a:p>
        </p:txBody>
      </p:sp>
    </p:spTree>
    <p:extLst>
      <p:ext uri="{BB962C8B-B14F-4D97-AF65-F5344CB8AC3E}">
        <p14:creationId xmlns:p14="http://schemas.microsoft.com/office/powerpoint/2010/main" val="4221941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MVAC are extract from RFM model with high frequency and median level transaction amounts.</a:t>
            </a:r>
          </a:p>
          <a:p>
            <a:r>
              <a:rPr lang="en-US">
                <a:latin typeface="Calibri"/>
                <a:cs typeface="Calibri"/>
              </a:rPr>
              <a:t>The gender is half </a:t>
            </a:r>
            <a:r>
              <a:rPr lang="en-US" err="1">
                <a:latin typeface="Calibri"/>
                <a:cs typeface="Calibri"/>
              </a:rPr>
              <a:t>half</a:t>
            </a:r>
            <a:r>
              <a:rPr lang="en-US">
                <a:latin typeface="Calibri"/>
                <a:cs typeface="Calibri"/>
              </a:rPr>
              <a:t>. They are more in middle age and spend more on life needs.</a:t>
            </a:r>
          </a:p>
        </p:txBody>
      </p:sp>
      <p:sp>
        <p:nvSpPr>
          <p:cNvPr id="4" name="Slide Number Placeholder 3"/>
          <p:cNvSpPr>
            <a:spLocks noGrp="1"/>
          </p:cNvSpPr>
          <p:nvPr>
            <p:ph type="sldNum" sz="quarter" idx="5"/>
          </p:nvPr>
        </p:nvSpPr>
        <p:spPr/>
        <p:txBody>
          <a:bodyPr/>
          <a:lstStyle/>
          <a:p>
            <a:fld id="{D94368B0-E4C3-489B-9EDD-862E350A98F7}" type="slidenum">
              <a:rPr lang="ko-KR" altLang="en-US" smtClean="0"/>
              <a:t>8</a:t>
            </a:fld>
            <a:endParaRPr lang="ko-KR" altLang="en-US"/>
          </a:p>
        </p:txBody>
      </p:sp>
    </p:spTree>
    <p:extLst>
      <p:ext uri="{BB962C8B-B14F-4D97-AF65-F5344CB8AC3E}">
        <p14:creationId xmlns:p14="http://schemas.microsoft.com/office/powerpoint/2010/main" val="3256068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For MVAC, they spend $2935 in average per </a:t>
            </a:r>
            <a:r>
              <a:rPr lang="en-US" err="1">
                <a:latin typeface="Calibri"/>
                <a:cs typeface="Calibri"/>
              </a:rPr>
              <a:t>quartar</a:t>
            </a:r>
            <a:r>
              <a:rPr lang="en-US">
                <a:latin typeface="Calibri"/>
                <a:cs typeface="Calibri"/>
              </a:rPr>
              <a:t>. And we have 3163 projected customers. Therefore, they can generate more than 37 million dollars per year</a:t>
            </a:r>
          </a:p>
        </p:txBody>
      </p:sp>
      <p:sp>
        <p:nvSpPr>
          <p:cNvPr id="4" name="Slide Number Placeholder 3"/>
          <p:cNvSpPr>
            <a:spLocks noGrp="1"/>
          </p:cNvSpPr>
          <p:nvPr>
            <p:ph type="sldNum" sz="quarter" idx="5"/>
          </p:nvPr>
        </p:nvSpPr>
        <p:spPr/>
        <p:txBody>
          <a:bodyPr/>
          <a:lstStyle/>
          <a:p>
            <a:fld id="{D94368B0-E4C3-489B-9EDD-862E350A98F7}" type="slidenum">
              <a:rPr lang="ko-KR" altLang="en-US" smtClean="0"/>
              <a:t>9</a:t>
            </a:fld>
            <a:endParaRPr lang="ko-KR" altLang="en-US"/>
          </a:p>
        </p:txBody>
      </p:sp>
    </p:spTree>
    <p:extLst>
      <p:ext uri="{BB962C8B-B14F-4D97-AF65-F5344CB8AC3E}">
        <p14:creationId xmlns:p14="http://schemas.microsoft.com/office/powerpoint/2010/main" val="532122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After we find out MVAC customers are really the valuable, we think </a:t>
            </a:r>
            <a:r>
              <a:rPr lang="en-US" err="1">
                <a:latin typeface="Calibri"/>
                <a:cs typeface="Calibri"/>
              </a:rPr>
              <a:t>ocbc</a:t>
            </a:r>
            <a:r>
              <a:rPr lang="en-US">
                <a:latin typeface="Calibri"/>
                <a:cs typeface="Calibri"/>
              </a:rPr>
              <a:t> should retain, we </a:t>
            </a:r>
            <a:r>
              <a:rPr lang="en-US" err="1">
                <a:latin typeface="Calibri"/>
                <a:cs typeface="Calibri"/>
              </a:rPr>
              <a:t>wanna</a:t>
            </a:r>
            <a:r>
              <a:rPr lang="en-US">
                <a:latin typeface="Calibri"/>
                <a:cs typeface="Calibri"/>
              </a:rPr>
              <a:t> know what kind of accurate targeting measure can be taken in these group. We use k-means clustering to deal with the MVAC customers and find out one special cluster who are all car owners.</a:t>
            </a:r>
          </a:p>
          <a:p>
            <a:r>
              <a:rPr lang="en-US">
                <a:latin typeface="Calibri"/>
                <a:cs typeface="Calibri"/>
              </a:rPr>
              <a:t>The main feature of the car owners are :…..</a:t>
            </a:r>
          </a:p>
        </p:txBody>
      </p:sp>
      <p:sp>
        <p:nvSpPr>
          <p:cNvPr id="4" name="Slide Number Placeholder 3"/>
          <p:cNvSpPr>
            <a:spLocks noGrp="1"/>
          </p:cNvSpPr>
          <p:nvPr>
            <p:ph type="sldNum" sz="quarter" idx="5"/>
          </p:nvPr>
        </p:nvSpPr>
        <p:spPr/>
        <p:txBody>
          <a:bodyPr/>
          <a:lstStyle/>
          <a:p>
            <a:fld id="{D94368B0-E4C3-489B-9EDD-862E350A98F7}" type="slidenum">
              <a:rPr lang="ko-KR" altLang="en-US" smtClean="0"/>
              <a:t>10</a:t>
            </a:fld>
            <a:endParaRPr lang="ko-KR" altLang="en-US"/>
          </a:p>
        </p:txBody>
      </p:sp>
    </p:spTree>
    <p:extLst>
      <p:ext uri="{BB962C8B-B14F-4D97-AF65-F5344CB8AC3E}">
        <p14:creationId xmlns:p14="http://schemas.microsoft.com/office/powerpoint/2010/main" val="412921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D94368B0-E4C3-489B-9EDD-862E350A98F7}" type="slidenum">
              <a:rPr lang="ko-KR" altLang="en-US" smtClean="0"/>
              <a:t>11</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맑은 고딕"/>
              </a:rPr>
              <a:t>We set confidence more than 50%, which mean they are more convincing.</a:t>
            </a:r>
            <a:endParaRPr lang="en-US"/>
          </a:p>
          <a:p>
            <a:r>
              <a:rPr lang="en-US">
                <a:ea typeface="맑은 고딕"/>
              </a:rPr>
              <a:t>After the people go to gas station like </a:t>
            </a:r>
            <a:r>
              <a:rPr lang="en-US" err="1">
                <a:ea typeface="맑은 고딕"/>
              </a:rPr>
              <a:t>esso</a:t>
            </a:r>
            <a:r>
              <a:rPr lang="en-US">
                <a:ea typeface="맑은 고딕"/>
              </a:rPr>
              <a:t> and </a:t>
            </a:r>
            <a:r>
              <a:rPr lang="en-US" err="1">
                <a:ea typeface="맑은 고딕"/>
              </a:rPr>
              <a:t>caltex</a:t>
            </a:r>
            <a:r>
              <a:rPr lang="en-US">
                <a:ea typeface="맑은 고딕"/>
              </a:rPr>
              <a:t>, they are more likely to spend on life spending.</a:t>
            </a:r>
          </a:p>
          <a:p>
            <a:r>
              <a:rPr lang="en-US"/>
              <a:t>For specific car owners, they spend $542 in average per </a:t>
            </a:r>
            <a:r>
              <a:rPr lang="en-US" err="1"/>
              <a:t>quartar</a:t>
            </a:r>
            <a:r>
              <a:rPr lang="en-US"/>
              <a:t>. hey can generate more than 1.95 million dollars per year</a:t>
            </a:r>
          </a:p>
        </p:txBody>
      </p:sp>
      <p:sp>
        <p:nvSpPr>
          <p:cNvPr id="4" name="Slide Number Placeholder 3"/>
          <p:cNvSpPr>
            <a:spLocks noGrp="1"/>
          </p:cNvSpPr>
          <p:nvPr>
            <p:ph type="sldNum" sz="quarter" idx="10"/>
          </p:nvPr>
        </p:nvSpPr>
        <p:spPr/>
        <p:txBody>
          <a:bodyPr/>
          <a:lstStyle/>
          <a:p>
            <a:fld id="{D94368B0-E4C3-489B-9EDD-862E350A98F7}" type="slidenum">
              <a:rPr lang="ko-KR" altLang="en-US" smtClean="0"/>
              <a:t>12</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2" name="Rectangle 1"/>
          <p:cNvSpPr/>
          <p:nvPr userDrawn="1"/>
        </p:nvSpPr>
        <p:spPr>
          <a:xfrm>
            <a:off x="0" y="2571750"/>
            <a:ext cx="9144000" cy="2571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1435" y="339502"/>
            <a:ext cx="2105436" cy="437369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2566870" y="267494"/>
            <a:ext cx="6577129" cy="648072"/>
          </a:xfrm>
          <a:prstGeom prst="rect">
            <a:avLst/>
          </a:prstGeom>
        </p:spPr>
        <p:txBody>
          <a:bodyPr anchor="ctr"/>
          <a:lstStyle>
            <a:lvl1pPr marL="0" indent="0" algn="l">
              <a:buNone/>
              <a:defRPr sz="3600" b="0" baseline="0">
                <a:solidFill>
                  <a:schemeClr val="accent1"/>
                </a:solidFill>
                <a:latin typeface="+mj-lt"/>
                <a:cs typeface="Arial" panose="020B0604020202020204" pitchFamily="34" charset="0"/>
              </a:defRPr>
            </a:lvl1pPr>
          </a:lstStyle>
          <a:p>
            <a:pPr lvl="0"/>
            <a:r>
              <a:rPr lang="en-US" altLang="ko-KR"/>
              <a:t>BASIC LAYOUT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anose="020B0604020202020204" pitchFamily="34" charset="0"/>
              </a:defRPr>
            </a:lvl1pPr>
          </a:lstStyle>
          <a:p>
            <a:pPr lvl="0"/>
            <a:r>
              <a:rPr lang="en-US" altLang="ko-KR"/>
              <a:t>Insert the title of your subtitle Here</a:t>
            </a:r>
          </a:p>
        </p:txBody>
      </p:sp>
      <p:sp>
        <p:nvSpPr>
          <p:cNvPr id="2" name="Rectangle 1"/>
          <p:cNvSpPr/>
          <p:nvPr userDrawn="1"/>
        </p:nvSpPr>
        <p:spPr>
          <a:xfrm>
            <a:off x="0" y="4876006"/>
            <a:ext cx="9144000"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612811"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Frame 2"/>
          <p:cNvSpPr/>
          <p:nvPr userDrawn="1"/>
        </p:nvSpPr>
        <p:spPr>
          <a:xfrm>
            <a:off x="485315" y="1131590"/>
            <a:ext cx="1944216" cy="3384376"/>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Picture Placeholder 2"/>
          <p:cNvSpPr>
            <a:spLocks noGrp="1"/>
          </p:cNvSpPr>
          <p:nvPr>
            <p:ph type="pic" idx="12" hasCustomPrompt="1"/>
          </p:nvPr>
        </p:nvSpPr>
        <p:spPr>
          <a:xfrm>
            <a:off x="2684518"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5" name="Frame 14"/>
          <p:cNvSpPr/>
          <p:nvPr userDrawn="1"/>
        </p:nvSpPr>
        <p:spPr>
          <a:xfrm>
            <a:off x="2557022" y="1131590"/>
            <a:ext cx="1944216" cy="3384376"/>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Picture Placeholder 2"/>
          <p:cNvSpPr>
            <a:spLocks noGrp="1"/>
          </p:cNvSpPr>
          <p:nvPr>
            <p:ph type="pic" idx="13" hasCustomPrompt="1"/>
          </p:nvPr>
        </p:nvSpPr>
        <p:spPr>
          <a:xfrm>
            <a:off x="4756225"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7" name="Frame 16"/>
          <p:cNvSpPr/>
          <p:nvPr userDrawn="1"/>
        </p:nvSpPr>
        <p:spPr>
          <a:xfrm>
            <a:off x="4628729" y="1131590"/>
            <a:ext cx="1944216" cy="3384376"/>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Picture Placeholder 2"/>
          <p:cNvSpPr>
            <a:spLocks noGrp="1"/>
          </p:cNvSpPr>
          <p:nvPr>
            <p:ph type="pic" idx="14" hasCustomPrompt="1"/>
          </p:nvPr>
        </p:nvSpPr>
        <p:spPr>
          <a:xfrm>
            <a:off x="6827932"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19" name="Frame 18"/>
          <p:cNvSpPr/>
          <p:nvPr userDrawn="1"/>
        </p:nvSpPr>
        <p:spPr>
          <a:xfrm>
            <a:off x="6700436" y="1131590"/>
            <a:ext cx="1944216" cy="3384376"/>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804248" y="307249"/>
            <a:ext cx="2016224" cy="453650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0" hasCustomPrompt="1"/>
          </p:nvPr>
        </p:nvSpPr>
        <p:spPr>
          <a:xfrm>
            <a:off x="2915816" y="307249"/>
            <a:ext cx="3744416" cy="453650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anose="020B0604020202020204"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latin typeface="+mn-lt"/>
                <a:cs typeface="Arial" panose="020B0604020202020204" pitchFamily="34" charset="0"/>
              </a:defRPr>
            </a:lvl1pPr>
          </a:lstStyle>
          <a:p>
            <a:pPr lvl="0"/>
            <a:r>
              <a:rPr lang="en-US" altLang="ko-KR"/>
              <a:t>Insert the title of your subtitle Here</a:t>
            </a:r>
          </a:p>
        </p:txBody>
      </p:sp>
      <p:sp>
        <p:nvSpPr>
          <p:cNvPr id="5" name="Picture Placeholder 2"/>
          <p:cNvSpPr>
            <a:spLocks noGrp="1"/>
          </p:cNvSpPr>
          <p:nvPr>
            <p:ph type="pic" idx="1" hasCustomPrompt="1"/>
          </p:nvPr>
        </p:nvSpPr>
        <p:spPr>
          <a:xfrm>
            <a:off x="459144" y="1259703"/>
            <a:ext cx="1728000" cy="17280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2" hasCustomPrompt="1"/>
          </p:nvPr>
        </p:nvSpPr>
        <p:spPr>
          <a:xfrm>
            <a:off x="2331352" y="3116468"/>
            <a:ext cx="1728000" cy="17280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 name="Rectangle 1"/>
          <p:cNvSpPr/>
          <p:nvPr userDrawn="1"/>
        </p:nvSpPr>
        <p:spPr>
          <a:xfrm>
            <a:off x="2331160" y="1259511"/>
            <a:ext cx="1728192" cy="1728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459144" y="3116276"/>
            <a:ext cx="1728192" cy="1728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icture Placeholder 2"/>
          <p:cNvSpPr>
            <a:spLocks noGrp="1"/>
          </p:cNvSpPr>
          <p:nvPr>
            <p:ph type="pic" idx="13" hasCustomPrompt="1"/>
          </p:nvPr>
        </p:nvSpPr>
        <p:spPr>
          <a:xfrm>
            <a:off x="4203560" y="1259511"/>
            <a:ext cx="4464496" cy="35849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259632" y="483518"/>
            <a:ext cx="3463180" cy="417646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6" name="Rectangle 5"/>
          <p:cNvSpPr/>
          <p:nvPr userDrawn="1"/>
        </p:nvSpPr>
        <p:spPr>
          <a:xfrm>
            <a:off x="0" y="1285875"/>
            <a:ext cx="9144000" cy="257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7" name="Picture 3" descr="D:\GoogleSlides\002-기본자료\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8024" y="750706"/>
            <a:ext cx="3744416" cy="373346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4934706" y="874686"/>
            <a:ext cx="3441499" cy="2345136"/>
          </a:xfrm>
          <a:prstGeom prst="rect">
            <a:avLst/>
          </a:prstGeom>
          <a:solidFill>
            <a:schemeClr val="bg1">
              <a:lumMod val="95000"/>
            </a:schemeClr>
          </a:solidFill>
          <a:effectLst/>
        </p:spPr>
        <p:txBody>
          <a:bodyPr anchor="ctr"/>
          <a:lstStyle>
            <a:lvl1pPr marL="0" indent="0" algn="ctr">
              <a:buNone/>
              <a:defRPr sz="1200" b="1"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Text Placeholder 9"/>
          <p:cNvSpPr>
            <a:spLocks noGrp="1"/>
          </p:cNvSpPr>
          <p:nvPr>
            <p:ph type="body" sz="quarter" idx="10" hasCustomPrompt="1"/>
          </p:nvPr>
        </p:nvSpPr>
        <p:spPr>
          <a:xfrm>
            <a:off x="467544" y="181632"/>
            <a:ext cx="8676456" cy="576064"/>
          </a:xfrm>
          <a:prstGeom prst="rect">
            <a:avLst/>
          </a:prstGeom>
        </p:spPr>
        <p:txBody>
          <a:bodyPr anchor="ctr"/>
          <a:lstStyle>
            <a:lvl1pPr marL="0" indent="0" algn="l">
              <a:buNone/>
              <a:defRPr sz="3600" b="0" baseline="0">
                <a:solidFill>
                  <a:schemeClr val="accent1"/>
                </a:solidFill>
                <a:latin typeface="+mj-lt"/>
                <a:cs typeface="Arial" panose="020B0604020202020204" pitchFamily="34" charset="0"/>
              </a:defRPr>
            </a:lvl1pPr>
          </a:lstStyle>
          <a:p>
            <a:pPr lvl="0"/>
            <a:r>
              <a:rPr lang="en-US" altLang="ko-KR"/>
              <a:t>IMAGES &amp; CONTENTS</a:t>
            </a:r>
          </a:p>
        </p:txBody>
      </p:sp>
      <p:sp>
        <p:nvSpPr>
          <p:cNvPr id="9" name="Text Placeholder 9"/>
          <p:cNvSpPr>
            <a:spLocks noGrp="1"/>
          </p:cNvSpPr>
          <p:nvPr>
            <p:ph type="body" sz="quarter" idx="11" hasCustomPrompt="1"/>
          </p:nvPr>
        </p:nvSpPr>
        <p:spPr>
          <a:xfrm>
            <a:off x="467544" y="757696"/>
            <a:ext cx="8676456" cy="288032"/>
          </a:xfrm>
          <a:prstGeom prst="rect">
            <a:avLst/>
          </a:prstGeom>
        </p:spPr>
        <p:txBody>
          <a:bodyPr anchor="ctr"/>
          <a:lstStyle>
            <a:lvl1pPr marL="0" indent="0" algn="l">
              <a:buNone/>
              <a:defRPr sz="1200" b="0" baseline="0">
                <a:solidFill>
                  <a:schemeClr val="accent1"/>
                </a:solidFill>
                <a:latin typeface="+mn-lt"/>
                <a:cs typeface="Arial" panose="020B0604020202020204" pitchFamily="34" charset="0"/>
              </a:defRPr>
            </a:lvl1pPr>
          </a:lstStyle>
          <a:p>
            <a:pPr lvl="0"/>
            <a:r>
              <a:rPr lang="en-US" altLang="ko-KR"/>
              <a:t>Insert the title of your subtitle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3" name="Rectangle 2"/>
          <p:cNvSpPr/>
          <p:nvPr userDrawn="1"/>
        </p:nvSpPr>
        <p:spPr>
          <a:xfrm>
            <a:off x="0" y="0"/>
            <a:ext cx="9144000" cy="25717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23318" y="896439"/>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7347454" y="1034587"/>
            <a:ext cx="1080120"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0" hasCustomPrompt="1"/>
          </p:nvPr>
        </p:nvSpPr>
        <p:spPr>
          <a:xfrm>
            <a:off x="5697095" y="1181296"/>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2915816" y="0"/>
            <a:ext cx="3312368" cy="51435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8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35740" y="468065"/>
            <a:ext cx="4032448"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0" hasCustomPrompt="1"/>
          </p:nvPr>
        </p:nvSpPr>
        <p:spPr>
          <a:xfrm>
            <a:off x="4576312" y="46806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1" hasCustomPrompt="1"/>
          </p:nvPr>
        </p:nvSpPr>
        <p:spPr>
          <a:xfrm>
            <a:off x="4576312" y="262830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2" hasCustomPrompt="1"/>
          </p:nvPr>
        </p:nvSpPr>
        <p:spPr>
          <a:xfrm>
            <a:off x="6700660" y="262830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 name="Rectangle 1"/>
          <p:cNvSpPr/>
          <p:nvPr userDrawn="1"/>
        </p:nvSpPr>
        <p:spPr>
          <a:xfrm>
            <a:off x="6700436" y="468065"/>
            <a:ext cx="2016224" cy="20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19716" y="195485"/>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0" hasCustomPrompt="1"/>
          </p:nvPr>
        </p:nvSpPr>
        <p:spPr>
          <a:xfrm>
            <a:off x="219716" y="2643758"/>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1" hasCustomPrompt="1"/>
          </p:nvPr>
        </p:nvSpPr>
        <p:spPr>
          <a:xfrm>
            <a:off x="5980356" y="195485"/>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2" hasCustomPrompt="1"/>
          </p:nvPr>
        </p:nvSpPr>
        <p:spPr>
          <a:xfrm>
            <a:off x="5980356" y="2643758"/>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 name="Rectangle 1"/>
          <p:cNvSpPr/>
          <p:nvPr userDrawn="1"/>
        </p:nvSpPr>
        <p:spPr>
          <a:xfrm>
            <a:off x="3275856" y="195485"/>
            <a:ext cx="2593954" cy="4774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r Use Layout">
    <p:spTree>
      <p:nvGrpSpPr>
        <p:cNvPr id="1" name=""/>
        <p:cNvGrpSpPr/>
        <p:nvPr/>
      </p:nvGrpSpPr>
      <p:grpSpPr>
        <a:xfrm>
          <a:off x="0" y="0"/>
          <a:ext cx="0" cy="0"/>
          <a:chOff x="0" y="0"/>
          <a:chExt cx="0" cy="0"/>
        </a:xfrm>
      </p:grpSpPr>
      <p:sp>
        <p:nvSpPr>
          <p:cNvPr id="2" name="Rectangle 1"/>
          <p:cNvSpPr/>
          <p:nvPr userDrawn="1"/>
        </p:nvSpPr>
        <p:spPr>
          <a:xfrm>
            <a:off x="0" y="2571750"/>
            <a:ext cx="9144000" cy="2571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037" y="708009"/>
            <a:ext cx="1793463" cy="372562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1892500" y="483518"/>
            <a:ext cx="7251500" cy="576064"/>
          </a:xfrm>
          <a:prstGeom prst="rect">
            <a:avLst/>
          </a:prstGeom>
        </p:spPr>
        <p:txBody>
          <a:bodyPr anchor="ctr"/>
          <a:lstStyle>
            <a:lvl1pPr marL="0" indent="0" algn="l">
              <a:buNone/>
              <a:defRPr sz="3600" b="0" baseline="0">
                <a:solidFill>
                  <a:schemeClr val="accent1"/>
                </a:solidFill>
                <a:latin typeface="+mj-lt"/>
                <a:cs typeface="Arial" panose="020B0604020202020204" pitchFamily="34" charset="0"/>
              </a:defRPr>
            </a:lvl1pPr>
          </a:lstStyle>
          <a:p>
            <a:pPr lvl="0"/>
            <a:r>
              <a:rPr lang="en-US" altLang="ko-KR"/>
              <a:t>BASIC LAYOUT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anose="020B0604020202020204" pitchFamily="34" charset="0"/>
              </a:defRPr>
            </a:lvl1pPr>
          </a:lstStyle>
          <a:p>
            <a:r>
              <a:rPr lang="en-US" altLang="ko-KR"/>
              <a:t>Fully Editable Shapes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anose="020B0604020202020204" pitchFamily="34" charset="0"/>
              </a:defRPr>
            </a:lvl1pPr>
          </a:lstStyle>
          <a:p>
            <a:pPr lvl="0"/>
            <a:r>
              <a:rPr lang="en-US" altLang="ko-KR"/>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3796" y="1203597"/>
            <a:ext cx="3481636" cy="1808583"/>
          </a:xfrm>
          <a:prstGeom prst="rect">
            <a:avLst/>
          </a:prstGeom>
        </p:spPr>
        <p:txBody>
          <a:bodyPr anchor="ctr"/>
          <a:lstStyle>
            <a:lvl1pPr marL="0" indent="0" algn="ctr">
              <a:lnSpc>
                <a:spcPct val="100000"/>
              </a:lnSpc>
              <a:buNone/>
              <a:defRPr sz="3600" b="0" baseline="0">
                <a:solidFill>
                  <a:schemeClr val="bg1"/>
                </a:solidFill>
                <a:latin typeface="+mj-lt"/>
                <a:cs typeface="Arial" panose="020B0604020202020204" pitchFamily="34" charset="0"/>
              </a:defRPr>
            </a:lvl1pPr>
          </a:lstStyle>
          <a:p>
            <a:pPr lvl="0"/>
            <a:r>
              <a:rPr lang="en-US" altLang="ko-KR"/>
              <a:t>FREE</a:t>
            </a:r>
          </a:p>
          <a:p>
            <a:pPr lvl="0"/>
            <a:r>
              <a:rPr lang="en-US" altLang="ko-KR"/>
              <a:t>PPT</a:t>
            </a:r>
          </a:p>
          <a:p>
            <a:pPr lvl="0"/>
            <a:r>
              <a:rPr lang="en-US" altLang="ko-KR"/>
              <a:t>TEMPLATES</a:t>
            </a:r>
          </a:p>
        </p:txBody>
      </p:sp>
      <p:sp>
        <p:nvSpPr>
          <p:cNvPr id="11" name="Text Placeholder 9"/>
          <p:cNvSpPr>
            <a:spLocks noGrp="1"/>
          </p:cNvSpPr>
          <p:nvPr>
            <p:ph type="body" sz="quarter" idx="11" hasCustomPrompt="1"/>
          </p:nvPr>
        </p:nvSpPr>
        <p:spPr>
          <a:xfrm>
            <a:off x="2833796" y="3012181"/>
            <a:ext cx="3481636" cy="85571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a:t>INSTERT</a:t>
            </a:r>
          </a:p>
          <a:p>
            <a:pPr lvl="0"/>
            <a:r>
              <a:rPr lang="en-US" altLang="ko-KR"/>
              <a:t>THE TITLE OF YOUR</a:t>
            </a:r>
          </a:p>
          <a:p>
            <a:pPr lvl="0"/>
            <a:r>
              <a:rPr lang="en-US" altLang="ko-KR"/>
              <a:t>PRESENTATION HERE</a:t>
            </a:r>
            <a:endParaRPr lang="ko-KR"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2879812" y="874038"/>
            <a:ext cx="3384376" cy="3384376"/>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879812" y="1995686"/>
            <a:ext cx="3384376" cy="576063"/>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a:t>Thank you</a:t>
            </a:r>
          </a:p>
        </p:txBody>
      </p:sp>
      <p:sp>
        <p:nvSpPr>
          <p:cNvPr id="11" name="Text Placeholder 9"/>
          <p:cNvSpPr>
            <a:spLocks noGrp="1"/>
          </p:cNvSpPr>
          <p:nvPr>
            <p:ph type="body" sz="quarter" idx="11" hasCustomPrompt="1"/>
          </p:nvPr>
        </p:nvSpPr>
        <p:spPr>
          <a:xfrm>
            <a:off x="2879664" y="2571750"/>
            <a:ext cx="3384376" cy="508248"/>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a:t>Insert the title</a:t>
            </a:r>
          </a:p>
          <a:p>
            <a:pPr lvl="0"/>
            <a:r>
              <a:rPr lang="en-US" altLang="ko-KR"/>
              <a:t>of your subtitle Here</a:t>
            </a:r>
          </a:p>
        </p:txBody>
      </p:sp>
      <p:sp>
        <p:nvSpPr>
          <p:cNvPr id="5" name="Rectangle 4"/>
          <p:cNvSpPr/>
          <p:nvPr userDrawn="1"/>
        </p:nvSpPr>
        <p:spPr>
          <a:xfrm rot="2551977">
            <a:off x="8622803" y="-175729"/>
            <a:ext cx="216024" cy="828048"/>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8" name="Rectangle 7"/>
          <p:cNvSpPr/>
          <p:nvPr userDrawn="1"/>
        </p:nvSpPr>
        <p:spPr>
          <a:xfrm rot="2551977">
            <a:off x="8702909" y="-64441"/>
            <a:ext cx="216024" cy="1220895"/>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9" name="Rectangle 8"/>
          <p:cNvSpPr/>
          <p:nvPr userDrawn="1"/>
        </p:nvSpPr>
        <p:spPr>
          <a:xfrm rot="2359288">
            <a:off x="201572" y="3936189"/>
            <a:ext cx="216024" cy="1240840"/>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2" name="Rectangle 11"/>
          <p:cNvSpPr/>
          <p:nvPr userDrawn="1"/>
        </p:nvSpPr>
        <p:spPr>
          <a:xfrm rot="2359288">
            <a:off x="272370" y="4409776"/>
            <a:ext cx="216024" cy="904565"/>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Agenda Layout">
    <p:spTree>
      <p:nvGrpSpPr>
        <p:cNvPr id="1" name=""/>
        <p:cNvGrpSpPr/>
        <p:nvPr/>
      </p:nvGrpSpPr>
      <p:grpSpPr>
        <a:xfrm>
          <a:off x="0" y="0"/>
          <a:ext cx="0" cy="0"/>
          <a:chOff x="0" y="0"/>
          <a:chExt cx="0" cy="0"/>
        </a:xfrm>
      </p:grpSpPr>
      <p:sp>
        <p:nvSpPr>
          <p:cNvPr id="2" name="Rectangle 1"/>
          <p:cNvSpPr/>
          <p:nvPr userDrawn="1"/>
        </p:nvSpPr>
        <p:spPr>
          <a:xfrm>
            <a:off x="0" y="2571750"/>
            <a:ext cx="9144000" cy="2571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1435" y="339502"/>
            <a:ext cx="2105436" cy="437369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2566870" y="267494"/>
            <a:ext cx="6577129" cy="648072"/>
          </a:xfrm>
          <a:prstGeom prst="rect">
            <a:avLst/>
          </a:prstGeom>
        </p:spPr>
        <p:txBody>
          <a:bodyPr anchor="ctr"/>
          <a:lstStyle>
            <a:lvl1pPr marL="0" indent="0" algn="l">
              <a:buNone/>
              <a:defRPr sz="3600" b="0" baseline="0">
                <a:solidFill>
                  <a:schemeClr val="accent1"/>
                </a:solidFill>
                <a:latin typeface="+mj-lt"/>
                <a:cs typeface="Arial" panose="020B0604020202020204" pitchFamily="34" charset="0"/>
              </a:defRPr>
            </a:lvl1pPr>
          </a:lstStyle>
          <a:p>
            <a:pPr lvl="0"/>
            <a:r>
              <a:rPr lang="en-US" altLang="ko-KR"/>
              <a:t>BASIC LAYOUT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55576" y="123478"/>
            <a:ext cx="8388424" cy="576064"/>
          </a:xfrm>
          <a:prstGeom prst="rect">
            <a:avLst/>
          </a:prstGeom>
        </p:spPr>
        <p:txBody>
          <a:bodyPr anchor="ctr"/>
          <a:lstStyle>
            <a:lvl1pPr marL="0" indent="0" algn="l">
              <a:buNone/>
              <a:defRPr sz="3600" b="0" baseline="0">
                <a:solidFill>
                  <a:schemeClr val="accent1"/>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755576" y="699542"/>
            <a:ext cx="8388424" cy="288032"/>
          </a:xfrm>
          <a:prstGeom prst="rect">
            <a:avLst/>
          </a:prstGeom>
        </p:spPr>
        <p:txBody>
          <a:bodyPr anchor="ctr"/>
          <a:lstStyle>
            <a:lvl1pPr marL="0" indent="0" algn="l">
              <a:buNone/>
              <a:defRPr sz="1200" b="0" baseline="0">
                <a:solidFill>
                  <a:schemeClr val="accent1"/>
                </a:solidFill>
                <a:latin typeface="+mn-lt"/>
                <a:cs typeface="Arial" panose="020B0604020202020204" pitchFamily="34" charset="0"/>
              </a:defRPr>
            </a:lvl1pPr>
          </a:lstStyle>
          <a:p>
            <a:pPr lvl="0"/>
            <a:r>
              <a:rPr lang="en-US" altLang="ko-KR"/>
              <a:t>Insert the title of your subtitle Here</a:t>
            </a:r>
          </a:p>
        </p:txBody>
      </p:sp>
      <p:pic>
        <p:nvPicPr>
          <p:cNvPr id="6" name="Picture 2" descr="E:\002-KIMS BUSINESS\007-02-Googleslidesppt\02-GSppt-Contents-Kim\20170215\02-abs\businessman-with-city-vew-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8244408" y="3435846"/>
            <a:ext cx="757546" cy="1573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anose="020B0604020202020204" pitchFamily="34" charset="0"/>
              </a:defRPr>
            </a:lvl1pPr>
          </a:lstStyle>
          <a:p>
            <a:pPr lvl="0"/>
            <a:r>
              <a:rPr lang="en-US" altLang="ko-KR"/>
              <a:t>Insert the title of your subtitle Here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804248" y="307249"/>
            <a:ext cx="2016224" cy="453650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0" hasCustomPrompt="1"/>
          </p:nvPr>
        </p:nvSpPr>
        <p:spPr>
          <a:xfrm>
            <a:off x="2915816" y="307249"/>
            <a:ext cx="3744416" cy="453650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a:t>BASIC LAYOUT</a:t>
            </a:r>
          </a:p>
        </p:txBody>
      </p:sp>
      <p:sp>
        <p:nvSpPr>
          <p:cNvPr id="6" name="Text Placeholder 9"/>
          <p:cNvSpPr>
            <a:spLocks noGrp="1"/>
          </p:cNvSpPr>
          <p:nvPr>
            <p:ph type="body" sz="quarter" idx="12"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anose="020B0604020202020204" pitchFamily="34" charset="0"/>
              </a:defRPr>
            </a:lvl1pPr>
          </a:lstStyle>
          <a:p>
            <a:pPr lvl="0"/>
            <a:r>
              <a:rPr lang="en-US" altLang="ko-KR"/>
              <a:t>Insert the title of your subtitle Here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3" name="Rectangle 2"/>
          <p:cNvSpPr/>
          <p:nvPr userDrawn="1"/>
        </p:nvSpPr>
        <p:spPr>
          <a:xfrm>
            <a:off x="0" y="0"/>
            <a:ext cx="9144000" cy="25717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23318" y="896439"/>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7347454" y="1034587"/>
            <a:ext cx="1080120"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0" hasCustomPrompt="1"/>
          </p:nvPr>
        </p:nvSpPr>
        <p:spPr>
          <a:xfrm>
            <a:off x="5697095" y="1181296"/>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a:t>BASIC LAYOUT</a:t>
            </a:r>
          </a:p>
        </p:txBody>
      </p:sp>
      <p:sp>
        <p:nvSpPr>
          <p:cNvPr id="6" name="Text Placeholder 9"/>
          <p:cNvSpPr>
            <a:spLocks noGrp="1"/>
          </p:cNvSpPr>
          <p:nvPr>
            <p:ph type="body" sz="quarter" idx="12"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anose="020B0604020202020204" pitchFamily="34" charset="0"/>
              </a:defRPr>
            </a:lvl1pPr>
          </a:lstStyle>
          <a:p>
            <a:pPr lvl="0"/>
            <a:r>
              <a:rPr lang="en-US" altLang="ko-KR"/>
              <a:t>Insert the title of your subtitle Here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1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2915816" y="0"/>
            <a:ext cx="3312368" cy="51435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2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35740" y="468065"/>
            <a:ext cx="4032448"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0" hasCustomPrompt="1"/>
          </p:nvPr>
        </p:nvSpPr>
        <p:spPr>
          <a:xfrm>
            <a:off x="4576312" y="46806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1" hasCustomPrompt="1"/>
          </p:nvPr>
        </p:nvSpPr>
        <p:spPr>
          <a:xfrm>
            <a:off x="4576312" y="262830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2" hasCustomPrompt="1"/>
          </p:nvPr>
        </p:nvSpPr>
        <p:spPr>
          <a:xfrm>
            <a:off x="6700660" y="262830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 name="Rectangle 1"/>
          <p:cNvSpPr/>
          <p:nvPr userDrawn="1"/>
        </p:nvSpPr>
        <p:spPr>
          <a:xfrm>
            <a:off x="6700436" y="468065"/>
            <a:ext cx="2016224" cy="20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19716" y="195485"/>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0" hasCustomPrompt="1"/>
          </p:nvPr>
        </p:nvSpPr>
        <p:spPr>
          <a:xfrm>
            <a:off x="219716" y="2643758"/>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1" hasCustomPrompt="1"/>
          </p:nvPr>
        </p:nvSpPr>
        <p:spPr>
          <a:xfrm>
            <a:off x="5980356" y="195485"/>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2" hasCustomPrompt="1"/>
          </p:nvPr>
        </p:nvSpPr>
        <p:spPr>
          <a:xfrm>
            <a:off x="5980356" y="2643758"/>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 name="Rectangle 1"/>
          <p:cNvSpPr/>
          <p:nvPr userDrawn="1"/>
        </p:nvSpPr>
        <p:spPr>
          <a:xfrm>
            <a:off x="3275856" y="195485"/>
            <a:ext cx="2593954" cy="4774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4_Images and Contents Layout">
    <p:spTree>
      <p:nvGrpSpPr>
        <p:cNvPr id="1" name=""/>
        <p:cNvGrpSpPr/>
        <p:nvPr/>
      </p:nvGrpSpPr>
      <p:grpSpPr>
        <a:xfrm>
          <a:off x="0" y="0"/>
          <a:ext cx="0" cy="0"/>
          <a:chOff x="0" y="0"/>
          <a:chExt cx="0" cy="0"/>
        </a:xfrm>
      </p:grpSpPr>
      <p:sp>
        <p:nvSpPr>
          <p:cNvPr id="6" name="Rectangle 5"/>
          <p:cNvSpPr/>
          <p:nvPr userDrawn="1"/>
        </p:nvSpPr>
        <p:spPr>
          <a:xfrm>
            <a:off x="0" y="1285875"/>
            <a:ext cx="9144000" cy="257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7" name="Picture 3" descr="D:\GoogleSlides\002-기본자료\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8024" y="750706"/>
            <a:ext cx="3744416" cy="373346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4934706" y="874686"/>
            <a:ext cx="3441499" cy="2345136"/>
          </a:xfrm>
          <a:prstGeom prst="rect">
            <a:avLst/>
          </a:prstGeom>
          <a:solidFill>
            <a:schemeClr val="bg1">
              <a:lumMod val="95000"/>
            </a:schemeClr>
          </a:solidFill>
          <a:effectLst/>
        </p:spPr>
        <p:txBody>
          <a:bodyPr anchor="ctr"/>
          <a:lstStyle>
            <a:lvl1pPr marL="0" indent="0" algn="ctr">
              <a:buNone/>
              <a:defRPr sz="1200" b="1"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Text Placeholder 9"/>
          <p:cNvSpPr>
            <a:spLocks noGrp="1"/>
          </p:cNvSpPr>
          <p:nvPr>
            <p:ph type="body" sz="quarter" idx="10" hasCustomPrompt="1"/>
          </p:nvPr>
        </p:nvSpPr>
        <p:spPr>
          <a:xfrm>
            <a:off x="467544" y="181632"/>
            <a:ext cx="8676456" cy="576064"/>
          </a:xfrm>
          <a:prstGeom prst="rect">
            <a:avLst/>
          </a:prstGeom>
        </p:spPr>
        <p:txBody>
          <a:bodyPr anchor="ctr"/>
          <a:lstStyle>
            <a:lvl1pPr marL="0" indent="0" algn="l">
              <a:buNone/>
              <a:defRPr sz="3600" b="0" baseline="0">
                <a:solidFill>
                  <a:schemeClr val="accent1"/>
                </a:solidFill>
                <a:latin typeface="+mj-lt"/>
                <a:cs typeface="Arial" panose="020B0604020202020204" pitchFamily="34" charset="0"/>
              </a:defRPr>
            </a:lvl1pPr>
          </a:lstStyle>
          <a:p>
            <a:pPr lvl="0"/>
            <a:r>
              <a:rPr lang="en-US" altLang="ko-KR"/>
              <a:t>IMAGES &amp; CONTENTS</a:t>
            </a:r>
          </a:p>
        </p:txBody>
      </p:sp>
      <p:sp>
        <p:nvSpPr>
          <p:cNvPr id="9" name="Text Placeholder 9"/>
          <p:cNvSpPr>
            <a:spLocks noGrp="1"/>
          </p:cNvSpPr>
          <p:nvPr>
            <p:ph type="body" sz="quarter" idx="11" hasCustomPrompt="1"/>
          </p:nvPr>
        </p:nvSpPr>
        <p:spPr>
          <a:xfrm>
            <a:off x="467544" y="757696"/>
            <a:ext cx="8676456" cy="288032"/>
          </a:xfrm>
          <a:prstGeom prst="rect">
            <a:avLst/>
          </a:prstGeom>
        </p:spPr>
        <p:txBody>
          <a:bodyPr anchor="ctr"/>
          <a:lstStyle>
            <a:lvl1pPr marL="0" indent="0" algn="l">
              <a:buNone/>
              <a:defRPr sz="1200" b="0" baseline="0">
                <a:solidFill>
                  <a:schemeClr val="accent1"/>
                </a:solidFill>
                <a:latin typeface="+mn-lt"/>
                <a:cs typeface="Arial" panose="020B0604020202020204" pitchFamily="34" charset="0"/>
              </a:defRPr>
            </a:lvl1pPr>
          </a:lstStyle>
          <a:p>
            <a:pPr lvl="0"/>
            <a:r>
              <a:rPr lang="en-US" altLang="ko-KR"/>
              <a:t>Insert the title of your subtitle Here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259632" y="483518"/>
            <a:ext cx="3463180" cy="417646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anose="020B0604020202020204" pitchFamily="34" charset="0"/>
              </a:defRPr>
            </a:lvl1pPr>
          </a:lstStyle>
          <a:p>
            <a:r>
              <a:rPr lang="en-US" altLang="ko-KR"/>
              <a:t>Fully Editable Shapes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anose="020B0604020202020204" pitchFamily="34" charset="0"/>
              </a:defRPr>
            </a:lvl1pPr>
          </a:lstStyle>
          <a:p>
            <a:pPr lvl="0"/>
            <a:r>
              <a:rPr lang="en-US" altLang="ko-KR"/>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07854"/>
            <a:ext cx="9144000" cy="464245"/>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a:t>SECTION BREAK</a:t>
            </a:r>
          </a:p>
        </p:txBody>
      </p:sp>
      <p:sp>
        <p:nvSpPr>
          <p:cNvPr id="11" name="Text Placeholder 9"/>
          <p:cNvSpPr>
            <a:spLocks noGrp="1"/>
          </p:cNvSpPr>
          <p:nvPr>
            <p:ph type="body" sz="quarter" idx="11" hasCustomPrompt="1"/>
          </p:nvPr>
        </p:nvSpPr>
        <p:spPr>
          <a:xfrm>
            <a:off x="0" y="3979602"/>
            <a:ext cx="9144000" cy="282356"/>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p>
        </p:txBody>
      </p:sp>
      <p:sp>
        <p:nvSpPr>
          <p:cNvPr id="3" name="Picture Placeholder 2"/>
          <p:cNvSpPr>
            <a:spLocks noGrp="1"/>
          </p:cNvSpPr>
          <p:nvPr>
            <p:ph type="pic" sz="quarter" idx="12" hasCustomPrompt="1"/>
          </p:nvPr>
        </p:nvSpPr>
        <p:spPr>
          <a:xfrm>
            <a:off x="1" y="0"/>
            <a:ext cx="9144000" cy="2571750"/>
          </a:xfrm>
          <a:prstGeom prst="rect">
            <a:avLst/>
          </a:prstGeom>
        </p:spPr>
        <p:txBody>
          <a:bodyPr/>
          <a:lstStyle>
            <a:lvl1pPr marL="0" marR="0" indent="0" algn="ctr" defTabSz="914400" rtl="0" eaLnBrk="1" fontAlgn="auto" latinLnBrk="1" hangingPunct="1">
              <a:lnSpc>
                <a:spcPct val="100000"/>
              </a:lnSpc>
              <a:spcBef>
                <a:spcPct val="20000"/>
              </a:spcBef>
              <a:spcAft>
                <a:spcPts val="0"/>
              </a:spcAft>
              <a:buClrTx/>
              <a:buSzTx/>
              <a:buFont typeface="Arial" panose="020B0604020202020204" pitchFamily="34" charset="0"/>
              <a:buNone/>
              <a:defRPr>
                <a:solidFill>
                  <a:schemeClr val="tx1">
                    <a:lumMod val="75000"/>
                    <a:lumOff val="25000"/>
                  </a:schemeClr>
                </a:solidFill>
                <a:latin typeface="+mn-lt"/>
              </a:defRPr>
            </a:lvl1pPr>
          </a:lstStyle>
          <a:p>
            <a:r>
              <a:rPr lang="en-US" altLang="ko-KR"/>
              <a:t>Your Picture Here</a:t>
            </a:r>
            <a:endParaRPr lang="ko-KR" altLang="en-US"/>
          </a:p>
          <a:p>
            <a:endParaRPr lang="ko-KR" altLang="en-US"/>
          </a:p>
        </p:txBody>
      </p:sp>
      <p:sp>
        <p:nvSpPr>
          <p:cNvPr id="4" name="Rectangle 3"/>
          <p:cNvSpPr/>
          <p:nvPr userDrawn="1"/>
        </p:nvSpPr>
        <p:spPr>
          <a:xfrm>
            <a:off x="0" y="4659982"/>
            <a:ext cx="9144000" cy="48351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3796" y="1203597"/>
            <a:ext cx="3481636" cy="1808583"/>
          </a:xfrm>
          <a:prstGeom prst="rect">
            <a:avLst/>
          </a:prstGeom>
        </p:spPr>
        <p:txBody>
          <a:bodyPr anchor="ctr"/>
          <a:lstStyle>
            <a:lvl1pPr marL="0" indent="0" algn="ctr">
              <a:lnSpc>
                <a:spcPct val="100000"/>
              </a:lnSpc>
              <a:buNone/>
              <a:defRPr sz="3600" b="0" baseline="0">
                <a:solidFill>
                  <a:schemeClr val="bg1"/>
                </a:solidFill>
                <a:latin typeface="+mj-lt"/>
                <a:cs typeface="Arial" panose="020B0604020202020204" pitchFamily="34" charset="0"/>
              </a:defRPr>
            </a:lvl1pPr>
          </a:lstStyle>
          <a:p>
            <a:pPr lvl="0"/>
            <a:r>
              <a:rPr lang="en-US" altLang="ko-KR"/>
              <a:t>FREE</a:t>
            </a:r>
          </a:p>
          <a:p>
            <a:pPr lvl="0"/>
            <a:r>
              <a:rPr lang="en-US" altLang="ko-KR"/>
              <a:t>PPT</a:t>
            </a:r>
          </a:p>
          <a:p>
            <a:pPr lvl="0"/>
            <a:r>
              <a:rPr lang="en-US" altLang="ko-KR"/>
              <a:t>TEMPLATES</a:t>
            </a:r>
          </a:p>
        </p:txBody>
      </p:sp>
      <p:sp>
        <p:nvSpPr>
          <p:cNvPr id="11" name="Text Placeholder 9"/>
          <p:cNvSpPr>
            <a:spLocks noGrp="1"/>
          </p:cNvSpPr>
          <p:nvPr>
            <p:ph type="body" sz="quarter" idx="11" hasCustomPrompt="1"/>
          </p:nvPr>
        </p:nvSpPr>
        <p:spPr>
          <a:xfrm>
            <a:off x="2833796" y="3012181"/>
            <a:ext cx="3481636" cy="85571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a:t>INSTERT</a:t>
            </a:r>
          </a:p>
          <a:p>
            <a:pPr lvl="0"/>
            <a:r>
              <a:rPr lang="en-US" altLang="ko-KR"/>
              <a:t>THE TITLE OF YOUR</a:t>
            </a:r>
          </a:p>
          <a:p>
            <a:pPr lvl="0"/>
            <a:r>
              <a:rPr lang="en-US" altLang="ko-KR"/>
              <a:t>PRESENTATION HERE</a:t>
            </a:r>
            <a:endParaRPr lang="ko-KR"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2" name="Rectangle 1"/>
          <p:cNvSpPr/>
          <p:nvPr userDrawn="1"/>
        </p:nvSpPr>
        <p:spPr>
          <a:xfrm>
            <a:off x="0" y="2571750"/>
            <a:ext cx="9144000" cy="2571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1435" y="339502"/>
            <a:ext cx="2105436" cy="437369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2566870" y="267494"/>
            <a:ext cx="6577129" cy="648072"/>
          </a:xfrm>
          <a:prstGeom prst="rect">
            <a:avLst/>
          </a:prstGeom>
        </p:spPr>
        <p:txBody>
          <a:bodyPr anchor="ctr"/>
          <a:lstStyle>
            <a:lvl1pPr marL="0" indent="0" algn="l">
              <a:buNone/>
              <a:defRPr sz="3600" b="0" baseline="0">
                <a:solidFill>
                  <a:schemeClr val="accent1"/>
                </a:solidFill>
                <a:latin typeface="+mj-lt"/>
                <a:cs typeface="Arial" panose="020B0604020202020204" pitchFamily="34" charset="0"/>
              </a:defRPr>
            </a:lvl1pPr>
          </a:lstStyle>
          <a:p>
            <a:pPr lvl="0"/>
            <a:r>
              <a:rPr lang="en-US" altLang="ko-KR"/>
              <a:t>BASIC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anose="020B0604020202020204" pitchFamily="34" charset="0"/>
              </a:defRPr>
            </a:lvl1pPr>
          </a:lstStyle>
          <a:p>
            <a:pPr lvl="0"/>
            <a:r>
              <a:rPr lang="en-US" altLang="ko-KR"/>
              <a:t>Insert the title of your subtitle Here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123728" y="123478"/>
            <a:ext cx="7020272" cy="576064"/>
          </a:xfrm>
          <a:prstGeom prst="rect">
            <a:avLst/>
          </a:prstGeom>
        </p:spPr>
        <p:txBody>
          <a:bodyPr anchor="ctr"/>
          <a:lstStyle>
            <a:lvl1pPr marL="0" indent="0" algn="l">
              <a:buNone/>
              <a:defRPr sz="3600" b="0" baseline="0">
                <a:solidFill>
                  <a:schemeClr val="accent1"/>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2123728" y="699542"/>
            <a:ext cx="7020272" cy="288032"/>
          </a:xfrm>
          <a:prstGeom prst="rect">
            <a:avLst/>
          </a:prstGeom>
        </p:spPr>
        <p:txBody>
          <a:bodyPr anchor="ctr"/>
          <a:lstStyle>
            <a:lvl1pPr marL="0" indent="0" algn="l">
              <a:buNone/>
              <a:defRPr sz="1200" b="0" baseline="0">
                <a:solidFill>
                  <a:schemeClr val="accent1"/>
                </a:solidFill>
                <a:latin typeface="+mn-lt"/>
                <a:cs typeface="Arial" panose="020B0604020202020204" pitchFamily="34" charset="0"/>
              </a:defRPr>
            </a:lvl1pPr>
          </a:lstStyle>
          <a:p>
            <a:pPr lvl="0"/>
            <a:r>
              <a:rPr lang="en-US" altLang="ko-KR"/>
              <a:t>Insert the title of your subtitle Here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55576" y="123478"/>
            <a:ext cx="8388424" cy="576064"/>
          </a:xfrm>
          <a:prstGeom prst="rect">
            <a:avLst/>
          </a:prstGeom>
        </p:spPr>
        <p:txBody>
          <a:bodyPr anchor="ctr"/>
          <a:lstStyle>
            <a:lvl1pPr marL="0" indent="0" algn="l">
              <a:buNone/>
              <a:defRPr sz="3600" b="0" baseline="0">
                <a:solidFill>
                  <a:schemeClr val="accent1"/>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755576" y="699542"/>
            <a:ext cx="8388424" cy="288032"/>
          </a:xfrm>
          <a:prstGeom prst="rect">
            <a:avLst/>
          </a:prstGeom>
        </p:spPr>
        <p:txBody>
          <a:bodyPr anchor="ctr"/>
          <a:lstStyle>
            <a:lvl1pPr marL="0" indent="0" algn="l">
              <a:buNone/>
              <a:defRPr sz="1200" b="0" baseline="0">
                <a:solidFill>
                  <a:schemeClr val="accent1"/>
                </a:solidFill>
                <a:latin typeface="+mn-lt"/>
                <a:cs typeface="Arial" panose="020B0604020202020204" pitchFamily="34" charset="0"/>
              </a:defRPr>
            </a:lvl1pPr>
          </a:lstStyle>
          <a:p>
            <a:pPr lvl="0"/>
            <a:r>
              <a:rPr lang="en-US" altLang="ko-KR"/>
              <a:t>Insert the title of your subtitle Here</a:t>
            </a:r>
          </a:p>
        </p:txBody>
      </p:sp>
      <p:pic>
        <p:nvPicPr>
          <p:cNvPr id="6" name="Picture 2" descr="E:\002-KIMS BUSINESS\007-02-Googleslidesppt\02-GSppt-Contents-Kim\20170215\02-abs\businessman-with-city-vew-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8244408" y="3435846"/>
            <a:ext cx="757546" cy="1573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anose="020B0604020202020204" pitchFamily="34" charset="0"/>
              </a:defRPr>
            </a:lvl1pPr>
          </a:lstStyle>
          <a:p>
            <a:pPr lvl="0"/>
            <a:r>
              <a:rPr lang="en-US" altLang="ko-KR"/>
              <a:t>Insert the title of your subtitle Here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804248" y="307249"/>
            <a:ext cx="2016224" cy="453650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0" hasCustomPrompt="1"/>
          </p:nvPr>
        </p:nvSpPr>
        <p:spPr>
          <a:xfrm>
            <a:off x="2915816" y="307249"/>
            <a:ext cx="3744416" cy="453650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a:t>BASIC LAYOUT</a:t>
            </a:r>
          </a:p>
        </p:txBody>
      </p:sp>
      <p:sp>
        <p:nvSpPr>
          <p:cNvPr id="6" name="Text Placeholder 9"/>
          <p:cNvSpPr>
            <a:spLocks noGrp="1"/>
          </p:cNvSpPr>
          <p:nvPr>
            <p:ph type="body" sz="quarter" idx="12"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anose="020B0604020202020204" pitchFamily="34" charset="0"/>
              </a:defRPr>
            </a:lvl1pPr>
          </a:lstStyle>
          <a:p>
            <a:pPr lvl="0"/>
            <a:r>
              <a:rPr lang="en-US" altLang="ko-KR"/>
              <a:t>Insert the title of your subtitle Here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2879812" y="874038"/>
            <a:ext cx="3384376" cy="3384376"/>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879812" y="1995686"/>
            <a:ext cx="3384376" cy="576063"/>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a:t>Thank you</a:t>
            </a:r>
          </a:p>
        </p:txBody>
      </p:sp>
      <p:sp>
        <p:nvSpPr>
          <p:cNvPr id="11" name="Text Placeholder 9"/>
          <p:cNvSpPr>
            <a:spLocks noGrp="1"/>
          </p:cNvSpPr>
          <p:nvPr>
            <p:ph type="body" sz="quarter" idx="11" hasCustomPrompt="1"/>
          </p:nvPr>
        </p:nvSpPr>
        <p:spPr>
          <a:xfrm>
            <a:off x="2879664" y="2571750"/>
            <a:ext cx="3384376" cy="508248"/>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a:t>Insert the title</a:t>
            </a:r>
          </a:p>
          <a:p>
            <a:pPr lvl="0"/>
            <a:r>
              <a:rPr lang="en-US" altLang="ko-KR"/>
              <a:t>of your subtitle Here</a:t>
            </a:r>
          </a:p>
        </p:txBody>
      </p:sp>
      <p:sp>
        <p:nvSpPr>
          <p:cNvPr id="5" name="Rectangle 4"/>
          <p:cNvSpPr/>
          <p:nvPr userDrawn="1"/>
        </p:nvSpPr>
        <p:spPr>
          <a:xfrm rot="2551977">
            <a:off x="8622803" y="-175729"/>
            <a:ext cx="216024" cy="828048"/>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8" name="Rectangle 7"/>
          <p:cNvSpPr/>
          <p:nvPr userDrawn="1"/>
        </p:nvSpPr>
        <p:spPr>
          <a:xfrm rot="2551977">
            <a:off x="8702909" y="-64441"/>
            <a:ext cx="216024" cy="1220895"/>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9" name="Rectangle 8"/>
          <p:cNvSpPr/>
          <p:nvPr userDrawn="1"/>
        </p:nvSpPr>
        <p:spPr>
          <a:xfrm rot="2359288">
            <a:off x="201572" y="3936189"/>
            <a:ext cx="216024" cy="1240840"/>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2" name="Rectangle 11"/>
          <p:cNvSpPr/>
          <p:nvPr userDrawn="1"/>
        </p:nvSpPr>
        <p:spPr>
          <a:xfrm rot="2359288">
            <a:off x="272370" y="4409776"/>
            <a:ext cx="216024" cy="904565"/>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_Images and Contents Layout">
    <p:spTree>
      <p:nvGrpSpPr>
        <p:cNvPr id="1" name=""/>
        <p:cNvGrpSpPr/>
        <p:nvPr/>
      </p:nvGrpSpPr>
      <p:grpSpPr>
        <a:xfrm>
          <a:off x="0" y="0"/>
          <a:ext cx="0" cy="0"/>
          <a:chOff x="0" y="0"/>
          <a:chExt cx="0" cy="0"/>
        </a:xfrm>
      </p:grpSpPr>
      <p:sp>
        <p:nvSpPr>
          <p:cNvPr id="3" name="Rectangle 2"/>
          <p:cNvSpPr/>
          <p:nvPr userDrawn="1"/>
        </p:nvSpPr>
        <p:spPr>
          <a:xfrm>
            <a:off x="0" y="0"/>
            <a:ext cx="9144000" cy="25717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23318" y="896439"/>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7347454" y="1034587"/>
            <a:ext cx="1080120"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0" hasCustomPrompt="1"/>
          </p:nvPr>
        </p:nvSpPr>
        <p:spPr>
          <a:xfrm>
            <a:off x="5697095" y="1181296"/>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2915816" y="0"/>
            <a:ext cx="3312368" cy="51435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35740" y="468065"/>
            <a:ext cx="4032448"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0" hasCustomPrompt="1"/>
          </p:nvPr>
        </p:nvSpPr>
        <p:spPr>
          <a:xfrm>
            <a:off x="4576312" y="46806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1" hasCustomPrompt="1"/>
          </p:nvPr>
        </p:nvSpPr>
        <p:spPr>
          <a:xfrm>
            <a:off x="4576312" y="262830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2" hasCustomPrompt="1"/>
          </p:nvPr>
        </p:nvSpPr>
        <p:spPr>
          <a:xfrm>
            <a:off x="6700660" y="262830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 name="Rectangle 1"/>
          <p:cNvSpPr/>
          <p:nvPr userDrawn="1"/>
        </p:nvSpPr>
        <p:spPr>
          <a:xfrm>
            <a:off x="6700436" y="468065"/>
            <a:ext cx="2016224" cy="20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19716" y="195485"/>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0" hasCustomPrompt="1"/>
          </p:nvPr>
        </p:nvSpPr>
        <p:spPr>
          <a:xfrm>
            <a:off x="219716" y="2643758"/>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1" hasCustomPrompt="1"/>
          </p:nvPr>
        </p:nvSpPr>
        <p:spPr>
          <a:xfrm>
            <a:off x="5980356" y="195485"/>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2" hasCustomPrompt="1"/>
          </p:nvPr>
        </p:nvSpPr>
        <p:spPr>
          <a:xfrm>
            <a:off x="5980356" y="2643758"/>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 name="Rectangle 1"/>
          <p:cNvSpPr/>
          <p:nvPr userDrawn="1"/>
        </p:nvSpPr>
        <p:spPr>
          <a:xfrm>
            <a:off x="3275856" y="195485"/>
            <a:ext cx="2593954" cy="4774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anose="020B0604020202020204" pitchFamily="34" charset="0"/>
              </a:defRPr>
            </a:lvl1pPr>
          </a:lstStyle>
          <a:p>
            <a:pPr lvl="0"/>
            <a:r>
              <a:rPr lang="en-US" altLang="ko-KR"/>
              <a:t>Insert the title of your subtitle Here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6_Images and Contents Layout">
    <p:spTree>
      <p:nvGrpSpPr>
        <p:cNvPr id="1" name=""/>
        <p:cNvGrpSpPr/>
        <p:nvPr/>
      </p:nvGrpSpPr>
      <p:grpSpPr>
        <a:xfrm>
          <a:off x="0" y="0"/>
          <a:ext cx="0" cy="0"/>
          <a:chOff x="0" y="0"/>
          <a:chExt cx="0" cy="0"/>
        </a:xfrm>
      </p:grpSpPr>
      <p:sp>
        <p:nvSpPr>
          <p:cNvPr id="6" name="Rectangle 5"/>
          <p:cNvSpPr/>
          <p:nvPr userDrawn="1"/>
        </p:nvSpPr>
        <p:spPr>
          <a:xfrm>
            <a:off x="0" y="1285875"/>
            <a:ext cx="9144000" cy="257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7" name="Picture 3" descr="D:\GoogleSlides\002-기본자료\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8024" y="750706"/>
            <a:ext cx="3744416" cy="373346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4934706" y="874686"/>
            <a:ext cx="3441499" cy="2345136"/>
          </a:xfrm>
          <a:prstGeom prst="rect">
            <a:avLst/>
          </a:prstGeom>
          <a:solidFill>
            <a:schemeClr val="bg1">
              <a:lumMod val="95000"/>
            </a:schemeClr>
          </a:solidFill>
          <a:effectLst/>
        </p:spPr>
        <p:txBody>
          <a:bodyPr anchor="ctr"/>
          <a:lstStyle>
            <a:lvl1pPr marL="0" indent="0" algn="ctr">
              <a:buNone/>
              <a:defRPr sz="1200" b="1"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Text Placeholder 9"/>
          <p:cNvSpPr>
            <a:spLocks noGrp="1"/>
          </p:cNvSpPr>
          <p:nvPr>
            <p:ph type="body" sz="quarter" idx="10" hasCustomPrompt="1"/>
          </p:nvPr>
        </p:nvSpPr>
        <p:spPr>
          <a:xfrm>
            <a:off x="467544" y="181632"/>
            <a:ext cx="8676456" cy="576064"/>
          </a:xfrm>
          <a:prstGeom prst="rect">
            <a:avLst/>
          </a:prstGeom>
        </p:spPr>
        <p:txBody>
          <a:bodyPr anchor="ctr"/>
          <a:lstStyle>
            <a:lvl1pPr marL="0" indent="0" algn="l">
              <a:buNone/>
              <a:defRPr sz="3600" b="0" baseline="0">
                <a:solidFill>
                  <a:schemeClr val="accent1"/>
                </a:solidFill>
                <a:latin typeface="+mj-lt"/>
                <a:cs typeface="Arial" panose="020B0604020202020204" pitchFamily="34" charset="0"/>
              </a:defRPr>
            </a:lvl1pPr>
          </a:lstStyle>
          <a:p>
            <a:pPr lvl="0"/>
            <a:r>
              <a:rPr lang="en-US" altLang="ko-KR"/>
              <a:t>IMAGES &amp; CONTENTS</a:t>
            </a:r>
          </a:p>
        </p:txBody>
      </p:sp>
      <p:sp>
        <p:nvSpPr>
          <p:cNvPr id="9" name="Text Placeholder 9"/>
          <p:cNvSpPr>
            <a:spLocks noGrp="1"/>
          </p:cNvSpPr>
          <p:nvPr>
            <p:ph type="body" sz="quarter" idx="11" hasCustomPrompt="1"/>
          </p:nvPr>
        </p:nvSpPr>
        <p:spPr>
          <a:xfrm>
            <a:off x="467544" y="757696"/>
            <a:ext cx="8676456" cy="288032"/>
          </a:xfrm>
          <a:prstGeom prst="rect">
            <a:avLst/>
          </a:prstGeom>
        </p:spPr>
        <p:txBody>
          <a:bodyPr anchor="ctr"/>
          <a:lstStyle>
            <a:lvl1pPr marL="0" indent="0" algn="l">
              <a:buNone/>
              <a:defRPr sz="1200" b="0" baseline="0">
                <a:solidFill>
                  <a:schemeClr val="accent1"/>
                </a:solidFill>
                <a:latin typeface="+mn-lt"/>
                <a:cs typeface="Arial" panose="020B0604020202020204" pitchFamily="34" charset="0"/>
              </a:defRPr>
            </a:lvl1pPr>
          </a:lstStyle>
          <a:p>
            <a:pPr lvl="0"/>
            <a:r>
              <a:rPr lang="en-US" altLang="ko-KR"/>
              <a:t>Insert the title of your subtitle Here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259632" y="483518"/>
            <a:ext cx="3463180" cy="417646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anose="020B0604020202020204" pitchFamily="34" charset="0"/>
              </a:defRPr>
            </a:lvl1pPr>
          </a:lstStyle>
          <a:p>
            <a:r>
              <a:rPr lang="en-US" altLang="ko-KR"/>
              <a:t>Fully Editable Shapes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anose="020B0604020202020204" pitchFamily="34" charset="0"/>
              </a:defRPr>
            </a:lvl1pPr>
          </a:lstStyle>
          <a:p>
            <a:pPr lvl="0"/>
            <a:r>
              <a:rPr lang="en-US" altLang="ko-KR"/>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55576" y="123478"/>
            <a:ext cx="8388424" cy="576064"/>
          </a:xfrm>
          <a:prstGeom prst="rect">
            <a:avLst/>
          </a:prstGeom>
        </p:spPr>
        <p:txBody>
          <a:bodyPr anchor="ctr"/>
          <a:lstStyle>
            <a:lvl1pPr marL="0" indent="0" algn="l">
              <a:buNone/>
              <a:defRPr sz="3600" b="0" baseline="0">
                <a:solidFill>
                  <a:schemeClr val="accent1"/>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755576" y="699542"/>
            <a:ext cx="8388424" cy="288032"/>
          </a:xfrm>
          <a:prstGeom prst="rect">
            <a:avLst/>
          </a:prstGeom>
        </p:spPr>
        <p:txBody>
          <a:bodyPr anchor="ctr"/>
          <a:lstStyle>
            <a:lvl1pPr marL="0" indent="0" algn="l">
              <a:buNone/>
              <a:defRPr sz="1200" b="0" baseline="0">
                <a:solidFill>
                  <a:schemeClr val="accent1"/>
                </a:solidFill>
                <a:latin typeface="+mn-lt"/>
                <a:cs typeface="Arial" panose="020B0604020202020204" pitchFamily="34" charset="0"/>
              </a:defRPr>
            </a:lvl1pPr>
          </a:lstStyle>
          <a:p>
            <a:pPr lvl="0"/>
            <a:r>
              <a:rPr lang="en-US" altLang="ko-KR"/>
              <a:t>Insert the title of your subtitle Here</a:t>
            </a:r>
          </a:p>
        </p:txBody>
      </p:sp>
      <p:pic>
        <p:nvPicPr>
          <p:cNvPr id="6" name="Picture 2" descr="E:\002-KIMS BUSINESS\007-02-Googleslidesppt\02-GSppt-Contents-Kim\20170215\02-abs\businessman-with-city-vew-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8244408" y="3435846"/>
            <a:ext cx="757546" cy="1573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anose="020B0604020202020204" pitchFamily="34" charset="0"/>
              </a:defRPr>
            </a:lvl1pPr>
          </a:lstStyle>
          <a:p>
            <a:pPr lvl="0"/>
            <a:r>
              <a:rPr lang="en-US" altLang="ko-KR"/>
              <a:t>Insert the title of your subtitle Here</a:t>
            </a:r>
          </a:p>
        </p:txBody>
      </p:sp>
      <p:sp>
        <p:nvSpPr>
          <p:cNvPr id="2" name="Rectangle 1"/>
          <p:cNvSpPr/>
          <p:nvPr userDrawn="1"/>
        </p:nvSpPr>
        <p:spPr>
          <a:xfrm>
            <a:off x="0" y="4876006"/>
            <a:ext cx="9144000"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anose="020B0604020202020204" pitchFamily="34" charset="0"/>
              </a:defRPr>
            </a:lvl1pPr>
          </a:lstStyle>
          <a:p>
            <a:pPr lvl="0"/>
            <a:r>
              <a:rPr lang="en-US" altLang="ko-KR"/>
              <a:t>Insert the title of your subtitle Here</a:t>
            </a:r>
          </a:p>
        </p:txBody>
      </p:sp>
      <p:sp>
        <p:nvSpPr>
          <p:cNvPr id="2" name="Rectangle 1"/>
          <p:cNvSpPr/>
          <p:nvPr userDrawn="1"/>
        </p:nvSpPr>
        <p:spPr>
          <a:xfrm>
            <a:off x="0" y="3363838"/>
            <a:ext cx="9144000" cy="18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123728" y="123478"/>
            <a:ext cx="7020272" cy="576064"/>
          </a:xfrm>
          <a:prstGeom prst="rect">
            <a:avLst/>
          </a:prstGeom>
        </p:spPr>
        <p:txBody>
          <a:bodyPr anchor="ctr"/>
          <a:lstStyle>
            <a:lvl1pPr marL="0" indent="0" algn="l">
              <a:buNone/>
              <a:defRPr sz="3600" b="0" baseline="0">
                <a:solidFill>
                  <a:schemeClr val="accent1"/>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2123728" y="699542"/>
            <a:ext cx="7020272" cy="288032"/>
          </a:xfrm>
          <a:prstGeom prst="rect">
            <a:avLst/>
          </a:prstGeom>
        </p:spPr>
        <p:txBody>
          <a:bodyPr anchor="ctr"/>
          <a:lstStyle>
            <a:lvl1pPr marL="0" indent="0" algn="l">
              <a:buNone/>
              <a:defRPr sz="1200" b="0" baseline="0">
                <a:solidFill>
                  <a:schemeClr val="accent1"/>
                </a:solidFill>
                <a:latin typeface="+mn-lt"/>
                <a:cs typeface="Arial" panose="020B0604020202020204" pitchFamily="34" charset="0"/>
              </a:defRPr>
            </a:lvl1pPr>
          </a:lstStyle>
          <a:p>
            <a:pPr lvl="0"/>
            <a:r>
              <a:rPr lang="en-US" altLang="ko-KR"/>
              <a:t>Insert the title of your subtitle Here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theme" Target="../theme/theme2.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4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79057" y="1563638"/>
            <a:ext cx="4266103" cy="1808583"/>
          </a:xfrm>
        </p:spPr>
        <p:txBody>
          <a:bodyPr>
            <a:normAutofit fontScale="77500" lnSpcReduction="20000"/>
          </a:bodyPr>
          <a:lstStyle/>
          <a:p>
            <a:r>
              <a:rPr lang="en-SG" altLang="zh-CN" sz="2800" b="1">
                <a:latin typeface="微软雅黑" panose="020B0503020204020204" pitchFamily="34" charset="-122"/>
                <a:ea typeface="微软雅黑" panose="020B0503020204020204" pitchFamily="34" charset="-122"/>
              </a:rPr>
              <a:t>ISFS613: DATA </a:t>
            </a:r>
          </a:p>
          <a:p>
            <a:r>
              <a:rPr lang="en-SG" altLang="zh-CN" sz="2800" b="1">
                <a:latin typeface="微软雅黑" panose="020B0503020204020204" pitchFamily="34" charset="-122"/>
                <a:ea typeface="微软雅黑" panose="020B0503020204020204" pitchFamily="34" charset="-122"/>
              </a:rPr>
              <a:t>ANALYTICS IN </a:t>
            </a:r>
          </a:p>
          <a:p>
            <a:r>
              <a:rPr lang="en-SG" altLang="zh-CN" sz="2800" b="1">
                <a:latin typeface="微软雅黑" panose="020B0503020204020204" pitchFamily="34" charset="-122"/>
                <a:ea typeface="微软雅黑" panose="020B0503020204020204" pitchFamily="34" charset="-122"/>
              </a:rPr>
              <a:t>FINANCIAL SERVICES</a:t>
            </a:r>
            <a:endParaRPr lang="zh-CN" altLang="en-US" sz="2800" b="1">
              <a:latin typeface="微软雅黑" panose="020B0503020204020204" pitchFamily="34" charset="-122"/>
              <a:ea typeface="微软雅黑" panose="020B0503020204020204" pitchFamily="34" charset="-122"/>
            </a:endParaRPr>
          </a:p>
          <a:p>
            <a:pPr lvl="0"/>
            <a:endParaRPr lang="en-US" altLang="ko-KR" sz="2800"/>
          </a:p>
          <a:p>
            <a:pPr lvl="0"/>
            <a:r>
              <a:rPr lang="en-US" altLang="ko-KR" sz="2800"/>
              <a:t>Targeted Customer Marketing</a:t>
            </a:r>
          </a:p>
        </p:txBody>
      </p:sp>
      <p:sp>
        <p:nvSpPr>
          <p:cNvPr id="4" name="Text Placeholder 3"/>
          <p:cNvSpPr>
            <a:spLocks noGrp="1"/>
          </p:cNvSpPr>
          <p:nvPr>
            <p:ph type="body" sz="quarter" idx="11"/>
          </p:nvPr>
        </p:nvSpPr>
        <p:spPr>
          <a:xfrm>
            <a:off x="66232" y="3812219"/>
            <a:ext cx="1728192" cy="855712"/>
          </a:xfrm>
        </p:spPr>
        <p:txBody>
          <a:bodyPr anchor="ctr">
            <a:noAutofit/>
          </a:bodyPr>
          <a:lstStyle/>
          <a:p>
            <a:pPr algn="l">
              <a:spcBef>
                <a:spcPts val="0"/>
              </a:spcBef>
              <a:defRPr/>
            </a:pPr>
            <a:r>
              <a:rPr lang="en-US" altLang="ko-KR" sz="1600" b="1">
                <a:cs typeface="Arial" panose="020B0604020202020204"/>
              </a:rPr>
              <a:t>G</a:t>
            </a:r>
            <a:r>
              <a:rPr lang="en-US" altLang="zh-CN" sz="1600" b="1">
                <a:cs typeface="Arial" panose="020B0604020202020204"/>
              </a:rPr>
              <a:t>roup 8:</a:t>
            </a:r>
          </a:p>
          <a:p>
            <a:pPr algn="l">
              <a:spcBef>
                <a:spcPts val="0"/>
              </a:spcBef>
              <a:defRPr/>
            </a:pPr>
            <a:r>
              <a:rPr lang="en-US" altLang="ko-KR" sz="1600" b="1">
                <a:cs typeface="Arial" panose="020B0604020202020204"/>
              </a:rPr>
              <a:t>Bai </a:t>
            </a:r>
            <a:r>
              <a:rPr lang="en-US" altLang="ko-KR" sz="1600" b="1" err="1">
                <a:cs typeface="Arial" panose="020B0604020202020204"/>
              </a:rPr>
              <a:t>Jiacheng</a:t>
            </a:r>
            <a:endParaRPr lang="en-US" altLang="ko-KR" sz="1600" b="1">
              <a:cs typeface="Arial" panose="020B0604020202020204"/>
            </a:endParaRPr>
          </a:p>
          <a:p>
            <a:pPr algn="l">
              <a:spcBef>
                <a:spcPts val="0"/>
              </a:spcBef>
              <a:defRPr/>
            </a:pPr>
            <a:r>
              <a:rPr lang="en-US" altLang="ko-KR" sz="1600" b="1">
                <a:cs typeface="Arial" panose="020B0604020202020204"/>
              </a:rPr>
              <a:t>Jiang Nan</a:t>
            </a:r>
          </a:p>
          <a:p>
            <a:pPr algn="l">
              <a:spcBef>
                <a:spcPts val="0"/>
              </a:spcBef>
              <a:defRPr/>
            </a:pPr>
            <a:r>
              <a:rPr lang="en-US" altLang="ko-KR" sz="1600" b="1">
                <a:cs typeface="Arial" panose="020B0604020202020204"/>
              </a:rPr>
              <a:t>Lin Bei</a:t>
            </a:r>
          </a:p>
          <a:p>
            <a:pPr algn="l">
              <a:spcBef>
                <a:spcPts val="0"/>
              </a:spcBef>
              <a:defRPr/>
            </a:pPr>
            <a:r>
              <a:rPr lang="en-US" altLang="ko-KR" sz="1600" b="1">
                <a:cs typeface="Arial" panose="020B0604020202020204"/>
              </a:rPr>
              <a:t>Sun </a:t>
            </a:r>
            <a:r>
              <a:rPr lang="en-US" altLang="ko-KR" sz="1600" b="1" err="1">
                <a:cs typeface="Arial" panose="020B0604020202020204"/>
              </a:rPr>
              <a:t>Qiansheng</a:t>
            </a:r>
            <a:endParaRPr lang="en-US" altLang="ko-KR" sz="1600" b="1">
              <a:cs typeface="Arial" panose="020B0604020202020204"/>
            </a:endParaRPr>
          </a:p>
          <a:p>
            <a:pPr algn="l">
              <a:spcBef>
                <a:spcPts val="0"/>
              </a:spcBef>
              <a:defRPr/>
            </a:pPr>
            <a:r>
              <a:rPr lang="en-US" altLang="ko-KR" sz="1600" b="1">
                <a:cs typeface="Arial" panose="020B0604020202020204"/>
              </a:rPr>
              <a:t>Yao Yu</a:t>
            </a:r>
          </a:p>
        </p:txBody>
      </p:sp>
      <p:grpSp>
        <p:nvGrpSpPr>
          <p:cNvPr id="6" name="Group 5"/>
          <p:cNvGrpSpPr/>
          <p:nvPr/>
        </p:nvGrpSpPr>
        <p:grpSpPr>
          <a:xfrm>
            <a:off x="2339752" y="267494"/>
            <a:ext cx="4330492" cy="4119696"/>
            <a:chOff x="2267744" y="1052736"/>
            <a:chExt cx="4122204" cy="4122204"/>
          </a:xfrm>
        </p:grpSpPr>
        <p:sp>
          <p:nvSpPr>
            <p:cNvPr id="7" name="Oval 6"/>
            <p:cNvSpPr/>
            <p:nvPr/>
          </p:nvSpPr>
          <p:spPr>
            <a:xfrm>
              <a:off x="2267744" y="1052736"/>
              <a:ext cx="4122204" cy="412220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2343944" y="1128936"/>
              <a:ext cx="3969804" cy="3969804"/>
            </a:xfrm>
            <a:prstGeom prst="ellipse">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24948" y="85058"/>
            <a:ext cx="8388424" cy="576064"/>
          </a:xfrm>
        </p:spPr>
        <p:txBody>
          <a:bodyPr/>
          <a:lstStyle/>
          <a:p>
            <a:r>
              <a:rPr lang="en-SG" sz="2400" b="1">
                <a:solidFill>
                  <a:srgbClr val="E46C0A"/>
                </a:solidFill>
                <a:latin typeface="微软雅黑" panose="020B0503020204020204" pitchFamily="34" charset="-122"/>
                <a:ea typeface="微软雅黑" panose="020B0503020204020204" pitchFamily="34" charset="-122"/>
              </a:rPr>
              <a:t>Customer Segmentation of MVAC</a:t>
            </a:r>
          </a:p>
        </p:txBody>
      </p:sp>
      <p:sp>
        <p:nvSpPr>
          <p:cNvPr id="6" name="TextBox 5"/>
          <p:cNvSpPr txBox="1"/>
          <p:nvPr/>
        </p:nvSpPr>
        <p:spPr>
          <a:xfrm>
            <a:off x="624948" y="791602"/>
            <a:ext cx="6314549" cy="369332"/>
          </a:xfrm>
          <a:prstGeom prst="rect">
            <a:avLst/>
          </a:prstGeom>
          <a:noFill/>
        </p:spPr>
        <p:txBody>
          <a:bodyPr wrap="none" rtlCol="0">
            <a:spAutoFit/>
          </a:bodyPr>
          <a:lstStyle/>
          <a:p>
            <a:r>
              <a:rPr lang="en-SG"/>
              <a:t>After clustering, we extract </a:t>
            </a:r>
            <a:r>
              <a:rPr lang="en-US" altLang="zh-CN"/>
              <a:t>the most valuable</a:t>
            </a:r>
            <a:r>
              <a:rPr lang="en-SG"/>
              <a:t> </a:t>
            </a:r>
            <a:r>
              <a:rPr lang="en-SG" b="1"/>
              <a:t>car owners</a:t>
            </a:r>
            <a:r>
              <a:rPr lang="en-SG"/>
              <a:t>.</a:t>
            </a:r>
          </a:p>
        </p:txBody>
      </p:sp>
      <p:graphicFrame>
        <p:nvGraphicFramePr>
          <p:cNvPr id="16" name="Table 15"/>
          <p:cNvGraphicFramePr>
            <a:graphicFrameLocks noGrp="1"/>
          </p:cNvGraphicFramePr>
          <p:nvPr>
            <p:extLst>
              <p:ext uri="{D42A27DB-BD31-4B8C-83A1-F6EECF244321}">
                <p14:modId xmlns:p14="http://schemas.microsoft.com/office/powerpoint/2010/main" val="4280282524"/>
              </p:ext>
            </p:extLst>
          </p:nvPr>
        </p:nvGraphicFramePr>
        <p:xfrm>
          <a:off x="2467388" y="1398990"/>
          <a:ext cx="4472109" cy="3248730"/>
        </p:xfrm>
        <a:graphic>
          <a:graphicData uri="http://schemas.openxmlformats.org/drawingml/2006/table">
            <a:tbl>
              <a:tblPr firstRow="1" bandRow="1">
                <a:tableStyleId>{5940675A-B579-460E-94D1-54222C63F5DA}</a:tableStyleId>
              </a:tblPr>
              <a:tblGrid>
                <a:gridCol w="309694">
                  <a:extLst>
                    <a:ext uri="{9D8B030D-6E8A-4147-A177-3AD203B41FA5}">
                      <a16:colId xmlns:a16="http://schemas.microsoft.com/office/drawing/2014/main" val="20000"/>
                    </a:ext>
                  </a:extLst>
                </a:gridCol>
                <a:gridCol w="3852721">
                  <a:extLst>
                    <a:ext uri="{9D8B030D-6E8A-4147-A177-3AD203B41FA5}">
                      <a16:colId xmlns:a16="http://schemas.microsoft.com/office/drawing/2014/main" val="20001"/>
                    </a:ext>
                  </a:extLst>
                </a:gridCol>
                <a:gridCol w="309694">
                  <a:extLst>
                    <a:ext uri="{9D8B030D-6E8A-4147-A177-3AD203B41FA5}">
                      <a16:colId xmlns:a16="http://schemas.microsoft.com/office/drawing/2014/main" val="20002"/>
                    </a:ext>
                  </a:extLst>
                </a:gridCol>
              </a:tblGrid>
              <a:tr h="274525">
                <a:tc>
                  <a:txBody>
                    <a:bodyPr/>
                    <a:lstStyle/>
                    <a:p>
                      <a:pPr latinLnBrk="1"/>
                      <a:endParaRPr lang="ko-KR" altLang="en-US" sz="800">
                        <a:latin typeface="+mn-lt"/>
                        <a:cs typeface="Arial" panose="020B0604020202020204"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en-US" altLang="ko-KR" sz="1200" b="1">
                        <a:solidFill>
                          <a:schemeClr val="bg1"/>
                        </a:solidFill>
                        <a:latin typeface="+mn-lt"/>
                        <a:cs typeface="Arial" panose="020B0604020202020204" pitchFamily="34" charset="0"/>
                      </a:endParaRPr>
                    </a:p>
                  </a:txBody>
                  <a:tcPr marL="94256" marR="94256" marT="47127" marB="47127"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latinLnBrk="1"/>
                      <a:endParaRPr lang="ko-KR" altLang="en-US" sz="800">
                        <a:solidFill>
                          <a:srgbClr val="E46C0A"/>
                        </a:solidFill>
                        <a:latin typeface="+mn-lt"/>
                        <a:cs typeface="Arial" panose="020B0604020202020204"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624551">
                <a:tc>
                  <a:txBody>
                    <a:bodyPr/>
                    <a:lstStyle/>
                    <a:p>
                      <a:pPr latinLnBrk="1"/>
                      <a:endParaRPr lang="ko-KR" altLang="en-US" sz="1200">
                        <a:latin typeface="+mn-lt"/>
                        <a:cs typeface="Arial" panose="020B0604020202020204"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2000" b="1">
                          <a:solidFill>
                            <a:schemeClr val="accent3"/>
                          </a:solidFill>
                          <a:latin typeface="+mn-lt"/>
                          <a:cs typeface="Arial" panose="020B0604020202020204" pitchFamily="34" charset="0"/>
                        </a:rPr>
                        <a:t>Car Owners</a:t>
                      </a:r>
                      <a:endParaRPr lang="ko-KR" altLang="en-US" sz="2000" b="1">
                        <a:solidFill>
                          <a:schemeClr val="accent3"/>
                        </a:solidFill>
                        <a:latin typeface="+mn-lt"/>
                        <a:cs typeface="Arial" panose="020B0604020202020204" pitchFamily="34" charset="0"/>
                      </a:endParaRPr>
                    </a:p>
                  </a:txBody>
                  <a:tcPr marL="94256" marR="94256" marT="47127" marB="47127"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a:solidFill>
                          <a:srgbClr val="E46C0A"/>
                        </a:solidFill>
                        <a:latin typeface="+mn-lt"/>
                        <a:cs typeface="Arial" panose="020B0604020202020204"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10734">
                <a:tc>
                  <a:txBody>
                    <a:bodyPr/>
                    <a:lstStyle/>
                    <a:p>
                      <a:pPr latinLnBrk="1"/>
                      <a:endParaRPr lang="ko-KR" altLang="en-US" sz="1400" b="1">
                        <a:solidFill>
                          <a:schemeClr val="bg1"/>
                        </a:solidFill>
                        <a:latin typeface="+mn-lt"/>
                        <a:cs typeface="Arial" panose="020B0604020202020204"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200" b="1">
                          <a:solidFill>
                            <a:schemeClr val="bg1"/>
                          </a:solidFill>
                          <a:latin typeface="+mn-lt"/>
                          <a:cs typeface="Arial" panose="020B0604020202020204" pitchFamily="34" charset="0"/>
                        </a:rPr>
                        <a:t>8%</a:t>
                      </a: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200" b="1">
                        <a:solidFill>
                          <a:schemeClr val="bg1"/>
                        </a:solidFill>
                        <a:latin typeface="+mn-lt"/>
                        <a:cs typeface="Arial" panose="020B0604020202020204"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2"/>
                  </a:ext>
                </a:extLst>
              </a:tr>
              <a:tr h="310734">
                <a:tc>
                  <a:txBody>
                    <a:bodyPr/>
                    <a:lstStyle/>
                    <a:p>
                      <a:pPr latinLnBrk="1"/>
                      <a:endParaRPr lang="ko-KR" altLang="en-US" sz="1200">
                        <a:latin typeface="+mn-lt"/>
                        <a:cs typeface="Arial" panose="020B0604020202020204"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5">
                  <a:txBody>
                    <a:bodyPr/>
                    <a:lstStyle/>
                    <a:p>
                      <a:pPr marL="285750" marR="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lang="en-US" altLang="ko-KR" sz="1400" b="1">
                          <a:solidFill>
                            <a:schemeClr val="accent3">
                              <a:lumMod val="75000"/>
                            </a:schemeClr>
                          </a:solidFill>
                          <a:latin typeface="Arial" panose="020B0604020202020204" pitchFamily="34" charset="0"/>
                          <a:cs typeface="Arial" panose="020B0604020202020204" pitchFamily="34" charset="0"/>
                        </a:rPr>
                        <a:t>90% spent on gas station and food</a:t>
                      </a:r>
                    </a:p>
                    <a:p>
                      <a:pPr marL="285750" marR="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lang="en-US" altLang="ko-KR" sz="1400" b="1">
                          <a:solidFill>
                            <a:schemeClr val="accent3">
                              <a:lumMod val="75000"/>
                            </a:schemeClr>
                          </a:solidFill>
                          <a:latin typeface="Arial" panose="020B0604020202020204" pitchFamily="34" charset="0"/>
                          <a:cs typeface="Arial" panose="020B0604020202020204" pitchFamily="34" charset="0"/>
                        </a:rPr>
                        <a:t>Male</a:t>
                      </a:r>
                    </a:p>
                    <a:p>
                      <a:pPr marL="285750" marR="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lang="en-US" altLang="ko-KR" sz="1400" b="1">
                          <a:solidFill>
                            <a:schemeClr val="accent3">
                              <a:lumMod val="75000"/>
                            </a:schemeClr>
                          </a:solidFill>
                          <a:latin typeface="Arial" panose="020B0604020202020204" pitchFamily="34" charset="0"/>
                          <a:cs typeface="Arial" panose="020B0604020202020204" pitchFamily="34" charset="0"/>
                        </a:rPr>
                        <a:t>50-70 years old</a:t>
                      </a:r>
                    </a:p>
                    <a:p>
                      <a:pPr marL="285750" marR="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lang="en-US" altLang="ko-KR" sz="1400" b="1">
                          <a:solidFill>
                            <a:schemeClr val="accent3">
                              <a:lumMod val="75000"/>
                            </a:schemeClr>
                          </a:solidFill>
                          <a:latin typeface="Arial" panose="020B0604020202020204" pitchFamily="34" charset="0"/>
                          <a:cs typeface="Arial" panose="020B0604020202020204" pitchFamily="34" charset="0"/>
                        </a:rPr>
                        <a:t>above 30%Revolver</a:t>
                      </a:r>
                    </a:p>
                  </a:txBody>
                  <a:tcPr marL="94256" marR="94256" marT="47127" marB="47127">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solidFill>
                          <a:schemeClr val="tx1">
                            <a:lumMod val="50000"/>
                            <a:lumOff val="50000"/>
                          </a:schemeClr>
                        </a:solidFill>
                        <a:latin typeface="+mn-lt"/>
                        <a:cs typeface="Arial" panose="020B0604020202020204"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0734">
                <a:tc>
                  <a:txBody>
                    <a:bodyPr/>
                    <a:lstStyle/>
                    <a:p>
                      <a:pPr latinLnBrk="1"/>
                      <a:endParaRPr lang="ko-KR" altLang="en-US" sz="1200">
                        <a:latin typeface="+mn-lt"/>
                        <a:cs typeface="Arial" panose="020B0604020202020204"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endParaRPr lang="zh-CN"/>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solidFill>
                          <a:schemeClr val="tx1">
                            <a:lumMod val="50000"/>
                            <a:lumOff val="50000"/>
                          </a:schemeClr>
                        </a:solidFill>
                        <a:latin typeface="+mn-lt"/>
                        <a:cs typeface="Arial" panose="020B0604020202020204"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10734">
                <a:tc>
                  <a:txBody>
                    <a:bodyPr/>
                    <a:lstStyle/>
                    <a:p>
                      <a:pPr latinLnBrk="1"/>
                      <a:endParaRPr lang="ko-KR" altLang="en-US" sz="1200">
                        <a:latin typeface="+mn-lt"/>
                        <a:cs typeface="Arial" panose="020B0604020202020204"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endParaRPr lang="zh-CN"/>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solidFill>
                          <a:schemeClr val="tx1">
                            <a:lumMod val="50000"/>
                            <a:lumOff val="50000"/>
                          </a:schemeClr>
                        </a:solidFill>
                        <a:latin typeface="+mn-lt"/>
                        <a:cs typeface="Arial" panose="020B0604020202020204"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10734">
                <a:tc>
                  <a:txBody>
                    <a:bodyPr/>
                    <a:lstStyle/>
                    <a:p>
                      <a:pPr latinLnBrk="1"/>
                      <a:endParaRPr lang="ko-KR" altLang="en-US" sz="1200">
                        <a:latin typeface="+mn-lt"/>
                        <a:cs typeface="Arial" panose="020B0604020202020204"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endParaRPr lang="zh-CN"/>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solidFill>
                          <a:schemeClr val="tx1">
                            <a:lumMod val="50000"/>
                            <a:lumOff val="50000"/>
                          </a:schemeClr>
                        </a:solidFill>
                        <a:latin typeface="+mn-lt"/>
                        <a:cs typeface="Arial" panose="020B0604020202020204"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10734">
                <a:tc>
                  <a:txBody>
                    <a:bodyPr/>
                    <a:lstStyle/>
                    <a:p>
                      <a:pPr latinLnBrk="1"/>
                      <a:endParaRPr lang="ko-KR" altLang="en-US" sz="1200">
                        <a:latin typeface="+mn-lt"/>
                        <a:cs typeface="Arial" panose="020B0604020202020204"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zh-CN"/>
                    </a:p>
                  </a:txBody>
                  <a:tcPr marL="94256" marR="94256" marT="47127" marB="47127" anchor="ctr">
                    <a:lnL w="12700" cmpd="sng">
                      <a:noFill/>
                    </a:lnL>
                    <a:lnR w="12700" cmpd="sng">
                      <a:noFill/>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solidFill>
                          <a:schemeClr val="tx1">
                            <a:lumMod val="50000"/>
                            <a:lumOff val="50000"/>
                          </a:schemeClr>
                        </a:solidFill>
                        <a:latin typeface="+mn-lt"/>
                        <a:cs typeface="Arial" panose="020B0604020202020204"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82641">
                <a:tc gridSpan="3">
                  <a:txBody>
                    <a:bodyPr/>
                    <a:lstStyle/>
                    <a:p>
                      <a:pPr marL="0" marR="0" indent="0" algn="ctr" defTabSz="914400" rtl="0" eaLnBrk="1" fontAlgn="auto" latinLnBrk="1" hangingPunct="1">
                        <a:lnSpc>
                          <a:spcPct val="100000"/>
                        </a:lnSpc>
                        <a:spcBef>
                          <a:spcPts val="0"/>
                        </a:spcBef>
                        <a:spcAft>
                          <a:spcPts val="0"/>
                        </a:spcAft>
                        <a:buClrTx/>
                        <a:buSzTx/>
                        <a:buFontTx/>
                        <a:buNone/>
                        <a:defRPr/>
                      </a:pPr>
                      <a:endParaRPr lang="en-US" altLang="ko-KR" sz="1400" b="1">
                        <a:solidFill>
                          <a:schemeClr val="bg1"/>
                        </a:solidFill>
                        <a:latin typeface="+mn-lt"/>
                        <a:cs typeface="Arial" panose="020B0604020202020204" pitchFamily="34" charset="0"/>
                      </a:endParaRPr>
                    </a:p>
                  </a:txBody>
                  <a:tcPr marL="94256" marR="94256" marT="47127" marB="4712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884" y="133918"/>
            <a:ext cx="5825401" cy="46705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10000"/>
              </a:lnSpc>
              <a:spcBef>
                <a:spcPct val="20000"/>
              </a:spcBef>
            </a:pPr>
            <a:r>
              <a:rPr lang="en-US" sz="2400" b="1">
                <a:solidFill>
                  <a:srgbClr val="E46C0A"/>
                </a:solidFill>
                <a:latin typeface="+mj-lt"/>
                <a:cs typeface="Arial" panose="020B0604020202020204" pitchFamily="34" charset="0"/>
              </a:rPr>
              <a:t>Target Demographic of Car Owners</a:t>
            </a:r>
          </a:p>
        </p:txBody>
      </p:sp>
      <p:pic>
        <p:nvPicPr>
          <p:cNvPr id="3" name="Picture 2"/>
          <p:cNvPicPr>
            <a:picLocks noChangeAspect="1"/>
          </p:cNvPicPr>
          <p:nvPr/>
        </p:nvPicPr>
        <p:blipFill>
          <a:blip r:embed="rId3"/>
          <a:stretch>
            <a:fillRect/>
          </a:stretch>
        </p:blipFill>
        <p:spPr>
          <a:xfrm>
            <a:off x="337154" y="1556894"/>
            <a:ext cx="5656017" cy="2598696"/>
          </a:xfrm>
          <a:prstGeom prst="rect">
            <a:avLst/>
          </a:prstGeom>
        </p:spPr>
      </p:pic>
      <p:sp>
        <p:nvSpPr>
          <p:cNvPr id="4" name="Rectangle 3"/>
          <p:cNvSpPr/>
          <p:nvPr/>
        </p:nvSpPr>
        <p:spPr>
          <a:xfrm>
            <a:off x="6105679" y="918328"/>
            <a:ext cx="2811780" cy="831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t>Past Middle Age Male </a:t>
            </a:r>
          </a:p>
          <a:p>
            <a:pPr algn="ctr"/>
            <a:r>
              <a:rPr lang="en-SG" b="1"/>
              <a:t>Car Owner</a:t>
            </a:r>
          </a:p>
        </p:txBody>
      </p:sp>
      <p:sp>
        <p:nvSpPr>
          <p:cNvPr id="5" name="TextBox 4"/>
          <p:cNvSpPr txBox="1"/>
          <p:nvPr/>
        </p:nvSpPr>
        <p:spPr>
          <a:xfrm>
            <a:off x="52884" y="1026476"/>
            <a:ext cx="4214615" cy="307777"/>
          </a:xfrm>
          <a:prstGeom prst="rect">
            <a:avLst/>
          </a:prstGeom>
          <a:noFill/>
        </p:spPr>
        <p:txBody>
          <a:bodyPr wrap="none" rtlCol="0" anchor="t">
            <a:spAutoFit/>
          </a:bodyPr>
          <a:lstStyle/>
          <a:p>
            <a:r>
              <a:rPr lang="en-US" altLang="zh-CN" sz="1400" b="1">
                <a:solidFill>
                  <a:schemeClr val="accent3">
                    <a:lumMod val="75000"/>
                  </a:schemeClr>
                </a:solidFill>
              </a:rPr>
              <a:t>Overall Demographic vs Car Owner Population </a:t>
            </a:r>
            <a:endParaRPr lang="en-SG" sz="1400" b="1">
              <a:solidFill>
                <a:schemeClr val="accent3">
                  <a:lumMod val="75000"/>
                </a:schemeClr>
              </a:solidFill>
            </a:endParaRPr>
          </a:p>
        </p:txBody>
      </p:sp>
      <p:sp>
        <p:nvSpPr>
          <p:cNvPr id="6" name="Rectangle: Rounded Corners 5"/>
          <p:cNvSpPr/>
          <p:nvPr/>
        </p:nvSpPr>
        <p:spPr>
          <a:xfrm>
            <a:off x="226540" y="2018284"/>
            <a:ext cx="5729759" cy="716876"/>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7" name="TextBox 6"/>
          <p:cNvSpPr txBox="1"/>
          <p:nvPr/>
        </p:nvSpPr>
        <p:spPr>
          <a:xfrm>
            <a:off x="6043639" y="1956812"/>
            <a:ext cx="2986916" cy="2031325"/>
          </a:xfrm>
          <a:prstGeom prst="rect">
            <a:avLst/>
          </a:prstGeom>
          <a:noFill/>
        </p:spPr>
        <p:txBody>
          <a:bodyPr wrap="square" rtlCol="0" anchor="t">
            <a:spAutoFit/>
          </a:bodyPr>
          <a:lstStyle/>
          <a:p>
            <a:pPr marL="285750" indent="-285750">
              <a:buFont typeface="Arial" panose="020B0604020202020204" pitchFamily="34" charset="0"/>
              <a:buChar char="•"/>
            </a:pPr>
            <a:r>
              <a:rPr lang="en-SG"/>
              <a:t>Stable Income and more likely to have </a:t>
            </a:r>
            <a:endParaRPr lang="en-US"/>
          </a:p>
          <a:p>
            <a:r>
              <a:rPr lang="en-SG"/>
              <a:t>     requirements on cars.</a:t>
            </a:r>
            <a:endParaRPr lang="en-SG">
              <a:cs typeface="Arial"/>
            </a:endParaRPr>
          </a:p>
          <a:p>
            <a:endParaRPr lang="en-SG"/>
          </a:p>
          <a:p>
            <a:pPr marL="285750" indent="-285750">
              <a:buFont typeface="Arial" panose="020B0604020202020204" pitchFamily="34" charset="0"/>
              <a:buChar char="•"/>
            </a:pPr>
            <a:r>
              <a:rPr lang="en-SG"/>
              <a:t>More likely to purchase car related products.</a:t>
            </a:r>
            <a:endParaRPr lang="en-SG">
              <a:cs typeface="Arial"/>
            </a:endParaRPr>
          </a:p>
          <a:p>
            <a:pPr marL="285750" indent="-285750">
              <a:buFont typeface="Arial" panose="020B0604020202020204" pitchFamily="34" charset="0"/>
              <a:buChar char="•"/>
            </a:pPr>
            <a:endParaRPr lang="en-S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03" y="134788"/>
            <a:ext cx="6900365" cy="872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10000"/>
              </a:lnSpc>
              <a:spcBef>
                <a:spcPct val="20000"/>
              </a:spcBef>
            </a:pPr>
            <a:r>
              <a:rPr lang="en-US" sz="2400" b="1">
                <a:solidFill>
                  <a:schemeClr val="accent2"/>
                </a:solidFill>
                <a:latin typeface="+mj-lt"/>
                <a:cs typeface="Arial" panose="020B0604020202020204"/>
              </a:rPr>
              <a:t>Car Owners : </a:t>
            </a:r>
            <a:endParaRPr lang="en-US" sz="2400" b="1">
              <a:solidFill>
                <a:schemeClr val="accent2"/>
              </a:solidFill>
              <a:latin typeface="+mj-lt"/>
              <a:cs typeface="Arial" panose="020B0604020202020204" pitchFamily="34" charset="0"/>
            </a:endParaRPr>
          </a:p>
          <a:p>
            <a:pPr>
              <a:lnSpc>
                <a:spcPct val="110000"/>
              </a:lnSpc>
              <a:spcBef>
                <a:spcPct val="20000"/>
              </a:spcBef>
            </a:pPr>
            <a:r>
              <a:rPr lang="en-US" sz="2000" b="1">
                <a:solidFill>
                  <a:schemeClr val="accent2"/>
                </a:solidFill>
                <a:latin typeface="+mj-lt"/>
                <a:cs typeface="Arial" panose="020B0604020202020204"/>
              </a:rPr>
              <a:t>Association Analysis and Expected Revenue</a:t>
            </a:r>
            <a:endParaRPr lang="en-US" sz="1600">
              <a:solidFill>
                <a:schemeClr val="accent2"/>
              </a:solidFill>
            </a:endParaRPr>
          </a:p>
        </p:txBody>
      </p:sp>
      <p:sp>
        <p:nvSpPr>
          <p:cNvPr id="8" name="Oval 1"/>
          <p:cNvSpPr/>
          <p:nvPr/>
        </p:nvSpPr>
        <p:spPr>
          <a:xfrm>
            <a:off x="3632080" y="3940086"/>
            <a:ext cx="701925" cy="698500"/>
          </a:xfrm>
          <a:custGeom>
            <a:avLst/>
            <a:gdLst/>
            <a:ahLst/>
            <a:cxnLst/>
            <a:rect l="l" t="t" r="r" b="b"/>
            <a:pathLst>
              <a:path w="1319480" h="1368152">
                <a:moveTo>
                  <a:pt x="635404" y="0"/>
                </a:moveTo>
                <a:cubicBezTo>
                  <a:pt x="1013209" y="0"/>
                  <a:pt x="1319480" y="306271"/>
                  <a:pt x="1319480" y="684076"/>
                </a:cubicBezTo>
                <a:cubicBezTo>
                  <a:pt x="1319480" y="1061881"/>
                  <a:pt x="1013209" y="1368152"/>
                  <a:pt x="635404" y="1368152"/>
                </a:cubicBezTo>
                <a:cubicBezTo>
                  <a:pt x="345994" y="1368152"/>
                  <a:pt x="98560" y="1188431"/>
                  <a:pt x="0" y="933963"/>
                </a:cubicBezTo>
                <a:lnTo>
                  <a:pt x="680705" y="933963"/>
                </a:lnTo>
                <a:lnTo>
                  <a:pt x="680705" y="1183850"/>
                </a:lnTo>
                <a:lnTo>
                  <a:pt x="1304843" y="684076"/>
                </a:lnTo>
                <a:lnTo>
                  <a:pt x="680705" y="184302"/>
                </a:lnTo>
                <a:lnTo>
                  <a:pt x="680705" y="434189"/>
                </a:lnTo>
                <a:lnTo>
                  <a:pt x="0" y="434189"/>
                </a:lnTo>
                <a:cubicBezTo>
                  <a:pt x="98560" y="179721"/>
                  <a:pt x="345994" y="0"/>
                  <a:pt x="635404"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E46C0A"/>
              </a:solidFill>
            </a:endParaRPr>
          </a:p>
        </p:txBody>
      </p:sp>
      <p:sp>
        <p:nvSpPr>
          <p:cNvPr id="9" name="TextBox 8"/>
          <p:cNvSpPr txBox="1"/>
          <p:nvPr/>
        </p:nvSpPr>
        <p:spPr>
          <a:xfrm>
            <a:off x="844346" y="1258883"/>
            <a:ext cx="2165978" cy="369332"/>
          </a:xfrm>
          <a:prstGeom prst="rect">
            <a:avLst/>
          </a:prstGeom>
          <a:noFill/>
        </p:spPr>
        <p:txBody>
          <a:bodyPr wrap="none" rtlCol="0">
            <a:spAutoFit/>
          </a:bodyPr>
          <a:lstStyle/>
          <a:p>
            <a:r>
              <a:rPr lang="en-SG" b="1">
                <a:solidFill>
                  <a:schemeClr val="accent3">
                    <a:lumMod val="75000"/>
                  </a:schemeClr>
                </a:solidFill>
              </a:rPr>
              <a:t>Confidence &gt; 50%</a:t>
            </a:r>
          </a:p>
        </p:txBody>
      </p:sp>
      <p:pic>
        <p:nvPicPr>
          <p:cNvPr id="15" name="Picture 14"/>
          <p:cNvPicPr>
            <a:picLocks noChangeAspect="1"/>
          </p:cNvPicPr>
          <p:nvPr/>
        </p:nvPicPr>
        <p:blipFill rotWithShape="1">
          <a:blip r:embed="rId3"/>
          <a:srcRect l="8846" t="9211" r="4287" b="26071"/>
          <a:stretch>
            <a:fillRect/>
          </a:stretch>
        </p:blipFill>
        <p:spPr>
          <a:xfrm>
            <a:off x="5374872" y="1438899"/>
            <a:ext cx="1246219" cy="661797"/>
          </a:xfrm>
          <a:prstGeom prst="rect">
            <a:avLst/>
          </a:prstGeom>
          <a:ln>
            <a:noFill/>
          </a:ln>
        </p:spPr>
      </p:pic>
      <p:sp>
        <p:nvSpPr>
          <p:cNvPr id="16" name="TextBox 15"/>
          <p:cNvSpPr txBox="1"/>
          <p:nvPr/>
        </p:nvSpPr>
        <p:spPr>
          <a:xfrm>
            <a:off x="3625417" y="1605228"/>
            <a:ext cx="1595309" cy="646331"/>
          </a:xfrm>
          <a:prstGeom prst="rect">
            <a:avLst/>
          </a:prstGeom>
          <a:noFill/>
        </p:spPr>
        <p:txBody>
          <a:bodyPr wrap="none" rtlCol="0">
            <a:spAutoFit/>
          </a:bodyPr>
          <a:lstStyle/>
          <a:p>
            <a:r>
              <a:rPr lang="en-SG" b="1">
                <a:solidFill>
                  <a:schemeClr val="accent3">
                    <a:lumMod val="75000"/>
                  </a:schemeClr>
                </a:solidFill>
              </a:rPr>
              <a:t>Supermarket</a:t>
            </a:r>
          </a:p>
          <a:p>
            <a:endParaRPr lang="en-SG" b="1">
              <a:solidFill>
                <a:schemeClr val="accent3">
                  <a:lumMod val="75000"/>
                </a:schemeClr>
              </a:solidFill>
            </a:endParaRPr>
          </a:p>
        </p:txBody>
      </p:sp>
      <p:pic>
        <p:nvPicPr>
          <p:cNvPr id="18" name="Picture 17"/>
          <p:cNvPicPr>
            <a:picLocks noChangeAspect="1"/>
          </p:cNvPicPr>
          <p:nvPr/>
        </p:nvPicPr>
        <p:blipFill>
          <a:blip r:embed="rId4"/>
          <a:stretch>
            <a:fillRect/>
          </a:stretch>
        </p:blipFill>
        <p:spPr>
          <a:xfrm>
            <a:off x="5773934" y="2778403"/>
            <a:ext cx="1120328" cy="661797"/>
          </a:xfrm>
          <a:prstGeom prst="rect">
            <a:avLst/>
          </a:prstGeom>
        </p:spPr>
      </p:pic>
      <p:sp>
        <p:nvSpPr>
          <p:cNvPr id="19" name="TextBox 18"/>
          <p:cNvSpPr txBox="1"/>
          <p:nvPr/>
        </p:nvSpPr>
        <p:spPr>
          <a:xfrm>
            <a:off x="3632080" y="2954688"/>
            <a:ext cx="3485583" cy="369332"/>
          </a:xfrm>
          <a:prstGeom prst="rect">
            <a:avLst/>
          </a:prstGeom>
          <a:noFill/>
        </p:spPr>
        <p:txBody>
          <a:bodyPr wrap="square" rtlCol="0">
            <a:spAutoFit/>
          </a:bodyPr>
          <a:lstStyle/>
          <a:p>
            <a:r>
              <a:rPr lang="en-SG" b="1">
                <a:solidFill>
                  <a:schemeClr val="accent3">
                    <a:lumMod val="75000"/>
                  </a:schemeClr>
                </a:solidFill>
              </a:rPr>
              <a:t>Department Store</a:t>
            </a:r>
          </a:p>
        </p:txBody>
      </p:sp>
      <p:pic>
        <p:nvPicPr>
          <p:cNvPr id="20" name="Picture 19"/>
          <p:cNvPicPr>
            <a:picLocks noChangeAspect="1"/>
          </p:cNvPicPr>
          <p:nvPr/>
        </p:nvPicPr>
        <p:blipFill rotWithShape="1">
          <a:blip r:embed="rId5"/>
          <a:srcRect t="9491" r="5181"/>
          <a:stretch>
            <a:fillRect/>
          </a:stretch>
        </p:blipFill>
        <p:spPr>
          <a:xfrm>
            <a:off x="6621091" y="1470203"/>
            <a:ext cx="1181657" cy="661797"/>
          </a:xfrm>
          <a:prstGeom prst="rect">
            <a:avLst/>
          </a:prstGeom>
        </p:spPr>
      </p:pic>
      <p:sp>
        <p:nvSpPr>
          <p:cNvPr id="22" name="TextBox 21"/>
          <p:cNvSpPr txBox="1"/>
          <p:nvPr/>
        </p:nvSpPr>
        <p:spPr>
          <a:xfrm>
            <a:off x="3621981" y="2305549"/>
            <a:ext cx="2054936" cy="369332"/>
          </a:xfrm>
          <a:prstGeom prst="rect">
            <a:avLst/>
          </a:prstGeom>
          <a:noFill/>
        </p:spPr>
        <p:txBody>
          <a:bodyPr wrap="square" rtlCol="0">
            <a:spAutoFit/>
          </a:bodyPr>
          <a:lstStyle/>
          <a:p>
            <a:r>
              <a:rPr lang="en-SG" b="1">
                <a:solidFill>
                  <a:schemeClr val="accent3">
                    <a:lumMod val="75000"/>
                  </a:schemeClr>
                </a:solidFill>
              </a:rPr>
              <a:t>Online Retailer</a:t>
            </a:r>
          </a:p>
        </p:txBody>
      </p:sp>
      <p:pic>
        <p:nvPicPr>
          <p:cNvPr id="23" name="Picture 22"/>
          <p:cNvPicPr>
            <a:picLocks noChangeAspect="1"/>
          </p:cNvPicPr>
          <p:nvPr/>
        </p:nvPicPr>
        <p:blipFill>
          <a:blip r:embed="rId6"/>
          <a:stretch>
            <a:fillRect/>
          </a:stretch>
        </p:blipFill>
        <p:spPr>
          <a:xfrm>
            <a:off x="5482748" y="2232158"/>
            <a:ext cx="1012719" cy="533010"/>
          </a:xfrm>
          <a:prstGeom prst="rect">
            <a:avLst/>
          </a:prstGeom>
        </p:spPr>
      </p:pic>
      <p:pic>
        <p:nvPicPr>
          <p:cNvPr id="24" name="Picture 23"/>
          <p:cNvPicPr>
            <a:picLocks noChangeAspect="1"/>
          </p:cNvPicPr>
          <p:nvPr/>
        </p:nvPicPr>
        <p:blipFill>
          <a:blip r:embed="rId7"/>
          <a:stretch>
            <a:fillRect/>
          </a:stretch>
        </p:blipFill>
        <p:spPr>
          <a:xfrm>
            <a:off x="743923" y="1879399"/>
            <a:ext cx="1924050" cy="1104900"/>
          </a:xfrm>
          <a:prstGeom prst="rect">
            <a:avLst/>
          </a:prstGeom>
        </p:spPr>
      </p:pic>
      <p:sp>
        <p:nvSpPr>
          <p:cNvPr id="25" name="Oval 1"/>
          <p:cNvSpPr/>
          <p:nvPr/>
        </p:nvSpPr>
        <p:spPr>
          <a:xfrm>
            <a:off x="142421" y="1155184"/>
            <a:ext cx="701925" cy="698500"/>
          </a:xfrm>
          <a:custGeom>
            <a:avLst/>
            <a:gdLst/>
            <a:ahLst/>
            <a:cxnLst/>
            <a:rect l="l" t="t" r="r" b="b"/>
            <a:pathLst>
              <a:path w="1319480" h="1368152">
                <a:moveTo>
                  <a:pt x="635404" y="0"/>
                </a:moveTo>
                <a:cubicBezTo>
                  <a:pt x="1013209" y="0"/>
                  <a:pt x="1319480" y="306271"/>
                  <a:pt x="1319480" y="684076"/>
                </a:cubicBezTo>
                <a:cubicBezTo>
                  <a:pt x="1319480" y="1061881"/>
                  <a:pt x="1013209" y="1368152"/>
                  <a:pt x="635404" y="1368152"/>
                </a:cubicBezTo>
                <a:cubicBezTo>
                  <a:pt x="345994" y="1368152"/>
                  <a:pt x="98560" y="1188431"/>
                  <a:pt x="0" y="933963"/>
                </a:cubicBezTo>
                <a:lnTo>
                  <a:pt x="680705" y="933963"/>
                </a:lnTo>
                <a:lnTo>
                  <a:pt x="680705" y="1183850"/>
                </a:lnTo>
                <a:lnTo>
                  <a:pt x="1304843" y="684076"/>
                </a:lnTo>
                <a:lnTo>
                  <a:pt x="680705" y="184302"/>
                </a:lnTo>
                <a:lnTo>
                  <a:pt x="680705" y="434189"/>
                </a:lnTo>
                <a:lnTo>
                  <a:pt x="0" y="434189"/>
                </a:lnTo>
                <a:cubicBezTo>
                  <a:pt x="98560" y="179721"/>
                  <a:pt x="345994" y="0"/>
                  <a:pt x="63540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E46C0A"/>
              </a:solidFill>
            </a:endParaRPr>
          </a:p>
        </p:txBody>
      </p:sp>
      <p:cxnSp>
        <p:nvCxnSpPr>
          <p:cNvPr id="28" name="Straight Arrow Connector 27"/>
          <p:cNvCxnSpPr/>
          <p:nvPr/>
        </p:nvCxnSpPr>
        <p:spPr>
          <a:xfrm flipV="1">
            <a:off x="2804321" y="1798167"/>
            <a:ext cx="718452" cy="33089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798562" y="2466471"/>
            <a:ext cx="714957" cy="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713745" y="2618871"/>
            <a:ext cx="809028" cy="57056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4361" y="3901026"/>
            <a:ext cx="2755819" cy="89255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fontAlgn="base"/>
            <a:r>
              <a:rPr lang="en-US" sz="2400" b="1">
                <a:solidFill>
                  <a:schemeClr val="accent3">
                    <a:lumMod val="75000"/>
                  </a:schemeClr>
                </a:solidFill>
              </a:rPr>
              <a:t>$ 542</a:t>
            </a:r>
            <a:br>
              <a:rPr lang="en-US" b="1">
                <a:solidFill>
                  <a:schemeClr val="accent3">
                    <a:lumMod val="75000"/>
                  </a:schemeClr>
                </a:solidFill>
              </a:rPr>
            </a:br>
            <a:r>
              <a:rPr lang="en-US" sz="1400" b="1">
                <a:solidFill>
                  <a:schemeClr val="accent3">
                    <a:lumMod val="75000"/>
                  </a:schemeClr>
                </a:solidFill>
              </a:rPr>
              <a:t>AVERAGE SPEND ​</a:t>
            </a:r>
          </a:p>
          <a:p>
            <a:pPr algn="ctr" fontAlgn="base"/>
            <a:r>
              <a:rPr lang="en-US" sz="1400" b="1">
                <a:solidFill>
                  <a:schemeClr val="accent3">
                    <a:lumMod val="75000"/>
                  </a:schemeClr>
                </a:solidFill>
              </a:rPr>
              <a:t>PER CUSTOMER</a:t>
            </a:r>
            <a:r>
              <a:rPr lang="en-SG" sz="1400" b="1">
                <a:solidFill>
                  <a:schemeClr val="accent3">
                    <a:lumMod val="75000"/>
                  </a:schemeClr>
                </a:solidFill>
              </a:rPr>
              <a:t>​ PER MONTH</a:t>
            </a:r>
          </a:p>
        </p:txBody>
      </p:sp>
      <p:sp>
        <p:nvSpPr>
          <p:cNvPr id="36" name="Oval 1"/>
          <p:cNvSpPr/>
          <p:nvPr/>
        </p:nvSpPr>
        <p:spPr>
          <a:xfrm rot="5400000">
            <a:off x="1403597" y="3090950"/>
            <a:ext cx="701925" cy="698500"/>
          </a:xfrm>
          <a:custGeom>
            <a:avLst/>
            <a:gdLst/>
            <a:ahLst/>
            <a:cxnLst/>
            <a:rect l="l" t="t" r="r" b="b"/>
            <a:pathLst>
              <a:path w="1319480" h="1368152">
                <a:moveTo>
                  <a:pt x="635404" y="0"/>
                </a:moveTo>
                <a:cubicBezTo>
                  <a:pt x="1013209" y="0"/>
                  <a:pt x="1319480" y="306271"/>
                  <a:pt x="1319480" y="684076"/>
                </a:cubicBezTo>
                <a:cubicBezTo>
                  <a:pt x="1319480" y="1061881"/>
                  <a:pt x="1013209" y="1368152"/>
                  <a:pt x="635404" y="1368152"/>
                </a:cubicBezTo>
                <a:cubicBezTo>
                  <a:pt x="345994" y="1368152"/>
                  <a:pt x="98560" y="1188431"/>
                  <a:pt x="0" y="933963"/>
                </a:cubicBezTo>
                <a:lnTo>
                  <a:pt x="680705" y="933963"/>
                </a:lnTo>
                <a:lnTo>
                  <a:pt x="680705" y="1183850"/>
                </a:lnTo>
                <a:lnTo>
                  <a:pt x="1304843" y="684076"/>
                </a:lnTo>
                <a:lnTo>
                  <a:pt x="680705" y="184302"/>
                </a:lnTo>
                <a:lnTo>
                  <a:pt x="680705" y="434189"/>
                </a:lnTo>
                <a:lnTo>
                  <a:pt x="0" y="434189"/>
                </a:lnTo>
                <a:cubicBezTo>
                  <a:pt x="98560" y="179721"/>
                  <a:pt x="345994" y="0"/>
                  <a:pt x="635404" y="0"/>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E46C0A"/>
              </a:solidFill>
            </a:endParaRPr>
          </a:p>
        </p:txBody>
      </p:sp>
      <p:sp>
        <p:nvSpPr>
          <p:cNvPr id="43" name="Rectangle 42"/>
          <p:cNvSpPr/>
          <p:nvPr/>
        </p:nvSpPr>
        <p:spPr>
          <a:xfrm>
            <a:off x="5024494" y="3901026"/>
            <a:ext cx="3054882" cy="8595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fontAlgn="base">
              <a:lnSpc>
                <a:spcPct val="130000"/>
              </a:lnSpc>
            </a:pPr>
            <a:r>
              <a:rPr lang="en-US" sz="2400" b="1">
                <a:solidFill>
                  <a:srgbClr val="E46C0A"/>
                </a:solidFill>
                <a:latin typeface="Trebuchet MS" panose="020B0603020202020204" pitchFamily="34" charset="0"/>
              </a:rPr>
              <a:t>$1.95 million </a:t>
            </a:r>
            <a:endParaRPr lang="en-US" sz="1600">
              <a:solidFill>
                <a:srgbClr val="E46C0A"/>
              </a:solidFill>
              <a:latin typeface="Trebuchet MS" panose="020B0603020202020204" pitchFamily="34" charset="0"/>
            </a:endParaRPr>
          </a:p>
          <a:p>
            <a:pPr algn="ctr" fontAlgn="base">
              <a:lnSpc>
                <a:spcPct val="130000"/>
              </a:lnSpc>
            </a:pPr>
            <a:r>
              <a:rPr lang="en-US" sz="1600">
                <a:solidFill>
                  <a:srgbClr val="E46C0A"/>
                </a:solidFill>
                <a:latin typeface="Trebuchet MS" panose="020B0603020202020204" pitchFamily="34" charset="0"/>
              </a:rPr>
              <a:t>PER ANNUAL SPEND INCREASED</a:t>
            </a:r>
            <a:endParaRPr lang="en-SG" sz="1600" i="0">
              <a:solidFill>
                <a:srgbClr val="E46C0A"/>
              </a:solidFill>
              <a:effectLst/>
              <a:latin typeface="Segoe UI" panose="020B05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238739"/>
            <a:ext cx="7020272" cy="576064"/>
          </a:xfrm>
        </p:spPr>
        <p:txBody>
          <a:bodyPr/>
          <a:lstStyle/>
          <a:p>
            <a:pPr algn="r"/>
            <a:r>
              <a:rPr lang="en-US" sz="2400" b="1">
                <a:solidFill>
                  <a:schemeClr val="accent2"/>
                </a:solidFill>
                <a:cs typeface="Arial" panose="020B0604020202020204"/>
              </a:rPr>
              <a:t>Retain Customers: </a:t>
            </a:r>
          </a:p>
          <a:p>
            <a:pPr algn="r"/>
            <a:r>
              <a:rPr lang="en-US" sz="2400" b="1">
                <a:solidFill>
                  <a:schemeClr val="accent2"/>
                </a:solidFill>
                <a:cs typeface="Arial" panose="020B0604020202020204"/>
              </a:rPr>
              <a:t>Special Discount for Car Owners</a:t>
            </a:r>
          </a:p>
        </p:txBody>
      </p:sp>
      <p:graphicFrame>
        <p:nvGraphicFramePr>
          <p:cNvPr id="5" name="Table 4"/>
          <p:cNvGraphicFramePr>
            <a:graphicFrameLocks noGrp="1"/>
          </p:cNvGraphicFramePr>
          <p:nvPr/>
        </p:nvGraphicFramePr>
        <p:xfrm>
          <a:off x="2597203" y="1300470"/>
          <a:ext cx="6084661" cy="3366794"/>
        </p:xfrm>
        <a:graphic>
          <a:graphicData uri="http://schemas.openxmlformats.org/drawingml/2006/table">
            <a:tbl>
              <a:tblPr firstRow="1" bandRow="1">
                <a:tableStyleId>{5C22544A-7EE6-4342-B048-85BDC9FD1C3A}</a:tableStyleId>
              </a:tblPr>
              <a:tblGrid>
                <a:gridCol w="3036661">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6794">
                <a:tc>
                  <a:txBody>
                    <a:bodyPr/>
                    <a:lstStyle/>
                    <a:p>
                      <a:pPr marL="0" algn="l" defTabSz="914400" rtl="0" eaLnBrk="1" fontAlgn="base" latinLnBrk="1" hangingPunct="1">
                        <a:buFont typeface="Arial" panose="020B0604020202020204" pitchFamily="34" charset="0"/>
                        <a:buNone/>
                      </a:pPr>
                      <a:r>
                        <a:rPr lang="en-SG" sz="1800" b="1" kern="1200">
                          <a:solidFill>
                            <a:schemeClr val="lt1"/>
                          </a:solidFill>
                          <a:latin typeface="+mn-lt"/>
                          <a:ea typeface="+mn-ea"/>
                          <a:cs typeface="+mn-cs"/>
                        </a:rPr>
                        <a:t>Rewards​</a:t>
                      </a:r>
                    </a:p>
                  </a:txBody>
                  <a:tcPr/>
                </a:tc>
                <a:tc>
                  <a:txBody>
                    <a:bodyPr/>
                    <a:lstStyle/>
                    <a:p>
                      <a:r>
                        <a:rPr lang="en-SG"/>
                        <a:t>Merchant Name</a:t>
                      </a:r>
                    </a:p>
                  </a:txBody>
                  <a:tcPr/>
                </a:tc>
                <a:extLst>
                  <a:ext uri="{0D108BD9-81ED-4DB2-BD59-A6C34878D82A}">
                    <a16:rowId xmlns:a16="http://schemas.microsoft.com/office/drawing/2014/main" val="10000"/>
                  </a:ext>
                </a:extLst>
              </a:tr>
              <a:tr h="720000">
                <a:tc>
                  <a:txBody>
                    <a:bodyPr/>
                    <a:lstStyle/>
                    <a:p>
                      <a:pPr algn="l" rtl="0" fontAlgn="base">
                        <a:buFont typeface="Arial" panose="020B0604020202020204" pitchFamily="34" charset="0"/>
                        <a:buChar char="•"/>
                      </a:pPr>
                      <a:r>
                        <a:rPr lang="en-GB" b="0" i="0" u="none" strike="noStrike">
                          <a:solidFill>
                            <a:srgbClr val="3F3F3F"/>
                          </a:solidFill>
                          <a:effectLst/>
                          <a:latin typeface="Trebuchet MS" panose="020B0603020202020204" pitchFamily="34" charset="0"/>
                        </a:rPr>
                        <a:t>Online  Shopping 10% off Discount for first users</a:t>
                      </a:r>
                      <a:endParaRPr lang="en-GB" b="0" i="0">
                        <a:solidFill>
                          <a:srgbClr val="000000"/>
                        </a:solidFill>
                        <a:effectLst/>
                        <a:latin typeface="Arial" panose="020B0604020202020204" pitchFamily="34" charset="0"/>
                      </a:endParaRPr>
                    </a:p>
                  </a:txBody>
                  <a:tcPr/>
                </a:tc>
                <a:tc>
                  <a:txBody>
                    <a:bodyPr/>
                    <a:lstStyle/>
                    <a:p>
                      <a:endParaRPr lang="en-SG"/>
                    </a:p>
                  </a:txBody>
                  <a:tcPr/>
                </a:tc>
                <a:extLst>
                  <a:ext uri="{0D108BD9-81ED-4DB2-BD59-A6C34878D82A}">
                    <a16:rowId xmlns:a16="http://schemas.microsoft.com/office/drawing/2014/main" val="10001"/>
                  </a:ext>
                </a:extLst>
              </a:tr>
              <a:tr h="720000">
                <a:tc>
                  <a:txBody>
                    <a:bodyPr/>
                    <a:lstStyle/>
                    <a:p>
                      <a:pPr algn="l" rtl="0" fontAlgn="base">
                        <a:buFont typeface="Arial" panose="020B0604020202020204" pitchFamily="34" charset="0"/>
                        <a:buChar char="•"/>
                      </a:pPr>
                      <a:r>
                        <a:rPr lang="en-GB" b="0" i="0" u="none" strike="noStrike">
                          <a:solidFill>
                            <a:srgbClr val="3F3F3F"/>
                          </a:solidFill>
                          <a:effectLst/>
                          <a:latin typeface="Trebuchet MS" panose="020B0603020202020204" pitchFamily="34" charset="0"/>
                        </a:rPr>
                        <a:t>Double Credit when reach minimum </a:t>
                      </a:r>
                      <a:endParaRPr lang="en-GB" b="0" i="0">
                        <a:solidFill>
                          <a:srgbClr val="000000"/>
                        </a:solidFill>
                        <a:effectLst/>
                        <a:latin typeface="Arial" panose="020B0604020202020204" pitchFamily="34" charset="0"/>
                      </a:endParaRPr>
                    </a:p>
                  </a:txBody>
                  <a:tcPr/>
                </a:tc>
                <a:tc>
                  <a:txBody>
                    <a:bodyPr/>
                    <a:lstStyle/>
                    <a:p>
                      <a:endParaRPr lang="en-SG"/>
                    </a:p>
                  </a:txBody>
                  <a:tcPr/>
                </a:tc>
                <a:extLst>
                  <a:ext uri="{0D108BD9-81ED-4DB2-BD59-A6C34878D82A}">
                    <a16:rowId xmlns:a16="http://schemas.microsoft.com/office/drawing/2014/main" val="10002"/>
                  </a:ext>
                </a:extLst>
              </a:tr>
              <a:tr h="720000">
                <a:tc>
                  <a:txBody>
                    <a:bodyPr/>
                    <a:lstStyle/>
                    <a:p>
                      <a:pPr algn="l" rtl="0" fontAlgn="base">
                        <a:buFont typeface="Arial" panose="020B0604020202020204" pitchFamily="34" charset="0"/>
                        <a:buChar char="•"/>
                      </a:pPr>
                      <a:r>
                        <a:rPr lang="en-SG" b="0" i="0">
                          <a:solidFill>
                            <a:srgbClr val="000000"/>
                          </a:solidFill>
                          <a:effectLst/>
                          <a:latin typeface="Arial" panose="020B0604020202020204" pitchFamily="34" charset="0"/>
                        </a:rPr>
                        <a:t>$</a:t>
                      </a:r>
                      <a:r>
                        <a:rPr lang="en-US" altLang="zh-CN" b="0" i="0">
                          <a:solidFill>
                            <a:srgbClr val="000000"/>
                          </a:solidFill>
                          <a:effectLst/>
                          <a:latin typeface="Arial" panose="020B0604020202020204" pitchFamily="34" charset="0"/>
                        </a:rPr>
                        <a:t>20</a:t>
                      </a:r>
                      <a:r>
                        <a:rPr lang="en-SG" b="0" i="0">
                          <a:solidFill>
                            <a:srgbClr val="000000"/>
                          </a:solidFill>
                          <a:effectLst/>
                          <a:latin typeface="Arial" panose="020B0604020202020204" pitchFamily="34" charset="0"/>
                        </a:rPr>
                        <a:t> Voucher at ISETAN</a:t>
                      </a:r>
                    </a:p>
                  </a:txBody>
                  <a:tcPr/>
                </a:tc>
                <a:tc>
                  <a:txBody>
                    <a:bodyPr/>
                    <a:lstStyle/>
                    <a:p>
                      <a:endParaRPr lang="en-SG"/>
                    </a:p>
                  </a:txBody>
                  <a:tcPr/>
                </a:tc>
                <a:extLst>
                  <a:ext uri="{0D108BD9-81ED-4DB2-BD59-A6C34878D82A}">
                    <a16:rowId xmlns:a16="http://schemas.microsoft.com/office/drawing/2014/main" val="10003"/>
                  </a:ext>
                </a:extLst>
              </a:tr>
              <a:tr h="720000">
                <a:tc>
                  <a:txBody>
                    <a:bodyPr/>
                    <a:lstStyle/>
                    <a:p>
                      <a:pPr algn="l" rtl="0" fontAlgn="base">
                        <a:buFont typeface="Arial" panose="020B0604020202020204" pitchFamily="34" charset="0"/>
                        <a:buChar char="•"/>
                      </a:pPr>
                      <a:r>
                        <a:rPr lang="en-GB" b="0" i="0" u="none" strike="noStrike">
                          <a:solidFill>
                            <a:srgbClr val="3F3F3F"/>
                          </a:solidFill>
                          <a:effectLst/>
                          <a:latin typeface="Trebuchet MS" panose="020B0603020202020204" pitchFamily="34" charset="0"/>
                        </a:rPr>
                        <a:t>Extra 5% Discount </a:t>
                      </a:r>
                      <a:r>
                        <a:rPr lang="en-GB" b="0" i="0">
                          <a:solidFill>
                            <a:srgbClr val="000000"/>
                          </a:solidFill>
                          <a:effectLst/>
                          <a:latin typeface="Trebuchet MS" panose="020B0603020202020204" pitchFamily="34" charset="0"/>
                        </a:rPr>
                        <a:t>​for Fair Price and Giant</a:t>
                      </a:r>
                      <a:endParaRPr lang="en-GB" b="0" i="0">
                        <a:solidFill>
                          <a:srgbClr val="000000"/>
                        </a:solidFill>
                        <a:effectLst/>
                        <a:latin typeface="Arial" panose="020B0604020202020204" pitchFamily="34" charset="0"/>
                      </a:endParaRPr>
                    </a:p>
                  </a:txBody>
                  <a:tcPr/>
                </a:tc>
                <a:tc>
                  <a:txBody>
                    <a:bodyPr/>
                    <a:lstStyle/>
                    <a:p>
                      <a:endParaRPr lang="en-SG"/>
                    </a:p>
                  </a:txBody>
                  <a:tcPr/>
                </a:tc>
                <a:extLst>
                  <a:ext uri="{0D108BD9-81ED-4DB2-BD59-A6C34878D82A}">
                    <a16:rowId xmlns:a16="http://schemas.microsoft.com/office/drawing/2014/main" val="10004"/>
                  </a:ext>
                </a:extLst>
              </a:tr>
            </a:tbl>
          </a:graphicData>
        </a:graphic>
      </p:graphicFrame>
      <p:pic>
        <p:nvPicPr>
          <p:cNvPr id="12" name="图片 12" descr="图片包含 剪贴画&#10;&#10;已生成高可信度的说明"/>
          <p:cNvPicPr>
            <a:picLocks noChangeAspect="1"/>
          </p:cNvPicPr>
          <p:nvPr/>
        </p:nvPicPr>
        <p:blipFill>
          <a:blip r:embed="rId3"/>
          <a:stretch>
            <a:fillRect/>
          </a:stretch>
        </p:blipFill>
        <p:spPr>
          <a:xfrm>
            <a:off x="6357938" y="1796415"/>
            <a:ext cx="1228725" cy="666750"/>
          </a:xfrm>
          <a:prstGeom prst="rect">
            <a:avLst/>
          </a:prstGeom>
        </p:spPr>
      </p:pic>
      <p:pic>
        <p:nvPicPr>
          <p:cNvPr id="3" name="图片 3" descr="图片包含 剪贴画&#10;&#10;已生成高可信度的说明"/>
          <p:cNvPicPr>
            <a:picLocks noChangeAspect="1"/>
          </p:cNvPicPr>
          <p:nvPr/>
        </p:nvPicPr>
        <p:blipFill>
          <a:blip r:embed="rId4"/>
          <a:stretch>
            <a:fillRect/>
          </a:stretch>
        </p:blipFill>
        <p:spPr>
          <a:xfrm>
            <a:off x="6314146" y="2528074"/>
            <a:ext cx="1324672" cy="763394"/>
          </a:xfrm>
          <a:prstGeom prst="rect">
            <a:avLst/>
          </a:prstGeom>
        </p:spPr>
      </p:pic>
      <p:pic>
        <p:nvPicPr>
          <p:cNvPr id="6" name="图片 6"/>
          <p:cNvPicPr>
            <a:picLocks noChangeAspect="1"/>
          </p:cNvPicPr>
          <p:nvPr/>
        </p:nvPicPr>
        <p:blipFill>
          <a:blip r:embed="rId5"/>
          <a:stretch>
            <a:fillRect/>
          </a:stretch>
        </p:blipFill>
        <p:spPr>
          <a:xfrm>
            <a:off x="6461086" y="3215268"/>
            <a:ext cx="1128365" cy="664427"/>
          </a:xfrm>
          <a:prstGeom prst="rect">
            <a:avLst/>
          </a:prstGeom>
        </p:spPr>
      </p:pic>
      <p:pic>
        <p:nvPicPr>
          <p:cNvPr id="11" name="图片 12"/>
          <p:cNvPicPr>
            <a:picLocks noChangeAspect="1"/>
          </p:cNvPicPr>
          <p:nvPr/>
        </p:nvPicPr>
        <p:blipFill>
          <a:blip r:embed="rId6"/>
          <a:stretch>
            <a:fillRect/>
          </a:stretch>
        </p:blipFill>
        <p:spPr>
          <a:xfrm>
            <a:off x="5972291" y="3955314"/>
            <a:ext cx="1074467" cy="571268"/>
          </a:xfrm>
          <a:prstGeom prst="rect">
            <a:avLst/>
          </a:prstGeom>
        </p:spPr>
      </p:pic>
      <p:pic>
        <p:nvPicPr>
          <p:cNvPr id="14" name="图片 14" descr="图片包含 剪贴画&#10;&#10;已生成极高可信度的说明"/>
          <p:cNvPicPr>
            <a:picLocks noChangeAspect="1"/>
          </p:cNvPicPr>
          <p:nvPr/>
        </p:nvPicPr>
        <p:blipFill>
          <a:blip r:embed="rId7"/>
          <a:stretch>
            <a:fillRect/>
          </a:stretch>
        </p:blipFill>
        <p:spPr>
          <a:xfrm>
            <a:off x="7181618" y="3976222"/>
            <a:ext cx="1060296" cy="5921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pPr marL="0" indent="0">
              <a:buNone/>
            </a:pPr>
            <a:r>
              <a:rPr lang="en-US" sz="2400" b="1">
                <a:solidFill>
                  <a:srgbClr val="E46C0A"/>
                </a:solidFill>
                <a:latin typeface="+mj-lt"/>
                <a:cs typeface="Arial" panose="020B0604020202020204"/>
              </a:rPr>
              <a:t>Cross-Sell: </a:t>
            </a:r>
            <a:r>
              <a:rPr lang="en-US" sz="2400" b="1" err="1">
                <a:solidFill>
                  <a:srgbClr val="E46C0A"/>
                </a:solidFill>
                <a:latin typeface="+mj-lt"/>
                <a:cs typeface="Arial" panose="020B0604020202020204"/>
              </a:rPr>
              <a:t>Autowise</a:t>
            </a:r>
            <a:r>
              <a:rPr lang="en-US" sz="2400" b="1">
                <a:solidFill>
                  <a:srgbClr val="E46C0A"/>
                </a:solidFill>
                <a:latin typeface="+mj-lt"/>
                <a:cs typeface="Arial" panose="020B0604020202020204"/>
              </a:rPr>
              <a:t> Car Insurance</a:t>
            </a:r>
          </a:p>
        </p:txBody>
      </p:sp>
      <p:sp>
        <p:nvSpPr>
          <p:cNvPr id="5" name="TextBox 4"/>
          <p:cNvSpPr txBox="1"/>
          <p:nvPr/>
        </p:nvSpPr>
        <p:spPr>
          <a:xfrm>
            <a:off x="4572000" y="975871"/>
            <a:ext cx="4132353" cy="3276282"/>
          </a:xfrm>
          <a:prstGeom prst="rect">
            <a:avLst/>
          </a:prstGeom>
          <a:noFill/>
        </p:spPr>
        <p:txBody>
          <a:bodyPr wrap="square" rtlCol="0" anchor="t">
            <a:spAutoFit/>
          </a:bodyPr>
          <a:lstStyle/>
          <a:p>
            <a:pPr marL="285750" indent="-285750">
              <a:lnSpc>
                <a:spcPct val="150000"/>
              </a:lnSpc>
              <a:buFont typeface="Wingdings" panose="05000000000000000000" pitchFamily="2" charset="2"/>
              <a:buChar char="Ø"/>
            </a:pPr>
            <a:r>
              <a:rPr lang="en-SG" sz="2000">
                <a:latin typeface="Calibri"/>
                <a:cs typeface="Calibri"/>
              </a:rPr>
              <a:t>Insurance is the most important    </a:t>
            </a:r>
            <a:endParaRPr lang="en-US">
              <a:latin typeface="Arial"/>
              <a:cs typeface="Arial"/>
            </a:endParaRPr>
          </a:p>
          <a:p>
            <a:pPr>
              <a:lnSpc>
                <a:spcPct val="150000"/>
              </a:lnSpc>
            </a:pPr>
            <a:r>
              <a:rPr lang="en-SG" sz="2000">
                <a:latin typeface="Calibri"/>
                <a:cs typeface="Calibri"/>
              </a:rPr>
              <a:t>resources of revenue.</a:t>
            </a:r>
            <a:endParaRPr lang="en-US">
              <a:cs typeface="Arial"/>
            </a:endParaRPr>
          </a:p>
          <a:p>
            <a:pPr marL="285750" indent="-285750">
              <a:lnSpc>
                <a:spcPct val="150000"/>
              </a:lnSpc>
              <a:buFont typeface="Wingdings" panose="05000000000000000000" pitchFamily="2" charset="2"/>
              <a:buChar char="Ø"/>
            </a:pPr>
            <a:r>
              <a:rPr lang="en-SG" sz="2000">
                <a:latin typeface="Calibri"/>
                <a:cs typeface="Calibri"/>
              </a:rPr>
              <a:t>Telephone/SMS target promotion:</a:t>
            </a:r>
          </a:p>
          <a:p>
            <a:pPr>
              <a:lnSpc>
                <a:spcPct val="150000"/>
              </a:lnSpc>
            </a:pPr>
            <a:r>
              <a:rPr lang="en-SG" sz="2000">
                <a:latin typeface="Calibri"/>
                <a:cs typeface="Calibri"/>
              </a:rPr>
              <a:t>‘AUTOWISE’ Car Safety Insurance</a:t>
            </a:r>
            <a:r>
              <a:rPr lang="en-SG" sz="2000">
                <a:solidFill>
                  <a:srgbClr val="E46C0A"/>
                </a:solidFill>
                <a:latin typeface="Calibri"/>
                <a:cs typeface="Calibri"/>
              </a:rPr>
              <a:t>. </a:t>
            </a:r>
            <a:endParaRPr lang="en-SG" sz="2000">
              <a:solidFill>
                <a:srgbClr val="E46C0A"/>
              </a:solidFill>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Ø"/>
            </a:pPr>
            <a:r>
              <a:rPr lang="en-SG" sz="2000">
                <a:latin typeface="Calibri"/>
                <a:cs typeface="Calibri"/>
              </a:rPr>
              <a:t>Implement Insurance in Core Card. </a:t>
            </a:r>
            <a:r>
              <a:rPr lang="en-SG" sz="2000" b="1">
                <a:solidFill>
                  <a:srgbClr val="E46C0A"/>
                </a:solidFill>
                <a:latin typeface="Calibri"/>
                <a:cs typeface="Calibri"/>
              </a:rPr>
              <a:t>Providing one year Free Insurance for Car owners with first purchase</a:t>
            </a:r>
          </a:p>
        </p:txBody>
      </p:sp>
      <p:pic>
        <p:nvPicPr>
          <p:cNvPr id="7" name="Picture 6"/>
          <p:cNvPicPr>
            <a:picLocks noChangeAspect="1"/>
          </p:cNvPicPr>
          <p:nvPr/>
        </p:nvPicPr>
        <p:blipFill>
          <a:blip r:embed="rId3"/>
          <a:stretch>
            <a:fillRect/>
          </a:stretch>
        </p:blipFill>
        <p:spPr>
          <a:xfrm>
            <a:off x="0" y="1422988"/>
            <a:ext cx="4298332" cy="25664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25096" b="25096"/>
          <a:stretch>
            <a:fillRect/>
          </a:stretch>
        </p:blipFill>
        <p:spPr/>
      </p:pic>
      <p:sp>
        <p:nvSpPr>
          <p:cNvPr id="2" name="Text Placeholder 1"/>
          <p:cNvSpPr>
            <a:spLocks noGrp="1"/>
          </p:cNvSpPr>
          <p:nvPr>
            <p:ph type="body" sz="quarter" idx="10"/>
          </p:nvPr>
        </p:nvSpPr>
        <p:spPr/>
        <p:txBody>
          <a:bodyPr/>
          <a:lstStyle/>
          <a:p>
            <a:r>
              <a:rPr lang="en-US" altLang="zh-CN" b="1">
                <a:solidFill>
                  <a:schemeClr val="tx1"/>
                </a:solidFill>
                <a:latin typeface="华文新魏" panose="02010800040101010101" charset="-122"/>
                <a:ea typeface="华文新魏" panose="02010800040101010101" charset="-122"/>
                <a:cs typeface="Arial" panose="020B0604020202020204"/>
              </a:rPr>
              <a:t>Revolver Prediction</a:t>
            </a:r>
            <a:endParaRPr lang="en-US">
              <a:solidFill>
                <a:schemeClr val="tx1"/>
              </a:solidFill>
            </a:endParaRPr>
          </a:p>
        </p:txBody>
      </p:sp>
      <p:sp>
        <p:nvSpPr>
          <p:cNvPr id="6" name="Teardrop 5"/>
          <p:cNvSpPr/>
          <p:nvPr/>
        </p:nvSpPr>
        <p:spPr>
          <a:xfrm rot="8100000">
            <a:off x="4033749" y="2033093"/>
            <a:ext cx="1076501" cy="1076501"/>
          </a:xfrm>
          <a:prstGeom prst="teardrop">
            <a:avLst/>
          </a:prstGeom>
          <a:solidFill>
            <a:schemeClr val="accent2">
              <a:lumMod val="75000"/>
            </a:scheme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lumMod val="75000"/>
                </a:schemeClr>
              </a:solidFill>
            </a:endParaRPr>
          </a:p>
        </p:txBody>
      </p:sp>
      <p:pic>
        <p:nvPicPr>
          <p:cNvPr id="4" name="图片 3" descr="warning-sign 2"/>
          <p:cNvPicPr>
            <a:picLocks noChangeAspect="1"/>
          </p:cNvPicPr>
          <p:nvPr/>
        </p:nvPicPr>
        <p:blipFill>
          <a:blip r:embed="rId3"/>
          <a:stretch>
            <a:fillRect/>
          </a:stretch>
        </p:blipFill>
        <p:spPr>
          <a:xfrm>
            <a:off x="4171315" y="2171065"/>
            <a:ext cx="802005" cy="802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788" y="1814860"/>
            <a:ext cx="9143998" cy="3331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788" y="901855"/>
            <a:ext cx="9123090" cy="9130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06666" y="1889210"/>
            <a:ext cx="85577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spcBef>
                <a:spcPct val="0"/>
              </a:spcBef>
              <a:spcAft>
                <a:spcPct val="0"/>
              </a:spcAft>
              <a:buFont typeface="Arial,Sans-Serif"/>
              <a:buChar char="•"/>
            </a:pPr>
            <a:r>
              <a:rPr lang="en-US" altLang="zh-CN" b="1">
                <a:solidFill>
                  <a:srgbClr val="E46C0A"/>
                </a:solidFill>
                <a:latin typeface="微软雅黑" panose="020B0503020204020204" pitchFamily="34" charset="-122"/>
                <a:ea typeface="+mn-lt"/>
              </a:rPr>
              <a:t>Revolvers: Important Source of Revenues</a:t>
            </a:r>
            <a:endParaRPr lang="en-US" altLang="zh-CN" b="1">
              <a:solidFill>
                <a:srgbClr val="E46C0A"/>
              </a:solidFill>
              <a:ea typeface="+mn-lt"/>
              <a:cs typeface="+mn-lt"/>
            </a:endParaRPr>
          </a:p>
        </p:txBody>
      </p:sp>
      <p:sp>
        <p:nvSpPr>
          <p:cNvPr id="30" name="文本框 10"/>
          <p:cNvSpPr txBox="1">
            <a:spLocks noChangeArrowheads="1"/>
          </p:cNvSpPr>
          <p:nvPr/>
        </p:nvSpPr>
        <p:spPr bwMode="auto">
          <a:xfrm>
            <a:off x="335545" y="423255"/>
            <a:ext cx="38729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buNone/>
            </a:pPr>
            <a:r>
              <a:rPr lang="en-GB" sz="2400" b="1">
                <a:solidFill>
                  <a:srgbClr val="FFFFFF"/>
                </a:solidFill>
                <a:latin typeface="微软雅黑" panose="020B0503020204020204" pitchFamily="34" charset="-122"/>
                <a:ea typeface="微软雅黑" panose="020B0503020204020204" pitchFamily="34" charset="-122"/>
              </a:rPr>
              <a:t>REVOLVER CUSTOMERS</a:t>
            </a:r>
            <a:endParaRPr lang="en-GB" altLang="zh-CN" sz="2400" b="1">
              <a:solidFill>
                <a:srgbClr val="FFFFFF"/>
              </a:solidFill>
              <a:latin typeface="微软雅黑" panose="020B0503020204020204" pitchFamily="34" charset="-122"/>
              <a:ea typeface="微软雅黑" panose="020B0503020204020204" pitchFamily="34" charset="-122"/>
            </a:endParaRPr>
          </a:p>
        </p:txBody>
      </p:sp>
      <p:sp>
        <p:nvSpPr>
          <p:cNvPr id="31" name="TextBox 1"/>
          <p:cNvSpPr txBox="1"/>
          <p:nvPr/>
        </p:nvSpPr>
        <p:spPr>
          <a:xfrm>
            <a:off x="335545" y="882728"/>
            <a:ext cx="4075152" cy="338554"/>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sz="1600" b="1">
                <a:solidFill>
                  <a:srgbClr val="FFFFFF"/>
                </a:solidFill>
                <a:latin typeface="微软雅黑" panose="020B0503020204020204" pitchFamily="34" charset="-122"/>
                <a:ea typeface="微软雅黑" panose="020B0503020204020204" pitchFamily="34" charset="-122"/>
              </a:rPr>
              <a:t>Why Revolver Customer?</a:t>
            </a:r>
          </a:p>
        </p:txBody>
      </p:sp>
      <p:sp>
        <p:nvSpPr>
          <p:cNvPr id="3" name="TextBox 9"/>
          <p:cNvSpPr txBox="1"/>
          <p:nvPr/>
        </p:nvSpPr>
        <p:spPr>
          <a:xfrm>
            <a:off x="208026" y="2259135"/>
            <a:ext cx="8220078" cy="332398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285750" indent="-285750">
              <a:buFont typeface="Arial" panose="020B0604020202020204" pitchFamily="34" charset="0"/>
              <a:buChar char="•"/>
            </a:pPr>
            <a:r>
              <a:rPr lang="en-US" sz="2000" b="1">
                <a:solidFill>
                  <a:schemeClr val="accent4">
                    <a:lumMod val="75000"/>
                  </a:schemeClr>
                </a:solidFill>
                <a:latin typeface="微软雅黑"/>
                <a:ea typeface="微软雅黑"/>
              </a:rPr>
              <a:t>28%</a:t>
            </a:r>
            <a:r>
              <a:rPr lang="en-US" sz="1600">
                <a:solidFill>
                  <a:srgbClr val="000000"/>
                </a:solidFill>
                <a:latin typeface="微软雅黑"/>
                <a:ea typeface="微软雅黑"/>
              </a:rPr>
              <a:t> </a:t>
            </a:r>
            <a:r>
              <a:rPr lang="en-US">
                <a:solidFill>
                  <a:srgbClr val="000000"/>
                </a:solidFill>
                <a:latin typeface="微软雅黑"/>
                <a:ea typeface="微软雅黑"/>
              </a:rPr>
              <a:t>of Total Customers are Revolvers</a:t>
            </a:r>
            <a:r>
              <a:rPr lang="en-US" sz="1600">
                <a:solidFill>
                  <a:srgbClr val="000000"/>
                </a:solidFill>
                <a:latin typeface="微软雅黑"/>
                <a:ea typeface="微软雅黑"/>
              </a:rPr>
              <a:t>.</a:t>
            </a:r>
            <a:endParaRPr lang="en-US" sz="1600">
              <a:latin typeface="微软雅黑"/>
              <a:ea typeface="微软雅黑"/>
            </a:endParaRPr>
          </a:p>
          <a:p>
            <a:pPr marL="285750" indent="-285750">
              <a:buFont typeface="Arial" panose="020B0604020202020204" pitchFamily="34" charset="0"/>
              <a:buChar char="•"/>
            </a:pPr>
            <a:endParaRPr lang="en-US" sz="16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sz="2000" b="1">
                <a:solidFill>
                  <a:schemeClr val="accent4">
                    <a:lumMod val="75000"/>
                  </a:schemeClr>
                </a:solidFill>
                <a:latin typeface="微软雅黑"/>
                <a:ea typeface="微软雅黑"/>
              </a:rPr>
              <a:t>$1942</a:t>
            </a:r>
            <a:r>
              <a:rPr lang="en-US" sz="1600">
                <a:latin typeface="微软雅黑"/>
                <a:ea typeface="微软雅黑"/>
              </a:rPr>
              <a:t>  </a:t>
            </a:r>
            <a:r>
              <a:rPr lang="en-US">
                <a:latin typeface="微软雅黑"/>
                <a:ea typeface="微软雅黑"/>
              </a:rPr>
              <a:t>Average Spend per Revolvers</a:t>
            </a:r>
          </a:p>
          <a:p>
            <a:pPr marL="285750" indent="-285750">
              <a:buFont typeface="Arial" panose="020B0604020202020204" pitchFamily="34" charset="0"/>
              <a:buChar char="•"/>
            </a:pPr>
            <a:endParaRPr lang="en-US" sz="16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sz="1600">
              <a:solidFill>
                <a:srgbClr val="000000"/>
              </a:solidFill>
              <a:latin typeface="微软雅黑"/>
              <a:ea typeface="微软雅黑"/>
            </a:endParaRPr>
          </a:p>
          <a:p>
            <a:pPr marL="285750" indent="-285750">
              <a:buFont typeface="Arial" panose="020B0604020202020204" pitchFamily="34" charset="0"/>
              <a:buChar char="•"/>
            </a:pPr>
            <a:r>
              <a:rPr lang="en-US" b="1">
                <a:solidFill>
                  <a:srgbClr val="E46C0A"/>
                </a:solidFill>
                <a:latin typeface="微软雅黑"/>
                <a:ea typeface="+mn-lt"/>
              </a:rPr>
              <a:t>Features:</a:t>
            </a:r>
          </a:p>
          <a:p>
            <a:pPr marL="285750" indent="-285750">
              <a:buFont typeface="Arial,Sans-Serif" panose="020B0604020202020204" pitchFamily="34" charset="0"/>
              <a:buChar char="•"/>
            </a:pPr>
            <a:r>
              <a:rPr lang="zh-CN" altLang="en-US" sz="2400" b="1">
                <a:solidFill>
                  <a:schemeClr val="accent4">
                    <a:lumMod val="75000"/>
                  </a:schemeClr>
                </a:solidFill>
                <a:latin typeface="Calibri"/>
                <a:ea typeface="微软雅黑"/>
                <a:cs typeface="Calibri"/>
              </a:rPr>
              <a:t>Age </a:t>
            </a:r>
            <a:r>
              <a:rPr lang="en-US" sz="2400" b="1">
                <a:solidFill>
                  <a:schemeClr val="accent4">
                    <a:lumMod val="75000"/>
                  </a:schemeClr>
                </a:solidFill>
                <a:latin typeface="Calibri"/>
                <a:ea typeface="微软雅黑"/>
                <a:cs typeface="Calibri"/>
              </a:rPr>
              <a:t>30</a:t>
            </a:r>
            <a:r>
              <a:rPr lang="zh-CN" altLang="en-US" sz="2400" b="1">
                <a:solidFill>
                  <a:schemeClr val="accent4">
                    <a:lumMod val="75000"/>
                  </a:schemeClr>
                </a:solidFill>
                <a:latin typeface="Calibri"/>
                <a:ea typeface="微软雅黑"/>
                <a:cs typeface="Calibri"/>
              </a:rPr>
              <a:t> </a:t>
            </a:r>
            <a:r>
              <a:rPr lang="en-US" sz="2400" b="1">
                <a:solidFill>
                  <a:schemeClr val="accent4">
                    <a:lumMod val="75000"/>
                  </a:schemeClr>
                </a:solidFill>
                <a:latin typeface="Calibri"/>
                <a:ea typeface="微软雅黑"/>
                <a:cs typeface="Calibri"/>
              </a:rPr>
              <a:t>to</a:t>
            </a:r>
            <a:r>
              <a:rPr lang="zh-CN" altLang="en-US" sz="2400" b="1">
                <a:solidFill>
                  <a:schemeClr val="accent4">
                    <a:lumMod val="75000"/>
                  </a:schemeClr>
                </a:solidFill>
                <a:latin typeface="Calibri"/>
                <a:ea typeface="微软雅黑"/>
                <a:cs typeface="Calibri"/>
              </a:rPr>
              <a:t> </a:t>
            </a:r>
            <a:r>
              <a:rPr lang="en-US" sz="2400" b="1">
                <a:solidFill>
                  <a:schemeClr val="accent4">
                    <a:lumMod val="75000"/>
                  </a:schemeClr>
                </a:solidFill>
                <a:latin typeface="Calibri"/>
                <a:ea typeface="微软雅黑"/>
                <a:cs typeface="Calibri"/>
              </a:rPr>
              <a:t>60.</a:t>
            </a:r>
            <a:endParaRPr lang="zh-CN" altLang="en-US" sz="2400" b="1">
              <a:solidFill>
                <a:schemeClr val="accent4">
                  <a:lumMod val="75000"/>
                </a:schemeClr>
              </a:solidFill>
              <a:latin typeface="Calibri"/>
              <a:ea typeface="微软雅黑"/>
              <a:cs typeface="Calibri"/>
            </a:endParaRPr>
          </a:p>
          <a:p>
            <a:pPr marL="285750" indent="-285750">
              <a:buFont typeface="Arial,Sans-Serif" panose="020B0604020202020204" pitchFamily="34" charset="0"/>
              <a:buChar char="•"/>
            </a:pPr>
            <a:r>
              <a:rPr lang="en-US">
                <a:latin typeface="Microsoft YaHei"/>
                <a:ea typeface="微软雅黑"/>
                <a:cs typeface="Calibri"/>
              </a:rPr>
              <a:t>Main</a:t>
            </a:r>
            <a:r>
              <a:rPr lang="zh-CN" altLang="en-US">
                <a:latin typeface="Microsoft YaHei"/>
                <a:ea typeface="Microsoft YaHei"/>
                <a:cs typeface="Calibri"/>
              </a:rPr>
              <a:t> </a:t>
            </a:r>
            <a:r>
              <a:rPr lang="en-US">
                <a:latin typeface="Microsoft YaHei"/>
                <a:ea typeface="微软雅黑"/>
                <a:cs typeface="Calibri"/>
              </a:rPr>
              <a:t>spending</a:t>
            </a:r>
            <a:r>
              <a:rPr lang="zh-CN" altLang="en-US">
                <a:latin typeface="Microsoft YaHei"/>
                <a:ea typeface="Microsoft YaHei"/>
                <a:cs typeface="Calibri"/>
              </a:rPr>
              <a:t> </a:t>
            </a:r>
            <a:r>
              <a:rPr lang="en-US">
                <a:latin typeface="Microsoft YaHei"/>
                <a:ea typeface="微软雅黑"/>
                <a:cs typeface="Calibri"/>
              </a:rPr>
              <a:t>patterns</a:t>
            </a:r>
            <a:r>
              <a:rPr lang="zh-CN" altLang="en-US">
                <a:latin typeface="Microsoft YaHei"/>
                <a:ea typeface="Microsoft YaHei"/>
                <a:cs typeface="Calibri"/>
              </a:rPr>
              <a:t> </a:t>
            </a:r>
            <a:r>
              <a:rPr lang="en-US">
                <a:latin typeface="Microsoft YaHei"/>
                <a:ea typeface="微软雅黑"/>
                <a:cs typeface="Calibri"/>
              </a:rPr>
              <a:t>are</a:t>
            </a:r>
            <a:r>
              <a:rPr lang="zh-CN" altLang="en-US" b="1">
                <a:solidFill>
                  <a:schemeClr val="accent4">
                    <a:lumMod val="75000"/>
                  </a:schemeClr>
                </a:solidFill>
                <a:latin typeface="Calibri"/>
                <a:ea typeface="微软雅黑"/>
                <a:cs typeface="Calibri"/>
              </a:rPr>
              <a:t> </a:t>
            </a:r>
            <a:r>
              <a:rPr lang="en-US" sz="2400" b="1">
                <a:solidFill>
                  <a:schemeClr val="accent4">
                    <a:lumMod val="75000"/>
                  </a:schemeClr>
                </a:solidFill>
                <a:latin typeface="Calibri"/>
                <a:ea typeface="微软雅黑"/>
                <a:cs typeface="Calibri"/>
              </a:rPr>
              <a:t>daily</a:t>
            </a:r>
            <a:r>
              <a:rPr lang="zh-CN" altLang="en-US" sz="2400" b="1">
                <a:solidFill>
                  <a:schemeClr val="accent4">
                    <a:lumMod val="75000"/>
                  </a:schemeClr>
                </a:solidFill>
                <a:latin typeface="Calibri"/>
                <a:ea typeface="微软雅黑"/>
                <a:cs typeface="Calibri"/>
              </a:rPr>
              <a:t> </a:t>
            </a:r>
            <a:r>
              <a:rPr lang="en-US" sz="2400" b="1">
                <a:solidFill>
                  <a:schemeClr val="accent4">
                    <a:lumMod val="75000"/>
                  </a:schemeClr>
                </a:solidFill>
                <a:latin typeface="Calibri"/>
                <a:ea typeface="微软雅黑"/>
                <a:cs typeface="Calibri"/>
              </a:rPr>
              <a:t>expenses</a:t>
            </a:r>
            <a:r>
              <a:rPr lang="zh-CN" altLang="en-US" sz="2400" b="1">
                <a:solidFill>
                  <a:schemeClr val="accent4">
                    <a:lumMod val="75000"/>
                  </a:schemeClr>
                </a:solidFill>
                <a:latin typeface="Calibri"/>
                <a:ea typeface="微软雅黑"/>
                <a:cs typeface="Calibri"/>
              </a:rPr>
              <a:t> </a:t>
            </a:r>
            <a:endParaRPr lang="en-US" sz="2400" b="1">
              <a:solidFill>
                <a:schemeClr val="accent4">
                  <a:lumMod val="75000"/>
                </a:schemeClr>
              </a:solidFill>
              <a:latin typeface="Calibri"/>
              <a:ea typeface="微软雅黑"/>
              <a:cs typeface="Calibri"/>
            </a:endParaRPr>
          </a:p>
          <a:p>
            <a:pPr marL="285750" indent="-285750">
              <a:buFont typeface="Arial,Sans-Serif" panose="020B0604020202020204" pitchFamily="34" charset="0"/>
              <a:buChar char="•"/>
            </a:pPr>
            <a:r>
              <a:rPr lang="en-US">
                <a:latin typeface="Microsoft YaHei"/>
                <a:ea typeface="微软雅黑"/>
                <a:cs typeface="Calibri"/>
              </a:rPr>
              <a:t>Most</a:t>
            </a:r>
            <a:r>
              <a:rPr lang="zh-CN" altLang="en-US">
                <a:latin typeface="Microsoft YaHei"/>
                <a:ea typeface="Microsoft YaHei"/>
                <a:cs typeface="Calibri"/>
              </a:rPr>
              <a:t> </a:t>
            </a:r>
            <a:r>
              <a:rPr lang="en-US">
                <a:latin typeface="Microsoft YaHei"/>
                <a:ea typeface="微软雅黑"/>
                <a:cs typeface="Calibri"/>
              </a:rPr>
              <a:t>credit limit</a:t>
            </a:r>
            <a:r>
              <a:rPr lang="zh-CN" altLang="en-US">
                <a:latin typeface="Microsoft YaHei"/>
                <a:ea typeface="Microsoft YaHei"/>
                <a:cs typeface="Calibri"/>
              </a:rPr>
              <a:t> </a:t>
            </a:r>
            <a:r>
              <a:rPr lang="en-US">
                <a:latin typeface="Microsoft YaHei"/>
                <a:ea typeface="微软雅黑"/>
                <a:cs typeface="Calibri"/>
              </a:rPr>
              <a:t>under</a:t>
            </a:r>
            <a:r>
              <a:rPr lang="zh-CN" altLang="en-US">
                <a:latin typeface="Calibri"/>
                <a:ea typeface="微软雅黑"/>
                <a:cs typeface="Calibri"/>
              </a:rPr>
              <a:t> </a:t>
            </a:r>
            <a:r>
              <a:rPr lang="en-US" sz="2400" b="1">
                <a:solidFill>
                  <a:schemeClr val="accent4">
                    <a:lumMod val="75000"/>
                  </a:schemeClr>
                </a:solidFill>
                <a:latin typeface="Calibri"/>
                <a:ea typeface="微软雅黑"/>
                <a:cs typeface="Calibri"/>
              </a:rPr>
              <a:t>20K.</a:t>
            </a:r>
            <a:endParaRPr lang="en-US" sz="2400" b="1">
              <a:solidFill>
                <a:schemeClr val="accent4">
                  <a:lumMod val="75000"/>
                </a:schemeClr>
              </a:solidFill>
              <a:ea typeface="微软雅黑"/>
              <a:cs typeface="Calibri"/>
            </a:endParaRPr>
          </a:p>
          <a:p>
            <a:pPr marL="285750" indent="-285750">
              <a:buFont typeface="Arial" panose="020B0604020202020204" pitchFamily="34" charset="0"/>
              <a:buChar char="•"/>
            </a:pPr>
            <a:endParaRPr lang="en-US" sz="16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7"/>
          <p:cNvSpPr/>
          <p:nvPr/>
        </p:nvSpPr>
        <p:spPr>
          <a:xfrm>
            <a:off x="272819" y="1859747"/>
            <a:ext cx="331180" cy="33118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bg1"/>
              </a:solidFill>
            </a:endParaRPr>
          </a:p>
        </p:txBody>
      </p:sp>
      <p:sp>
        <p:nvSpPr>
          <p:cNvPr id="22" name="Rounded Rectangle 27"/>
          <p:cNvSpPr/>
          <p:nvPr/>
        </p:nvSpPr>
        <p:spPr>
          <a:xfrm>
            <a:off x="5166228" y="2041019"/>
            <a:ext cx="390317" cy="29981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bg1"/>
              </a:solidFill>
            </a:endParaRPr>
          </a:p>
        </p:txBody>
      </p:sp>
      <p:sp>
        <p:nvSpPr>
          <p:cNvPr id="23" name="Rectangle 9"/>
          <p:cNvSpPr/>
          <p:nvPr/>
        </p:nvSpPr>
        <p:spPr>
          <a:xfrm>
            <a:off x="3622943" y="2078862"/>
            <a:ext cx="329645" cy="30857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24" name="Rounded Rectangle 7"/>
          <p:cNvSpPr/>
          <p:nvPr/>
        </p:nvSpPr>
        <p:spPr>
          <a:xfrm>
            <a:off x="6753483" y="2041019"/>
            <a:ext cx="363049" cy="31330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bg1"/>
              </a:solidFill>
            </a:endParaRPr>
          </a:p>
        </p:txBody>
      </p:sp>
      <p:sp>
        <p:nvSpPr>
          <p:cNvPr id="37" name="TextBox 36"/>
          <p:cNvSpPr txBox="1"/>
          <p:nvPr/>
        </p:nvSpPr>
        <p:spPr>
          <a:xfrm>
            <a:off x="611008" y="1777262"/>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a:latin typeface="Microsoft YaHei"/>
              </a:rPr>
              <a:t>Accuracy: </a:t>
            </a:r>
            <a:r>
              <a:rPr lang="en-US"/>
              <a:t> </a:t>
            </a:r>
            <a:r>
              <a:rPr lang="en-US" sz="2400" b="1">
                <a:solidFill>
                  <a:srgbClr val="E46C0A"/>
                </a:solidFill>
              </a:rPr>
              <a:t>85%</a:t>
            </a:r>
            <a:endParaRPr lang="en-US" b="1">
              <a:solidFill>
                <a:srgbClr val="E46C0A"/>
              </a:solidFill>
              <a:cs typeface="Arial" panose="020B0604020202020204"/>
            </a:endParaRPr>
          </a:p>
          <a:p>
            <a:r>
              <a:rPr lang="en-US" b="1">
                <a:latin typeface="Microsoft YaHei"/>
              </a:rPr>
              <a:t>AUC: </a:t>
            </a:r>
            <a:r>
              <a:rPr lang="en-US" sz="2400" b="1">
                <a:solidFill>
                  <a:srgbClr val="E46C0A"/>
                </a:solidFill>
              </a:rPr>
              <a:t>0.996</a:t>
            </a:r>
            <a:endParaRPr lang="en-US" b="1">
              <a:solidFill>
                <a:srgbClr val="E46C0A"/>
              </a:solidFill>
              <a:cs typeface="Arial" panose="020B0604020202020204"/>
            </a:endParaRPr>
          </a:p>
        </p:txBody>
      </p:sp>
      <p:pic>
        <p:nvPicPr>
          <p:cNvPr id="40" name="Picture 40" descr="A screenshot of a cell phone&#10;&#10;Description generated with high confidence"/>
          <p:cNvPicPr>
            <a:picLocks noChangeAspect="1"/>
          </p:cNvPicPr>
          <p:nvPr/>
        </p:nvPicPr>
        <p:blipFill>
          <a:blip r:embed="rId2"/>
          <a:stretch>
            <a:fillRect/>
          </a:stretch>
        </p:blipFill>
        <p:spPr>
          <a:xfrm>
            <a:off x="3162983" y="984175"/>
            <a:ext cx="5578022" cy="3711027"/>
          </a:xfrm>
          <a:prstGeom prst="rect">
            <a:avLst/>
          </a:prstGeom>
        </p:spPr>
      </p:pic>
      <p:sp>
        <p:nvSpPr>
          <p:cNvPr id="39" name="文本框 10"/>
          <p:cNvSpPr txBox="1">
            <a:spLocks noChangeArrowheads="1"/>
          </p:cNvSpPr>
          <p:nvPr/>
        </p:nvSpPr>
        <p:spPr bwMode="auto">
          <a:xfrm>
            <a:off x="272819" y="242048"/>
            <a:ext cx="38729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buNone/>
            </a:pPr>
            <a:r>
              <a:rPr lang="en-GB" sz="2400" b="1">
                <a:solidFill>
                  <a:srgbClr val="E46C0A"/>
                </a:solidFill>
                <a:latin typeface="微软雅黑" panose="020B0503020204020204" pitchFamily="34" charset="-122"/>
                <a:ea typeface="微软雅黑" panose="020B0503020204020204" pitchFamily="34" charset="-122"/>
              </a:rPr>
              <a:t>REVOLVER CUSTOMERS</a:t>
            </a:r>
            <a:endParaRPr lang="en-GB" altLang="zh-CN" sz="2400" b="1">
              <a:solidFill>
                <a:srgbClr val="E46C0A"/>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8142" y="1174375"/>
            <a:ext cx="729363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a:t>1</a:t>
            </a:r>
            <a:r>
              <a:rPr lang="en-US" sz="2000" b="1">
                <a:latin typeface="Microsoft YaHei"/>
              </a:rPr>
              <a:t>. Data transformation and feature Engineering: </a:t>
            </a:r>
            <a:endParaRPr lang="en-US" sz="2000" b="1">
              <a:latin typeface="Microsoft YaHei"/>
              <a:cs typeface="Arial"/>
            </a:endParaRPr>
          </a:p>
          <a:p>
            <a:r>
              <a:rPr lang="en-US" sz="2000" b="1">
                <a:latin typeface="Microsoft YaHei"/>
              </a:rPr>
              <a:t>2. Target Variable: </a:t>
            </a:r>
            <a:r>
              <a:rPr lang="en-US" sz="2400" b="1">
                <a:solidFill>
                  <a:schemeClr val="accent4">
                    <a:lumMod val="75000"/>
                  </a:schemeClr>
                </a:solidFill>
                <a:latin typeface="Microsoft YaHei"/>
              </a:rPr>
              <a:t>Hard revolver </a:t>
            </a:r>
            <a:endParaRPr lang="en-US" sz="2400" b="1">
              <a:solidFill>
                <a:schemeClr val="accent4">
                  <a:lumMod val="75000"/>
                </a:schemeClr>
              </a:solidFill>
              <a:latin typeface="Microsoft YaHei"/>
              <a:cs typeface="Arial"/>
            </a:endParaRPr>
          </a:p>
          <a:p>
            <a:r>
              <a:rPr lang="en-US" sz="2000" b="1">
                <a:latin typeface="Microsoft YaHei"/>
              </a:rPr>
              <a:t>3. Best Model: Random Forest.  </a:t>
            </a:r>
            <a:endParaRPr lang="en-US" sz="2000" b="1">
              <a:latin typeface="Microsoft YaHei"/>
              <a:cs typeface="Arial"/>
            </a:endParaRPr>
          </a:p>
        </p:txBody>
      </p:sp>
      <p:sp>
        <p:nvSpPr>
          <p:cNvPr id="10" name="文本框 10"/>
          <p:cNvSpPr txBox="1">
            <a:spLocks noChangeArrowheads="1"/>
          </p:cNvSpPr>
          <p:nvPr/>
        </p:nvSpPr>
        <p:spPr bwMode="auto">
          <a:xfrm>
            <a:off x="818142" y="318888"/>
            <a:ext cx="38729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buNone/>
            </a:pPr>
            <a:r>
              <a:rPr lang="en-GB" sz="2400" b="1">
                <a:solidFill>
                  <a:srgbClr val="E46C0A"/>
                </a:solidFill>
                <a:latin typeface="微软雅黑" panose="020B0503020204020204" pitchFamily="34" charset="-122"/>
                <a:ea typeface="微软雅黑" panose="020B0503020204020204" pitchFamily="34" charset="-122"/>
              </a:rPr>
              <a:t>REVOLVER CUSTOMERS</a:t>
            </a:r>
            <a:endParaRPr lang="en-GB" altLang="zh-CN" sz="2400" b="1">
              <a:solidFill>
                <a:srgbClr val="E46C0A"/>
              </a:solidFill>
              <a:latin typeface="微软雅黑" panose="020B0503020204020204" pitchFamily="34" charset="-122"/>
              <a:ea typeface="微软雅黑" panose="020B0503020204020204" pitchFamily="34" charset="-122"/>
            </a:endParaRPr>
          </a:p>
        </p:txBody>
      </p:sp>
      <p:sp>
        <p:nvSpPr>
          <p:cNvPr id="2" name="TextBox 1">
            <a:extLst>
              <a:ext uri="{FF2B5EF4-FFF2-40B4-BE49-F238E27FC236}">
                <a16:creationId xmlns:a16="http://schemas.microsoft.com/office/drawing/2014/main" id="{CC65AF12-4E0A-49CC-8D45-B3C00E5FABDB}"/>
              </a:ext>
            </a:extLst>
          </p:cNvPr>
          <p:cNvSpPr txBox="1"/>
          <p:nvPr/>
        </p:nvSpPr>
        <p:spPr>
          <a:xfrm>
            <a:off x="817353" y="2440198"/>
            <a:ext cx="7638690"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E46C0A"/>
                </a:solidFill>
                <a:latin typeface="微软雅黑" panose="020B0503020204020204" pitchFamily="34" charset="-122"/>
                <a:ea typeface="微软雅黑" panose="020B0503020204020204" pitchFamily="34" charset="-122"/>
              </a:rPr>
              <a:t>Recommendations</a:t>
            </a:r>
          </a:p>
          <a:p>
            <a:r>
              <a:rPr lang="en-US" sz="2000" b="1">
                <a:latin typeface="Microsoft YaHei"/>
              </a:rPr>
              <a:t>Customer Acquisition:</a:t>
            </a:r>
            <a:endParaRPr lang="en-US" sz="2000">
              <a:latin typeface="Microsoft YaHei"/>
              <a:cs typeface="Arial"/>
            </a:endParaRPr>
          </a:p>
          <a:p>
            <a:r>
              <a:rPr lang="en-US" sz="2000">
                <a:latin typeface="Microsoft YaHei"/>
              </a:rPr>
              <a:t>Target new customers who are possible the revolver by using  predictive modelling. </a:t>
            </a:r>
            <a:endParaRPr lang="en-US" sz="2000">
              <a:latin typeface="Microsoft YaHei"/>
              <a:cs typeface="Arial"/>
            </a:endParaRPr>
          </a:p>
          <a:p>
            <a:endParaRPr lang="en-US" sz="2000">
              <a:latin typeface="Microsoft YaHei"/>
            </a:endParaRPr>
          </a:p>
          <a:p>
            <a:r>
              <a:rPr lang="en-US" sz="2000" b="1">
                <a:latin typeface="Microsoft YaHei"/>
              </a:rPr>
              <a:t>Customer Retention: </a:t>
            </a:r>
            <a:endParaRPr lang="en-US" sz="2000">
              <a:latin typeface="Microsoft YaHei"/>
              <a:cs typeface="Arial"/>
            </a:endParaRPr>
          </a:p>
          <a:p>
            <a:r>
              <a:rPr lang="en-US" sz="2000">
                <a:latin typeface="Microsoft YaHei"/>
              </a:rPr>
              <a:t>Reward the hard revolvers who do minimum monthly</a:t>
            </a:r>
            <a:endParaRPr lang="en-US" sz="2000">
              <a:latin typeface="Microsoft YaHei"/>
              <a:cs typeface="Arial"/>
            </a:endParaRPr>
          </a:p>
          <a:p>
            <a:r>
              <a:rPr lang="en-US" sz="2000">
                <a:latin typeface="Microsoft YaHei"/>
              </a:rPr>
              <a:t>payment.</a:t>
            </a:r>
            <a:endParaRPr lang="en-US" sz="2000">
              <a:latin typeface="Microsoft YaHei"/>
              <a:cs typeface="Arial"/>
            </a:endParaRP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82352" y="2283976"/>
            <a:ext cx="3384376" cy="576063"/>
          </a:xfrm>
        </p:spPr>
        <p:txBody>
          <a:bodyPr>
            <a:normAutofit fontScale="85000" lnSpcReduction="20000"/>
          </a:bodyPr>
          <a:lstStyle/>
          <a:p>
            <a:r>
              <a:rPr lang="en-US" altLang="ko-KR" sz="4400"/>
              <a:t>Q&amp;A</a:t>
            </a:r>
          </a:p>
        </p:txBody>
      </p:sp>
      <p:sp>
        <p:nvSpPr>
          <p:cNvPr id="4" name="Oval 3"/>
          <p:cNvSpPr/>
          <p:nvPr/>
        </p:nvSpPr>
        <p:spPr>
          <a:xfrm>
            <a:off x="2824628" y="819150"/>
            <a:ext cx="3499972" cy="3499972"/>
          </a:xfrm>
          <a:prstGeom prst="ellipse">
            <a:avLst/>
          </a:prstGeom>
          <a:noFill/>
          <a:ln w="12700">
            <a:solidFill>
              <a:schemeClr val="tx1">
                <a:alpha val="4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5058" y="1585129"/>
            <a:ext cx="581569" cy="572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5" name="Group 4"/>
          <p:cNvGrpSpPr/>
          <p:nvPr/>
        </p:nvGrpSpPr>
        <p:grpSpPr>
          <a:xfrm>
            <a:off x="3381750" y="1605677"/>
            <a:ext cx="5138704" cy="601968"/>
            <a:chOff x="1795588" y="1688594"/>
            <a:chExt cx="6408712" cy="707911"/>
          </a:xfrm>
          <a:solidFill>
            <a:schemeClr val="bg1"/>
          </a:solidFill>
        </p:grpSpPr>
        <p:sp>
          <p:nvSpPr>
            <p:cNvPr id="6" name="Rounded Rectangle 5"/>
            <p:cNvSpPr/>
            <p:nvPr/>
          </p:nvSpPr>
          <p:spPr>
            <a:xfrm>
              <a:off x="1795588" y="1688594"/>
              <a:ext cx="6408712" cy="707911"/>
            </a:xfrm>
            <a:prstGeom prst="roundRect">
              <a:avLst>
                <a:gd name="adj" fmla="val 10715"/>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7"/>
          <p:cNvSpPr txBox="1"/>
          <p:nvPr/>
        </p:nvSpPr>
        <p:spPr>
          <a:xfrm>
            <a:off x="2598786" y="1606943"/>
            <a:ext cx="594114" cy="461665"/>
          </a:xfrm>
          <a:prstGeom prst="rect">
            <a:avLst/>
          </a:prstGeom>
          <a:noFill/>
        </p:spPr>
        <p:txBody>
          <a:bodyPr wrap="square" rtlCol="0" anchor="ctr">
            <a:spAutoFit/>
          </a:bodyPr>
          <a:lstStyle/>
          <a:p>
            <a:pPr algn="ctr"/>
            <a:r>
              <a:rPr lang="en-US" altLang="ko-KR" sz="2400" b="1">
                <a:solidFill>
                  <a:schemeClr val="bg1"/>
                </a:solidFill>
                <a:cs typeface="Arial" panose="020B0604020202020204" pitchFamily="34" charset="0"/>
              </a:rPr>
              <a:t>01</a:t>
            </a:r>
            <a:endParaRPr lang="ko-KR" altLang="en-US" sz="2400" b="1">
              <a:solidFill>
                <a:schemeClr val="bg1"/>
              </a:solidFill>
              <a:cs typeface="Arial" panose="020B0604020202020204" pitchFamily="34" charset="0"/>
            </a:endParaRPr>
          </a:p>
        </p:txBody>
      </p:sp>
      <p:sp>
        <p:nvSpPr>
          <p:cNvPr id="2" name="Text Placeholder 1"/>
          <p:cNvSpPr>
            <a:spLocks noGrp="1"/>
          </p:cNvSpPr>
          <p:nvPr>
            <p:ph type="body" sz="quarter" idx="10"/>
          </p:nvPr>
        </p:nvSpPr>
        <p:spPr>
          <a:xfrm>
            <a:off x="2598786" y="438202"/>
            <a:ext cx="1927237" cy="648072"/>
          </a:xfrm>
          <a:prstGeom prst="rect">
            <a:avLst/>
          </a:prstGeom>
        </p:spPr>
        <p:txBody>
          <a:bodyPr/>
          <a:lstStyle/>
          <a:p>
            <a:r>
              <a:rPr lang="en-US" altLang="ko-KR" b="1">
                <a:solidFill>
                  <a:srgbClr val="E46C0A"/>
                </a:solidFill>
                <a:latin typeface="Arial" panose="020B0604020202020204" pitchFamily="34" charset="0"/>
                <a:cs typeface="Arial" panose="020B0604020202020204" pitchFamily="34" charset="0"/>
              </a:rPr>
              <a:t>Agenda</a:t>
            </a:r>
          </a:p>
        </p:txBody>
      </p:sp>
      <p:sp>
        <p:nvSpPr>
          <p:cNvPr id="20" name="Rectangle 19"/>
          <p:cNvSpPr/>
          <p:nvPr/>
        </p:nvSpPr>
        <p:spPr>
          <a:xfrm>
            <a:off x="2605059" y="2382464"/>
            <a:ext cx="581569" cy="572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1" name="Group 20"/>
          <p:cNvGrpSpPr/>
          <p:nvPr/>
        </p:nvGrpSpPr>
        <p:grpSpPr>
          <a:xfrm>
            <a:off x="3382788" y="2382464"/>
            <a:ext cx="5138704" cy="601968"/>
            <a:chOff x="1795588" y="1688594"/>
            <a:chExt cx="6408712" cy="707911"/>
          </a:xfrm>
          <a:solidFill>
            <a:schemeClr val="bg1"/>
          </a:solidFill>
        </p:grpSpPr>
        <p:sp>
          <p:nvSpPr>
            <p:cNvPr id="22" name="Rounded Rectangle 21"/>
            <p:cNvSpPr/>
            <p:nvPr/>
          </p:nvSpPr>
          <p:spPr>
            <a:xfrm>
              <a:off x="1795588" y="1688594"/>
              <a:ext cx="6408712" cy="707911"/>
            </a:xfrm>
            <a:prstGeom prst="roundRect">
              <a:avLst>
                <a:gd name="adj" fmla="val 10715"/>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4" name="TextBox 23"/>
          <p:cNvSpPr txBox="1"/>
          <p:nvPr/>
        </p:nvSpPr>
        <p:spPr>
          <a:xfrm>
            <a:off x="2598786" y="2437966"/>
            <a:ext cx="594114" cy="461665"/>
          </a:xfrm>
          <a:prstGeom prst="rect">
            <a:avLst/>
          </a:prstGeom>
          <a:noFill/>
        </p:spPr>
        <p:txBody>
          <a:bodyPr wrap="square" rtlCol="0" anchor="ctr">
            <a:spAutoFit/>
          </a:bodyPr>
          <a:lstStyle/>
          <a:p>
            <a:pPr algn="ctr"/>
            <a:r>
              <a:rPr lang="en-US" altLang="ko-KR" sz="2400" b="1">
                <a:solidFill>
                  <a:schemeClr val="bg1"/>
                </a:solidFill>
                <a:cs typeface="Arial" panose="020B0604020202020204" pitchFamily="34" charset="0"/>
              </a:rPr>
              <a:t>02</a:t>
            </a:r>
            <a:endParaRPr lang="ko-KR" altLang="en-US" sz="2400" b="1">
              <a:solidFill>
                <a:schemeClr val="bg1"/>
              </a:solidFill>
              <a:cs typeface="Arial" panose="020B0604020202020204" pitchFamily="34" charset="0"/>
            </a:endParaRPr>
          </a:p>
        </p:txBody>
      </p:sp>
      <p:sp>
        <p:nvSpPr>
          <p:cNvPr id="28" name="Rectangle 27"/>
          <p:cNvSpPr/>
          <p:nvPr/>
        </p:nvSpPr>
        <p:spPr>
          <a:xfrm>
            <a:off x="2605059" y="3155667"/>
            <a:ext cx="581569" cy="57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9" name="Group 28"/>
          <p:cNvGrpSpPr/>
          <p:nvPr/>
        </p:nvGrpSpPr>
        <p:grpSpPr>
          <a:xfrm>
            <a:off x="3382788" y="3155667"/>
            <a:ext cx="5138704" cy="601968"/>
            <a:chOff x="1795588" y="1688594"/>
            <a:chExt cx="6408712" cy="707911"/>
          </a:xfrm>
          <a:solidFill>
            <a:schemeClr val="bg1"/>
          </a:solidFill>
        </p:grpSpPr>
        <p:sp>
          <p:nvSpPr>
            <p:cNvPr id="30" name="Rounded Rectangle 29"/>
            <p:cNvSpPr/>
            <p:nvPr/>
          </p:nvSpPr>
          <p:spPr>
            <a:xfrm>
              <a:off x="1795588" y="1688594"/>
              <a:ext cx="6408712" cy="707911"/>
            </a:xfrm>
            <a:prstGeom prst="roundRect">
              <a:avLst>
                <a:gd name="adj" fmla="val 10715"/>
              </a:avLst>
            </a:prstGeom>
            <a:solidFill>
              <a:schemeClr val="accent4"/>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2" name="TextBox 31"/>
          <p:cNvSpPr txBox="1"/>
          <p:nvPr/>
        </p:nvSpPr>
        <p:spPr>
          <a:xfrm>
            <a:off x="2598786" y="3211169"/>
            <a:ext cx="594114" cy="461665"/>
          </a:xfrm>
          <a:prstGeom prst="rect">
            <a:avLst/>
          </a:prstGeom>
          <a:noFill/>
        </p:spPr>
        <p:txBody>
          <a:bodyPr wrap="square" rtlCol="0" anchor="ctr">
            <a:spAutoFit/>
          </a:bodyPr>
          <a:lstStyle/>
          <a:p>
            <a:pPr algn="ctr"/>
            <a:r>
              <a:rPr lang="en-US" altLang="ko-KR" sz="2400" b="1">
                <a:solidFill>
                  <a:schemeClr val="accent4"/>
                </a:solidFill>
                <a:cs typeface="Arial" panose="020B0604020202020204" pitchFamily="34" charset="0"/>
              </a:rPr>
              <a:t>03</a:t>
            </a:r>
            <a:endParaRPr lang="ko-KR" altLang="en-US" sz="2400" b="1">
              <a:solidFill>
                <a:schemeClr val="accent4"/>
              </a:solidFill>
              <a:cs typeface="Arial" panose="020B0604020202020204" pitchFamily="34" charset="0"/>
            </a:endParaRPr>
          </a:p>
        </p:txBody>
      </p:sp>
      <p:sp>
        <p:nvSpPr>
          <p:cNvPr id="36" name="Rectangle 35"/>
          <p:cNvSpPr/>
          <p:nvPr/>
        </p:nvSpPr>
        <p:spPr>
          <a:xfrm>
            <a:off x="2605059" y="3928870"/>
            <a:ext cx="581569" cy="57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37" name="Group 36"/>
          <p:cNvGrpSpPr/>
          <p:nvPr/>
        </p:nvGrpSpPr>
        <p:grpSpPr>
          <a:xfrm>
            <a:off x="3382788" y="3928870"/>
            <a:ext cx="5138704" cy="601968"/>
            <a:chOff x="1795588" y="1688594"/>
            <a:chExt cx="6408712" cy="707911"/>
          </a:xfrm>
          <a:solidFill>
            <a:schemeClr val="bg1"/>
          </a:solidFill>
        </p:grpSpPr>
        <p:sp>
          <p:nvSpPr>
            <p:cNvPr id="38" name="Rounded Rectangle 37"/>
            <p:cNvSpPr/>
            <p:nvPr/>
          </p:nvSpPr>
          <p:spPr>
            <a:xfrm>
              <a:off x="1795588" y="1688594"/>
              <a:ext cx="6408712" cy="707911"/>
            </a:xfrm>
            <a:prstGeom prst="roundRect">
              <a:avLst>
                <a:gd name="adj" fmla="val 10715"/>
              </a:avLst>
            </a:prstGeom>
            <a:solidFill>
              <a:schemeClr val="accent5"/>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TextBox 39"/>
          <p:cNvSpPr txBox="1"/>
          <p:nvPr/>
        </p:nvSpPr>
        <p:spPr>
          <a:xfrm>
            <a:off x="2598786" y="3984372"/>
            <a:ext cx="594114" cy="461665"/>
          </a:xfrm>
          <a:prstGeom prst="rect">
            <a:avLst/>
          </a:prstGeom>
          <a:noFill/>
        </p:spPr>
        <p:txBody>
          <a:bodyPr wrap="square" rtlCol="0" anchor="ctr">
            <a:spAutoFit/>
          </a:bodyPr>
          <a:lstStyle/>
          <a:p>
            <a:pPr algn="ctr"/>
            <a:r>
              <a:rPr lang="en-US" altLang="ko-KR" sz="2400" b="1">
                <a:solidFill>
                  <a:schemeClr val="accent5"/>
                </a:solidFill>
                <a:cs typeface="Arial" panose="020B0604020202020204" pitchFamily="34" charset="0"/>
              </a:rPr>
              <a:t>04</a:t>
            </a:r>
            <a:endParaRPr lang="ko-KR" altLang="en-US" sz="2400" b="1">
              <a:solidFill>
                <a:schemeClr val="accent5"/>
              </a:solidFill>
              <a:cs typeface="Arial" panose="020B0604020202020204" pitchFamily="34" charset="0"/>
            </a:endParaRPr>
          </a:p>
        </p:txBody>
      </p:sp>
      <p:sp>
        <p:nvSpPr>
          <p:cNvPr id="3" name="文本框 2"/>
          <p:cNvSpPr txBox="1"/>
          <p:nvPr/>
        </p:nvSpPr>
        <p:spPr>
          <a:xfrm>
            <a:off x="3550024" y="1714501"/>
            <a:ext cx="2743200" cy="398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SG" altLang="zh-CN" sz="2000" b="1">
                <a:latin typeface="华文新魏" panose="02010800040101010101" charset="-122"/>
                <a:ea typeface="华文新魏" panose="02010800040101010101" charset="-122"/>
              </a:rPr>
              <a:t>Business Challenges</a:t>
            </a:r>
            <a:endParaRPr lang="zh-CN" altLang="en-US" sz="2000" b="1">
              <a:latin typeface="华文新魏" panose="02010800040101010101" charset="-122"/>
              <a:ea typeface="华文新魏" panose="02010800040101010101" charset="-122"/>
            </a:endParaRPr>
          </a:p>
        </p:txBody>
      </p:sp>
      <p:sp>
        <p:nvSpPr>
          <p:cNvPr id="9" name="文本框 8"/>
          <p:cNvSpPr txBox="1"/>
          <p:nvPr/>
        </p:nvSpPr>
        <p:spPr>
          <a:xfrm>
            <a:off x="3550024" y="2484181"/>
            <a:ext cx="41211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ltLang="zh-CN" sz="2000" b="1">
                <a:latin typeface="华文新魏"/>
                <a:ea typeface="华文新魏"/>
              </a:rPr>
              <a:t>Analysis Approach</a:t>
            </a:r>
          </a:p>
        </p:txBody>
      </p:sp>
      <p:sp>
        <p:nvSpPr>
          <p:cNvPr id="10" name="文本框 9"/>
          <p:cNvSpPr txBox="1"/>
          <p:nvPr/>
        </p:nvSpPr>
        <p:spPr>
          <a:xfrm>
            <a:off x="3520340" y="3243088"/>
            <a:ext cx="54863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ltLang="zh-CN" sz="2000" b="1">
                <a:solidFill>
                  <a:schemeClr val="bg1"/>
                </a:solidFill>
                <a:latin typeface="华文新魏" panose="02010800040101010101" charset="-122"/>
                <a:ea typeface="华文新魏" panose="02010800040101010101" charset="-122"/>
              </a:rPr>
              <a:t>Data Insight - MVAC Customer Profile</a:t>
            </a:r>
          </a:p>
        </p:txBody>
      </p:sp>
      <p:sp>
        <p:nvSpPr>
          <p:cNvPr id="33" name="文本框 9"/>
          <p:cNvSpPr txBox="1"/>
          <p:nvPr/>
        </p:nvSpPr>
        <p:spPr>
          <a:xfrm>
            <a:off x="3513909" y="4043745"/>
            <a:ext cx="487167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ltLang="zh-CN" sz="2000" b="1">
                <a:solidFill>
                  <a:schemeClr val="bg1"/>
                </a:solidFill>
                <a:latin typeface="华文新魏" panose="02010800040101010101" charset="-122"/>
                <a:ea typeface="华文新魏" panose="02010800040101010101" charset="-122"/>
              </a:rPr>
              <a:t>Data Insight - Revolver  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25096" b="25096"/>
          <a:stretch>
            <a:fillRect/>
          </a:stretch>
        </p:blipFill>
        <p:spPr/>
      </p:pic>
      <p:sp>
        <p:nvSpPr>
          <p:cNvPr id="2" name="Text Placeholder 1"/>
          <p:cNvSpPr>
            <a:spLocks noGrp="1"/>
          </p:cNvSpPr>
          <p:nvPr>
            <p:ph type="body" sz="quarter" idx="10"/>
          </p:nvPr>
        </p:nvSpPr>
        <p:spPr/>
        <p:txBody>
          <a:bodyPr/>
          <a:lstStyle/>
          <a:p>
            <a:r>
              <a:rPr lang="zh-CN" altLang="en-US" b="1">
                <a:latin typeface="华文新魏" panose="02010800040101010101" charset="-122"/>
                <a:ea typeface="华文新魏" panose="02010800040101010101" charset="-122"/>
                <a:cs typeface="Arial" panose="020B0604020202020204"/>
              </a:rPr>
              <a:t>Business Challenges</a:t>
            </a:r>
            <a:endParaRPr lang="zh-CN" altLang="en-US" b="1">
              <a:latin typeface="华文新魏" panose="02010800040101010101" charset="-122"/>
              <a:ea typeface="华文新魏" panose="02010800040101010101" charset="-122"/>
            </a:endParaRPr>
          </a:p>
        </p:txBody>
      </p:sp>
      <p:sp>
        <p:nvSpPr>
          <p:cNvPr id="6" name="Teardrop 5"/>
          <p:cNvSpPr/>
          <p:nvPr/>
        </p:nvSpPr>
        <p:spPr>
          <a:xfrm rot="8100000">
            <a:off x="4033749" y="2033093"/>
            <a:ext cx="1076501" cy="1076501"/>
          </a:xfrm>
          <a:prstGeom prst="teardrop">
            <a:avLst/>
          </a:prstGeom>
          <a:solidFill>
            <a:schemeClr val="accent2">
              <a:lumMod val="75000"/>
            </a:scheme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lumMod val="75000"/>
                </a:schemeClr>
              </a:solidFill>
            </a:endParaRPr>
          </a:p>
        </p:txBody>
      </p:sp>
      <p:pic>
        <p:nvPicPr>
          <p:cNvPr id="9" name="图片 8" descr="instruction"/>
          <p:cNvPicPr>
            <a:picLocks noChangeAspect="1"/>
          </p:cNvPicPr>
          <p:nvPr/>
        </p:nvPicPr>
        <p:blipFill>
          <a:blip r:embed="rId3"/>
          <a:stretch>
            <a:fillRect/>
          </a:stretch>
        </p:blipFill>
        <p:spPr>
          <a:xfrm>
            <a:off x="4230370" y="2230120"/>
            <a:ext cx="683260" cy="6832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93423" y="504768"/>
            <a:ext cx="7020272" cy="576064"/>
          </a:xfrm>
        </p:spPr>
        <p:txBody>
          <a:bodyPr>
            <a:normAutofit fontScale="92500" lnSpcReduction="10000"/>
          </a:bodyPr>
          <a:lstStyle/>
          <a:p>
            <a:r>
              <a:rPr lang="en-US" altLang="ko-KR" b="1">
                <a:cs typeface="Arial" panose="020B0604020202020204"/>
              </a:rPr>
              <a:t>Business Challenges of OCBC</a:t>
            </a:r>
            <a:endParaRPr lang="en-US" altLang="ko-KR" b="1"/>
          </a:p>
        </p:txBody>
      </p:sp>
      <p:sp>
        <p:nvSpPr>
          <p:cNvPr id="4" name="Rectangle 3"/>
          <p:cNvSpPr/>
          <p:nvPr/>
        </p:nvSpPr>
        <p:spPr>
          <a:xfrm>
            <a:off x="2359396" y="2197454"/>
            <a:ext cx="5976000"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ectangle 4"/>
          <p:cNvSpPr/>
          <p:nvPr/>
        </p:nvSpPr>
        <p:spPr>
          <a:xfrm>
            <a:off x="2361488" y="4578923"/>
            <a:ext cx="5976000"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TextBox 5"/>
          <p:cNvSpPr txBox="1"/>
          <p:nvPr/>
        </p:nvSpPr>
        <p:spPr>
          <a:xfrm>
            <a:off x="2359396" y="1823851"/>
            <a:ext cx="2849273" cy="307777"/>
          </a:xfrm>
          <a:prstGeom prst="rect">
            <a:avLst/>
          </a:prstGeom>
          <a:solidFill>
            <a:schemeClr val="accent2"/>
          </a:solidFill>
        </p:spPr>
        <p:txBody>
          <a:bodyPr wrap="square" rtlCol="0" anchor="ctr">
            <a:spAutoFit/>
          </a:bodyPr>
          <a:lstStyle/>
          <a:p>
            <a:r>
              <a:rPr lang="en-US" altLang="ko-KR" sz="1400" b="1">
                <a:solidFill>
                  <a:schemeClr val="bg1"/>
                </a:solidFill>
                <a:cs typeface="Arial" panose="020B0604020202020204"/>
              </a:rPr>
              <a:t>Three Problems OCBC Faced</a:t>
            </a:r>
            <a:endParaRPr lang="ko-KR" altLang="en-US" sz="1400" b="1">
              <a:solidFill>
                <a:schemeClr val="bg1"/>
              </a:solidFill>
              <a:cs typeface="Arial" panose="020B0604020202020204" pitchFamily="34" charset="0"/>
            </a:endParaRPr>
          </a:p>
        </p:txBody>
      </p:sp>
      <p:sp>
        <p:nvSpPr>
          <p:cNvPr id="7" name="TextBox 6"/>
          <p:cNvSpPr txBox="1"/>
          <p:nvPr/>
        </p:nvSpPr>
        <p:spPr>
          <a:xfrm>
            <a:off x="2433496" y="2809997"/>
            <a:ext cx="5903992" cy="276999"/>
          </a:xfrm>
          <a:prstGeom prst="rect">
            <a:avLst/>
          </a:prstGeom>
          <a:noFill/>
        </p:spPr>
        <p:txBody>
          <a:bodyPr wrap="square" rtlCol="0" anchor="ctr">
            <a:spAutoFit/>
          </a:bodyPr>
          <a:lstStyle/>
          <a:p>
            <a:endParaRPr lang="en-US" altLang="ko-KR" sz="1200">
              <a:solidFill>
                <a:schemeClr val="tx1">
                  <a:lumMod val="75000"/>
                  <a:lumOff val="25000"/>
                </a:schemeClr>
              </a:solidFill>
              <a:cs typeface="Arial" panose="020B0604020202020204" pitchFamily="34" charset="0"/>
            </a:endParaRPr>
          </a:p>
        </p:txBody>
      </p:sp>
      <p:sp>
        <p:nvSpPr>
          <p:cNvPr id="8" name="文本框 7"/>
          <p:cNvSpPr txBox="1"/>
          <p:nvPr/>
        </p:nvSpPr>
        <p:spPr>
          <a:xfrm>
            <a:off x="2359396" y="2269454"/>
            <a:ext cx="603326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altLang="zh-CN" sz="1600">
                <a:latin typeface="微软雅黑"/>
                <a:cs typeface="Segoe UI" panose="020B0502040204020203"/>
              </a:rPr>
              <a:t>1. Who are the existing valuable customers?​</a:t>
            </a:r>
            <a:endParaRPr lang="en-US">
              <a:latin typeface="微软雅黑"/>
              <a:cs typeface="Arial" panose="020B0604020202020204"/>
            </a:endParaRPr>
          </a:p>
          <a:p>
            <a:pPr lvl="1">
              <a:buFont typeface="Arial"/>
              <a:buChar char="•"/>
            </a:pPr>
            <a:r>
              <a:rPr lang="en-US" altLang="zh-CN" sz="1600">
                <a:latin typeface="微软雅黑"/>
                <a:cs typeface="Arial" panose="020B0604020202020204"/>
              </a:rPr>
              <a:t>Small percentage but generate majority of revenue.​</a:t>
            </a:r>
            <a:endParaRPr lang="en-US">
              <a:latin typeface="微软雅黑"/>
              <a:cs typeface="Arial" panose="020B0604020202020204"/>
            </a:endParaRPr>
          </a:p>
          <a:p>
            <a:pPr lvl="1"/>
            <a:endParaRPr lang="en-US" altLang="zh-CN" sz="1600">
              <a:latin typeface="微软雅黑"/>
              <a:cs typeface="Arial" panose="020B0604020202020204"/>
            </a:endParaRPr>
          </a:p>
          <a:p>
            <a:pPr lvl="1" algn="just">
              <a:buFont typeface="Arial" panose="020B0604020202020204"/>
              <a:buChar char="•"/>
            </a:pPr>
            <a:r>
              <a:rPr lang="en-US" altLang="zh-CN" sz="1600">
                <a:latin typeface="微软雅黑"/>
                <a:cs typeface="Arial" panose="020B0604020202020204"/>
              </a:rPr>
              <a:t>Revolvers which can contribute nearly 26% interest.</a:t>
            </a:r>
          </a:p>
          <a:p>
            <a:pPr lvl="1" algn="just"/>
            <a:endParaRPr lang="en-US" altLang="zh-CN" sz="1600">
              <a:latin typeface="微软雅黑" panose="020B0503020204020204" pitchFamily="34" charset="-122"/>
              <a:cs typeface="Arial" panose="020B0604020202020204"/>
            </a:endParaRPr>
          </a:p>
          <a:p>
            <a:pPr algn="just"/>
            <a:r>
              <a:rPr lang="en-US" altLang="zh-CN" sz="1600">
                <a:latin typeface="微软雅黑"/>
                <a:cs typeface="Segoe UI" panose="020B0502040204020203"/>
              </a:rPr>
              <a:t>2. How can we retain our valuable customers?​</a:t>
            </a:r>
          </a:p>
          <a:p>
            <a:pPr algn="just"/>
            <a:r>
              <a:rPr lang="en-US" altLang="zh-CN" sz="1600">
                <a:latin typeface="微软雅黑"/>
                <a:cs typeface="Segoe UI" panose="020B0502040204020203"/>
              </a:rPr>
              <a:t>​</a:t>
            </a:r>
          </a:p>
          <a:p>
            <a:pPr algn="just"/>
            <a:r>
              <a:rPr lang="en-US" altLang="zh-CN" sz="1600">
                <a:latin typeface="微软雅黑"/>
                <a:cs typeface="Segoe UI" panose="020B0502040204020203"/>
              </a:rPr>
              <a:t>3. How can we generate more revenue?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5096" b="25096"/>
          <a:stretch>
            <a:fillRect/>
          </a:stretch>
        </p:blipFill>
        <p:spPr/>
      </p:pic>
      <p:sp>
        <p:nvSpPr>
          <p:cNvPr id="2" name="Text Placeholder 1"/>
          <p:cNvSpPr>
            <a:spLocks noGrp="1"/>
          </p:cNvSpPr>
          <p:nvPr>
            <p:ph type="body" sz="quarter" idx="10"/>
          </p:nvPr>
        </p:nvSpPr>
        <p:spPr/>
        <p:txBody>
          <a:bodyPr/>
          <a:lstStyle/>
          <a:p>
            <a:r>
              <a:rPr lang="en-US" b="1">
                <a:latin typeface="华文新魏" panose="02010800040101010101" charset="-122"/>
                <a:ea typeface="华文新魏" panose="02010800040101010101" charset="-122"/>
                <a:sym typeface="+mn-ea"/>
              </a:rPr>
              <a:t>Solution Overview</a:t>
            </a:r>
            <a:endParaRPr lang="en-US"/>
          </a:p>
        </p:txBody>
      </p:sp>
      <p:sp>
        <p:nvSpPr>
          <p:cNvPr id="6" name="Teardrop 5"/>
          <p:cNvSpPr/>
          <p:nvPr/>
        </p:nvSpPr>
        <p:spPr>
          <a:xfrm rot="8100000">
            <a:off x="4033749" y="2033093"/>
            <a:ext cx="1076501" cy="1076501"/>
          </a:xfrm>
          <a:prstGeom prst="teardrop">
            <a:avLst/>
          </a:prstGeom>
          <a:solidFill>
            <a:schemeClr val="accent2">
              <a:lumMod val="75000"/>
            </a:scheme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lumMod val="75000"/>
                </a:schemeClr>
              </a:solidFill>
            </a:endParaRPr>
          </a:p>
        </p:txBody>
      </p:sp>
      <p:pic>
        <p:nvPicPr>
          <p:cNvPr id="3" name="图片 2" descr="solutions"/>
          <p:cNvPicPr>
            <a:picLocks noChangeAspect="1"/>
          </p:cNvPicPr>
          <p:nvPr/>
        </p:nvPicPr>
        <p:blipFill>
          <a:blip r:embed="rId4"/>
          <a:stretch>
            <a:fillRect/>
          </a:stretch>
        </p:blipFill>
        <p:spPr>
          <a:xfrm>
            <a:off x="4191635" y="2191385"/>
            <a:ext cx="761365" cy="7613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70048" y="325825"/>
            <a:ext cx="7020272" cy="576064"/>
          </a:xfrm>
        </p:spPr>
        <p:txBody>
          <a:bodyPr>
            <a:normAutofit fontScale="92500" lnSpcReduction="10000"/>
          </a:bodyPr>
          <a:lstStyle/>
          <a:p>
            <a:r>
              <a:rPr lang="en-SG" b="1">
                <a:latin typeface="微软雅黑" panose="020B0503020204020204" pitchFamily="34" charset="-122"/>
                <a:ea typeface="微软雅黑" panose="020B0503020204020204" pitchFamily="34" charset="-122"/>
              </a:rPr>
              <a:t>Solution Overview</a:t>
            </a:r>
            <a:endParaRPr lang="en-US">
              <a:ea typeface="+mj-lt"/>
              <a:cs typeface="+mj-lt"/>
            </a:endParaRPr>
          </a:p>
        </p:txBody>
      </p:sp>
      <p:sp>
        <p:nvSpPr>
          <p:cNvPr id="4" name="TextBox 3"/>
          <p:cNvSpPr txBox="1"/>
          <p:nvPr/>
        </p:nvSpPr>
        <p:spPr>
          <a:xfrm>
            <a:off x="5016661" y="2796373"/>
            <a:ext cx="628698" cy="338554"/>
          </a:xfrm>
          <a:prstGeom prst="rect">
            <a:avLst/>
          </a:prstGeom>
          <a:solidFill>
            <a:schemeClr val="accent1"/>
          </a:solidFill>
          <a:ln w="38100">
            <a:solidFill>
              <a:schemeClr val="accent2"/>
            </a:solidFill>
          </a:ln>
        </p:spPr>
        <p:txBody>
          <a:bodyPr wrap="none" rtlCol="0" anchor="ctr">
            <a:spAutoFit/>
          </a:bodyPr>
          <a:lstStyle/>
          <a:p>
            <a:r>
              <a:rPr lang="en-US" altLang="ko-KR" sz="1600" b="1">
                <a:solidFill>
                  <a:srgbClr val="FFFFFF"/>
                </a:solidFill>
                <a:cs typeface="Arial" panose="020B0604020202020204"/>
              </a:rPr>
              <a:t>RFM</a:t>
            </a:r>
            <a:endParaRPr lang="ko-KR" altLang="en-US" sz="1600" b="1">
              <a:solidFill>
                <a:srgbClr val="FFFFFF"/>
              </a:solidFill>
              <a:cs typeface="Arial" panose="020B0604020202020204" pitchFamily="34" charset="0"/>
            </a:endParaRPr>
          </a:p>
        </p:txBody>
      </p:sp>
      <p:sp>
        <p:nvSpPr>
          <p:cNvPr id="5" name="TextBox 4"/>
          <p:cNvSpPr txBox="1"/>
          <p:nvPr/>
        </p:nvSpPr>
        <p:spPr>
          <a:xfrm>
            <a:off x="6369952" y="2821908"/>
            <a:ext cx="1199367" cy="338554"/>
          </a:xfrm>
          <a:prstGeom prst="rect">
            <a:avLst/>
          </a:prstGeom>
          <a:solidFill>
            <a:schemeClr val="accent1"/>
          </a:solidFill>
          <a:ln w="38100">
            <a:solidFill>
              <a:schemeClr val="accent3"/>
            </a:solidFill>
          </a:ln>
        </p:spPr>
        <p:txBody>
          <a:bodyPr wrap="none" rtlCol="0" anchor="ctr">
            <a:spAutoFit/>
          </a:bodyPr>
          <a:lstStyle/>
          <a:p>
            <a:r>
              <a:rPr lang="en-US" altLang="ko-KR" sz="1600" b="1">
                <a:solidFill>
                  <a:srgbClr val="FFFFFF"/>
                </a:solidFill>
                <a:cs typeface="Arial" panose="020B0604020202020204"/>
              </a:rPr>
              <a:t>Clustering</a:t>
            </a:r>
            <a:endParaRPr lang="en-US" altLang="ko-KR" sz="1600" b="1">
              <a:solidFill>
                <a:srgbClr val="FFFFFF"/>
              </a:solidFill>
              <a:cs typeface="Arial" panose="020B0604020202020204" pitchFamily="34" charset="0"/>
            </a:endParaRPr>
          </a:p>
        </p:txBody>
      </p:sp>
      <p:sp>
        <p:nvSpPr>
          <p:cNvPr id="6" name="TextBox 5"/>
          <p:cNvSpPr txBox="1"/>
          <p:nvPr/>
        </p:nvSpPr>
        <p:spPr>
          <a:xfrm>
            <a:off x="6189992" y="3867686"/>
            <a:ext cx="1404552" cy="584775"/>
          </a:xfrm>
          <a:prstGeom prst="rect">
            <a:avLst/>
          </a:prstGeom>
          <a:solidFill>
            <a:schemeClr val="accent1"/>
          </a:solidFill>
          <a:ln w="38100">
            <a:solidFill>
              <a:schemeClr val="accent2"/>
            </a:solidFill>
          </a:ln>
        </p:spPr>
        <p:txBody>
          <a:bodyPr wrap="none" rtlCol="0" anchor="ctr">
            <a:spAutoFit/>
          </a:bodyPr>
          <a:lstStyle/>
          <a:p>
            <a:r>
              <a:rPr lang="en-US" altLang="ko-KR" sz="1600" b="1">
                <a:solidFill>
                  <a:srgbClr val="FFFFFF"/>
                </a:solidFill>
                <a:cs typeface="Arial" panose="020B0604020202020204"/>
              </a:rPr>
              <a:t>Association </a:t>
            </a:r>
          </a:p>
          <a:p>
            <a:r>
              <a:rPr lang="en-US" altLang="ko-KR" sz="1600" b="1">
                <a:solidFill>
                  <a:srgbClr val="FFFFFF"/>
                </a:solidFill>
                <a:cs typeface="Arial" panose="020B0604020202020204"/>
              </a:rPr>
              <a:t>Analysis</a:t>
            </a:r>
            <a:endParaRPr lang="ko-KR" altLang="en-US" sz="1600" b="1">
              <a:solidFill>
                <a:srgbClr val="FFFFFF"/>
              </a:solidFill>
              <a:cs typeface="Arial" panose="020B0604020202020204" pitchFamily="34" charset="0"/>
            </a:endParaRPr>
          </a:p>
        </p:txBody>
      </p:sp>
      <p:sp>
        <p:nvSpPr>
          <p:cNvPr id="27" name="TextBox 4"/>
          <p:cNvSpPr txBox="1"/>
          <p:nvPr/>
        </p:nvSpPr>
        <p:spPr>
          <a:xfrm>
            <a:off x="4005202" y="1388510"/>
            <a:ext cx="2364750" cy="369332"/>
          </a:xfrm>
          <a:prstGeom prst="rect">
            <a:avLst/>
          </a:prstGeom>
          <a:solidFill>
            <a:schemeClr val="accent1"/>
          </a:solidFill>
          <a:ln w="38100">
            <a:solidFill>
              <a:schemeClr val="accent2"/>
            </a:solidFill>
          </a:ln>
        </p:spPr>
        <p:txBody>
          <a:bodyPr wrap="square" rtlCol="0" anchor="ctr">
            <a:spAutoFit/>
          </a:bodyPr>
          <a:lstStyle/>
          <a:p>
            <a:r>
              <a:rPr lang="en-US" altLang="ko-KR" b="1">
                <a:solidFill>
                  <a:srgbClr val="FFFFFF"/>
                </a:solidFill>
                <a:cs typeface="Arial" panose="020B0604020202020204"/>
              </a:rPr>
              <a:t>Revolver Customer</a:t>
            </a:r>
          </a:p>
        </p:txBody>
      </p:sp>
      <p:sp>
        <p:nvSpPr>
          <p:cNvPr id="28" name="TextBox 4"/>
          <p:cNvSpPr txBox="1"/>
          <p:nvPr/>
        </p:nvSpPr>
        <p:spPr>
          <a:xfrm>
            <a:off x="7129217" y="1388510"/>
            <a:ext cx="1313180" cy="369332"/>
          </a:xfrm>
          <a:prstGeom prst="rect">
            <a:avLst/>
          </a:prstGeom>
          <a:solidFill>
            <a:schemeClr val="accent1"/>
          </a:solidFill>
          <a:ln w="38100">
            <a:solidFill>
              <a:schemeClr val="accent3"/>
            </a:solidFill>
          </a:ln>
        </p:spPr>
        <p:txBody>
          <a:bodyPr wrap="none" rtlCol="0" anchor="ctr">
            <a:spAutoFit/>
          </a:bodyPr>
          <a:lstStyle/>
          <a:p>
            <a:r>
              <a:rPr lang="en-US" altLang="ko-KR" b="1">
                <a:solidFill>
                  <a:srgbClr val="FFFFFF"/>
                </a:solidFill>
                <a:cs typeface="Arial" panose="020B0604020202020204"/>
              </a:rPr>
              <a:t>Prediction</a:t>
            </a:r>
            <a:endParaRPr lang="zh-CN" altLang="en-US">
              <a:solidFill>
                <a:srgbClr val="FFFFFF"/>
              </a:solidFill>
            </a:endParaRPr>
          </a:p>
        </p:txBody>
      </p:sp>
      <p:graphicFrame>
        <p:nvGraphicFramePr>
          <p:cNvPr id="9" name="Diagram 8"/>
          <p:cNvGraphicFramePr/>
          <p:nvPr/>
        </p:nvGraphicFramePr>
        <p:xfrm>
          <a:off x="1251605" y="1820071"/>
          <a:ext cx="3756883" cy="2664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5" name="Rectangle 30"/>
          <p:cNvSpPr/>
          <p:nvPr/>
        </p:nvSpPr>
        <p:spPr>
          <a:xfrm>
            <a:off x="3874277" y="3035884"/>
            <a:ext cx="217508" cy="324381"/>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49" name="Rounded Rectangle 51"/>
          <p:cNvSpPr/>
          <p:nvPr/>
        </p:nvSpPr>
        <p:spPr>
          <a:xfrm rot="16200000" flipH="1">
            <a:off x="2225877" y="3633524"/>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50" name="Block Arc 11"/>
          <p:cNvSpPr/>
          <p:nvPr/>
        </p:nvSpPr>
        <p:spPr>
          <a:xfrm rot="10800000">
            <a:off x="2123728" y="2941248"/>
            <a:ext cx="217508" cy="324383"/>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4" name="Arrow: Bent 93"/>
          <p:cNvSpPr/>
          <p:nvPr/>
        </p:nvSpPr>
        <p:spPr>
          <a:xfrm>
            <a:off x="3340736" y="1511517"/>
            <a:ext cx="640276" cy="453315"/>
          </a:xfrm>
          <a:prstGeom prst="bentArrow">
            <a:avLst>
              <a:gd name="adj1" fmla="val 25000"/>
              <a:gd name="adj2" fmla="val 24112"/>
              <a:gd name="adj3" fmla="val 25000"/>
              <a:gd name="adj4" fmla="val 43750"/>
            </a:avLst>
          </a:prstGeom>
          <a:solidFill>
            <a:srgbClr val="F3C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24" name="Arrow: Right 1023"/>
          <p:cNvSpPr/>
          <p:nvPr/>
        </p:nvSpPr>
        <p:spPr>
          <a:xfrm>
            <a:off x="4461658" y="2877858"/>
            <a:ext cx="502250" cy="213901"/>
          </a:xfrm>
          <a:prstGeom prst="rightArrow">
            <a:avLst/>
          </a:prstGeom>
          <a:solidFill>
            <a:srgbClr val="F3C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Arrow: Right 97"/>
          <p:cNvSpPr/>
          <p:nvPr/>
        </p:nvSpPr>
        <p:spPr>
          <a:xfrm>
            <a:off x="5778920" y="2884491"/>
            <a:ext cx="529672" cy="213388"/>
          </a:xfrm>
          <a:prstGeom prst="rightArrow">
            <a:avLst/>
          </a:prstGeom>
          <a:solidFill>
            <a:srgbClr val="F3C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Arrow: Right 98"/>
          <p:cNvSpPr/>
          <p:nvPr/>
        </p:nvSpPr>
        <p:spPr>
          <a:xfrm rot="5400000">
            <a:off x="6927054" y="3418402"/>
            <a:ext cx="617778" cy="213388"/>
          </a:xfrm>
          <a:prstGeom prst="rightArrow">
            <a:avLst/>
          </a:prstGeom>
          <a:solidFill>
            <a:srgbClr val="F3C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0" name="Arrow: Right 99"/>
          <p:cNvSpPr/>
          <p:nvPr/>
        </p:nvSpPr>
        <p:spPr>
          <a:xfrm>
            <a:off x="6445529" y="1485105"/>
            <a:ext cx="617778" cy="213388"/>
          </a:xfrm>
          <a:prstGeom prst="rightArrow">
            <a:avLst/>
          </a:prstGeom>
          <a:solidFill>
            <a:srgbClr val="F3C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25" name="Arrow: Left 1024"/>
          <p:cNvSpPr/>
          <p:nvPr/>
        </p:nvSpPr>
        <p:spPr>
          <a:xfrm>
            <a:off x="3779920" y="4101409"/>
            <a:ext cx="2367976" cy="213388"/>
          </a:xfrm>
          <a:prstGeom prst="leftArrow">
            <a:avLst/>
          </a:prstGeom>
          <a:solidFill>
            <a:srgbClr val="F3C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30" name="Connector: Elbow 1029"/>
          <p:cNvCxnSpPr>
            <a:endCxn id="9" idx="2"/>
          </p:cNvCxnSpPr>
          <p:nvPr/>
        </p:nvCxnSpPr>
        <p:spPr>
          <a:xfrm rot="10800000" flipV="1">
            <a:off x="3130046" y="1820070"/>
            <a:ext cx="5061134" cy="2664379"/>
          </a:xfrm>
          <a:prstGeom prst="bentConnector4">
            <a:avLst>
              <a:gd name="adj1" fmla="val 166"/>
              <a:gd name="adj2" fmla="val 114636"/>
            </a:avLst>
          </a:prstGeom>
          <a:ln w="76200">
            <a:solidFill>
              <a:srgbClr val="F3C2B3"/>
            </a:solidFill>
            <a:tailEnd type="triangle"/>
          </a:ln>
        </p:spPr>
        <p:style>
          <a:lnRef idx="1">
            <a:schemeClr val="accent1"/>
          </a:lnRef>
          <a:fillRef idx="0">
            <a:schemeClr val="accent1"/>
          </a:fillRef>
          <a:effectRef idx="0">
            <a:schemeClr val="accent1"/>
          </a:effectRef>
          <a:fontRef idx="minor">
            <a:schemeClr val="tx1"/>
          </a:fontRef>
        </p:style>
      </p:cxnSp>
      <p:sp>
        <p:nvSpPr>
          <p:cNvPr id="1035" name="TextBox 1034"/>
          <p:cNvSpPr txBox="1"/>
          <p:nvPr/>
        </p:nvSpPr>
        <p:spPr>
          <a:xfrm>
            <a:off x="5669632" y="2631024"/>
            <a:ext cx="700320" cy="307777"/>
          </a:xfrm>
          <a:prstGeom prst="rect">
            <a:avLst/>
          </a:prstGeom>
          <a:noFill/>
        </p:spPr>
        <p:txBody>
          <a:bodyPr wrap="none" rtlCol="0">
            <a:spAutoFit/>
          </a:bodyPr>
          <a:lstStyle/>
          <a:p>
            <a:r>
              <a:rPr lang="en-SG" sz="1400" b="1">
                <a:solidFill>
                  <a:srgbClr val="E46C0A"/>
                </a:solidFill>
              </a:rPr>
              <a:t>MVAC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5096" b="25096"/>
          <a:stretch>
            <a:fillRect/>
          </a:stretch>
        </p:blipFill>
        <p:spPr/>
      </p:pic>
      <p:sp>
        <p:nvSpPr>
          <p:cNvPr id="2" name="Text Placeholder 1"/>
          <p:cNvSpPr>
            <a:spLocks noGrp="1"/>
          </p:cNvSpPr>
          <p:nvPr>
            <p:ph type="body" sz="quarter" idx="10"/>
          </p:nvPr>
        </p:nvSpPr>
        <p:spPr/>
        <p:txBody>
          <a:bodyPr/>
          <a:lstStyle/>
          <a:p>
            <a:r>
              <a:rPr lang="en-US" altLang="zh-CN" b="1">
                <a:solidFill>
                  <a:schemeClr val="tx1"/>
                </a:solidFill>
                <a:latin typeface="华文新魏" panose="02010800040101010101" charset="-122"/>
                <a:ea typeface="华文新魏" panose="02010800040101010101" charset="-122"/>
              </a:rPr>
              <a:t>MVAC Customer Profiles</a:t>
            </a:r>
          </a:p>
        </p:txBody>
      </p:sp>
      <p:sp>
        <p:nvSpPr>
          <p:cNvPr id="6" name="Teardrop 5"/>
          <p:cNvSpPr/>
          <p:nvPr/>
        </p:nvSpPr>
        <p:spPr>
          <a:xfrm rot="8100000">
            <a:off x="4033749" y="2033093"/>
            <a:ext cx="1076501" cy="1076501"/>
          </a:xfrm>
          <a:prstGeom prst="teardrop">
            <a:avLst/>
          </a:prstGeom>
          <a:solidFill>
            <a:schemeClr val="accent2">
              <a:lumMod val="75000"/>
            </a:scheme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lumMod val="75000"/>
                </a:schemeClr>
              </a:solidFill>
            </a:endParaRPr>
          </a:p>
        </p:txBody>
      </p:sp>
      <p:pic>
        <p:nvPicPr>
          <p:cNvPr id="4" name="图片 3" descr="warning-sign 2"/>
          <p:cNvPicPr>
            <a:picLocks noChangeAspect="1"/>
          </p:cNvPicPr>
          <p:nvPr/>
        </p:nvPicPr>
        <p:blipFill>
          <a:blip r:embed="rId4"/>
          <a:stretch>
            <a:fillRect/>
          </a:stretch>
        </p:blipFill>
        <p:spPr>
          <a:xfrm>
            <a:off x="4171315" y="2171065"/>
            <a:ext cx="802005" cy="8020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4081316" y="1960619"/>
            <a:ext cx="4124180" cy="3052433"/>
          </a:xfrm>
          <a:prstGeom prst="rect">
            <a:avLst/>
          </a:prstGeom>
        </p:spPr>
      </p:pic>
      <p:sp>
        <p:nvSpPr>
          <p:cNvPr id="14" name="Arrow: Right 13"/>
          <p:cNvSpPr/>
          <p:nvPr/>
        </p:nvSpPr>
        <p:spPr>
          <a:xfrm>
            <a:off x="625397" y="3263061"/>
            <a:ext cx="4089601" cy="123233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2" name="Text Placeholder 1"/>
          <p:cNvSpPr>
            <a:spLocks noGrp="1"/>
          </p:cNvSpPr>
          <p:nvPr>
            <p:ph type="body" sz="quarter" idx="10"/>
          </p:nvPr>
        </p:nvSpPr>
        <p:spPr>
          <a:xfrm>
            <a:off x="625397" y="205197"/>
            <a:ext cx="8388424" cy="576064"/>
          </a:xfrm>
        </p:spPr>
        <p:txBody>
          <a:bodyPr/>
          <a:lstStyle/>
          <a:p>
            <a:r>
              <a:rPr lang="en-GB" sz="2400" b="1">
                <a:solidFill>
                  <a:srgbClr val="E46C0A"/>
                </a:solidFill>
                <a:latin typeface="微软雅黑" panose="020B0503020204020204" pitchFamily="34" charset="-122"/>
                <a:ea typeface="微软雅黑" panose="020B0503020204020204" pitchFamily="34" charset="-122"/>
              </a:rPr>
              <a:t>MVAC (MEDIAN VALUE AND ACTIVE CUSTOMER)</a:t>
            </a:r>
            <a:endParaRPr lang="zh-CN" altLang="en-US" sz="2400">
              <a:solidFill>
                <a:srgbClr val="E46C0A"/>
              </a:solidFill>
            </a:endParaRPr>
          </a:p>
        </p:txBody>
      </p:sp>
      <p:grpSp>
        <p:nvGrpSpPr>
          <p:cNvPr id="11" name="组合 10"/>
          <p:cNvGrpSpPr/>
          <p:nvPr/>
        </p:nvGrpSpPr>
        <p:grpSpPr>
          <a:xfrm>
            <a:off x="2087402" y="2218786"/>
            <a:ext cx="1322378" cy="355717"/>
            <a:chOff x="1027771" y="2553890"/>
            <a:chExt cx="1802397" cy="496256"/>
          </a:xfrm>
        </p:grpSpPr>
        <p:sp>
          <p:nvSpPr>
            <p:cNvPr id="28" name="Round Same Side Corner Rectangle 8"/>
            <p:cNvSpPr/>
            <p:nvPr/>
          </p:nvSpPr>
          <p:spPr>
            <a:xfrm>
              <a:off x="1027771" y="2553890"/>
              <a:ext cx="306426" cy="477648"/>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1" fmla="*/ 280204 w 1489775"/>
                <a:gd name="connsiteY0-2" fmla="*/ 750754 h 3923699"/>
                <a:gd name="connsiteX1-3" fmla="*/ 1209570 w 1489775"/>
                <a:gd name="connsiteY1-4" fmla="*/ 750754 h 3923699"/>
                <a:gd name="connsiteX2-5" fmla="*/ 1489774 w 1489775"/>
                <a:gd name="connsiteY2-6" fmla="*/ 1030958 h 3923699"/>
                <a:gd name="connsiteX3-7" fmla="*/ 1489774 w 1489775"/>
                <a:gd name="connsiteY3-8" fmla="*/ 1293518 h 3923699"/>
                <a:gd name="connsiteX4-9" fmla="*/ 1489775 w 1489775"/>
                <a:gd name="connsiteY4-10" fmla="*/ 1293518 h 3923699"/>
                <a:gd name="connsiteX5-11" fmla="*/ 1489775 w 1489775"/>
                <a:gd name="connsiteY5-12" fmla="*/ 2063902 h 3923699"/>
                <a:gd name="connsiteX6-13" fmla="*/ 1345759 w 1489775"/>
                <a:gd name="connsiteY6-14" fmla="*/ 2207918 h 3923699"/>
                <a:gd name="connsiteX7-15" fmla="*/ 1201743 w 1489775"/>
                <a:gd name="connsiteY7-16" fmla="*/ 2063902 h 3923699"/>
                <a:gd name="connsiteX8-17" fmla="*/ 1201743 w 1489775"/>
                <a:gd name="connsiteY8-18" fmla="*/ 1390678 h 3923699"/>
                <a:gd name="connsiteX9-19" fmla="*/ 1158887 w 1489775"/>
                <a:gd name="connsiteY9-20" fmla="*/ 1390678 h 3923699"/>
                <a:gd name="connsiteX10-21" fmla="*/ 1151853 w 1489775"/>
                <a:gd name="connsiteY10-22" fmla="*/ 3743699 h 3923699"/>
                <a:gd name="connsiteX11-23" fmla="*/ 971853 w 1489775"/>
                <a:gd name="connsiteY11-24" fmla="*/ 3923699 h 3923699"/>
                <a:gd name="connsiteX12-25" fmla="*/ 791853 w 1489775"/>
                <a:gd name="connsiteY12-26" fmla="*/ 3743699 h 3923699"/>
                <a:gd name="connsiteX13-27" fmla="*/ 791853 w 1489775"/>
                <a:gd name="connsiteY13-28" fmla="*/ 2305078 h 3923699"/>
                <a:gd name="connsiteX14-29" fmla="*/ 683854 w 1489775"/>
                <a:gd name="connsiteY14-30" fmla="*/ 2305078 h 3923699"/>
                <a:gd name="connsiteX15-31" fmla="*/ 683854 w 1489775"/>
                <a:gd name="connsiteY15-32" fmla="*/ 3743698 h 3923699"/>
                <a:gd name="connsiteX16-33" fmla="*/ 503854 w 1489775"/>
                <a:gd name="connsiteY16-34" fmla="*/ 3923698 h 3923699"/>
                <a:gd name="connsiteX17-35" fmla="*/ 323854 w 1489775"/>
                <a:gd name="connsiteY17-36" fmla="*/ 3743698 h 3923699"/>
                <a:gd name="connsiteX18-37" fmla="*/ 323854 w 1489775"/>
                <a:gd name="connsiteY18-38" fmla="*/ 2238914 h 3923699"/>
                <a:gd name="connsiteX19-39" fmla="*/ 330887 w 1489775"/>
                <a:gd name="connsiteY19-40" fmla="*/ 2238914 h 3923699"/>
                <a:gd name="connsiteX20-41" fmla="*/ 330887 w 1489775"/>
                <a:gd name="connsiteY20-42" fmla="*/ 1390678 h 3923699"/>
                <a:gd name="connsiteX21-43" fmla="*/ 288033 w 1489775"/>
                <a:gd name="connsiteY21-44" fmla="*/ 1390678 h 3923699"/>
                <a:gd name="connsiteX22-45" fmla="*/ 288033 w 1489775"/>
                <a:gd name="connsiteY22-46" fmla="*/ 2063902 h 3923699"/>
                <a:gd name="connsiteX23-47" fmla="*/ 144017 w 1489775"/>
                <a:gd name="connsiteY23-48" fmla="*/ 2207918 h 3923699"/>
                <a:gd name="connsiteX24-49" fmla="*/ 1 w 1489775"/>
                <a:gd name="connsiteY24-50" fmla="*/ 2063902 h 3923699"/>
                <a:gd name="connsiteX25-51" fmla="*/ 1 w 1489775"/>
                <a:gd name="connsiteY25-52" fmla="*/ 1390678 h 3923699"/>
                <a:gd name="connsiteX26-53" fmla="*/ 0 w 1489775"/>
                <a:gd name="connsiteY26-54" fmla="*/ 1390678 h 3923699"/>
                <a:gd name="connsiteX27-55" fmla="*/ 0 w 1489775"/>
                <a:gd name="connsiteY27-56" fmla="*/ 1030958 h 3923699"/>
                <a:gd name="connsiteX28-57" fmla="*/ 280204 w 1489775"/>
                <a:gd name="connsiteY28-58" fmla="*/ 750754 h 3923699"/>
                <a:gd name="connsiteX29-59" fmla="*/ 744888 w 1489775"/>
                <a:gd name="connsiteY29-60" fmla="*/ 0 h 3923699"/>
                <a:gd name="connsiteX30-61" fmla="*/ 1082199 w 1489775"/>
                <a:gd name="connsiteY30-62" fmla="*/ 337311 h 3923699"/>
                <a:gd name="connsiteX31-63" fmla="*/ 744888 w 1489775"/>
                <a:gd name="connsiteY31-64" fmla="*/ 674622 h 3923699"/>
                <a:gd name="connsiteX32-65" fmla="*/ 407577 w 1489775"/>
                <a:gd name="connsiteY32-66" fmla="*/ 337311 h 3923699"/>
                <a:gd name="connsiteX33-67" fmla="*/ 744888 w 1489775"/>
                <a:gd name="connsiteY33-68" fmla="*/ 0 h 3923699"/>
                <a:gd name="connsiteX0-69" fmla="*/ 280204 w 1489775"/>
                <a:gd name="connsiteY0-70" fmla="*/ 750754 h 3923699"/>
                <a:gd name="connsiteX1-71" fmla="*/ 1209570 w 1489775"/>
                <a:gd name="connsiteY1-72" fmla="*/ 750754 h 3923699"/>
                <a:gd name="connsiteX2-73" fmla="*/ 1489774 w 1489775"/>
                <a:gd name="connsiteY2-74" fmla="*/ 1030958 h 3923699"/>
                <a:gd name="connsiteX3-75" fmla="*/ 1489774 w 1489775"/>
                <a:gd name="connsiteY3-76" fmla="*/ 1293518 h 3923699"/>
                <a:gd name="connsiteX4-77" fmla="*/ 1489775 w 1489775"/>
                <a:gd name="connsiteY4-78" fmla="*/ 1293518 h 3923699"/>
                <a:gd name="connsiteX5-79" fmla="*/ 1489775 w 1489775"/>
                <a:gd name="connsiteY5-80" fmla="*/ 2063902 h 3923699"/>
                <a:gd name="connsiteX6-81" fmla="*/ 1345759 w 1489775"/>
                <a:gd name="connsiteY6-82" fmla="*/ 2207918 h 3923699"/>
                <a:gd name="connsiteX7-83" fmla="*/ 1201743 w 1489775"/>
                <a:gd name="connsiteY7-84" fmla="*/ 2063902 h 3923699"/>
                <a:gd name="connsiteX8-85" fmla="*/ 1201743 w 1489775"/>
                <a:gd name="connsiteY8-86" fmla="*/ 1390678 h 3923699"/>
                <a:gd name="connsiteX9-87" fmla="*/ 1158887 w 1489775"/>
                <a:gd name="connsiteY9-88" fmla="*/ 1390678 h 3923699"/>
                <a:gd name="connsiteX10-89" fmla="*/ 1151853 w 1489775"/>
                <a:gd name="connsiteY10-90" fmla="*/ 3743699 h 3923699"/>
                <a:gd name="connsiteX11-91" fmla="*/ 971853 w 1489775"/>
                <a:gd name="connsiteY11-92" fmla="*/ 3923699 h 3923699"/>
                <a:gd name="connsiteX12-93" fmla="*/ 791853 w 1489775"/>
                <a:gd name="connsiteY12-94" fmla="*/ 3743699 h 3923699"/>
                <a:gd name="connsiteX13-95" fmla="*/ 791853 w 1489775"/>
                <a:gd name="connsiteY13-96" fmla="*/ 2305078 h 3923699"/>
                <a:gd name="connsiteX14-97" fmla="*/ 683854 w 1489775"/>
                <a:gd name="connsiteY14-98" fmla="*/ 2305078 h 3923699"/>
                <a:gd name="connsiteX15-99" fmla="*/ 683854 w 1489775"/>
                <a:gd name="connsiteY15-100" fmla="*/ 3743698 h 3923699"/>
                <a:gd name="connsiteX16-101" fmla="*/ 503854 w 1489775"/>
                <a:gd name="connsiteY16-102" fmla="*/ 3923698 h 3923699"/>
                <a:gd name="connsiteX17-103" fmla="*/ 323854 w 1489775"/>
                <a:gd name="connsiteY17-104" fmla="*/ 3743698 h 3923699"/>
                <a:gd name="connsiteX18-105" fmla="*/ 323854 w 1489775"/>
                <a:gd name="connsiteY18-106" fmla="*/ 2238914 h 3923699"/>
                <a:gd name="connsiteX19-107" fmla="*/ 330887 w 1489775"/>
                <a:gd name="connsiteY19-108" fmla="*/ 1390678 h 3923699"/>
                <a:gd name="connsiteX20-109" fmla="*/ 288033 w 1489775"/>
                <a:gd name="connsiteY20-110" fmla="*/ 1390678 h 3923699"/>
                <a:gd name="connsiteX21-111" fmla="*/ 288033 w 1489775"/>
                <a:gd name="connsiteY21-112" fmla="*/ 2063902 h 3923699"/>
                <a:gd name="connsiteX22-113" fmla="*/ 144017 w 1489775"/>
                <a:gd name="connsiteY22-114" fmla="*/ 2207918 h 3923699"/>
                <a:gd name="connsiteX23-115" fmla="*/ 1 w 1489775"/>
                <a:gd name="connsiteY23-116" fmla="*/ 2063902 h 3923699"/>
                <a:gd name="connsiteX24-117" fmla="*/ 1 w 1489775"/>
                <a:gd name="connsiteY24-118" fmla="*/ 1390678 h 3923699"/>
                <a:gd name="connsiteX25-119" fmla="*/ 0 w 1489775"/>
                <a:gd name="connsiteY25-120" fmla="*/ 1390678 h 3923699"/>
                <a:gd name="connsiteX26-121" fmla="*/ 0 w 1489775"/>
                <a:gd name="connsiteY26-122" fmla="*/ 1030958 h 3923699"/>
                <a:gd name="connsiteX27-123" fmla="*/ 280204 w 1489775"/>
                <a:gd name="connsiteY27-124" fmla="*/ 750754 h 3923699"/>
                <a:gd name="connsiteX28-125" fmla="*/ 744888 w 1489775"/>
                <a:gd name="connsiteY28-126" fmla="*/ 0 h 3923699"/>
                <a:gd name="connsiteX29-127" fmla="*/ 1082199 w 1489775"/>
                <a:gd name="connsiteY29-128" fmla="*/ 337311 h 3923699"/>
                <a:gd name="connsiteX30-129" fmla="*/ 744888 w 1489775"/>
                <a:gd name="connsiteY30-130" fmla="*/ 674622 h 3923699"/>
                <a:gd name="connsiteX31-131" fmla="*/ 407577 w 1489775"/>
                <a:gd name="connsiteY31-132" fmla="*/ 337311 h 3923699"/>
                <a:gd name="connsiteX32-133" fmla="*/ 744888 w 1489775"/>
                <a:gd name="connsiteY32-134" fmla="*/ 0 h 3923699"/>
                <a:gd name="connsiteX0-135" fmla="*/ 280204 w 1489775"/>
                <a:gd name="connsiteY0-136" fmla="*/ 750754 h 3923699"/>
                <a:gd name="connsiteX1-137" fmla="*/ 1209570 w 1489775"/>
                <a:gd name="connsiteY1-138" fmla="*/ 750754 h 3923699"/>
                <a:gd name="connsiteX2-139" fmla="*/ 1489774 w 1489775"/>
                <a:gd name="connsiteY2-140" fmla="*/ 1030958 h 3923699"/>
                <a:gd name="connsiteX3-141" fmla="*/ 1489774 w 1489775"/>
                <a:gd name="connsiteY3-142" fmla="*/ 1293518 h 3923699"/>
                <a:gd name="connsiteX4-143" fmla="*/ 1489775 w 1489775"/>
                <a:gd name="connsiteY4-144" fmla="*/ 1293518 h 3923699"/>
                <a:gd name="connsiteX5-145" fmla="*/ 1489775 w 1489775"/>
                <a:gd name="connsiteY5-146" fmla="*/ 2063902 h 3923699"/>
                <a:gd name="connsiteX6-147" fmla="*/ 1345759 w 1489775"/>
                <a:gd name="connsiteY6-148" fmla="*/ 2207918 h 3923699"/>
                <a:gd name="connsiteX7-149" fmla="*/ 1201743 w 1489775"/>
                <a:gd name="connsiteY7-150" fmla="*/ 2063902 h 3923699"/>
                <a:gd name="connsiteX8-151" fmla="*/ 1201743 w 1489775"/>
                <a:gd name="connsiteY8-152" fmla="*/ 1390678 h 3923699"/>
                <a:gd name="connsiteX9-153" fmla="*/ 1158887 w 1489775"/>
                <a:gd name="connsiteY9-154" fmla="*/ 1390678 h 3923699"/>
                <a:gd name="connsiteX10-155" fmla="*/ 1151853 w 1489775"/>
                <a:gd name="connsiteY10-156" fmla="*/ 3743699 h 3923699"/>
                <a:gd name="connsiteX11-157" fmla="*/ 971853 w 1489775"/>
                <a:gd name="connsiteY11-158" fmla="*/ 3923699 h 3923699"/>
                <a:gd name="connsiteX12-159" fmla="*/ 791853 w 1489775"/>
                <a:gd name="connsiteY12-160" fmla="*/ 3743699 h 3923699"/>
                <a:gd name="connsiteX13-161" fmla="*/ 791853 w 1489775"/>
                <a:gd name="connsiteY13-162" fmla="*/ 2305078 h 3923699"/>
                <a:gd name="connsiteX14-163" fmla="*/ 683854 w 1489775"/>
                <a:gd name="connsiteY14-164" fmla="*/ 2305078 h 3923699"/>
                <a:gd name="connsiteX15-165" fmla="*/ 683854 w 1489775"/>
                <a:gd name="connsiteY15-166" fmla="*/ 3743698 h 3923699"/>
                <a:gd name="connsiteX16-167" fmla="*/ 503854 w 1489775"/>
                <a:gd name="connsiteY16-168" fmla="*/ 3923698 h 3923699"/>
                <a:gd name="connsiteX17-169" fmla="*/ 323854 w 1489775"/>
                <a:gd name="connsiteY17-170" fmla="*/ 3743698 h 3923699"/>
                <a:gd name="connsiteX18-171" fmla="*/ 330887 w 1489775"/>
                <a:gd name="connsiteY18-172" fmla="*/ 1390678 h 3923699"/>
                <a:gd name="connsiteX19-173" fmla="*/ 288033 w 1489775"/>
                <a:gd name="connsiteY19-174" fmla="*/ 1390678 h 3923699"/>
                <a:gd name="connsiteX20-175" fmla="*/ 288033 w 1489775"/>
                <a:gd name="connsiteY20-176" fmla="*/ 2063902 h 3923699"/>
                <a:gd name="connsiteX21-177" fmla="*/ 144017 w 1489775"/>
                <a:gd name="connsiteY21-178" fmla="*/ 2207918 h 3923699"/>
                <a:gd name="connsiteX22-179" fmla="*/ 1 w 1489775"/>
                <a:gd name="connsiteY22-180" fmla="*/ 2063902 h 3923699"/>
                <a:gd name="connsiteX23-181" fmla="*/ 1 w 1489775"/>
                <a:gd name="connsiteY23-182" fmla="*/ 1390678 h 3923699"/>
                <a:gd name="connsiteX24-183" fmla="*/ 0 w 1489775"/>
                <a:gd name="connsiteY24-184" fmla="*/ 1390678 h 3923699"/>
                <a:gd name="connsiteX25-185" fmla="*/ 0 w 1489775"/>
                <a:gd name="connsiteY25-186" fmla="*/ 1030958 h 3923699"/>
                <a:gd name="connsiteX26-187" fmla="*/ 280204 w 1489775"/>
                <a:gd name="connsiteY26-188" fmla="*/ 750754 h 3923699"/>
                <a:gd name="connsiteX27-189" fmla="*/ 744888 w 1489775"/>
                <a:gd name="connsiteY27-190" fmla="*/ 0 h 3923699"/>
                <a:gd name="connsiteX28-191" fmla="*/ 1082199 w 1489775"/>
                <a:gd name="connsiteY28-192" fmla="*/ 337311 h 3923699"/>
                <a:gd name="connsiteX29-193" fmla="*/ 744888 w 1489775"/>
                <a:gd name="connsiteY29-194" fmla="*/ 674622 h 3923699"/>
                <a:gd name="connsiteX30-195" fmla="*/ 407577 w 1489775"/>
                <a:gd name="connsiteY30-196" fmla="*/ 337311 h 3923699"/>
                <a:gd name="connsiteX31-197" fmla="*/ 744888 w 1489775"/>
                <a:gd name="connsiteY31-198" fmla="*/ 0 h 39236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 Same Side Corner Rectangle 20"/>
            <p:cNvSpPr/>
            <p:nvPr/>
          </p:nvSpPr>
          <p:spPr>
            <a:xfrm rot="10800000">
              <a:off x="1878299" y="2600683"/>
              <a:ext cx="316434" cy="449463"/>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1" fmla="*/ 1228565 w 1856332"/>
                <a:gd name="connsiteY0-2" fmla="*/ 3214674 h 3959924"/>
                <a:gd name="connsiteX1-3" fmla="*/ 622681 w 1856332"/>
                <a:gd name="connsiteY1-4" fmla="*/ 3214674 h 3959924"/>
                <a:gd name="connsiteX2-5" fmla="*/ 466697 w 1856332"/>
                <a:gd name="connsiteY2-6" fmla="*/ 3144149 h 3959924"/>
                <a:gd name="connsiteX3-7" fmla="*/ 8303 w 1856332"/>
                <a:gd name="connsiteY3-8" fmla="*/ 1942070 h 3959924"/>
                <a:gd name="connsiteX4-9" fmla="*/ 81139 w 1856332"/>
                <a:gd name="connsiteY4-10" fmla="*/ 1779444 h 3959924"/>
                <a:gd name="connsiteX5-11" fmla="*/ 243764 w 1856332"/>
                <a:gd name="connsiteY5-12" fmla="*/ 1852280 h 3959924"/>
                <a:gd name="connsiteX6-13" fmla="*/ 504770 w 1856332"/>
                <a:gd name="connsiteY6-14" fmla="*/ 2536736 h 3959924"/>
                <a:gd name="connsiteX7-15" fmla="*/ 555637 w 1856332"/>
                <a:gd name="connsiteY7-16" fmla="*/ 2536736 h 3959924"/>
                <a:gd name="connsiteX8-17" fmla="*/ 226299 w 1856332"/>
                <a:gd name="connsiteY8-18" fmla="*/ 1210417 h 3959924"/>
                <a:gd name="connsiteX9-19" fmla="*/ 551784 w 1856332"/>
                <a:gd name="connsiteY9-20" fmla="*/ 1210417 h 3959924"/>
                <a:gd name="connsiteX10-21" fmla="*/ 551784 w 1856332"/>
                <a:gd name="connsiteY10-22" fmla="*/ 168335 h 3959924"/>
                <a:gd name="connsiteX11-23" fmla="*/ 720119 w 1856332"/>
                <a:gd name="connsiteY11-24" fmla="*/ 0 h 3959924"/>
                <a:gd name="connsiteX12-25" fmla="*/ 888454 w 1856332"/>
                <a:gd name="connsiteY12-26" fmla="*/ 168335 h 3959924"/>
                <a:gd name="connsiteX13-27" fmla="*/ 888454 w 1856332"/>
                <a:gd name="connsiteY13-28" fmla="*/ 1210417 h 3959924"/>
                <a:gd name="connsiteX14-29" fmla="*/ 968040 w 1856332"/>
                <a:gd name="connsiteY14-30" fmla="*/ 1210417 h 3959924"/>
                <a:gd name="connsiteX15-31" fmla="*/ 968040 w 1856332"/>
                <a:gd name="connsiteY15-32" fmla="*/ 168335 h 3959924"/>
                <a:gd name="connsiteX16-33" fmla="*/ 1136375 w 1856332"/>
                <a:gd name="connsiteY16-34" fmla="*/ 0 h 3959924"/>
                <a:gd name="connsiteX17-35" fmla="*/ 1304710 w 1856332"/>
                <a:gd name="connsiteY17-36" fmla="*/ 168335 h 3959924"/>
                <a:gd name="connsiteX18-37" fmla="*/ 1304710 w 1856332"/>
                <a:gd name="connsiteY18-38" fmla="*/ 1210417 h 3959924"/>
                <a:gd name="connsiteX19-39" fmla="*/ 1631589 w 1856332"/>
                <a:gd name="connsiteY19-40" fmla="*/ 1210417 h 3959924"/>
                <a:gd name="connsiteX20-41" fmla="*/ 1302251 w 1856332"/>
                <a:gd name="connsiteY20-42" fmla="*/ 2536736 h 3959924"/>
                <a:gd name="connsiteX21-43" fmla="*/ 1351562 w 1856332"/>
                <a:gd name="connsiteY21-44" fmla="*/ 2536736 h 3959924"/>
                <a:gd name="connsiteX22-45" fmla="*/ 1612568 w 1856332"/>
                <a:gd name="connsiteY22-46" fmla="*/ 1852280 h 3959924"/>
                <a:gd name="connsiteX23-47" fmla="*/ 1775193 w 1856332"/>
                <a:gd name="connsiteY23-48" fmla="*/ 1779444 h 3959924"/>
                <a:gd name="connsiteX24-49" fmla="*/ 1848029 w 1856332"/>
                <a:gd name="connsiteY24-50" fmla="*/ 1942070 h 3959924"/>
                <a:gd name="connsiteX25-51" fmla="*/ 1389635 w 1856332"/>
                <a:gd name="connsiteY25-52" fmla="*/ 3144149 h 3959924"/>
                <a:gd name="connsiteX26-53" fmla="*/ 1344732 w 1856332"/>
                <a:gd name="connsiteY26-54" fmla="*/ 3176282 h 3959924"/>
                <a:gd name="connsiteX27-55" fmla="*/ 1228565 w 1856332"/>
                <a:gd name="connsiteY27-56" fmla="*/ 3214674 h 3959924"/>
                <a:gd name="connsiteX28-57" fmla="*/ 925623 w 1856332"/>
                <a:gd name="connsiteY28-58" fmla="*/ 3959924 h 3959924"/>
                <a:gd name="connsiteX29-59" fmla="*/ 601623 w 1856332"/>
                <a:gd name="connsiteY29-60" fmla="*/ 3635924 h 3959924"/>
                <a:gd name="connsiteX30-61" fmla="*/ 925623 w 1856332"/>
                <a:gd name="connsiteY30-62" fmla="*/ 3311924 h 3959924"/>
                <a:gd name="connsiteX31-63" fmla="*/ 1249623 w 1856332"/>
                <a:gd name="connsiteY31-64" fmla="*/ 3635924 h 3959924"/>
                <a:gd name="connsiteX32-65" fmla="*/ 925623 w 1856332"/>
                <a:gd name="connsiteY32-66" fmla="*/ 3959924 h 3959924"/>
                <a:gd name="connsiteX0-67" fmla="*/ 1228565 w 1856332"/>
                <a:gd name="connsiteY0-68" fmla="*/ 3214674 h 3959924"/>
                <a:gd name="connsiteX1-69" fmla="*/ 622681 w 1856332"/>
                <a:gd name="connsiteY1-70" fmla="*/ 3214674 h 3959924"/>
                <a:gd name="connsiteX2-71" fmla="*/ 466697 w 1856332"/>
                <a:gd name="connsiteY2-72" fmla="*/ 3144149 h 3959924"/>
                <a:gd name="connsiteX3-73" fmla="*/ 8303 w 1856332"/>
                <a:gd name="connsiteY3-74" fmla="*/ 1942070 h 3959924"/>
                <a:gd name="connsiteX4-75" fmla="*/ 81139 w 1856332"/>
                <a:gd name="connsiteY4-76" fmla="*/ 1779444 h 3959924"/>
                <a:gd name="connsiteX5-77" fmla="*/ 243764 w 1856332"/>
                <a:gd name="connsiteY5-78" fmla="*/ 1852280 h 3959924"/>
                <a:gd name="connsiteX6-79" fmla="*/ 504770 w 1856332"/>
                <a:gd name="connsiteY6-80" fmla="*/ 2536736 h 3959924"/>
                <a:gd name="connsiteX7-81" fmla="*/ 555637 w 1856332"/>
                <a:gd name="connsiteY7-82" fmla="*/ 2536736 h 3959924"/>
                <a:gd name="connsiteX8-83" fmla="*/ 226299 w 1856332"/>
                <a:gd name="connsiteY8-84" fmla="*/ 1210417 h 3959924"/>
                <a:gd name="connsiteX9-85" fmla="*/ 551784 w 1856332"/>
                <a:gd name="connsiteY9-86" fmla="*/ 1210417 h 3959924"/>
                <a:gd name="connsiteX10-87" fmla="*/ 551784 w 1856332"/>
                <a:gd name="connsiteY10-88" fmla="*/ 168335 h 3959924"/>
                <a:gd name="connsiteX11-89" fmla="*/ 720119 w 1856332"/>
                <a:gd name="connsiteY11-90" fmla="*/ 0 h 3959924"/>
                <a:gd name="connsiteX12-91" fmla="*/ 888454 w 1856332"/>
                <a:gd name="connsiteY12-92" fmla="*/ 168335 h 3959924"/>
                <a:gd name="connsiteX13-93" fmla="*/ 888454 w 1856332"/>
                <a:gd name="connsiteY13-94" fmla="*/ 1210417 h 3959924"/>
                <a:gd name="connsiteX14-95" fmla="*/ 968040 w 1856332"/>
                <a:gd name="connsiteY14-96" fmla="*/ 1210417 h 3959924"/>
                <a:gd name="connsiteX15-97" fmla="*/ 968040 w 1856332"/>
                <a:gd name="connsiteY15-98" fmla="*/ 168335 h 3959924"/>
                <a:gd name="connsiteX16-99" fmla="*/ 1136375 w 1856332"/>
                <a:gd name="connsiteY16-100" fmla="*/ 0 h 3959924"/>
                <a:gd name="connsiteX17-101" fmla="*/ 1304710 w 1856332"/>
                <a:gd name="connsiteY17-102" fmla="*/ 168335 h 3959924"/>
                <a:gd name="connsiteX18-103" fmla="*/ 1304710 w 1856332"/>
                <a:gd name="connsiteY18-104" fmla="*/ 1210417 h 3959924"/>
                <a:gd name="connsiteX19-105" fmla="*/ 1631589 w 1856332"/>
                <a:gd name="connsiteY19-106" fmla="*/ 1210417 h 3959924"/>
                <a:gd name="connsiteX20-107" fmla="*/ 1302251 w 1856332"/>
                <a:gd name="connsiteY20-108" fmla="*/ 2536736 h 3959924"/>
                <a:gd name="connsiteX21-109" fmla="*/ 1351562 w 1856332"/>
                <a:gd name="connsiteY21-110" fmla="*/ 2536736 h 3959924"/>
                <a:gd name="connsiteX22-111" fmla="*/ 1612568 w 1856332"/>
                <a:gd name="connsiteY22-112" fmla="*/ 1852280 h 3959924"/>
                <a:gd name="connsiteX23-113" fmla="*/ 1775193 w 1856332"/>
                <a:gd name="connsiteY23-114" fmla="*/ 1779444 h 3959924"/>
                <a:gd name="connsiteX24-115" fmla="*/ 1848029 w 1856332"/>
                <a:gd name="connsiteY24-116" fmla="*/ 1942070 h 3959924"/>
                <a:gd name="connsiteX25-117" fmla="*/ 1389635 w 1856332"/>
                <a:gd name="connsiteY25-118" fmla="*/ 3144149 h 3959924"/>
                <a:gd name="connsiteX26-119" fmla="*/ 1344732 w 1856332"/>
                <a:gd name="connsiteY26-120" fmla="*/ 3176282 h 3959924"/>
                <a:gd name="connsiteX27-121" fmla="*/ 1228565 w 1856332"/>
                <a:gd name="connsiteY27-122" fmla="*/ 3214674 h 3959924"/>
                <a:gd name="connsiteX28-123" fmla="*/ 925623 w 1856332"/>
                <a:gd name="connsiteY28-124" fmla="*/ 3959924 h 3959924"/>
                <a:gd name="connsiteX29-125" fmla="*/ 601623 w 1856332"/>
                <a:gd name="connsiteY29-126" fmla="*/ 3635924 h 3959924"/>
                <a:gd name="connsiteX30-127" fmla="*/ 925623 w 1856332"/>
                <a:gd name="connsiteY30-128" fmla="*/ 3311924 h 3959924"/>
                <a:gd name="connsiteX31-129" fmla="*/ 1249623 w 1856332"/>
                <a:gd name="connsiteY31-130" fmla="*/ 3635924 h 3959924"/>
                <a:gd name="connsiteX32-131" fmla="*/ 925623 w 1856332"/>
                <a:gd name="connsiteY32-132" fmla="*/ 3959924 h 3959924"/>
                <a:gd name="connsiteX0-133" fmla="*/ 1228565 w 1856332"/>
                <a:gd name="connsiteY0-134" fmla="*/ 3214674 h 3959924"/>
                <a:gd name="connsiteX1-135" fmla="*/ 622681 w 1856332"/>
                <a:gd name="connsiteY1-136" fmla="*/ 3214674 h 3959924"/>
                <a:gd name="connsiteX2-137" fmla="*/ 466697 w 1856332"/>
                <a:gd name="connsiteY2-138" fmla="*/ 3144149 h 3959924"/>
                <a:gd name="connsiteX3-139" fmla="*/ 8303 w 1856332"/>
                <a:gd name="connsiteY3-140" fmla="*/ 1942070 h 3959924"/>
                <a:gd name="connsiteX4-141" fmla="*/ 81139 w 1856332"/>
                <a:gd name="connsiteY4-142" fmla="*/ 1779444 h 3959924"/>
                <a:gd name="connsiteX5-143" fmla="*/ 243764 w 1856332"/>
                <a:gd name="connsiteY5-144" fmla="*/ 1852280 h 3959924"/>
                <a:gd name="connsiteX6-145" fmla="*/ 504770 w 1856332"/>
                <a:gd name="connsiteY6-146" fmla="*/ 2536736 h 3959924"/>
                <a:gd name="connsiteX7-147" fmla="*/ 555637 w 1856332"/>
                <a:gd name="connsiteY7-148" fmla="*/ 2536736 h 3959924"/>
                <a:gd name="connsiteX8-149" fmla="*/ 226299 w 1856332"/>
                <a:gd name="connsiteY8-150" fmla="*/ 1210417 h 3959924"/>
                <a:gd name="connsiteX9-151" fmla="*/ 551784 w 1856332"/>
                <a:gd name="connsiteY9-152" fmla="*/ 1210417 h 3959924"/>
                <a:gd name="connsiteX10-153" fmla="*/ 551784 w 1856332"/>
                <a:gd name="connsiteY10-154" fmla="*/ 168335 h 3959924"/>
                <a:gd name="connsiteX11-155" fmla="*/ 720119 w 1856332"/>
                <a:gd name="connsiteY11-156" fmla="*/ 0 h 3959924"/>
                <a:gd name="connsiteX12-157" fmla="*/ 888454 w 1856332"/>
                <a:gd name="connsiteY12-158" fmla="*/ 168335 h 3959924"/>
                <a:gd name="connsiteX13-159" fmla="*/ 888454 w 1856332"/>
                <a:gd name="connsiteY13-160" fmla="*/ 1210417 h 3959924"/>
                <a:gd name="connsiteX14-161" fmla="*/ 968040 w 1856332"/>
                <a:gd name="connsiteY14-162" fmla="*/ 1210417 h 3959924"/>
                <a:gd name="connsiteX15-163" fmla="*/ 968040 w 1856332"/>
                <a:gd name="connsiteY15-164" fmla="*/ 168335 h 3959924"/>
                <a:gd name="connsiteX16-165" fmla="*/ 1136375 w 1856332"/>
                <a:gd name="connsiteY16-166" fmla="*/ 0 h 3959924"/>
                <a:gd name="connsiteX17-167" fmla="*/ 1304710 w 1856332"/>
                <a:gd name="connsiteY17-168" fmla="*/ 168335 h 3959924"/>
                <a:gd name="connsiteX18-169" fmla="*/ 1304710 w 1856332"/>
                <a:gd name="connsiteY18-170" fmla="*/ 1210417 h 3959924"/>
                <a:gd name="connsiteX19-171" fmla="*/ 1631589 w 1856332"/>
                <a:gd name="connsiteY19-172" fmla="*/ 1210417 h 3959924"/>
                <a:gd name="connsiteX20-173" fmla="*/ 1302251 w 1856332"/>
                <a:gd name="connsiteY20-174" fmla="*/ 2536736 h 3959924"/>
                <a:gd name="connsiteX21-175" fmla="*/ 1351562 w 1856332"/>
                <a:gd name="connsiteY21-176" fmla="*/ 2536736 h 3959924"/>
                <a:gd name="connsiteX22-177" fmla="*/ 1612568 w 1856332"/>
                <a:gd name="connsiteY22-178" fmla="*/ 1852280 h 3959924"/>
                <a:gd name="connsiteX23-179" fmla="*/ 1775193 w 1856332"/>
                <a:gd name="connsiteY23-180" fmla="*/ 1779444 h 3959924"/>
                <a:gd name="connsiteX24-181" fmla="*/ 1848029 w 1856332"/>
                <a:gd name="connsiteY24-182" fmla="*/ 1942070 h 3959924"/>
                <a:gd name="connsiteX25-183" fmla="*/ 1389635 w 1856332"/>
                <a:gd name="connsiteY25-184" fmla="*/ 3144149 h 3959924"/>
                <a:gd name="connsiteX26-185" fmla="*/ 1228565 w 1856332"/>
                <a:gd name="connsiteY26-186" fmla="*/ 3214674 h 3959924"/>
                <a:gd name="connsiteX27-187" fmla="*/ 925623 w 1856332"/>
                <a:gd name="connsiteY27-188" fmla="*/ 3959924 h 3959924"/>
                <a:gd name="connsiteX28-189" fmla="*/ 601623 w 1856332"/>
                <a:gd name="connsiteY28-190" fmla="*/ 3635924 h 3959924"/>
                <a:gd name="connsiteX29-191" fmla="*/ 925623 w 1856332"/>
                <a:gd name="connsiteY29-192" fmla="*/ 3311924 h 3959924"/>
                <a:gd name="connsiteX30-193" fmla="*/ 1249623 w 1856332"/>
                <a:gd name="connsiteY30-194" fmla="*/ 3635924 h 3959924"/>
                <a:gd name="connsiteX31-195" fmla="*/ 925623 w 1856332"/>
                <a:gd name="connsiteY31-196" fmla="*/ 3959924 h 3959924"/>
                <a:gd name="connsiteX0-197" fmla="*/ 1228565 w 1856332"/>
                <a:gd name="connsiteY0-198" fmla="*/ 3214674 h 3959924"/>
                <a:gd name="connsiteX1-199" fmla="*/ 622681 w 1856332"/>
                <a:gd name="connsiteY1-200" fmla="*/ 3214674 h 3959924"/>
                <a:gd name="connsiteX2-201" fmla="*/ 466697 w 1856332"/>
                <a:gd name="connsiteY2-202" fmla="*/ 3144149 h 3959924"/>
                <a:gd name="connsiteX3-203" fmla="*/ 8303 w 1856332"/>
                <a:gd name="connsiteY3-204" fmla="*/ 1942070 h 3959924"/>
                <a:gd name="connsiteX4-205" fmla="*/ 81139 w 1856332"/>
                <a:gd name="connsiteY4-206" fmla="*/ 1779444 h 3959924"/>
                <a:gd name="connsiteX5-207" fmla="*/ 243764 w 1856332"/>
                <a:gd name="connsiteY5-208" fmla="*/ 1852280 h 3959924"/>
                <a:gd name="connsiteX6-209" fmla="*/ 504770 w 1856332"/>
                <a:gd name="connsiteY6-210" fmla="*/ 2536736 h 3959924"/>
                <a:gd name="connsiteX7-211" fmla="*/ 555637 w 1856332"/>
                <a:gd name="connsiteY7-212" fmla="*/ 2536736 h 3959924"/>
                <a:gd name="connsiteX8-213" fmla="*/ 226299 w 1856332"/>
                <a:gd name="connsiteY8-214" fmla="*/ 1210417 h 3959924"/>
                <a:gd name="connsiteX9-215" fmla="*/ 551784 w 1856332"/>
                <a:gd name="connsiteY9-216" fmla="*/ 1210417 h 3959924"/>
                <a:gd name="connsiteX10-217" fmla="*/ 551784 w 1856332"/>
                <a:gd name="connsiteY10-218" fmla="*/ 168335 h 3959924"/>
                <a:gd name="connsiteX11-219" fmla="*/ 720119 w 1856332"/>
                <a:gd name="connsiteY11-220" fmla="*/ 0 h 3959924"/>
                <a:gd name="connsiteX12-221" fmla="*/ 888454 w 1856332"/>
                <a:gd name="connsiteY12-222" fmla="*/ 168335 h 3959924"/>
                <a:gd name="connsiteX13-223" fmla="*/ 888454 w 1856332"/>
                <a:gd name="connsiteY13-224" fmla="*/ 1210417 h 3959924"/>
                <a:gd name="connsiteX14-225" fmla="*/ 968040 w 1856332"/>
                <a:gd name="connsiteY14-226" fmla="*/ 1210417 h 3959924"/>
                <a:gd name="connsiteX15-227" fmla="*/ 968040 w 1856332"/>
                <a:gd name="connsiteY15-228" fmla="*/ 168335 h 3959924"/>
                <a:gd name="connsiteX16-229" fmla="*/ 1136375 w 1856332"/>
                <a:gd name="connsiteY16-230" fmla="*/ 0 h 3959924"/>
                <a:gd name="connsiteX17-231" fmla="*/ 1304710 w 1856332"/>
                <a:gd name="connsiteY17-232" fmla="*/ 168335 h 3959924"/>
                <a:gd name="connsiteX18-233" fmla="*/ 1304710 w 1856332"/>
                <a:gd name="connsiteY18-234" fmla="*/ 1210417 h 3959924"/>
                <a:gd name="connsiteX19-235" fmla="*/ 1631589 w 1856332"/>
                <a:gd name="connsiteY19-236" fmla="*/ 1210417 h 3959924"/>
                <a:gd name="connsiteX20-237" fmla="*/ 1302251 w 1856332"/>
                <a:gd name="connsiteY20-238" fmla="*/ 2536736 h 3959924"/>
                <a:gd name="connsiteX21-239" fmla="*/ 1351562 w 1856332"/>
                <a:gd name="connsiteY21-240" fmla="*/ 2536736 h 3959924"/>
                <a:gd name="connsiteX22-241" fmla="*/ 1612568 w 1856332"/>
                <a:gd name="connsiteY22-242" fmla="*/ 1852280 h 3959924"/>
                <a:gd name="connsiteX23-243" fmla="*/ 1775193 w 1856332"/>
                <a:gd name="connsiteY23-244" fmla="*/ 1779444 h 3959924"/>
                <a:gd name="connsiteX24-245" fmla="*/ 1848029 w 1856332"/>
                <a:gd name="connsiteY24-246" fmla="*/ 1942070 h 3959924"/>
                <a:gd name="connsiteX25-247" fmla="*/ 1389635 w 1856332"/>
                <a:gd name="connsiteY25-248" fmla="*/ 3144149 h 3959924"/>
                <a:gd name="connsiteX26-249" fmla="*/ 1228565 w 1856332"/>
                <a:gd name="connsiteY26-250" fmla="*/ 3214674 h 3959924"/>
                <a:gd name="connsiteX27-251" fmla="*/ 925623 w 1856332"/>
                <a:gd name="connsiteY27-252" fmla="*/ 3959924 h 3959924"/>
                <a:gd name="connsiteX28-253" fmla="*/ 601623 w 1856332"/>
                <a:gd name="connsiteY28-254" fmla="*/ 3635924 h 3959924"/>
                <a:gd name="connsiteX29-255" fmla="*/ 925623 w 1856332"/>
                <a:gd name="connsiteY29-256" fmla="*/ 3311924 h 3959924"/>
                <a:gd name="connsiteX30-257" fmla="*/ 1249623 w 1856332"/>
                <a:gd name="connsiteY30-258" fmla="*/ 3635924 h 3959924"/>
                <a:gd name="connsiteX31-259" fmla="*/ 925623 w 1856332"/>
                <a:gd name="connsiteY31-260" fmla="*/ 3959924 h 3959924"/>
                <a:gd name="connsiteX0-261" fmla="*/ 1228565 w 1856332"/>
                <a:gd name="connsiteY0-262" fmla="*/ 3214674 h 3959924"/>
                <a:gd name="connsiteX1-263" fmla="*/ 622681 w 1856332"/>
                <a:gd name="connsiteY1-264" fmla="*/ 3214674 h 3959924"/>
                <a:gd name="connsiteX2-265" fmla="*/ 466697 w 1856332"/>
                <a:gd name="connsiteY2-266" fmla="*/ 3144149 h 3959924"/>
                <a:gd name="connsiteX3-267" fmla="*/ 8303 w 1856332"/>
                <a:gd name="connsiteY3-268" fmla="*/ 1942070 h 3959924"/>
                <a:gd name="connsiteX4-269" fmla="*/ 81139 w 1856332"/>
                <a:gd name="connsiteY4-270" fmla="*/ 1779444 h 3959924"/>
                <a:gd name="connsiteX5-271" fmla="*/ 243764 w 1856332"/>
                <a:gd name="connsiteY5-272" fmla="*/ 1852280 h 3959924"/>
                <a:gd name="connsiteX6-273" fmla="*/ 504770 w 1856332"/>
                <a:gd name="connsiteY6-274" fmla="*/ 2536736 h 3959924"/>
                <a:gd name="connsiteX7-275" fmla="*/ 555637 w 1856332"/>
                <a:gd name="connsiteY7-276" fmla="*/ 2536736 h 3959924"/>
                <a:gd name="connsiteX8-277" fmla="*/ 226299 w 1856332"/>
                <a:gd name="connsiteY8-278" fmla="*/ 1210417 h 3959924"/>
                <a:gd name="connsiteX9-279" fmla="*/ 551784 w 1856332"/>
                <a:gd name="connsiteY9-280" fmla="*/ 1210417 h 3959924"/>
                <a:gd name="connsiteX10-281" fmla="*/ 551784 w 1856332"/>
                <a:gd name="connsiteY10-282" fmla="*/ 168335 h 3959924"/>
                <a:gd name="connsiteX11-283" fmla="*/ 720119 w 1856332"/>
                <a:gd name="connsiteY11-284" fmla="*/ 0 h 3959924"/>
                <a:gd name="connsiteX12-285" fmla="*/ 888454 w 1856332"/>
                <a:gd name="connsiteY12-286" fmla="*/ 168335 h 3959924"/>
                <a:gd name="connsiteX13-287" fmla="*/ 888454 w 1856332"/>
                <a:gd name="connsiteY13-288" fmla="*/ 1210417 h 3959924"/>
                <a:gd name="connsiteX14-289" fmla="*/ 968040 w 1856332"/>
                <a:gd name="connsiteY14-290" fmla="*/ 1210417 h 3959924"/>
                <a:gd name="connsiteX15-291" fmla="*/ 968040 w 1856332"/>
                <a:gd name="connsiteY15-292" fmla="*/ 168335 h 3959924"/>
                <a:gd name="connsiteX16-293" fmla="*/ 1136375 w 1856332"/>
                <a:gd name="connsiteY16-294" fmla="*/ 0 h 3959924"/>
                <a:gd name="connsiteX17-295" fmla="*/ 1304710 w 1856332"/>
                <a:gd name="connsiteY17-296" fmla="*/ 168335 h 3959924"/>
                <a:gd name="connsiteX18-297" fmla="*/ 1304710 w 1856332"/>
                <a:gd name="connsiteY18-298" fmla="*/ 1210417 h 3959924"/>
                <a:gd name="connsiteX19-299" fmla="*/ 1631589 w 1856332"/>
                <a:gd name="connsiteY19-300" fmla="*/ 1210417 h 3959924"/>
                <a:gd name="connsiteX20-301" fmla="*/ 1302251 w 1856332"/>
                <a:gd name="connsiteY20-302" fmla="*/ 2536736 h 3959924"/>
                <a:gd name="connsiteX21-303" fmla="*/ 1351562 w 1856332"/>
                <a:gd name="connsiteY21-304" fmla="*/ 2536736 h 3959924"/>
                <a:gd name="connsiteX22-305" fmla="*/ 1612568 w 1856332"/>
                <a:gd name="connsiteY22-306" fmla="*/ 1852280 h 3959924"/>
                <a:gd name="connsiteX23-307" fmla="*/ 1775193 w 1856332"/>
                <a:gd name="connsiteY23-308" fmla="*/ 1779444 h 3959924"/>
                <a:gd name="connsiteX24-309" fmla="*/ 1848029 w 1856332"/>
                <a:gd name="connsiteY24-310" fmla="*/ 1942070 h 3959924"/>
                <a:gd name="connsiteX25-311" fmla="*/ 1389635 w 1856332"/>
                <a:gd name="connsiteY25-312" fmla="*/ 3144149 h 3959924"/>
                <a:gd name="connsiteX26-313" fmla="*/ 1228565 w 1856332"/>
                <a:gd name="connsiteY26-314" fmla="*/ 3214674 h 3959924"/>
                <a:gd name="connsiteX27-315" fmla="*/ 925623 w 1856332"/>
                <a:gd name="connsiteY27-316" fmla="*/ 3959924 h 3959924"/>
                <a:gd name="connsiteX28-317" fmla="*/ 601623 w 1856332"/>
                <a:gd name="connsiteY28-318" fmla="*/ 3635924 h 3959924"/>
                <a:gd name="connsiteX29-319" fmla="*/ 925623 w 1856332"/>
                <a:gd name="connsiteY29-320" fmla="*/ 3311924 h 3959924"/>
                <a:gd name="connsiteX30-321" fmla="*/ 1249623 w 1856332"/>
                <a:gd name="connsiteY30-322" fmla="*/ 3635924 h 3959924"/>
                <a:gd name="connsiteX31-323" fmla="*/ 925623 w 1856332"/>
                <a:gd name="connsiteY31-324" fmla="*/ 3959924 h 3959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334197" y="2600684"/>
              <a:ext cx="1049636" cy="364968"/>
            </a:xfrm>
            <a:prstGeom prst="rect">
              <a:avLst/>
            </a:prstGeom>
            <a:noFill/>
          </p:spPr>
          <p:txBody>
            <a:bodyPr wrap="square" rtlCol="0" anchor="ctr">
              <a:spAutoFit/>
            </a:bodyPr>
            <a:lstStyle/>
            <a:p>
              <a:r>
                <a:rPr lang="en-US" altLang="ko-KR" sz="1100" b="1">
                  <a:solidFill>
                    <a:schemeClr val="tx1">
                      <a:lumMod val="75000"/>
                      <a:lumOff val="25000"/>
                    </a:schemeClr>
                  </a:solidFill>
                  <a:latin typeface="Arial" panose="020B0604020202020204"/>
                  <a:cs typeface="Arial" panose="020B0604020202020204"/>
                </a:rPr>
                <a:t>5</a:t>
              </a:r>
              <a:r>
                <a:rPr lang="en-US" altLang="zh-CN" sz="1100" b="1">
                  <a:solidFill>
                    <a:schemeClr val="tx1">
                      <a:lumMod val="75000"/>
                      <a:lumOff val="25000"/>
                    </a:schemeClr>
                  </a:solidFill>
                  <a:latin typeface="Arial" panose="020B0604020202020204"/>
                  <a:cs typeface="Arial" panose="020B0604020202020204"/>
                </a:rPr>
                <a:t>8</a:t>
              </a:r>
              <a:r>
                <a:rPr lang="en-US" altLang="ko-KR" sz="1100" b="1">
                  <a:solidFill>
                    <a:schemeClr val="tx1">
                      <a:lumMod val="75000"/>
                      <a:lumOff val="25000"/>
                    </a:schemeClr>
                  </a:solidFill>
                  <a:latin typeface="Arial" panose="020B0604020202020204"/>
                  <a:cs typeface="Arial" panose="020B0604020202020204"/>
                </a:rPr>
                <a:t>%</a:t>
              </a:r>
              <a:endParaRPr lang="ko-KR" altLang="en-US" sz="1100" b="1">
                <a:solidFill>
                  <a:schemeClr val="tx1">
                    <a:lumMod val="75000"/>
                    <a:lumOff val="25000"/>
                  </a:schemeClr>
                </a:solidFill>
                <a:latin typeface="Arial" panose="020B0604020202020204"/>
                <a:cs typeface="Arial" panose="020B0604020202020204"/>
              </a:endParaRPr>
            </a:p>
          </p:txBody>
        </p:sp>
        <p:sp>
          <p:nvSpPr>
            <p:cNvPr id="31" name="TextBox 30"/>
            <p:cNvSpPr txBox="1"/>
            <p:nvPr/>
          </p:nvSpPr>
          <p:spPr>
            <a:xfrm>
              <a:off x="2158025" y="2627259"/>
              <a:ext cx="672143" cy="364968"/>
            </a:xfrm>
            <a:prstGeom prst="rect">
              <a:avLst/>
            </a:prstGeom>
            <a:noFill/>
          </p:spPr>
          <p:txBody>
            <a:bodyPr wrap="square" rtlCol="0" anchor="ctr">
              <a:spAutoFit/>
            </a:bodyPr>
            <a:lstStyle/>
            <a:p>
              <a:r>
                <a:rPr lang="en-US" altLang="ko-KR" sz="1100" b="1">
                  <a:solidFill>
                    <a:schemeClr val="tx1">
                      <a:lumMod val="75000"/>
                      <a:lumOff val="25000"/>
                    </a:schemeClr>
                  </a:solidFill>
                  <a:latin typeface="Arial" panose="020B0604020202020204" pitchFamily="34" charset="0"/>
                  <a:cs typeface="Arial" panose="020B0604020202020204" pitchFamily="34" charset="0"/>
                </a:rPr>
                <a:t>42</a:t>
              </a:r>
              <a:r>
                <a:rPr lang="en-US" altLang="zh-CN" sz="1100" b="1">
                  <a:solidFill>
                    <a:schemeClr val="tx1">
                      <a:lumMod val="75000"/>
                      <a:lumOff val="25000"/>
                    </a:schemeClr>
                  </a:solidFill>
                  <a:latin typeface="Arial" panose="020B0604020202020204" pitchFamily="34" charset="0"/>
                  <a:cs typeface="Arial" panose="020B0604020202020204" pitchFamily="34" charset="0"/>
                </a:rPr>
                <a:t>%</a:t>
              </a:r>
              <a:endParaRPr lang="ko-KR" altLang="en-US" sz="800" b="1">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4" name="文本框 3"/>
          <p:cNvSpPr txBox="1"/>
          <p:nvPr/>
        </p:nvSpPr>
        <p:spPr>
          <a:xfrm>
            <a:off x="821939" y="3615336"/>
            <a:ext cx="424327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zh-CN" sz="1400">
                <a:solidFill>
                  <a:srgbClr val="445469"/>
                </a:solidFill>
                <a:latin typeface="微软雅黑" panose="020B0503020204020204" pitchFamily="34" charset="-122"/>
                <a:ea typeface="+mn-lt"/>
              </a:rPr>
              <a:t>The Total Spending Pattern grouped </a:t>
            </a:r>
          </a:p>
          <a:p>
            <a:r>
              <a:rPr lang="en-US" altLang="zh-CN" sz="1400">
                <a:solidFill>
                  <a:srgbClr val="445469"/>
                </a:solidFill>
                <a:latin typeface="微软雅黑" panose="020B0503020204020204" pitchFamily="34" charset="-122"/>
                <a:ea typeface="+mn-lt"/>
              </a:rPr>
              <a:t>by card type:</a:t>
            </a:r>
            <a:endParaRPr lang="zh-CN" sz="1400">
              <a:ea typeface="+mn-lt"/>
              <a:cs typeface="+mn-lt"/>
            </a:endParaRPr>
          </a:p>
        </p:txBody>
      </p:sp>
      <p:sp>
        <p:nvSpPr>
          <p:cNvPr id="8" name="文本框 7"/>
          <p:cNvSpPr txBox="1"/>
          <p:nvPr/>
        </p:nvSpPr>
        <p:spPr>
          <a:xfrm>
            <a:off x="625397" y="1207636"/>
            <a:ext cx="8449376" cy="584775"/>
          </a:xfrm>
          <a:prstGeom prst="rect">
            <a:avLst/>
          </a:prstGeom>
          <a:noFill/>
        </p:spPr>
        <p:txBody>
          <a:bodyPr wrap="square" rtlCol="0">
            <a:spAutoFit/>
          </a:bodyPr>
          <a:lstStyle/>
          <a:p>
            <a:r>
              <a:rPr lang="en-US" altLang="zh-SG" sz="1600">
                <a:solidFill>
                  <a:srgbClr val="445469"/>
                </a:solidFill>
                <a:latin typeface="微软雅黑" panose="020B0503020204020204" pitchFamily="34" charset="-122"/>
                <a:ea typeface="微软雅黑" panose="020B0503020204020204" pitchFamily="34" charset="-122"/>
              </a:rPr>
              <a:t>MVACs occupied </a:t>
            </a:r>
            <a:r>
              <a:rPr lang="en-US" altLang="zh-SG" sz="1600" b="1">
                <a:solidFill>
                  <a:srgbClr val="445469"/>
                </a:solidFill>
                <a:latin typeface="微软雅黑" panose="020B0503020204020204" pitchFamily="34" charset="-122"/>
                <a:ea typeface="微软雅黑" panose="020B0503020204020204" pitchFamily="34" charset="-122"/>
              </a:rPr>
              <a:t>15%</a:t>
            </a:r>
            <a:r>
              <a:rPr lang="en-US" altLang="zh-SG" sz="1600">
                <a:solidFill>
                  <a:srgbClr val="445469"/>
                </a:solidFill>
                <a:latin typeface="微软雅黑" panose="020B0503020204020204" pitchFamily="34" charset="-122"/>
                <a:ea typeface="微软雅黑" panose="020B0503020204020204" pitchFamily="34" charset="-122"/>
              </a:rPr>
              <a:t> of the overall customers, but accounts for more than </a:t>
            </a:r>
            <a:r>
              <a:rPr lang="en-US" altLang="zh-SG" sz="1600" b="1">
                <a:solidFill>
                  <a:srgbClr val="445469"/>
                </a:solidFill>
                <a:latin typeface="微软雅黑" panose="020B0503020204020204" pitchFamily="34" charset="-122"/>
                <a:ea typeface="微软雅黑" panose="020B0503020204020204" pitchFamily="34" charset="-122"/>
              </a:rPr>
              <a:t>50%</a:t>
            </a:r>
            <a:r>
              <a:rPr lang="en-US" altLang="zh-SG" sz="1600">
                <a:solidFill>
                  <a:srgbClr val="445469"/>
                </a:solidFill>
                <a:latin typeface="微软雅黑" panose="020B0503020204020204" pitchFamily="34" charset="-122"/>
                <a:ea typeface="微软雅黑" panose="020B0503020204020204" pitchFamily="34" charset="-122"/>
              </a:rPr>
              <a:t> of    the total  transactions. </a:t>
            </a:r>
            <a:endParaRPr lang="zh-CN" altLang="zh-SG" sz="1600"/>
          </a:p>
        </p:txBody>
      </p:sp>
      <p:sp>
        <p:nvSpPr>
          <p:cNvPr id="10" name="文本框 9"/>
          <p:cNvSpPr txBox="1"/>
          <p:nvPr/>
        </p:nvSpPr>
        <p:spPr>
          <a:xfrm>
            <a:off x="625397" y="2218786"/>
            <a:ext cx="4108281" cy="861774"/>
          </a:xfrm>
          <a:prstGeom prst="rect">
            <a:avLst/>
          </a:prstGeom>
          <a:noFill/>
        </p:spPr>
        <p:txBody>
          <a:bodyPr wrap="square" rtlCol="0" anchor="t">
            <a:spAutoFit/>
          </a:bodyPr>
          <a:lstStyle/>
          <a:p>
            <a:pPr marL="285750" indent="-285750">
              <a:buFont typeface="Arial" panose="020B0604020202020204" pitchFamily="34" charset="0"/>
              <a:buChar char="•"/>
            </a:pPr>
            <a:r>
              <a:rPr lang="en-US" altLang="zh-SG" sz="1600">
                <a:solidFill>
                  <a:srgbClr val="445469"/>
                </a:solidFill>
                <a:latin typeface="微软雅黑"/>
                <a:ea typeface="微软雅黑"/>
              </a:rPr>
              <a:t>Gender</a:t>
            </a:r>
          </a:p>
          <a:p>
            <a:pPr marL="285750" indent="-285750">
              <a:buFont typeface="Arial" panose="020B0604020202020204" pitchFamily="34" charset="0"/>
              <a:buChar char="•"/>
            </a:pPr>
            <a:endParaRPr lang="en-US" altLang="zh-CN" sz="1600">
              <a:solidFill>
                <a:srgbClr val="445469"/>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a:solidFill>
                  <a:srgbClr val="445469"/>
                </a:solidFill>
                <a:latin typeface="微软雅黑"/>
                <a:ea typeface="微软雅黑"/>
              </a:rPr>
              <a:t>Age</a:t>
            </a:r>
            <a:r>
              <a:rPr lang="zh-CN" altLang="en-US" sz="1600">
                <a:solidFill>
                  <a:srgbClr val="445469"/>
                </a:solidFill>
                <a:latin typeface="微软雅黑"/>
                <a:ea typeface="微软雅黑"/>
              </a:rPr>
              <a:t>   </a:t>
            </a:r>
            <a:r>
              <a:rPr kumimoji="1" lang="zh-CN" altLang="en-US"/>
              <a:t>     </a:t>
            </a:r>
            <a:r>
              <a:rPr lang="en-US" altLang="zh-CN" sz="1600">
                <a:solidFill>
                  <a:srgbClr val="445469"/>
                </a:solidFill>
                <a:latin typeface="微软雅黑"/>
                <a:ea typeface="微软雅黑"/>
              </a:rPr>
              <a:t>30-49</a:t>
            </a:r>
            <a:r>
              <a:rPr lang="zh-CN" altLang="en-US" sz="1600">
                <a:solidFill>
                  <a:srgbClr val="445469"/>
                </a:solidFill>
                <a:latin typeface="微软雅黑"/>
                <a:ea typeface="微软雅黑"/>
              </a:rPr>
              <a:t> </a:t>
            </a:r>
            <a:r>
              <a:rPr lang="en-US" altLang="zh-CN" sz="1600">
                <a:solidFill>
                  <a:srgbClr val="445469"/>
                </a:solidFill>
                <a:latin typeface="微软雅黑"/>
                <a:ea typeface="微软雅黑"/>
              </a:rPr>
              <a:t>are</a:t>
            </a:r>
            <a:r>
              <a:rPr lang="zh-CN" altLang="en-US" sz="1600">
                <a:solidFill>
                  <a:srgbClr val="445469"/>
                </a:solidFill>
                <a:latin typeface="微软雅黑"/>
                <a:ea typeface="微软雅黑"/>
              </a:rPr>
              <a:t> </a:t>
            </a:r>
            <a:r>
              <a:rPr lang="en-US" altLang="zh-CN" sz="1600">
                <a:solidFill>
                  <a:srgbClr val="445469"/>
                </a:solidFill>
                <a:latin typeface="微软雅黑"/>
                <a:ea typeface="微软雅黑"/>
              </a:rPr>
              <a:t>the</a:t>
            </a:r>
            <a:r>
              <a:rPr lang="zh-CN" altLang="en-US" sz="1600">
                <a:solidFill>
                  <a:srgbClr val="445469"/>
                </a:solidFill>
                <a:latin typeface="微软雅黑"/>
                <a:ea typeface="微软雅黑"/>
              </a:rPr>
              <a:t> </a:t>
            </a:r>
            <a:r>
              <a:rPr lang="en-US" altLang="zh-CN" sz="1600">
                <a:solidFill>
                  <a:srgbClr val="445469"/>
                </a:solidFill>
                <a:latin typeface="微软雅黑"/>
                <a:ea typeface="微软雅黑"/>
              </a:rPr>
              <a:t>main</a:t>
            </a:r>
            <a:r>
              <a:rPr lang="zh-CN" altLang="en-US" sz="1600">
                <a:solidFill>
                  <a:srgbClr val="445469"/>
                </a:solidFill>
                <a:latin typeface="微软雅黑"/>
                <a:ea typeface="微软雅黑"/>
              </a:rPr>
              <a:t> </a:t>
            </a:r>
            <a:r>
              <a:rPr lang="en-US" altLang="zh-CN" sz="1600">
                <a:solidFill>
                  <a:srgbClr val="445469"/>
                </a:solidFill>
                <a:latin typeface="微软雅黑"/>
                <a:ea typeface="微软雅黑"/>
              </a:rPr>
              <a:t>power.</a:t>
            </a:r>
            <a:r>
              <a:rPr lang="zh-CN" altLang="en-US" sz="1600">
                <a:solidFill>
                  <a:srgbClr val="445469"/>
                </a:solidFill>
                <a:latin typeface="微软雅黑"/>
                <a:ea typeface="微软雅黑"/>
              </a:rPr>
              <a:t> </a:t>
            </a:r>
            <a:endParaRPr lang="zh-SG" altLang="en-US" sz="1600">
              <a:solidFill>
                <a:srgbClr val="44546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446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27FA9B4-7942-4EC5-A450-88B2D0ABA7F0}"/>
              </a:ext>
            </a:extLst>
          </p:cNvPr>
          <p:cNvPicPr>
            <a:picLocks noChangeAspect="1"/>
          </p:cNvPicPr>
          <p:nvPr/>
        </p:nvPicPr>
        <p:blipFill>
          <a:blip r:embed="rId3"/>
          <a:stretch>
            <a:fillRect/>
          </a:stretch>
        </p:blipFill>
        <p:spPr>
          <a:xfrm>
            <a:off x="1778854" y="571353"/>
            <a:ext cx="5401876" cy="2372418"/>
          </a:xfrm>
          <a:prstGeom prst="rect">
            <a:avLst/>
          </a:prstGeom>
        </p:spPr>
      </p:pic>
      <p:sp>
        <p:nvSpPr>
          <p:cNvPr id="19" name="Arrow: Pentagon 18">
            <a:extLst>
              <a:ext uri="{FF2B5EF4-FFF2-40B4-BE49-F238E27FC236}">
                <a16:creationId xmlns:a16="http://schemas.microsoft.com/office/drawing/2014/main" id="{F3EEC550-BBD5-4589-AB22-9ED3230BD04E}"/>
              </a:ext>
            </a:extLst>
          </p:cNvPr>
          <p:cNvSpPr/>
          <p:nvPr/>
        </p:nvSpPr>
        <p:spPr>
          <a:xfrm rot="10800000">
            <a:off x="4410634" y="3217902"/>
            <a:ext cx="3317425" cy="1021976"/>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endParaRPr lang="en-SG"/>
          </a:p>
        </p:txBody>
      </p:sp>
      <p:sp>
        <p:nvSpPr>
          <p:cNvPr id="13" name="Arrow: Pentagon 12">
            <a:extLst>
              <a:ext uri="{FF2B5EF4-FFF2-40B4-BE49-F238E27FC236}">
                <a16:creationId xmlns:a16="http://schemas.microsoft.com/office/drawing/2014/main" id="{7500CBB2-D798-4117-9F1B-D1F305C674CE}"/>
              </a:ext>
            </a:extLst>
          </p:cNvPr>
          <p:cNvSpPr/>
          <p:nvPr/>
        </p:nvSpPr>
        <p:spPr>
          <a:xfrm>
            <a:off x="1093208" y="3201095"/>
            <a:ext cx="3317427" cy="1021976"/>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a:solidFill>
                  <a:schemeClr val="tx1"/>
                </a:solidFill>
              </a:rPr>
              <a:t>$2935</a:t>
            </a:r>
          </a:p>
          <a:p>
            <a:pPr algn="ctr"/>
            <a:r>
              <a:rPr lang="en-SG" b="1">
                <a:solidFill>
                  <a:schemeClr val="tx1"/>
                </a:solidFill>
              </a:rPr>
              <a:t>             Average Spending </a:t>
            </a:r>
          </a:p>
          <a:p>
            <a:pPr algn="ctr"/>
            <a:r>
              <a:rPr lang="en-SG" b="1">
                <a:solidFill>
                  <a:schemeClr val="tx1"/>
                </a:solidFill>
              </a:rPr>
              <a:t>     Per Customer</a:t>
            </a:r>
          </a:p>
        </p:txBody>
      </p:sp>
      <p:sp>
        <p:nvSpPr>
          <p:cNvPr id="12" name="Oval 11">
            <a:extLst>
              <a:ext uri="{FF2B5EF4-FFF2-40B4-BE49-F238E27FC236}">
                <a16:creationId xmlns:a16="http://schemas.microsoft.com/office/drawing/2014/main" id="{E19F86F1-EB23-446A-8412-CB28F7192071}"/>
              </a:ext>
            </a:extLst>
          </p:cNvPr>
          <p:cNvSpPr/>
          <p:nvPr/>
        </p:nvSpPr>
        <p:spPr>
          <a:xfrm>
            <a:off x="805342" y="3151208"/>
            <a:ext cx="1114185" cy="112955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 Placeholder 3">
            <a:extLst>
              <a:ext uri="{FF2B5EF4-FFF2-40B4-BE49-F238E27FC236}">
                <a16:creationId xmlns:a16="http://schemas.microsoft.com/office/drawing/2014/main" id="{2437BBA6-BBE7-4110-B538-7D315EA6F44D}"/>
              </a:ext>
            </a:extLst>
          </p:cNvPr>
          <p:cNvSpPr>
            <a:spLocks noGrp="1"/>
          </p:cNvSpPr>
          <p:nvPr>
            <p:ph type="body" sz="quarter" idx="10"/>
          </p:nvPr>
        </p:nvSpPr>
        <p:spPr/>
        <p:txBody>
          <a:bodyPr/>
          <a:lstStyle/>
          <a:p>
            <a:pPr algn="l"/>
            <a:r>
              <a:rPr lang="en-SG" sz="2800" b="1">
                <a:solidFill>
                  <a:srgbClr val="E46C0A"/>
                </a:solidFill>
              </a:rPr>
              <a:t>MVAC: INSIGHTS</a:t>
            </a:r>
          </a:p>
        </p:txBody>
      </p:sp>
      <p:grpSp>
        <p:nvGrpSpPr>
          <p:cNvPr id="21" name="Group 20">
            <a:extLst>
              <a:ext uri="{FF2B5EF4-FFF2-40B4-BE49-F238E27FC236}">
                <a16:creationId xmlns:a16="http://schemas.microsoft.com/office/drawing/2014/main" id="{176CDBCB-670A-4E98-A3BA-E224AFAF2D1C}"/>
              </a:ext>
            </a:extLst>
          </p:cNvPr>
          <p:cNvGrpSpPr/>
          <p:nvPr/>
        </p:nvGrpSpPr>
        <p:grpSpPr>
          <a:xfrm>
            <a:off x="7111573" y="3147306"/>
            <a:ext cx="1114185" cy="1129553"/>
            <a:chOff x="6274013" y="2806112"/>
            <a:chExt cx="1114185" cy="1129553"/>
          </a:xfrm>
        </p:grpSpPr>
        <p:sp>
          <p:nvSpPr>
            <p:cNvPr id="18" name="Oval 17">
              <a:extLst>
                <a:ext uri="{FF2B5EF4-FFF2-40B4-BE49-F238E27FC236}">
                  <a16:creationId xmlns:a16="http://schemas.microsoft.com/office/drawing/2014/main" id="{459542F1-CC4F-4A5D-99B2-D838509BB6F3}"/>
                </a:ext>
              </a:extLst>
            </p:cNvPr>
            <p:cNvSpPr/>
            <p:nvPr/>
          </p:nvSpPr>
          <p:spPr>
            <a:xfrm>
              <a:off x="6274013" y="2806112"/>
              <a:ext cx="1114185" cy="112955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Graphic 8" descr="Group of people">
              <a:extLst>
                <a:ext uri="{FF2B5EF4-FFF2-40B4-BE49-F238E27FC236}">
                  <a16:creationId xmlns:a16="http://schemas.microsoft.com/office/drawing/2014/main" id="{F8755567-2FDB-495E-AD45-CAB48642BB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73906" y="2913689"/>
              <a:ext cx="914400" cy="914400"/>
            </a:xfrm>
            <a:prstGeom prst="rect">
              <a:avLst/>
            </a:prstGeom>
          </p:spPr>
        </p:pic>
      </p:grpSp>
      <p:pic>
        <p:nvPicPr>
          <p:cNvPr id="11" name="Graphic 10" descr="Money">
            <a:extLst>
              <a:ext uri="{FF2B5EF4-FFF2-40B4-BE49-F238E27FC236}">
                <a16:creationId xmlns:a16="http://schemas.microsoft.com/office/drawing/2014/main" id="{069477D5-582D-4482-A4D0-38EC13D742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8242" y="3201095"/>
            <a:ext cx="914400" cy="914400"/>
          </a:xfrm>
          <a:prstGeom prst="rect">
            <a:avLst/>
          </a:prstGeom>
        </p:spPr>
      </p:pic>
      <p:sp>
        <p:nvSpPr>
          <p:cNvPr id="14" name="Rectangle 13">
            <a:extLst>
              <a:ext uri="{FF2B5EF4-FFF2-40B4-BE49-F238E27FC236}">
                <a16:creationId xmlns:a16="http://schemas.microsoft.com/office/drawing/2014/main" id="{0692E6EB-1C87-457A-BAA9-128D64645DCF}"/>
              </a:ext>
            </a:extLst>
          </p:cNvPr>
          <p:cNvSpPr/>
          <p:nvPr/>
        </p:nvSpPr>
        <p:spPr>
          <a:xfrm>
            <a:off x="2036269" y="1626863"/>
            <a:ext cx="2656918" cy="369332"/>
          </a:xfrm>
          <a:prstGeom prst="rect">
            <a:avLst/>
          </a:prstGeom>
        </p:spPr>
        <p:txBody>
          <a:bodyPr wrap="square">
            <a:spAutoFit/>
          </a:bodyPr>
          <a:lstStyle/>
          <a:p>
            <a:r>
              <a:rPr lang="en-SG">
                <a:solidFill>
                  <a:srgbClr val="000000"/>
                </a:solidFill>
                <a:latin typeface="Times New Roman" panose="02020603050405020304" pitchFamily="18" charset="0"/>
              </a:rPr>
              <a:t> </a:t>
            </a:r>
            <a:endParaRPr lang="en-SG"/>
          </a:p>
        </p:txBody>
      </p:sp>
      <p:sp>
        <p:nvSpPr>
          <p:cNvPr id="22" name="TextBox 21">
            <a:extLst>
              <a:ext uri="{FF2B5EF4-FFF2-40B4-BE49-F238E27FC236}">
                <a16:creationId xmlns:a16="http://schemas.microsoft.com/office/drawing/2014/main" id="{1B91577B-70B3-4176-8B34-8B347D1C026F}"/>
              </a:ext>
            </a:extLst>
          </p:cNvPr>
          <p:cNvSpPr txBox="1"/>
          <p:nvPr/>
        </p:nvSpPr>
        <p:spPr>
          <a:xfrm>
            <a:off x="4816771" y="3253184"/>
            <a:ext cx="2394695" cy="1015663"/>
          </a:xfrm>
          <a:prstGeom prst="rect">
            <a:avLst/>
          </a:prstGeom>
          <a:noFill/>
        </p:spPr>
        <p:txBody>
          <a:bodyPr wrap="none" rtlCol="0">
            <a:spAutoFit/>
          </a:bodyPr>
          <a:lstStyle/>
          <a:p>
            <a:pPr algn="ctr"/>
            <a:r>
              <a:rPr lang="en-SG" sz="2400" b="1"/>
              <a:t>3163 </a:t>
            </a:r>
          </a:p>
          <a:p>
            <a:r>
              <a:rPr lang="en-SG" b="1"/>
              <a:t>Median Value Active</a:t>
            </a:r>
          </a:p>
          <a:p>
            <a:r>
              <a:rPr lang="en-SG" b="1"/>
              <a:t>Customers</a:t>
            </a:r>
          </a:p>
        </p:txBody>
      </p:sp>
      <p:sp>
        <p:nvSpPr>
          <p:cNvPr id="23" name="TextBox 22">
            <a:extLst>
              <a:ext uri="{FF2B5EF4-FFF2-40B4-BE49-F238E27FC236}">
                <a16:creationId xmlns:a16="http://schemas.microsoft.com/office/drawing/2014/main" id="{E7C5FA48-3E4C-4EB0-91A9-BF36584C44F3}"/>
              </a:ext>
            </a:extLst>
          </p:cNvPr>
          <p:cNvSpPr txBox="1"/>
          <p:nvPr/>
        </p:nvSpPr>
        <p:spPr>
          <a:xfrm>
            <a:off x="2879621" y="1089226"/>
            <a:ext cx="2529938" cy="1200329"/>
          </a:xfrm>
          <a:prstGeom prst="rect">
            <a:avLst/>
          </a:prstGeom>
          <a:noFill/>
        </p:spPr>
        <p:txBody>
          <a:bodyPr wrap="square" rtlCol="0" anchor="t">
            <a:spAutoFit/>
          </a:bodyPr>
          <a:lstStyle/>
          <a:p>
            <a:r>
              <a:rPr lang="en-SG" sz="3200" b="1">
                <a:solidFill>
                  <a:srgbClr val="002060"/>
                </a:solidFill>
              </a:rPr>
              <a:t>$ 37 million</a:t>
            </a:r>
          </a:p>
          <a:p>
            <a:r>
              <a:rPr lang="en-SG" sz="2000" b="1">
                <a:solidFill>
                  <a:srgbClr val="002060"/>
                </a:solidFill>
              </a:rPr>
              <a:t>Per Annual </a:t>
            </a:r>
            <a:endParaRPr lang="en-SG" sz="2000" b="1">
              <a:solidFill>
                <a:srgbClr val="002060"/>
              </a:solidFill>
              <a:cs typeface="Arial"/>
            </a:endParaRPr>
          </a:p>
          <a:p>
            <a:r>
              <a:rPr lang="en-SG" sz="2000" b="1">
                <a:solidFill>
                  <a:srgbClr val="002060"/>
                </a:solidFill>
              </a:rPr>
              <a:t>Spending Increase </a:t>
            </a:r>
            <a:endParaRPr lang="en-SG" sz="2000" b="1">
              <a:solidFill>
                <a:srgbClr val="002060"/>
              </a:solidFill>
              <a:cs typeface="Arial"/>
            </a:endParaRPr>
          </a:p>
        </p:txBody>
      </p:sp>
    </p:spTree>
    <p:extLst>
      <p:ext uri="{BB962C8B-B14F-4D97-AF65-F5344CB8AC3E}">
        <p14:creationId xmlns:p14="http://schemas.microsoft.com/office/powerpoint/2010/main" val="3971525465"/>
      </p:ext>
    </p:extLst>
  </p:cSld>
  <p:clrMapOvr>
    <a:masterClrMapping/>
  </p:clrMapOvr>
</p:sld>
</file>

<file path=ppt/theme/theme1.xml><?xml version="1.0" encoding="utf-8"?>
<a:theme xmlns:a="http://schemas.openxmlformats.org/drawingml/2006/main" name="Contents Slide Master">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LLPPT FONT">
      <a:majorFont>
        <a:latin typeface="Arial"/>
        <a:ea typeface="Arial Unicode MS"/>
        <a:cs typeface=""/>
      </a:majorFont>
      <a:minorFont>
        <a:latin typeface="Arial"/>
        <a:ea typeface="Arial Unicode MS"/>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B5EDE188E25B4791D3DD6F4818855C" ma:contentTypeVersion="8" ma:contentTypeDescription="Create a new document." ma:contentTypeScope="" ma:versionID="efdb116398cd65372e5a4a7368cdd66d">
  <xsd:schema xmlns:xsd="http://www.w3.org/2001/XMLSchema" xmlns:xs="http://www.w3.org/2001/XMLSchema" xmlns:p="http://schemas.microsoft.com/office/2006/metadata/properties" xmlns:ns2="8b1d8e17-a5d6-4337-b0f4-eaab39ec680a" xmlns:ns3="7e0f80e2-e97a-4817-9dbf-b5b1c72f7640" targetNamespace="http://schemas.microsoft.com/office/2006/metadata/properties" ma:root="true" ma:fieldsID="095287489895d5d096dca36e5b013fca" ns2:_="" ns3:_="">
    <xsd:import namespace="8b1d8e17-a5d6-4337-b0f4-eaab39ec680a"/>
    <xsd:import namespace="7e0f80e2-e97a-4817-9dbf-b5b1c72f764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1d8e17-a5d6-4337-b0f4-eaab39ec68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0f80e2-e97a-4817-9dbf-b5b1c72f764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8B3966-FC16-4778-8A52-720382D7DC0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96FBF89-D8C6-446C-8109-7CAF1CE833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1d8e17-a5d6-4337-b0f4-eaab39ec680a"/>
    <ds:schemaRef ds:uri="7e0f80e2-e97a-4817-9dbf-b5b1c72f76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B150AD-6306-4E49-B432-EE2494D38D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13</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revision>2</cp:revision>
  <dcterms:created xsi:type="dcterms:W3CDTF">2016-12-05T23:26:00Z</dcterms:created>
  <dcterms:modified xsi:type="dcterms:W3CDTF">2019-08-15T13:04:17Z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0x01010083B5EDE188E25B4791D3DD6F4818855C</vt:lpwstr>
  </property>
  <property fmtid="{D5CDD505-2E9C-101B-9397-08002B2CF9AE}" pid="3" name="KSOProductBuildVer">
    <vt:lpwstr>2052-11.1.0.8894</vt:lpwstr>
  </property>
</Properties>
</file>