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embeddings/oleObject1.xls" ContentType="application/vnd.ms-excel"/>
  <Override PartName="/ppt/media/image17.wmf" ContentType="image/x-wmf"/>
  <Override PartName="/ppt/media/image5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14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8.png" ContentType="image/png"/>
  <Override PartName="/ppt/media/image4.jpeg" ContentType="image/jpeg"/>
  <Override PartName="/ppt/media/image1.jpeg" ContentType="image/jpeg"/>
  <Override PartName="/ppt/media/image16.png" ContentType="image/png"/>
  <Override PartName="/ppt/media/image9.jpeg" ContentType="image/jpeg"/>
  <Override PartName="/ppt/media/image13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107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細明體"/>
                <a:ea typeface="新細明體"/>
              </a:defRPr>
            </a:pPr>
            <a:r>
              <a:rPr b="1" sz="1107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細明體"/>
                <a:ea typeface="新細明體"/>
              </a:rPr>
              <a:t>Chart Title</a:t>
            </a:r>
          </a:p>
        </c:rich>
      </c:tx>
      <c:overlay val="0"/>
    </c:title>
    <c:autoTitleDeleted val="0"/>
    <c:view3D>
      <c:rotX val="15"/>
      <c:rotY val="20"/>
      <c:rAngAx val="1"/>
      <c:perspective val="30"/>
    </c:view3D>
    <c:floor>
      <c:spPr>
        <a:solidFill>
          <a:srgbClr val="c0c0c0"/>
        </a:solidFill>
        <a:ln w="3240">
          <a:solidFill>
            <a:srgbClr val="000000"/>
          </a:solidFill>
          <a:round/>
        </a:ln>
      </c:spPr>
    </c:floor>
    <c:backWall>
      <c:spPr>
        <a:noFill/>
        <a:ln w="12600">
          <a:solidFill>
            <a:srgbClr val="000000"/>
          </a:solidFill>
          <a:round/>
        </a:ln>
      </c:spPr>
    </c:backWall>
    <c:plotArea>
      <c:layout>
        <c:manualLayout>
          <c:layoutTarget val="inner"/>
          <c:xMode val="edge"/>
          <c:yMode val="edge"/>
          <c:x val="0.0574457983858205"/>
          <c:y val="0.0327547592385218"/>
          <c:w val="0.936540591865801"/>
          <c:h val="0.81452967525196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rgbClr val="4f81bd"/>
            </a:solidFill>
            <a:ln w="10080">
              <a:solidFill>
                <a:srgbClr val="000000"/>
              </a:solidFill>
              <a:round/>
            </a:ln>
          </c:spPr>
          <c:invertIfNegative val="0"/>
          <c:dLbls>
            <c:dLbl>
              <c:idx val="3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0</c:v>
                </c:pt>
                <c:pt idx="1">
                  <c:v>6</c:v>
                </c:pt>
                <c:pt idx="2">
                  <c:v>4</c:v>
                </c:pt>
                <c:pt idx="3">
                  <c:v>8</c:v>
                </c:pt>
                <c:pt idx="4">
                  <c:v>0</c:v>
                </c:pt>
                <c:pt idx="5">
                  <c:v>3</c:v>
                </c:pt>
                <c:pt idx="6">
                  <c:v>3</c:v>
                </c:pt>
                <c:pt idx="7">
                  <c:v>0</c:v>
                </c:pt>
              </c:numCache>
            </c:numRef>
          </c:val>
        </c:ser>
        <c:gapWidth val="150"/>
        <c:shape val="box"/>
        <c:axId val="83629522"/>
        <c:axId val="4961061"/>
        <c:axId val="0"/>
      </c:bar3DChart>
      <c:catAx>
        <c:axId val="83629522"/>
        <c:scaling>
          <c:orientation val="minMax"/>
        </c:scaling>
        <c:delete val="0"/>
        <c:axPos val="b"/>
        <c:numFmt formatCode="MM/DD/YYYY" sourceLinked="1"/>
        <c:majorTickMark val="in"/>
        <c:minorTickMark val="none"/>
        <c:tickLblPos val="low"/>
        <c:spPr>
          <a:ln w="2520">
            <a:solidFill>
              <a:srgbClr val="000000"/>
            </a:solidFill>
            <a:round/>
          </a:ln>
        </c:spPr>
        <c:txPr>
          <a:bodyPr/>
          <a:p>
            <a:pPr>
              <a:defRPr b="1" sz="119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defRPr>
            </a:pPr>
          </a:p>
        </c:txPr>
        <c:crossAx val="4961061"/>
        <c:crosses val="autoZero"/>
        <c:auto val="1"/>
        <c:lblAlgn val="ctr"/>
        <c:lblOffset val="100"/>
      </c:catAx>
      <c:valAx>
        <c:axId val="4961061"/>
        <c:scaling>
          <c:orientation val="minMax"/>
        </c:scaling>
        <c:delete val="0"/>
        <c:axPos val="l"/>
        <c:majorGridlines>
          <c:spPr>
            <a:ln w="2520">
              <a:solidFill>
                <a:srgbClr val="000000"/>
              </a:solidFill>
              <a:round/>
            </a:ln>
          </c:spPr>
        </c:majorGridlines>
        <c:numFmt formatCode="General" sourceLinked="0"/>
        <c:majorTickMark val="in"/>
        <c:minorTickMark val="none"/>
        <c:tickLblPos val="nextTo"/>
        <c:spPr>
          <a:ln w="2520">
            <a:solidFill>
              <a:srgbClr val="000000"/>
            </a:solidFill>
            <a:round/>
          </a:ln>
        </c:spPr>
        <c:txPr>
          <a:bodyPr/>
          <a:p>
            <a:pPr>
              <a:defRPr b="1" sz="119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defRPr>
            </a:pPr>
          </a:p>
        </c:txPr>
        <c:crossAx val="83629522"/>
        <c:crosses val="autoZero"/>
        <c:crossBetween val="midCat"/>
      </c:valAx>
      <c:spPr>
        <a:noFill/>
        <a:ln w="12600">
          <a:solidFill>
            <a:srgbClr val="000000"/>
          </a:solidFill>
          <a:round/>
        </a:ln>
      </c:spPr>
    </c:plotArea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108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細明體"/>
                <a:ea typeface="新細明體"/>
              </a:defRPr>
            </a:pPr>
            <a:r>
              <a:rPr b="1" sz="1108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細明體"/>
                <a:ea typeface="新細明體"/>
              </a:rPr>
              <a:t>Chart Title</a:t>
            </a:r>
          </a:p>
        </c:rich>
      </c:tx>
      <c:overlay val="0"/>
    </c:title>
    <c:autoTitleDeleted val="0"/>
    <c:view3D>
      <c:rotX val="15"/>
      <c:rotY val="20"/>
      <c:rAngAx val="1"/>
      <c:perspective val="30"/>
    </c:view3D>
    <c:floor>
      <c:spPr>
        <a:solidFill>
          <a:srgbClr val="c0c0c0"/>
        </a:solidFill>
        <a:ln w="3240">
          <a:solidFill>
            <a:srgbClr val="000000"/>
          </a:solidFill>
          <a:round/>
        </a:ln>
      </c:spPr>
    </c:floor>
    <c:backWall>
      <c:spPr>
        <a:noFill/>
        <a:ln w="12600">
          <a:solidFill>
            <a:srgbClr val="000000"/>
          </a:solidFill>
          <a:round/>
        </a:ln>
      </c:spPr>
    </c:backWall>
    <c:plotArea>
      <c:layout>
        <c:manualLayout>
          <c:layoutTarget val="inner"/>
          <c:xMode val="edge"/>
          <c:yMode val="edge"/>
          <c:x val="0.0574230799651981"/>
          <c:y val="0.0327547592385218"/>
          <c:w val="0.936565688523293"/>
          <c:h val="0.81452967525196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rgbClr val="4f81bd"/>
            </a:solidFill>
            <a:ln w="10080">
              <a:solidFill>
                <a:srgbClr val="000000"/>
              </a:solidFill>
              <a:round/>
            </a:ln>
          </c:spPr>
          <c:invertIfNegative val="0"/>
          <c:dLbls>
            <c:dLbl>
              <c:idx val="3"/>
              <c:showLegendKey val="0"/>
              <c:showVal val="0"/>
              <c:showCatName val="0"/>
              <c:showSerName val="0"/>
              <c:showPercent val="0"/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0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  <c:pt idx="4">
                  <c:v>5</c:v>
                </c:pt>
                <c:pt idx="5">
                  <c:v>3</c:v>
                </c:pt>
                <c:pt idx="6">
                  <c:v>3</c:v>
                </c:pt>
                <c:pt idx="7">
                  <c:v>0</c:v>
                </c:pt>
              </c:numCache>
            </c:numRef>
          </c:val>
        </c:ser>
        <c:gapWidth val="150"/>
        <c:shape val="box"/>
        <c:axId val="78966503"/>
        <c:axId val="9806914"/>
        <c:axId val="0"/>
      </c:bar3DChart>
      <c:catAx>
        <c:axId val="78966503"/>
        <c:scaling>
          <c:orientation val="minMax"/>
        </c:scaling>
        <c:delete val="0"/>
        <c:axPos val="b"/>
        <c:numFmt formatCode="MM/DD/YYYY" sourceLinked="1"/>
        <c:majorTickMark val="in"/>
        <c:minorTickMark val="none"/>
        <c:tickLblPos val="low"/>
        <c:spPr>
          <a:ln w="2520">
            <a:solidFill>
              <a:srgbClr val="000000"/>
            </a:solidFill>
            <a:round/>
          </a:ln>
        </c:spPr>
        <c:txPr>
          <a:bodyPr/>
          <a:p>
            <a:pPr>
              <a:defRPr b="1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defRPr>
            </a:pPr>
          </a:p>
        </c:txPr>
        <c:crossAx val="9806914"/>
        <c:crosses val="autoZero"/>
        <c:auto val="1"/>
        <c:lblAlgn val="ctr"/>
        <c:lblOffset val="100"/>
      </c:catAx>
      <c:valAx>
        <c:axId val="9806914"/>
        <c:scaling>
          <c:orientation val="minMax"/>
        </c:scaling>
        <c:delete val="0"/>
        <c:axPos val="l"/>
        <c:majorGridlines>
          <c:spPr>
            <a:ln w="2520">
              <a:solidFill>
                <a:srgbClr val="000000"/>
              </a:solidFill>
              <a:round/>
            </a:ln>
          </c:spPr>
        </c:majorGridlines>
        <c:numFmt formatCode="General" sourceLinked="0"/>
        <c:majorTickMark val="in"/>
        <c:minorTickMark val="none"/>
        <c:tickLblPos val="nextTo"/>
        <c:spPr>
          <a:ln w="2520">
            <a:solidFill>
              <a:srgbClr val="000000"/>
            </a:solidFill>
            <a:round/>
          </a:ln>
        </c:spPr>
        <c:txPr>
          <a:bodyPr/>
          <a:p>
            <a:pPr>
              <a:defRPr b="1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defRPr>
            </a:pPr>
          </a:p>
        </c:txPr>
        <c:crossAx val="78966503"/>
        <c:crosses val="autoZero"/>
        <c:crossBetween val="midCat"/>
      </c:valAx>
      <c:spPr>
        <a:noFill/>
        <a:ln w="12600">
          <a:solidFill>
            <a:srgbClr val="000000"/>
          </a:solidFill>
          <a:round/>
        </a:ln>
      </c:spPr>
    </c:plotArea>
    <c:plotVisOnly val="1"/>
    <c:dispBlanksAs val="gap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view3D>
      <c:rotX val="15"/>
      <c:rotY val="20"/>
      <c:rAngAx val="1"/>
      <c:perspective val="30"/>
    </c:view3D>
    <c:floor>
      <c:spPr>
        <a:solidFill>
          <a:srgbClr val="c0c0c0"/>
        </a:solidFill>
        <a:ln w="3240">
          <a:solidFill>
            <a:srgbClr val="000000"/>
          </a:solidFill>
          <a:round/>
        </a:ln>
      </c:spPr>
    </c:floor>
    <c:backWall>
      <c:spPr>
        <a:noFill/>
        <a:ln w="12600">
          <a:solidFill>
            <a:srgbClr val="000000"/>
          </a:solidFill>
          <a:round/>
        </a:ln>
      </c:spPr>
    </c:backWall>
    <c:plotArea>
      <c:layout>
        <c:manualLayout>
          <c:layoutTarget val="inner"/>
          <c:xMode val="edge"/>
          <c:yMode val="edge"/>
          <c:x val="0.0574480135933328"/>
          <c:y val="0.0327892742640629"/>
          <c:w val="0.936564446961728"/>
          <c:h val="0.814485572719324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rgbClr val="4f81bd"/>
            </a:solidFill>
            <a:ln w="10080">
              <a:solidFill>
                <a:srgbClr val="000000"/>
              </a:solidFill>
              <a:round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8</c:v>
                </c:pt>
                <c:pt idx="4">
                  <c:v>3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gapWidth val="150"/>
        <c:shape val="box"/>
        <c:axId val="3155885"/>
        <c:axId val="59899762"/>
        <c:axId val="0"/>
      </c:bar3DChart>
      <c:catAx>
        <c:axId val="3155885"/>
        <c:scaling>
          <c:orientation val="minMax"/>
        </c:scaling>
        <c:delete val="0"/>
        <c:axPos val="b"/>
        <c:numFmt formatCode="MM/DD/YYYY" sourceLinked="1"/>
        <c:majorTickMark val="in"/>
        <c:minorTickMark val="none"/>
        <c:tickLblPos val="low"/>
        <c:spPr>
          <a:ln w="2520">
            <a:solidFill>
              <a:srgbClr val="000000"/>
            </a:solidFill>
            <a:round/>
          </a:ln>
        </c:spPr>
        <c:txPr>
          <a:bodyPr/>
          <a:p>
            <a:pPr>
              <a:defRPr b="1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defRPr>
            </a:pPr>
          </a:p>
        </c:txPr>
        <c:crossAx val="59899762"/>
        <c:crosses val="autoZero"/>
        <c:auto val="1"/>
        <c:lblAlgn val="ctr"/>
        <c:lblOffset val="100"/>
      </c:catAx>
      <c:valAx>
        <c:axId val="59899762"/>
        <c:scaling>
          <c:orientation val="minMax"/>
        </c:scaling>
        <c:delete val="0"/>
        <c:axPos val="l"/>
        <c:majorGridlines>
          <c:spPr>
            <a:ln w="2520">
              <a:solidFill>
                <a:srgbClr val="000000"/>
              </a:solidFill>
              <a:round/>
            </a:ln>
          </c:spPr>
        </c:majorGridlines>
        <c:numFmt formatCode="General" sourceLinked="0"/>
        <c:majorTickMark val="in"/>
        <c:minorTickMark val="none"/>
        <c:tickLblPos val="nextTo"/>
        <c:spPr>
          <a:ln w="2520">
            <a:solidFill>
              <a:srgbClr val="000000"/>
            </a:solidFill>
            <a:round/>
          </a:ln>
        </c:spPr>
        <c:txPr>
          <a:bodyPr/>
          <a:p>
            <a:pPr>
              <a:defRPr b="1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defRPr>
            </a:pPr>
          </a:p>
        </c:txPr>
        <c:crossAx val="3155885"/>
        <c:crosses val="autoZero"/>
        <c:crossBetween val="midCat"/>
      </c:valAx>
      <c:spPr>
        <a:noFill/>
        <a:ln w="12600">
          <a:solidFill>
            <a:srgbClr val="000000"/>
          </a:solidFill>
          <a:round/>
        </a:ln>
      </c:spPr>
    </c:plotArea>
    <c:plotVisOnly val="1"/>
    <c:dispBlanksAs val="gap"/>
  </c:chart>
  <c:spPr>
    <a:noFill/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view3D>
      <c:rotX val="15"/>
      <c:rotY val="20"/>
      <c:rAngAx val="1"/>
      <c:perspective val="30"/>
    </c:view3D>
    <c:floor>
      <c:spPr>
        <a:solidFill>
          <a:srgbClr val="c0c0c0"/>
        </a:solidFill>
        <a:ln w="3240">
          <a:solidFill>
            <a:srgbClr val="000000"/>
          </a:solidFill>
          <a:round/>
        </a:ln>
      </c:spPr>
    </c:floor>
    <c:backWall>
      <c:spPr>
        <a:noFill/>
        <a:ln w="12600">
          <a:solidFill>
            <a:srgbClr val="000000"/>
          </a:solidFill>
          <a:round/>
        </a:ln>
      </c:spPr>
    </c:backWall>
    <c:plotArea>
      <c:layout>
        <c:manualLayout>
          <c:layoutTarget val="inner"/>
          <c:xMode val="edge"/>
          <c:yMode val="edge"/>
          <c:x val="0.0574480135933328"/>
          <c:y val="0.0327892742640629"/>
          <c:w val="0.936564446961728"/>
          <c:h val="0.814485572719324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rgbClr val="4f81bd"/>
            </a:solidFill>
            <a:ln w="10080">
              <a:solidFill>
                <a:srgbClr val="000000"/>
              </a:solidFill>
              <a:round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8</c:v>
                </c:pt>
                <c:pt idx="4">
                  <c:v>3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gapWidth val="150"/>
        <c:shape val="box"/>
        <c:axId val="89234010"/>
        <c:axId val="27595594"/>
        <c:axId val="0"/>
      </c:bar3DChart>
      <c:catAx>
        <c:axId val="89234010"/>
        <c:scaling>
          <c:orientation val="minMax"/>
        </c:scaling>
        <c:delete val="0"/>
        <c:axPos val="b"/>
        <c:numFmt formatCode="MM/DD/YYYY" sourceLinked="1"/>
        <c:majorTickMark val="in"/>
        <c:minorTickMark val="none"/>
        <c:tickLblPos val="low"/>
        <c:spPr>
          <a:ln w="2520">
            <a:solidFill>
              <a:srgbClr val="000000"/>
            </a:solidFill>
            <a:round/>
          </a:ln>
        </c:spPr>
        <c:txPr>
          <a:bodyPr/>
          <a:p>
            <a:pPr>
              <a:defRPr b="1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defRPr>
            </a:pPr>
          </a:p>
        </c:txPr>
        <c:crossAx val="27595594"/>
        <c:crosses val="autoZero"/>
        <c:auto val="1"/>
        <c:lblAlgn val="ctr"/>
        <c:lblOffset val="100"/>
      </c:catAx>
      <c:valAx>
        <c:axId val="27595594"/>
        <c:scaling>
          <c:orientation val="minMax"/>
        </c:scaling>
        <c:delete val="0"/>
        <c:axPos val="l"/>
        <c:majorGridlines>
          <c:spPr>
            <a:ln w="2520">
              <a:solidFill>
                <a:srgbClr val="000000"/>
              </a:solidFill>
              <a:round/>
            </a:ln>
          </c:spPr>
        </c:majorGridlines>
        <c:numFmt formatCode="General" sourceLinked="0"/>
        <c:majorTickMark val="in"/>
        <c:minorTickMark val="none"/>
        <c:tickLblPos val="nextTo"/>
        <c:spPr>
          <a:ln w="2520">
            <a:solidFill>
              <a:srgbClr val="000000"/>
            </a:solidFill>
            <a:round/>
          </a:ln>
        </c:spPr>
        <c:txPr>
          <a:bodyPr/>
          <a:p>
            <a:pPr>
              <a:defRPr b="1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defRPr>
            </a:pPr>
          </a:p>
        </c:txPr>
        <c:crossAx val="89234010"/>
        <c:crosses val="autoZero"/>
        <c:crossBetween val="midCat"/>
      </c:valAx>
      <c:spPr>
        <a:noFill/>
        <a:ln w="12600">
          <a:solidFill>
            <a:srgbClr val="000000"/>
          </a:solidFill>
          <a:round/>
        </a:ln>
      </c:spPr>
    </c:plotArea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E4F7483-7679-43AD-BDF5-2CFC195FEF7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 lIns="91080" rIns="91080" tIns="45360" bIns="4536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lIns="91080" rIns="91080" tIns="45360" bIns="45360" anchor="b"/>
          <a:p>
            <a:pPr algn="r">
              <a:lnSpc>
                <a:spcPct val="100000"/>
              </a:lnSpc>
            </a:pPr>
            <a:fld id="{48860E1B-252A-45E3-8373-4EFA052E40A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 lIns="91080" rIns="91080" tIns="45360" bIns="4536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lIns="91080" rIns="91080" tIns="45360" bIns="45360" anchor="b"/>
          <a:p>
            <a:pPr algn="r">
              <a:lnSpc>
                <a:spcPct val="100000"/>
              </a:lnSpc>
            </a:pPr>
            <a:fld id="{33F4DE43-EA62-402F-88F8-E783D7F3D03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 lIns="91080" rIns="91080" tIns="45360" bIns="4536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lIns="91080" rIns="91080" tIns="45360" bIns="45360" anchor="b"/>
          <a:p>
            <a:pPr algn="r">
              <a:lnSpc>
                <a:spcPct val="100000"/>
              </a:lnSpc>
            </a:pPr>
            <a:fld id="{C241F6A9-61A3-4BF6-A5B0-A4160A2A320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 lIns="91080" rIns="91080" tIns="45360" bIns="4536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lIns="91080" rIns="91080" tIns="45360" bIns="45360" anchor="b"/>
          <a:p>
            <a:pPr algn="r">
              <a:lnSpc>
                <a:spcPct val="100000"/>
              </a:lnSpc>
            </a:pPr>
            <a:fld id="{F570328C-B9FB-4A43-8120-58C750EC9B7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 lIns="91080" rIns="91080" tIns="45360" bIns="4536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lIns="91080" rIns="91080" tIns="45360" bIns="45360" anchor="b"/>
          <a:p>
            <a:pPr algn="r">
              <a:lnSpc>
                <a:spcPct val="100000"/>
              </a:lnSpc>
            </a:pPr>
            <a:fld id="{36D3EA22-6F29-4C83-86BD-66A9F8B95C8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 lIns="91080" rIns="91080" tIns="45360" bIns="4536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lIns="91080" rIns="91080" tIns="45360" bIns="45360" anchor="b"/>
          <a:p>
            <a:pPr algn="r">
              <a:lnSpc>
                <a:spcPct val="100000"/>
              </a:lnSpc>
            </a:pPr>
            <a:fld id="{D12CD779-811C-4BC4-B62B-2DC1F08CB53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 lIns="91080" rIns="91080" tIns="45360" bIns="4536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lIns="91080" rIns="91080" tIns="45360" bIns="45360" anchor="b"/>
          <a:p>
            <a:pPr algn="r">
              <a:lnSpc>
                <a:spcPct val="100000"/>
              </a:lnSpc>
            </a:pPr>
            <a:fld id="{106DBB93-2FEC-4C8B-B409-6ADF6E06266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 lIns="91080" rIns="91080" tIns="45360" bIns="4536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lIns="91080" rIns="91080" tIns="45360" bIns="45360" anchor="b"/>
          <a:p>
            <a:pPr algn="r">
              <a:lnSpc>
                <a:spcPct val="100000"/>
              </a:lnSpc>
            </a:pPr>
            <a:fld id="{5183C47E-E06D-4CC9-962B-5551BFEBE47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 lIns="91080" rIns="91080" tIns="45360" bIns="4536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lIns="91080" rIns="91080" tIns="45360" bIns="45360" anchor="b"/>
          <a:p>
            <a:pPr algn="r">
              <a:lnSpc>
                <a:spcPct val="100000"/>
              </a:lnSpc>
            </a:pPr>
            <a:fld id="{9EDD0AA3-09D6-4318-82E0-31E28F9D58E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 lIns="91080" rIns="91080" tIns="45360" bIns="4536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lIns="91080" rIns="91080" tIns="45360" bIns="45360" anchor="b"/>
          <a:p>
            <a:pPr algn="r">
              <a:lnSpc>
                <a:spcPct val="100000"/>
              </a:lnSpc>
            </a:pPr>
            <a:fld id="{C1E9E11B-8FE4-4ABD-A4C4-7A90BF16D92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 lIns="91080" rIns="91080" tIns="45360" bIns="4536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lIns="91080" rIns="91080" tIns="45360" bIns="45360" anchor="b"/>
          <a:p>
            <a:pPr algn="r">
              <a:lnSpc>
                <a:spcPct val="100000"/>
              </a:lnSpc>
            </a:pPr>
            <a:fld id="{37B04AE9-C371-4374-968B-B89741EA60A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 lIns="91080" rIns="91080" tIns="45360" bIns="4536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lIns="91080" rIns="91080" tIns="45360" bIns="45360" anchor="b"/>
          <a:p>
            <a:pPr algn="r">
              <a:lnSpc>
                <a:spcPct val="100000"/>
              </a:lnSpc>
            </a:pPr>
            <a:fld id="{6267A14D-DF62-444C-AC36-742058B26BF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圖片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按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一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下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以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編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輯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母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片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標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題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樣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式</a:t>
            </a:r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3084D06-482B-4C2A-BC69-E94E6125AE5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457200" y="1773360"/>
            <a:ext cx="8229240" cy="48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6831000" y="623268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2AB3ED8-A845-493E-823D-0734020D4295}" type="slidenum">
              <a:rPr b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8532720" y="6186600"/>
            <a:ext cx="431280" cy="431280"/>
          </a:xfrm>
          <a:prstGeom prst="rect">
            <a:avLst/>
          </a:prstGeom>
          <a:noFill/>
          <a:ln w="1908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5"/>
          <p:cNvSpPr/>
          <p:nvPr/>
        </p:nvSpPr>
        <p:spPr>
          <a:xfrm>
            <a:off x="8748360" y="6618240"/>
            <a:ext cx="360" cy="239760"/>
          </a:xfrm>
          <a:prstGeom prst="line">
            <a:avLst/>
          </a:prstGeom>
          <a:ln w="19080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按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一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下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以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編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輯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母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片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標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題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樣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式</a:t>
            </a:r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r>
              <a:rPr b="0" lang="zh-TW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按一下以編輯母片文字樣式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第二層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第三層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第四層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第五層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9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10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C68A403-E52B-45D3-985A-6E9C680810A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CA33DDA-3E77-4A69-8646-C25AF3E363A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xls"/><Relationship Id="rId2" Type="http://schemas.openxmlformats.org/officeDocument/2006/relationships/image" Target="../media/image15.png"/><Relationship Id="rId3" Type="http://schemas.openxmlformats.org/officeDocument/2006/relationships/chart" Target="../charts/chart1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oleObject" Target="../embeddings/oleObject1.xls"/><Relationship Id="rId2" Type="http://schemas.openxmlformats.org/officeDocument/2006/relationships/image" Target="../media/image16.png"/><Relationship Id="rId3" Type="http://schemas.openxmlformats.org/officeDocument/2006/relationships/chart" Target="../charts/chart2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oleObject" Target="../embeddings/oleObject1.xls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95280" y="1628640"/>
            <a:ext cx="8497440" cy="22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Reversible data hiding based on histogram shifting scheme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0" name="Table 2"/>
          <p:cNvGraphicFramePr/>
          <p:nvPr/>
        </p:nvGraphicFramePr>
        <p:xfrm>
          <a:off x="468360" y="5661360"/>
          <a:ext cx="8568720" cy="138600"/>
        </p:xfrm>
        <a:graphic>
          <a:graphicData uri="http://schemas.openxmlformats.org/drawingml/2006/table">
            <a:tbl>
              <a:tblPr/>
              <a:tblGrid>
                <a:gridCol w="1512000"/>
                <a:gridCol w="7056720"/>
              </a:tblGrid>
              <a:tr h="1097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Kozuka Gothic Pro M"/>
                        </a:rPr>
                        <a:t>Reporter: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Kozuka Gothic Pro M"/>
                        </a:rPr>
                        <a:t>Date: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Kozuka Gothic Pro M"/>
                        </a:rPr>
                        <a:t>Wan-Yu Lu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Kozuka Gothic Pro M"/>
                        </a:rPr>
                        <a:t>2012/12/13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1679400"/>
            <a:ext cx="822924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Maximum and minimum 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028200" y="5086800"/>
            <a:ext cx="647280" cy="215640"/>
          </a:xfrm>
          <a:prstGeom prst="rect">
            <a:avLst/>
          </a:prstGeom>
          <a:solidFill>
            <a:srgbClr val="ffff66">
              <a:alpha val="52000"/>
            </a:srgbClr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7" name="Object 44"/>
          <p:cNvGraphicFramePr/>
          <p:nvPr/>
        </p:nvGraphicFramePr>
        <p:xfrm>
          <a:off x="3668040" y="2926800"/>
          <a:ext cx="4448880" cy="2469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18" name="CustomShape 3"/>
          <p:cNvSpPr/>
          <p:nvPr/>
        </p:nvSpPr>
        <p:spPr>
          <a:xfrm>
            <a:off x="5739840" y="5374800"/>
            <a:ext cx="144000" cy="179640"/>
          </a:xfrm>
          <a:prstGeom prst="upArrow">
            <a:avLst>
              <a:gd name="adj1" fmla="val 50000"/>
              <a:gd name="adj2" fmla="val 62088"/>
            </a:avLst>
          </a:prstGeom>
          <a:solidFill>
            <a:srgbClr val="92d050"/>
          </a:solidFill>
          <a:ln w="1908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"/>
          <p:cNvSpPr/>
          <p:nvPr/>
        </p:nvSpPr>
        <p:spPr>
          <a:xfrm>
            <a:off x="6876360" y="5374800"/>
            <a:ext cx="144000" cy="179640"/>
          </a:xfrm>
          <a:prstGeom prst="upArrow">
            <a:avLst>
              <a:gd name="adj1" fmla="val 50000"/>
              <a:gd name="adj2" fmla="val 62088"/>
            </a:avLst>
          </a:prstGeom>
          <a:solidFill>
            <a:srgbClr val="92d050"/>
          </a:solidFill>
          <a:ln w="1908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5"/>
          <p:cNvSpPr/>
          <p:nvPr/>
        </p:nvSpPr>
        <p:spPr>
          <a:xfrm>
            <a:off x="5956200" y="3934800"/>
            <a:ext cx="864720" cy="1296720"/>
          </a:xfrm>
          <a:prstGeom prst="ellipse">
            <a:avLst/>
          </a:prstGeom>
          <a:noFill/>
          <a:ln w="25560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6"/>
          <p:cNvSpPr/>
          <p:nvPr/>
        </p:nvSpPr>
        <p:spPr>
          <a:xfrm>
            <a:off x="5235120" y="5518800"/>
            <a:ext cx="1512360" cy="63900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maximum 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7"/>
          <p:cNvSpPr/>
          <p:nvPr/>
        </p:nvSpPr>
        <p:spPr>
          <a:xfrm>
            <a:off x="6516360" y="5518800"/>
            <a:ext cx="1512360" cy="63900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minimum 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8"/>
          <p:cNvSpPr/>
          <p:nvPr/>
        </p:nvSpPr>
        <p:spPr>
          <a:xfrm>
            <a:off x="1302840" y="4950720"/>
            <a:ext cx="1568160" cy="638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Original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4" name="Table 9"/>
          <p:cNvGraphicFramePr/>
          <p:nvPr/>
        </p:nvGraphicFramePr>
        <p:xfrm>
          <a:off x="1115640" y="3141000"/>
          <a:ext cx="1944360" cy="1439640"/>
        </p:xfrm>
        <a:graphic>
          <a:graphicData uri="http://schemas.openxmlformats.org/drawingml/2006/table">
            <a:tbl>
              <a:tblPr/>
              <a:tblGrid>
                <a:gridCol w="388800"/>
                <a:gridCol w="388800"/>
                <a:gridCol w="388800"/>
                <a:gridCol w="388800"/>
                <a:gridCol w="38916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TextShape 10"/>
          <p:cNvSpPr txBox="1"/>
          <p:nvPr/>
        </p:nvSpPr>
        <p:spPr>
          <a:xfrm>
            <a:off x="457200" y="198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Related works </a:t>
            </a: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– histogram shifting (6/7)</a:t>
            </a:r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Object 44"/>
          <p:cNvGraphicFramePr/>
          <p:nvPr/>
        </p:nvGraphicFramePr>
        <p:xfrm>
          <a:off x="3651840" y="2917080"/>
          <a:ext cx="4448880" cy="2469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27" name="CustomShape 1"/>
          <p:cNvSpPr/>
          <p:nvPr/>
        </p:nvSpPr>
        <p:spPr>
          <a:xfrm>
            <a:off x="457200" y="1679400"/>
            <a:ext cx="822924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Multiple pairs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302840" y="4941000"/>
            <a:ext cx="1568160" cy="638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Original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9" name="Table 3"/>
          <p:cNvGraphicFramePr/>
          <p:nvPr/>
        </p:nvGraphicFramePr>
        <p:xfrm>
          <a:off x="1115640" y="3131280"/>
          <a:ext cx="1944360" cy="1439640"/>
        </p:xfrm>
        <a:graphic>
          <a:graphicData uri="http://schemas.openxmlformats.org/drawingml/2006/table">
            <a:tbl>
              <a:tblPr/>
              <a:tblGrid>
                <a:gridCol w="388800"/>
                <a:gridCol w="388800"/>
                <a:gridCol w="388800"/>
                <a:gridCol w="388800"/>
                <a:gridCol w="38916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0" name="CustomShape 4"/>
          <p:cNvSpPr/>
          <p:nvPr/>
        </p:nvSpPr>
        <p:spPr>
          <a:xfrm>
            <a:off x="4716360" y="2473200"/>
            <a:ext cx="2592000" cy="638280"/>
          </a:xfrm>
          <a:prstGeom prst="rect">
            <a:avLst/>
          </a:prstGeom>
          <a:noFill/>
          <a:ln w="28440">
            <a:solidFill>
              <a:srgbClr val="ff66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Example of 2 pairs.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5329800" y="5363640"/>
            <a:ext cx="144000" cy="179640"/>
          </a:xfrm>
          <a:prstGeom prst="upArrow">
            <a:avLst>
              <a:gd name="adj1" fmla="val 50000"/>
              <a:gd name="adj2" fmla="val 62090"/>
            </a:avLst>
          </a:prstGeom>
          <a:solidFill>
            <a:srgbClr val="ff0066"/>
          </a:solidFill>
          <a:ln w="19080">
            <a:solidFill>
              <a:srgbClr val="ff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6"/>
          <p:cNvSpPr/>
          <p:nvPr/>
        </p:nvSpPr>
        <p:spPr>
          <a:xfrm>
            <a:off x="5187240" y="5579640"/>
            <a:ext cx="4629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P2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7"/>
          <p:cNvSpPr/>
          <p:nvPr/>
        </p:nvSpPr>
        <p:spPr>
          <a:xfrm>
            <a:off x="6854760" y="5363640"/>
            <a:ext cx="144000" cy="179640"/>
          </a:xfrm>
          <a:prstGeom prst="upArrow">
            <a:avLst>
              <a:gd name="adj1" fmla="val 50000"/>
              <a:gd name="adj2" fmla="val 62090"/>
            </a:avLst>
          </a:prstGeom>
          <a:solidFill>
            <a:srgbClr val="92d050"/>
          </a:solidFill>
          <a:ln w="1908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8"/>
          <p:cNvSpPr/>
          <p:nvPr/>
        </p:nvSpPr>
        <p:spPr>
          <a:xfrm>
            <a:off x="6697080" y="5579640"/>
            <a:ext cx="4813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Z1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9"/>
          <p:cNvSpPr/>
          <p:nvPr/>
        </p:nvSpPr>
        <p:spPr>
          <a:xfrm>
            <a:off x="4550400" y="5363640"/>
            <a:ext cx="144000" cy="179640"/>
          </a:xfrm>
          <a:prstGeom prst="upArrow">
            <a:avLst>
              <a:gd name="adj1" fmla="val 50000"/>
              <a:gd name="adj2" fmla="val 62090"/>
            </a:avLst>
          </a:prstGeom>
          <a:solidFill>
            <a:srgbClr val="ff0066"/>
          </a:solidFill>
          <a:ln w="19080">
            <a:solidFill>
              <a:srgbClr val="ff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0"/>
          <p:cNvSpPr/>
          <p:nvPr/>
        </p:nvSpPr>
        <p:spPr>
          <a:xfrm>
            <a:off x="4392720" y="5579640"/>
            <a:ext cx="4813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Z2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1"/>
          <p:cNvSpPr/>
          <p:nvPr/>
        </p:nvSpPr>
        <p:spPr>
          <a:xfrm>
            <a:off x="5689800" y="5363640"/>
            <a:ext cx="144000" cy="179640"/>
          </a:xfrm>
          <a:prstGeom prst="upArrow">
            <a:avLst>
              <a:gd name="adj1" fmla="val 50000"/>
              <a:gd name="adj2" fmla="val 62090"/>
            </a:avLst>
          </a:prstGeom>
          <a:solidFill>
            <a:srgbClr val="92d050"/>
          </a:solidFill>
          <a:ln w="1908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2"/>
          <p:cNvSpPr/>
          <p:nvPr/>
        </p:nvSpPr>
        <p:spPr>
          <a:xfrm>
            <a:off x="5547240" y="5579640"/>
            <a:ext cx="4629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P1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13"/>
          <p:cNvSpPr txBox="1"/>
          <p:nvPr/>
        </p:nvSpPr>
        <p:spPr>
          <a:xfrm>
            <a:off x="457200" y="198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Related works </a:t>
            </a: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– histogram shifting (7/7)</a:t>
            </a:r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icture 2" descr=""/>
          <p:cNvPicPr/>
          <p:nvPr/>
        </p:nvPicPr>
        <p:blipFill>
          <a:blip r:embed="rId1"/>
          <a:stretch/>
        </p:blipFill>
        <p:spPr>
          <a:xfrm>
            <a:off x="539640" y="3603600"/>
            <a:ext cx="1800000" cy="1800000"/>
          </a:xfrm>
          <a:prstGeom prst="rect">
            <a:avLst/>
          </a:prstGeom>
          <a:ln w="9360"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241" name="CustomShape 1"/>
          <p:cNvSpPr/>
          <p:nvPr/>
        </p:nvSpPr>
        <p:spPr>
          <a:xfrm rot="13468800">
            <a:off x="2266920" y="2813040"/>
            <a:ext cx="609120" cy="147924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468360" y="2092320"/>
            <a:ext cx="8206920" cy="1150560"/>
          </a:xfrm>
          <a:prstGeom prst="wedgeRoundRectCallout">
            <a:avLst>
              <a:gd name="adj1" fmla="val -22620"/>
              <a:gd name="adj2" fmla="val 3424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TextShape 3"/>
          <p:cNvSpPr txBox="1"/>
          <p:nvPr/>
        </p:nvSpPr>
        <p:spPr>
          <a:xfrm>
            <a:off x="446040" y="15588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1" lang="zh-TW" sz="5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Thanks for your attention !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3" dur="indefinite" restart="never" nodeType="tmRoot">
          <p:childTnLst>
            <p:seq>
              <p:cTn id="1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Introduction(1/3)</a:t>
            </a:r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77920" y="192708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hiding is referred to as a process to hide some information data into cover media.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data hiding schemes can be generally classified into two categories: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 Irreversible data hiding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TW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 Reversible data hiding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Introduction(2/3)</a:t>
            </a:r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916000" y="3213000"/>
            <a:ext cx="719640" cy="719640"/>
          </a:xfrm>
          <a:prstGeom prst="mathPlus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4212000" y="3430800"/>
            <a:ext cx="503640" cy="36504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SD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3682080" y="4355640"/>
            <a:ext cx="1673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Secret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5292000" y="3357000"/>
            <a:ext cx="719640" cy="48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pic>
        <p:nvPicPr>
          <p:cNvPr id="138" name="圖片 56" descr=""/>
          <p:cNvPicPr/>
          <p:nvPr/>
        </p:nvPicPr>
        <p:blipFill>
          <a:blip r:embed="rId1"/>
          <a:stretch/>
        </p:blipFill>
        <p:spPr>
          <a:xfrm>
            <a:off x="640080" y="2493000"/>
            <a:ext cx="1872720" cy="1871640"/>
          </a:xfrm>
          <a:prstGeom prst="rect">
            <a:avLst/>
          </a:prstGeom>
          <a:ln w="9360">
            <a:noFill/>
          </a:ln>
        </p:spPr>
      </p:pic>
      <p:sp>
        <p:nvSpPr>
          <p:cNvPr id="139" name="CustomShape 6"/>
          <p:cNvSpPr/>
          <p:nvPr/>
        </p:nvSpPr>
        <p:spPr>
          <a:xfrm>
            <a:off x="682200" y="4355640"/>
            <a:ext cx="17888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Cover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6322320" y="4365000"/>
            <a:ext cx="240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Embedded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圖片 56" descr=""/>
          <p:cNvPicPr/>
          <p:nvPr/>
        </p:nvPicPr>
        <p:blipFill>
          <a:blip r:embed="rId2"/>
          <a:stretch/>
        </p:blipFill>
        <p:spPr>
          <a:xfrm>
            <a:off x="6587280" y="2493000"/>
            <a:ext cx="1872720" cy="1871640"/>
          </a:xfrm>
          <a:prstGeom prst="rect">
            <a:avLst/>
          </a:prstGeom>
          <a:ln w="9360">
            <a:noFill/>
          </a:ln>
        </p:spPr>
      </p:pic>
      <p:sp>
        <p:nvSpPr>
          <p:cNvPr id="142" name="CustomShape 8"/>
          <p:cNvSpPr/>
          <p:nvPr/>
        </p:nvSpPr>
        <p:spPr>
          <a:xfrm>
            <a:off x="446040" y="1772640"/>
            <a:ext cx="822924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Data hiding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Introduction(3/3)</a:t>
            </a:r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204000" y="3429000"/>
            <a:ext cx="1583640" cy="151164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5796000" y="3133440"/>
            <a:ext cx="503640" cy="36504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SD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6309000" y="3131640"/>
            <a:ext cx="1673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Secret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2915640" y="3069000"/>
            <a:ext cx="2376000" cy="503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48" name="CustomShape 6"/>
          <p:cNvSpPr/>
          <p:nvPr/>
        </p:nvSpPr>
        <p:spPr>
          <a:xfrm>
            <a:off x="7098480" y="4653000"/>
            <a:ext cx="1723320" cy="639000"/>
          </a:xfrm>
          <a:prstGeom prst="rect">
            <a:avLst/>
          </a:prstGeom>
          <a:noFill/>
          <a:ln w="3816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Reversible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    </a:t>
            </a:r>
            <a:r>
              <a:rPr b="1" lang="en-US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data hiding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7"/>
          <p:cNvSpPr/>
          <p:nvPr/>
        </p:nvSpPr>
        <p:spPr>
          <a:xfrm>
            <a:off x="346680" y="4365000"/>
            <a:ext cx="240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Embedded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圖片 56" descr=""/>
          <p:cNvPicPr/>
          <p:nvPr/>
        </p:nvPicPr>
        <p:blipFill>
          <a:blip r:embed="rId1"/>
          <a:stretch/>
        </p:blipFill>
        <p:spPr>
          <a:xfrm>
            <a:off x="611640" y="2493000"/>
            <a:ext cx="1872720" cy="1871640"/>
          </a:xfrm>
          <a:prstGeom prst="rect">
            <a:avLst/>
          </a:prstGeom>
          <a:ln w="9360">
            <a:noFill/>
          </a:ln>
        </p:spPr>
      </p:pic>
      <p:pic>
        <p:nvPicPr>
          <p:cNvPr id="151" name="圖片 56" descr=""/>
          <p:cNvPicPr/>
          <p:nvPr/>
        </p:nvPicPr>
        <p:blipFill>
          <a:blip r:embed="rId2"/>
          <a:stretch/>
        </p:blipFill>
        <p:spPr>
          <a:xfrm>
            <a:off x="5076000" y="4077360"/>
            <a:ext cx="1872720" cy="1871640"/>
          </a:xfrm>
          <a:prstGeom prst="rect">
            <a:avLst/>
          </a:prstGeom>
          <a:ln w="9360">
            <a:noFill/>
          </a:ln>
        </p:spPr>
      </p:pic>
      <p:sp>
        <p:nvSpPr>
          <p:cNvPr id="152" name="CustomShape 8"/>
          <p:cNvSpPr/>
          <p:nvPr/>
        </p:nvSpPr>
        <p:spPr>
          <a:xfrm>
            <a:off x="5118120" y="5940000"/>
            <a:ext cx="17888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Cover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3436200" y="2709000"/>
            <a:ext cx="1104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Extract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0"/>
          <p:cNvSpPr/>
          <p:nvPr/>
        </p:nvSpPr>
        <p:spPr>
          <a:xfrm>
            <a:off x="446040" y="1772640"/>
            <a:ext cx="822924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Reversible data hiding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198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Related works </a:t>
            </a: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– histogram shifting (1/7)</a:t>
            </a:r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Picture 4" descr=""/>
          <p:cNvPicPr/>
          <p:nvPr/>
        </p:nvPicPr>
        <p:blipFill>
          <a:blip r:embed="rId1"/>
          <a:stretch/>
        </p:blipFill>
        <p:spPr>
          <a:xfrm>
            <a:off x="3924360" y="2268360"/>
            <a:ext cx="4968360" cy="3463560"/>
          </a:xfrm>
          <a:prstGeom prst="rect">
            <a:avLst/>
          </a:prstGeom>
          <a:ln w="9360"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2987640" y="3645000"/>
            <a:ext cx="791640" cy="5760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3"/>
          <p:cNvSpPr/>
          <p:nvPr/>
        </p:nvSpPr>
        <p:spPr>
          <a:xfrm>
            <a:off x="2593800" y="4365720"/>
            <a:ext cx="1519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Histogram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圖片 56" descr=""/>
          <p:cNvPicPr/>
          <p:nvPr/>
        </p:nvPicPr>
        <p:blipFill>
          <a:blip r:embed="rId2"/>
          <a:stretch/>
        </p:blipFill>
        <p:spPr>
          <a:xfrm>
            <a:off x="669240" y="2997360"/>
            <a:ext cx="1872720" cy="1871640"/>
          </a:xfrm>
          <a:prstGeom prst="rect">
            <a:avLst/>
          </a:prstGeom>
          <a:ln w="9360">
            <a:noFill/>
          </a:ln>
        </p:spPr>
      </p:pic>
      <p:sp>
        <p:nvSpPr>
          <p:cNvPr id="160" name="CustomShape 4"/>
          <p:cNvSpPr/>
          <p:nvPr/>
        </p:nvSpPr>
        <p:spPr>
          <a:xfrm>
            <a:off x="381240" y="4860000"/>
            <a:ext cx="24487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Original gray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4770000" y="5589720"/>
            <a:ext cx="3067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Histogram of Lena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2604960" y="6429240"/>
            <a:ext cx="6426360" cy="5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Source: Zhicheng Ni, Yun-Qing Shi, Nirwan Ansari, and Wei Su, “Reversible Data Hiding”,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IEEE TRANSACTIONS ON CIRCUITS AND SYSTEMS FOR VIDEO TECHNOLOGY</a:t>
            </a:r>
            <a:r>
              <a:rPr b="0" lang="en-US" sz="1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(16:3), 2006.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6993000" y="2421000"/>
            <a:ext cx="934560" cy="3600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8"/>
          <p:cNvSpPr/>
          <p:nvPr/>
        </p:nvSpPr>
        <p:spPr>
          <a:xfrm>
            <a:off x="6440400" y="2924280"/>
            <a:ext cx="288720" cy="28872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9"/>
          <p:cNvSpPr/>
          <p:nvPr/>
        </p:nvSpPr>
        <p:spPr>
          <a:xfrm>
            <a:off x="7740720" y="5084640"/>
            <a:ext cx="286920" cy="28872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0"/>
          <p:cNvSpPr/>
          <p:nvPr/>
        </p:nvSpPr>
        <p:spPr>
          <a:xfrm>
            <a:off x="7835040" y="2411280"/>
            <a:ext cx="5576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(P)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1"/>
          <p:cNvSpPr/>
          <p:nvPr/>
        </p:nvSpPr>
        <p:spPr>
          <a:xfrm>
            <a:off x="7554600" y="4365720"/>
            <a:ext cx="556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(Z)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2"/>
          <p:cNvSpPr/>
          <p:nvPr/>
        </p:nvSpPr>
        <p:spPr>
          <a:xfrm>
            <a:off x="323640" y="1670040"/>
            <a:ext cx="822924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Step 1: Generate image histogram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3"/>
          <p:cNvSpPr/>
          <p:nvPr/>
        </p:nvSpPr>
        <p:spPr>
          <a:xfrm>
            <a:off x="8001000" y="4365720"/>
            <a:ext cx="971280" cy="3585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1706400"/>
            <a:ext cx="8229240" cy="51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Step 2: To shift the pixels of histogram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If P&gt;Z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→ To shift the range of the histogram ,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[Z+1, P-1]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                 to the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left-hand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 side by 1 unit.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If P&lt;Z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→ To shift the range of the histogram ,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[P+1, Z-1]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                 to the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right-hand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 side by 1 unit.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-------------------------------------------------------------------------------------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Step 3: To hide the secret data by pixels 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If P&gt;Z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→ To be embedded bit is “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”, the pixel value is changed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to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 P-1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.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                If the bit is ”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”, the pixel value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remains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If P&lt;Z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→ To be embedded bit is “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”, the pixel value is changed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to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 P+1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.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                If the bit is ”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”, the pixel value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remains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Kozuka Gothic Pro M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98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Related works </a:t>
            </a: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– histogram shifting (2/7)</a:t>
            </a:r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622920" y="3687840"/>
            <a:ext cx="647280" cy="215640"/>
          </a:xfrm>
          <a:prstGeom prst="rect">
            <a:avLst/>
          </a:prstGeom>
          <a:solidFill>
            <a:srgbClr val="ffff66">
              <a:alpha val="53000"/>
            </a:srgbClr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"/>
          <p:cNvSpPr/>
          <p:nvPr/>
        </p:nvSpPr>
        <p:spPr>
          <a:xfrm>
            <a:off x="1547640" y="3521160"/>
            <a:ext cx="1944360" cy="3646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Original image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4" name="Table 3"/>
          <p:cNvGraphicFramePr/>
          <p:nvPr/>
        </p:nvGraphicFramePr>
        <p:xfrm>
          <a:off x="1546200" y="4840200"/>
          <a:ext cx="1944360" cy="1439640"/>
        </p:xfrm>
        <a:graphic>
          <a:graphicData uri="http://schemas.openxmlformats.org/drawingml/2006/table">
            <a:tbl>
              <a:tblPr/>
              <a:tblGrid>
                <a:gridCol w="388800"/>
                <a:gridCol w="388800"/>
                <a:gridCol w="388800"/>
                <a:gridCol w="388800"/>
                <a:gridCol w="389160"/>
              </a:tblGrid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e46c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e46c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e46c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5" name="Object 4"/>
          <p:cNvGraphicFramePr/>
          <p:nvPr/>
        </p:nvGraphicFramePr>
        <p:xfrm>
          <a:off x="4197240" y="1469880"/>
          <a:ext cx="4549320" cy="2571480"/>
        </p:xfrm>
        <a:graphic>
          <a:graphicData uri="http://schemas.openxmlformats.org/presentationml/2006/ole">
            <p:oleObj progId="Excel.Sheet.8" r:id="rId1" spid="">
              <p:embed/>
              <p:pic>
                <p:nvPicPr>
                  <p:cNvPr id="176" name="Object 4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197240" y="1469880"/>
                    <a:ext cx="4549320" cy="2571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77" name="CustomShape 5"/>
          <p:cNvSpPr/>
          <p:nvPr/>
        </p:nvSpPr>
        <p:spPr>
          <a:xfrm>
            <a:off x="5759280" y="4048200"/>
            <a:ext cx="1512360" cy="3646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Peak 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6335640" y="3968640"/>
            <a:ext cx="144000" cy="178920"/>
          </a:xfrm>
          <a:prstGeom prst="upArrow">
            <a:avLst>
              <a:gd name="adj1" fmla="val 50000"/>
              <a:gd name="adj2" fmla="val 61784"/>
            </a:avLst>
          </a:prstGeom>
          <a:solidFill>
            <a:srgbClr val="92d050"/>
          </a:solidFill>
          <a:ln w="1908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7"/>
          <p:cNvSpPr/>
          <p:nvPr/>
        </p:nvSpPr>
        <p:spPr>
          <a:xfrm>
            <a:off x="7486560" y="3968640"/>
            <a:ext cx="144000" cy="178920"/>
          </a:xfrm>
          <a:prstGeom prst="upArrow">
            <a:avLst>
              <a:gd name="adj1" fmla="val 50000"/>
              <a:gd name="adj2" fmla="val 61875"/>
            </a:avLst>
          </a:prstGeom>
          <a:solidFill>
            <a:srgbClr val="92d050"/>
          </a:solidFill>
          <a:ln w="1908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8"/>
          <p:cNvSpPr/>
          <p:nvPr/>
        </p:nvSpPr>
        <p:spPr>
          <a:xfrm>
            <a:off x="7054920" y="4048200"/>
            <a:ext cx="1657080" cy="3646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Zero 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6551640" y="2455920"/>
            <a:ext cx="864720" cy="1296720"/>
          </a:xfrm>
          <a:prstGeom prst="ellipse">
            <a:avLst/>
          </a:prstGeom>
          <a:noFill/>
          <a:ln w="25560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0"/>
          <p:cNvSpPr/>
          <p:nvPr/>
        </p:nvSpPr>
        <p:spPr>
          <a:xfrm>
            <a:off x="324000" y="5197320"/>
            <a:ext cx="1152000" cy="19645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[3+1,6-1]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1" lang="en-US" sz="18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4 →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   </a:t>
            </a:r>
            <a:r>
              <a:rPr b="1" lang="en-US" sz="18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5 → 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1"/>
          <p:cNvSpPr/>
          <p:nvPr/>
        </p:nvSpPr>
        <p:spPr>
          <a:xfrm rot="5400000">
            <a:off x="2267280" y="4005360"/>
            <a:ext cx="360000" cy="3600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84" name="Object 44"/>
          <p:cNvGraphicFramePr/>
          <p:nvPr/>
        </p:nvGraphicFramePr>
        <p:xfrm>
          <a:off x="4197240" y="4284720"/>
          <a:ext cx="4549320" cy="257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5" name="Table 12"/>
          <p:cNvGraphicFramePr/>
          <p:nvPr/>
        </p:nvGraphicFramePr>
        <p:xfrm>
          <a:off x="1511280" y="1730520"/>
          <a:ext cx="1944360" cy="1439640"/>
        </p:xfrm>
        <a:graphic>
          <a:graphicData uri="http://schemas.openxmlformats.org/drawingml/2006/table">
            <a:tbl>
              <a:tblPr/>
              <a:tblGrid>
                <a:gridCol w="388800"/>
                <a:gridCol w="388800"/>
                <a:gridCol w="388800"/>
                <a:gridCol w="388800"/>
                <a:gridCol w="389160"/>
              </a:tblGrid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e46c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e46c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e46c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6" name="CustomShape 13"/>
          <p:cNvSpPr/>
          <p:nvPr/>
        </p:nvSpPr>
        <p:spPr>
          <a:xfrm>
            <a:off x="6912000" y="5272200"/>
            <a:ext cx="864720" cy="1296720"/>
          </a:xfrm>
          <a:prstGeom prst="ellipse">
            <a:avLst/>
          </a:prstGeom>
          <a:noFill/>
          <a:ln w="25560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4"/>
          <p:cNvSpPr/>
          <p:nvPr/>
        </p:nvSpPr>
        <p:spPr>
          <a:xfrm>
            <a:off x="-29160" y="4427640"/>
            <a:ext cx="50778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P=3, Z=6  and P&lt;Z shift to right-hand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15"/>
          <p:cNvSpPr txBox="1"/>
          <p:nvPr/>
        </p:nvSpPr>
        <p:spPr>
          <a:xfrm>
            <a:off x="457200" y="198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Related works </a:t>
            </a: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– histogram shifting (3/7)</a:t>
            </a:r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8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8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9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9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9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0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Table 1"/>
          <p:cNvGraphicFramePr/>
          <p:nvPr/>
        </p:nvGraphicFramePr>
        <p:xfrm>
          <a:off x="1332000" y="4687920"/>
          <a:ext cx="1944360" cy="1439640"/>
        </p:xfrm>
        <a:graphic>
          <a:graphicData uri="http://schemas.openxmlformats.org/drawingml/2006/table">
            <a:tbl>
              <a:tblPr/>
              <a:tblGrid>
                <a:gridCol w="388800"/>
                <a:gridCol w="388800"/>
                <a:gridCol w="388800"/>
                <a:gridCol w="388800"/>
                <a:gridCol w="389160"/>
              </a:tblGrid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e46c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e46c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e46c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0" name="CustomShape 2"/>
          <p:cNvSpPr/>
          <p:nvPr/>
        </p:nvSpPr>
        <p:spPr>
          <a:xfrm>
            <a:off x="34920" y="4971960"/>
            <a:ext cx="1441080" cy="169020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Using P=3,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    </a:t>
            </a:r>
            <a:r>
              <a:rPr b="1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0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 →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3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    </a:t>
            </a:r>
            <a:r>
              <a:rPr b="1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 →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 rot="5400000">
            <a:off x="2124360" y="3645000"/>
            <a:ext cx="360000" cy="3600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>
            <a:off x="900000" y="4076640"/>
            <a:ext cx="2950920" cy="699480"/>
          </a:xfrm>
          <a:prstGeom prst="rect">
            <a:avLst/>
          </a:prstGeom>
          <a:noFill/>
          <a:ln w="28440">
            <a:solidFill>
              <a:srgbClr val="ff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Secret bits:  1 1 0 0 1 1 0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3" name="Object 5"/>
          <p:cNvGraphicFramePr/>
          <p:nvPr/>
        </p:nvGraphicFramePr>
        <p:xfrm>
          <a:off x="4160880" y="1577880"/>
          <a:ext cx="4551120" cy="2571480"/>
        </p:xfrm>
        <a:graphic>
          <a:graphicData uri="http://schemas.openxmlformats.org/presentationml/2006/ole">
            <p:oleObj progId="Excel.Sheet.8" r:id="rId1" spid="">
              <p:embed/>
              <p:pic>
                <p:nvPicPr>
                  <p:cNvPr id="194" name="Object 4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160880" y="1577880"/>
                    <a:ext cx="4551120" cy="2571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95" name="Object 44"/>
          <p:cNvGraphicFramePr/>
          <p:nvPr/>
        </p:nvGraphicFramePr>
        <p:xfrm>
          <a:off x="4160880" y="4241880"/>
          <a:ext cx="4551120" cy="257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6" name="Table 6"/>
          <p:cNvGraphicFramePr/>
          <p:nvPr/>
        </p:nvGraphicFramePr>
        <p:xfrm>
          <a:off x="1332000" y="1700280"/>
          <a:ext cx="1944360" cy="1439640"/>
        </p:xfrm>
        <a:graphic>
          <a:graphicData uri="http://schemas.openxmlformats.org/drawingml/2006/table">
            <a:tbl>
              <a:tblPr/>
              <a:tblGrid>
                <a:gridCol w="388800"/>
                <a:gridCol w="388800"/>
                <a:gridCol w="388800"/>
                <a:gridCol w="388800"/>
                <a:gridCol w="389160"/>
              </a:tblGrid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e46c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e46c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e46c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7" name="CustomShape 7"/>
          <p:cNvSpPr/>
          <p:nvPr/>
        </p:nvSpPr>
        <p:spPr>
          <a:xfrm>
            <a:off x="1547640" y="6443640"/>
            <a:ext cx="1655280" cy="638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Marked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8"/>
          <p:cNvSpPr txBox="1"/>
          <p:nvPr/>
        </p:nvSpPr>
        <p:spPr>
          <a:xfrm>
            <a:off x="457200" y="198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Related works </a:t>
            </a: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– histogram shifting (4/7)</a:t>
            </a:r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0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2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2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Table 1"/>
          <p:cNvGraphicFramePr/>
          <p:nvPr/>
        </p:nvGraphicFramePr>
        <p:xfrm>
          <a:off x="682560" y="1816200"/>
          <a:ext cx="1944360" cy="1439640"/>
        </p:xfrm>
        <a:graphic>
          <a:graphicData uri="http://schemas.openxmlformats.org/drawingml/2006/table">
            <a:tbl>
              <a:tblPr/>
              <a:tblGrid>
                <a:gridCol w="388800"/>
                <a:gridCol w="388800"/>
                <a:gridCol w="388800"/>
                <a:gridCol w="388800"/>
                <a:gridCol w="389160"/>
              </a:tblGrid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0" name="CustomShape 2"/>
          <p:cNvSpPr/>
          <p:nvPr/>
        </p:nvSpPr>
        <p:spPr>
          <a:xfrm>
            <a:off x="2916360" y="3357720"/>
            <a:ext cx="863280" cy="638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706"/>
              </a:lnSpc>
            </a:pPr>
            <a:r>
              <a:rPr b="1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→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706"/>
              </a:lnSpc>
            </a:pPr>
            <a:r>
              <a:rPr b="1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→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916360" y="2565360"/>
            <a:ext cx="791640" cy="358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4"/>
          <p:cNvSpPr/>
          <p:nvPr/>
        </p:nvSpPr>
        <p:spPr>
          <a:xfrm>
            <a:off x="826920" y="3635280"/>
            <a:ext cx="1657080" cy="638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Marked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1115640" y="1475640"/>
            <a:ext cx="1079280" cy="63828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P=3, Z=6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2843280" y="2987640"/>
            <a:ext cx="1007640" cy="638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5" name="Table 7"/>
          <p:cNvGraphicFramePr/>
          <p:nvPr/>
        </p:nvGraphicFramePr>
        <p:xfrm>
          <a:off x="4067280" y="1816200"/>
          <a:ext cx="1944360" cy="1439640"/>
        </p:xfrm>
        <a:graphic>
          <a:graphicData uri="http://schemas.openxmlformats.org/drawingml/2006/table">
            <a:tbl>
              <a:tblPr/>
              <a:tblGrid>
                <a:gridCol w="388800"/>
                <a:gridCol w="388800"/>
                <a:gridCol w="388800"/>
                <a:gridCol w="388800"/>
                <a:gridCol w="389160"/>
              </a:tblGrid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6" name="CustomShape 8"/>
          <p:cNvSpPr/>
          <p:nvPr/>
        </p:nvSpPr>
        <p:spPr>
          <a:xfrm>
            <a:off x="6300720" y="2276640"/>
            <a:ext cx="2447640" cy="1004400"/>
          </a:xfrm>
          <a:prstGeom prst="rect">
            <a:avLst/>
          </a:prstGeom>
          <a:noFill/>
          <a:ln w="28440">
            <a:solidFill>
              <a:srgbClr val="ff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Extracted secret bits: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1 1 0 0 1 1 0 1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9"/>
          <p:cNvSpPr/>
          <p:nvPr/>
        </p:nvSpPr>
        <p:spPr>
          <a:xfrm>
            <a:off x="826920" y="5157720"/>
            <a:ext cx="791640" cy="358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8" name="Table 10"/>
          <p:cNvGraphicFramePr/>
          <p:nvPr/>
        </p:nvGraphicFramePr>
        <p:xfrm>
          <a:off x="2771640" y="4437000"/>
          <a:ext cx="1944360" cy="1439640"/>
        </p:xfrm>
        <a:graphic>
          <a:graphicData uri="http://schemas.openxmlformats.org/drawingml/2006/table">
            <a:tbl>
              <a:tblPr/>
              <a:tblGrid>
                <a:gridCol w="388800"/>
                <a:gridCol w="388800"/>
                <a:gridCol w="388800"/>
                <a:gridCol w="388800"/>
                <a:gridCol w="389160"/>
              </a:tblGrid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e46c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3cc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e46c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3cc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17375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17375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e46c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3cc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3cc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17375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3cc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新細明體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9" name="CustomShape 11"/>
          <p:cNvSpPr/>
          <p:nvPr/>
        </p:nvSpPr>
        <p:spPr>
          <a:xfrm>
            <a:off x="1763640" y="5002560"/>
            <a:ext cx="863280" cy="11869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706"/>
              </a:lnSpc>
            </a:pPr>
            <a:r>
              <a:rPr b="1" lang="en-US" sz="18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6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 </a:t>
            </a:r>
            <a:r>
              <a:rPr b="1" lang="en-US" sz="18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→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706"/>
              </a:lnSpc>
            </a:pPr>
            <a:r>
              <a:rPr b="1" lang="en-US" sz="18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5 →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706"/>
              </a:lnSpc>
            </a:pPr>
            <a:r>
              <a:rPr b="1" lang="en-US" sz="1800" spc="-1" strike="noStrike">
                <a:solidFill>
                  <a:srgbClr val="33cc33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4</a:t>
            </a:r>
            <a:r>
              <a:rPr b="1" lang="en-US" sz="18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 </a:t>
            </a:r>
            <a:r>
              <a:rPr b="1" lang="en-US" sz="1800" spc="-1" strike="noStrike">
                <a:solidFill>
                  <a:srgbClr val="33cc33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→ 3</a:t>
            </a:r>
            <a:r>
              <a:rPr b="1" lang="en-US" sz="1800" spc="-1" strike="noStrike">
                <a:solidFill>
                  <a:srgbClr val="33cc33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
</a:t>
            </a:r>
            <a:r>
              <a:rPr b="1" lang="en-US" sz="1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3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 </a:t>
            </a:r>
            <a:r>
              <a:rPr b="1" lang="en-US" sz="1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→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2"/>
          <p:cNvSpPr/>
          <p:nvPr/>
        </p:nvSpPr>
        <p:spPr>
          <a:xfrm>
            <a:off x="684360" y="5589720"/>
            <a:ext cx="1079280" cy="6382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3"/>
          <p:cNvSpPr/>
          <p:nvPr/>
        </p:nvSpPr>
        <p:spPr>
          <a:xfrm>
            <a:off x="2987640" y="6302520"/>
            <a:ext cx="2015640" cy="3646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Original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2" name="Object 14"/>
          <p:cNvGraphicFramePr/>
          <p:nvPr/>
        </p:nvGraphicFramePr>
        <p:xfrm>
          <a:off x="4448160" y="4098960"/>
          <a:ext cx="4554000" cy="2569680"/>
        </p:xfrm>
        <a:graphic>
          <a:graphicData uri="http://schemas.openxmlformats.org/presentationml/2006/ole">
            <p:oleObj progId="Excel.Sheet.8" r:id="rId1" spid="">
              <p:embed/>
              <p:pic>
                <p:nvPicPr>
                  <p:cNvPr id="213" name="Object 4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448160" y="4098960"/>
                    <a:ext cx="4554000" cy="2569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214" name="TextShape 15"/>
          <p:cNvSpPr txBox="1"/>
          <p:nvPr/>
        </p:nvSpPr>
        <p:spPr>
          <a:xfrm>
            <a:off x="457200" y="198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Related works </a:t>
            </a: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zh-TW" sz="42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– histogram shifting (5/7)</a:t>
            </a:r>
            <a:endParaRPr b="0" lang="zh-TW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6" dur="indefinite" restart="never" nodeType="tmRoot">
          <p:childTnLst>
            <p:seq>
              <p:cTn id="127" dur="indefinite" nodeType="mainSeq">
                <p:childTnLst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6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8495</TotalTime>
  <Application>LibreOffice/5.1.6.2$Linux_X86_64 LibreOffice_project/10m0$Build-2</Application>
  <Words>523</Words>
  <Paragraphs>321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2012-05-17T17:00:26Z</dcterms:created>
  <dc:creator>HAZEL</dc:creator>
  <dc:description/>
  <dc:language>en-US</dc:language>
  <cp:lastModifiedBy>HAZEL</cp:lastModifiedBy>
  <dcterms:modified xsi:type="dcterms:W3CDTF">2012-12-12T11:25:43Z</dcterms:modified>
  <cp:revision>563</cp:revision>
  <dc:subject/>
  <dc:title>投影片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如螢幕大小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