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76" r:id="rId4"/>
    <p:sldId id="259" r:id="rId5"/>
    <p:sldId id="275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5" r:id="rId14"/>
    <p:sldId id="286" r:id="rId15"/>
    <p:sldId id="288" r:id="rId16"/>
    <p:sldId id="289" r:id="rId17"/>
    <p:sldId id="284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FF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444" autoAdjust="0"/>
  </p:normalViewPr>
  <p:slideViewPr>
    <p:cSldViewPr snapToGrid="0">
      <p:cViewPr varScale="1">
        <p:scale>
          <a:sx n="67" d="100"/>
          <a:sy n="67" d="100"/>
        </p:scale>
        <p:origin x="66" y="210"/>
      </p:cViewPr>
      <p:guideLst/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FFC44E-283F-48AA-926E-D71BB43C02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2693A-9AB0-478D-AD23-91AD4C260B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14202-B904-4A26-9728-650806207F57}" type="datetimeFigureOut">
              <a:rPr lang="es-PE" smtClean="0"/>
              <a:t>31/01/2019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7C541-DB22-4A12-AE89-F4BF2C7907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09424-8A60-404B-A8CB-6AF0522B8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D49-034A-4E3B-A738-EE8FB329F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391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162E2-A784-4490-8888-7C1305FAC3BE}" type="datetimeFigureOut">
              <a:rPr lang="es-PE" smtClean="0"/>
              <a:t>31/01/2019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6C200-23F4-45BC-8087-5A8563A1FF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89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661375"/>
            <a:ext cx="4878389" cy="412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61375"/>
            <a:ext cx="4875211" cy="412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7202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1644183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560173"/>
            <a:ext cx="4878391" cy="3231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1644182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0171"/>
            <a:ext cx="4875210" cy="3231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135732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2" y="271953"/>
            <a:ext cx="9905998" cy="816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261270"/>
            <a:ext cx="9905999" cy="4529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72666DC-854F-4C13-B602-8447197E4BEE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600696" y="4672013"/>
            <a:ext cx="2535150" cy="25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Especialización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en</a:t>
            </a:r>
            <a:r>
              <a:rPr lang="en-US" sz="5400" dirty="0">
                <a:latin typeface="Rockwell" panose="02060603020205020403" pitchFamily="18" charset="0"/>
              </a:rPr>
              <a:t>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Luis Chacon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Montalvan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D2E14-675E-41B1-9087-22D52D7E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1" y="330993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Cuadratura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261270"/>
            <a:ext cx="7616826" cy="4529931"/>
          </a:xfrm>
        </p:spPr>
        <p:txBody>
          <a:bodyPr/>
          <a:lstStyle/>
          <a:p>
            <a:r>
              <a:rPr lang="es-MX" dirty="0" smtClean="0"/>
              <a:t>En este punto la idea es tener la certeza que los datos que tenemos cargados en la consola son los mismos que solicitamos y necesitamos.</a:t>
            </a:r>
          </a:p>
          <a:p>
            <a:r>
              <a:rPr lang="es-MX" dirty="0" smtClean="0"/>
              <a:t>En este punto es útil usar un “archivo” de cuadratura, es decir, algún resumen que nos valide el punto anterior. </a:t>
            </a:r>
          </a:p>
          <a:p>
            <a:endParaRPr lang="es-MX" dirty="0" smtClean="0"/>
          </a:p>
          <a:p>
            <a:endParaRPr lang="en-US" dirty="0"/>
          </a:p>
        </p:txBody>
      </p:sp>
      <p:pic>
        <p:nvPicPr>
          <p:cNvPr id="5122" name="Picture 2" descr="Resultado de la imagen para sumergirse en los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1261270"/>
            <a:ext cx="2501900" cy="19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38341"/>
              </p:ext>
            </p:extLst>
          </p:nvPr>
        </p:nvGraphicFramePr>
        <p:xfrm>
          <a:off x="1141411" y="4220104"/>
          <a:ext cx="923131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815">
                  <a:extLst>
                    <a:ext uri="{9D8B030D-6E8A-4147-A177-3AD203B41FA5}">
                      <a16:colId xmlns:a16="http://schemas.microsoft.com/office/drawing/2014/main" val="1568005539"/>
                    </a:ext>
                  </a:extLst>
                </a:gridCol>
                <a:gridCol w="1509103">
                  <a:extLst>
                    <a:ext uri="{9D8B030D-6E8A-4147-A177-3AD203B41FA5}">
                      <a16:colId xmlns:a16="http://schemas.microsoft.com/office/drawing/2014/main" val="558091746"/>
                    </a:ext>
                  </a:extLst>
                </a:gridCol>
                <a:gridCol w="1622691">
                  <a:extLst>
                    <a:ext uri="{9D8B030D-6E8A-4147-A177-3AD203B41FA5}">
                      <a16:colId xmlns:a16="http://schemas.microsoft.com/office/drawing/2014/main" val="2510829945"/>
                    </a:ext>
                  </a:extLst>
                </a:gridCol>
                <a:gridCol w="2366293">
                  <a:extLst>
                    <a:ext uri="{9D8B030D-6E8A-4147-A177-3AD203B41FA5}">
                      <a16:colId xmlns:a16="http://schemas.microsoft.com/office/drawing/2014/main" val="3242295489"/>
                    </a:ext>
                  </a:extLst>
                </a:gridCol>
                <a:gridCol w="2157412">
                  <a:extLst>
                    <a:ext uri="{9D8B030D-6E8A-4147-A177-3AD203B41FA5}">
                      <a16:colId xmlns:a16="http://schemas.microsoft.com/office/drawing/2014/main" val="1948640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Nro</a:t>
                      </a:r>
                      <a:r>
                        <a:rPr lang="es-MX" dirty="0" smtClean="0"/>
                        <a:t> de registros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Nro</a:t>
                      </a:r>
                      <a:r>
                        <a:rPr lang="es-MX" dirty="0" smtClean="0"/>
                        <a:t> de variables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Promedio</a:t>
                      </a:r>
                      <a:r>
                        <a:rPr lang="es-MX" baseline="0" dirty="0" smtClean="0"/>
                        <a:t> de una variable clave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Promedio</a:t>
                      </a:r>
                      <a:r>
                        <a:rPr lang="es-MX" baseline="0" dirty="0" smtClean="0"/>
                        <a:t> de una variable clave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Titanic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 promedio 29.88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Suma de edades 31255.67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77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Procesado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Existen muchas pasos antes de tener un set de datos útil. Entre ellos tenemos:</a:t>
            </a:r>
          </a:p>
          <a:p>
            <a:pPr lvl="1"/>
            <a:r>
              <a:rPr lang="es-MX" dirty="0" smtClean="0"/>
              <a:t>Renombrar variables</a:t>
            </a:r>
          </a:p>
          <a:p>
            <a:pPr lvl="1"/>
            <a:r>
              <a:rPr lang="es-MX" dirty="0" smtClean="0"/>
              <a:t>Buscar valores perdidos (</a:t>
            </a:r>
            <a:r>
              <a:rPr lang="es-MX" dirty="0" err="1" smtClean="0"/>
              <a:t>missing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Tratar los </a:t>
            </a:r>
            <a:r>
              <a:rPr lang="es-MX" dirty="0" err="1" smtClean="0"/>
              <a:t>missing</a:t>
            </a:r>
            <a:endParaRPr lang="es-MX" dirty="0" smtClean="0"/>
          </a:p>
          <a:p>
            <a:pPr lvl="1"/>
            <a:r>
              <a:rPr lang="es-MX" dirty="0" smtClean="0"/>
              <a:t>Crear variables </a:t>
            </a:r>
            <a:r>
              <a:rPr lang="es-MX" dirty="0" err="1" smtClean="0"/>
              <a:t>dummies</a:t>
            </a:r>
            <a:endParaRPr lang="es-MX" dirty="0" smtClean="0"/>
          </a:p>
          <a:p>
            <a:pPr lvl="1"/>
            <a:r>
              <a:rPr lang="es-MX" dirty="0" smtClean="0"/>
              <a:t>Detectar </a:t>
            </a:r>
            <a:r>
              <a:rPr lang="es-MX" dirty="0" err="1" smtClean="0"/>
              <a:t>outliers</a:t>
            </a:r>
            <a:endParaRPr lang="es-MX" dirty="0" smtClean="0"/>
          </a:p>
          <a:p>
            <a:pPr lvl="1"/>
            <a:r>
              <a:rPr lang="es-MX" dirty="0" smtClean="0"/>
              <a:t>Normaliza o estandarizar variables</a:t>
            </a:r>
          </a:p>
          <a:p>
            <a:pPr lvl="1"/>
            <a:r>
              <a:rPr lang="es-MX" dirty="0" smtClean="0"/>
              <a:t>Guardar nuestro data set limpio.</a:t>
            </a:r>
            <a:endParaRPr lang="en-US" dirty="0"/>
          </a:p>
        </p:txBody>
      </p:sp>
      <p:pic>
        <p:nvPicPr>
          <p:cNvPr id="6146" name="Picture 2" descr="Resultado de la imagen para datos de cl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0" y="2184400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5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Descriptivos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496"/>
          <a:stretch/>
        </p:blipFill>
        <p:spPr>
          <a:xfrm>
            <a:off x="1141412" y="1088536"/>
            <a:ext cx="8604921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Descriptivos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8973" b="3536"/>
          <a:stretch/>
        </p:blipFill>
        <p:spPr>
          <a:xfrm>
            <a:off x="1141412" y="1228726"/>
            <a:ext cx="8916988" cy="43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Descriptivos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8511"/>
          <a:stretch/>
        </p:blipFill>
        <p:spPr>
          <a:xfrm>
            <a:off x="1141411" y="1200150"/>
            <a:ext cx="9417051" cy="48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Descriptivos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605" b="20720"/>
          <a:stretch/>
        </p:blipFill>
        <p:spPr>
          <a:xfrm>
            <a:off x="1141412" y="1414462"/>
            <a:ext cx="10000696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Descriptivos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9206" b="18300"/>
          <a:stretch/>
        </p:blipFill>
        <p:spPr>
          <a:xfrm>
            <a:off x="1151699" y="1460011"/>
            <a:ext cx="9885424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Visualización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229"/>
          <a:stretch/>
        </p:blipFill>
        <p:spPr>
          <a:xfrm>
            <a:off x="973137" y="1088536"/>
            <a:ext cx="9399587" cy="516687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550994" y="5393351"/>
            <a:ext cx="1552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John </a:t>
            </a:r>
            <a:r>
              <a:rPr lang="es-MX" b="1" dirty="0">
                <a:solidFill>
                  <a:schemeClr val="bg1"/>
                </a:solidFill>
              </a:rPr>
              <a:t>S</a:t>
            </a:r>
            <a:r>
              <a:rPr lang="es-MX" b="1" dirty="0" smtClean="0">
                <a:solidFill>
                  <a:schemeClr val="bg1"/>
                </a:solidFill>
              </a:rPr>
              <a:t>now, Londres 1854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84357" y="442205"/>
            <a:ext cx="2638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Una imagen vale más que mil palabras!!!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20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Visualización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784357" y="442205"/>
            <a:ext cx="2638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Una imagen vale más que mil palabras!!!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990600" y="1088536"/>
            <a:ext cx="10239375" cy="53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data </a:t>
            </a:r>
            <a:r>
              <a:rPr lang="es-ES" dirty="0" err="1" smtClean="0"/>
              <a:t>science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3" y="1860405"/>
            <a:ext cx="88677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data </a:t>
            </a:r>
            <a:r>
              <a:rPr lang="es-ES" dirty="0" err="1" smtClean="0"/>
              <a:t>science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3" y="1860405"/>
            <a:ext cx="8867775" cy="263842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5133703" y="2730137"/>
            <a:ext cx="1619794" cy="1293223"/>
          </a:xfrm>
          <a:prstGeom prst="roundRect">
            <a:avLst/>
          </a:prstGeom>
          <a:solidFill>
            <a:srgbClr val="FF0000">
              <a:alpha val="39000"/>
            </a:srgbClr>
          </a:solidFill>
          <a:ln w="57150">
            <a:noFill/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exploratorio de datos (EDA)</a:t>
            </a:r>
            <a:endParaRPr lang="en-US" dirty="0"/>
          </a:p>
        </p:txBody>
      </p:sp>
      <p:pic>
        <p:nvPicPr>
          <p:cNvPr id="3" name="Picture 2" descr="https://cdn-images-1.medium.com/max/1000/1*vJULpN2xQfyVsvTVW-JS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18" y="2333264"/>
            <a:ext cx="3162391" cy="21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1141411" y="1377272"/>
            <a:ext cx="65787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 smtClean="0"/>
              <a:t>En los proyectos de Machine </a:t>
            </a:r>
            <a:r>
              <a:rPr lang="es-ES" sz="2000" dirty="0" err="1" smtClean="0"/>
              <a:t>Learning</a:t>
            </a:r>
            <a:r>
              <a:rPr lang="es-ES" sz="2000" dirty="0" smtClean="0"/>
              <a:t> y Data </a:t>
            </a:r>
            <a:r>
              <a:rPr lang="es-ES" sz="2000" dirty="0" err="1" smtClean="0"/>
              <a:t>Science</a:t>
            </a:r>
            <a:r>
              <a:rPr lang="es-ES" sz="2000" dirty="0" smtClean="0"/>
              <a:t> los algoritmos mas complejos son quienes se llevan las palmas, pero la verdad es que las “victorias” no serían posible sin un Análisis Exploratorio de Datos (EDA) llevando con calma, </a:t>
            </a:r>
            <a:r>
              <a:rPr lang="es-ES" sz="2000" dirty="0" smtClean="0"/>
              <a:t>paciencia </a:t>
            </a:r>
            <a:r>
              <a:rPr lang="es-ES" sz="2000" dirty="0" smtClean="0"/>
              <a:t>y buen humor.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 smtClean="0"/>
              <a:t>Esta etapa es importante para ver la calidad de los datos con los que </a:t>
            </a:r>
            <a:r>
              <a:rPr lang="es-ES" sz="2000" dirty="0" smtClean="0"/>
              <a:t>trabajaremos</a:t>
            </a:r>
            <a:r>
              <a:rPr lang="es-ES" sz="2000" dirty="0" smtClean="0"/>
              <a:t>, recuerda que: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 smtClean="0"/>
              <a:t>Para el EDA no existe una metodología estandarizada, quizá podamos conseguir “líneas </a:t>
            </a:r>
            <a:r>
              <a:rPr lang="es-ES" sz="2000" dirty="0"/>
              <a:t>g</a:t>
            </a:r>
            <a:r>
              <a:rPr lang="es-ES" sz="2000" dirty="0" smtClean="0"/>
              <a:t>enerales”,  además, el EDA irán mejorando con cada análisis que hagamos y sobretodo los adecuaremos a nuestra data.</a:t>
            </a:r>
            <a:endParaRPr lang="es-ES" sz="2000" dirty="0"/>
          </a:p>
        </p:txBody>
      </p:sp>
      <p:pic>
        <p:nvPicPr>
          <p:cNvPr id="1026" name="Picture 2" descr="Resultado de la imagen para trush in trush ou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B"/>
              </a:clrFrom>
              <a:clrTo>
                <a:srgbClr val="FDFD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43" y="3577874"/>
            <a:ext cx="2663169" cy="14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exploratorio de datos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628775" y="1414463"/>
            <a:ext cx="0" cy="45862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1557343" y="1671638"/>
            <a:ext cx="157163" cy="1428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1552578" y="2352681"/>
            <a:ext cx="157163" cy="1428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redondeado 15"/>
          <p:cNvSpPr/>
          <p:nvPr/>
        </p:nvSpPr>
        <p:spPr>
          <a:xfrm>
            <a:off x="2057399" y="1563073"/>
            <a:ext cx="1800000" cy="36000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Revisar fuentes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052634" y="2229834"/>
            <a:ext cx="1800000" cy="36000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Lectura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562098" y="3019435"/>
            <a:ext cx="157163" cy="1428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2062153" y="2896588"/>
            <a:ext cx="1929431" cy="36000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Cuadratura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552580" y="3681432"/>
            <a:ext cx="157163" cy="1428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1562103" y="4333901"/>
            <a:ext cx="157163" cy="1428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redondeado 22"/>
          <p:cNvSpPr/>
          <p:nvPr/>
        </p:nvSpPr>
        <p:spPr>
          <a:xfrm>
            <a:off x="2052636" y="3572867"/>
            <a:ext cx="1800000" cy="36000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Procesado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2062159" y="4211054"/>
            <a:ext cx="1800000" cy="36000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Descriptivos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1571623" y="5072098"/>
            <a:ext cx="157163" cy="1428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redondeado 25"/>
          <p:cNvSpPr/>
          <p:nvPr/>
        </p:nvSpPr>
        <p:spPr>
          <a:xfrm>
            <a:off x="2071679" y="4949251"/>
            <a:ext cx="1800000" cy="36000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Gráficos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599166" y="1590686"/>
            <a:ext cx="264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¿Dónde encuentro la data?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4608690" y="2228870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¿Cómo cargos la data?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4622974" y="2943238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¿La data es la correcto?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4632494" y="3552850"/>
            <a:ext cx="271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Tengo huecos!!! ¿Qué hago?</a:t>
            </a:r>
            <a:endParaRPr lang="en-US" dirty="0"/>
          </a:p>
        </p:txBody>
      </p:sp>
      <p:sp>
        <p:nvSpPr>
          <p:cNvPr id="32" name="Rectángulo 31"/>
          <p:cNvSpPr/>
          <p:nvPr/>
        </p:nvSpPr>
        <p:spPr>
          <a:xfrm>
            <a:off x="4627730" y="4219611"/>
            <a:ext cx="296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¿Todo estos datos serán útiles?</a:t>
            </a:r>
            <a:endParaRPr lang="en-US" dirty="0"/>
          </a:p>
        </p:txBody>
      </p:sp>
      <p:sp>
        <p:nvSpPr>
          <p:cNvPr id="33" name="Rectángulo 32"/>
          <p:cNvSpPr/>
          <p:nvPr/>
        </p:nvSpPr>
        <p:spPr>
          <a:xfrm>
            <a:off x="4642014" y="4948266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Una imagen vale más que mil palabras</a:t>
            </a:r>
            <a:endParaRPr lang="en-US" dirty="0"/>
          </a:p>
        </p:txBody>
      </p:sp>
      <p:pic>
        <p:nvPicPr>
          <p:cNvPr id="2050" name="Picture 2" descr="Resultado de imagen para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60" y="1145375"/>
            <a:ext cx="1205076" cy="90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la imagen para dataframe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39" y="1755910"/>
            <a:ext cx="2481812" cy="10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la imagen para copia de da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43" y="2630567"/>
            <a:ext cx="1593829" cy="84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data miss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468" y="3234303"/>
            <a:ext cx="1202660" cy="80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la imagen para estadÃ­sticas descriptiv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83" y="4015088"/>
            <a:ext cx="1917791" cy="79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plot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174" y="4733726"/>
            <a:ext cx="1653666" cy="81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Revisar Fuentes</a:t>
            </a:r>
            <a:endParaRPr lang="en-US" dirty="0"/>
          </a:p>
        </p:txBody>
      </p:sp>
      <p:pic>
        <p:nvPicPr>
          <p:cNvPr id="3074" name="Picture 2" descr="Resultado de imagen para icono du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7" r="17883" b="8729"/>
          <a:stretch/>
        </p:blipFill>
        <p:spPr bwMode="auto">
          <a:xfrm>
            <a:off x="7789860" y="1411685"/>
            <a:ext cx="1843088" cy="23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598616" y="1359999"/>
            <a:ext cx="3986213" cy="540239"/>
          </a:xfrm>
          <a:prstGeom prst="rect">
            <a:avLst/>
          </a:prstGeom>
          <a:solidFill>
            <a:srgbClr val="E2CFF1"/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¿Qué fuentes de datos tenemos?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598616" y="2758830"/>
            <a:ext cx="3986213" cy="540239"/>
          </a:xfrm>
          <a:prstGeom prst="rect">
            <a:avLst/>
          </a:prstGeom>
          <a:solidFill>
            <a:srgbClr val="E2CFF1"/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¿Qué tablas – dataste tenemos?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598616" y="4157661"/>
            <a:ext cx="3986213" cy="540239"/>
          </a:xfrm>
          <a:prstGeom prst="rect">
            <a:avLst/>
          </a:prstGeom>
          <a:solidFill>
            <a:srgbClr val="E2CFF1"/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¿Qué variables hay, que tipo?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598616" y="5556492"/>
            <a:ext cx="3986213" cy="540239"/>
          </a:xfrm>
          <a:prstGeom prst="rect">
            <a:avLst/>
          </a:prstGeom>
          <a:solidFill>
            <a:srgbClr val="E2CFF1"/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¿Necesitamos más/otros datos?</a:t>
            </a:r>
            <a:endParaRPr lang="en-US" dirty="0"/>
          </a:p>
        </p:txBody>
      </p:sp>
      <p:sp>
        <p:nvSpPr>
          <p:cNvPr id="9" name="Flecha abajo 8"/>
          <p:cNvSpPr/>
          <p:nvPr/>
        </p:nvSpPr>
        <p:spPr>
          <a:xfrm>
            <a:off x="3171828" y="2043113"/>
            <a:ext cx="614363" cy="542925"/>
          </a:xfrm>
          <a:prstGeom prst="downArrow">
            <a:avLst/>
          </a:prstGeom>
          <a:solidFill>
            <a:srgbClr val="E2CFF1"/>
          </a:solidFill>
          <a:ln>
            <a:solidFill>
              <a:srgbClr val="9900C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3167060" y="3481389"/>
            <a:ext cx="614363" cy="542925"/>
          </a:xfrm>
          <a:prstGeom prst="downArrow">
            <a:avLst/>
          </a:prstGeom>
          <a:solidFill>
            <a:srgbClr val="E2CFF1"/>
          </a:solidFill>
          <a:ln>
            <a:solidFill>
              <a:srgbClr val="9900C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abajo 12"/>
          <p:cNvSpPr/>
          <p:nvPr/>
        </p:nvSpPr>
        <p:spPr>
          <a:xfrm>
            <a:off x="3176581" y="4862527"/>
            <a:ext cx="614363" cy="542925"/>
          </a:xfrm>
          <a:prstGeom prst="downArrow">
            <a:avLst/>
          </a:prstGeom>
          <a:solidFill>
            <a:srgbClr val="E2CFF1"/>
          </a:solidFill>
          <a:ln>
            <a:solidFill>
              <a:srgbClr val="9900C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7007251" y="4157661"/>
            <a:ext cx="35226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Recomendación: </a:t>
            </a:r>
          </a:p>
          <a:p>
            <a:r>
              <a:rPr lang="es-ES" dirty="0" smtClean="0"/>
              <a:t>La data solicitada debe coincidir con la entregada, por lo cual es buena idea generar un archivo de “cuadratura”… ¿Cuadratura?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Lectura/Carga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61271"/>
            <a:ext cx="10245726" cy="981868"/>
          </a:xfrm>
        </p:spPr>
        <p:txBody>
          <a:bodyPr>
            <a:normAutofit/>
          </a:bodyPr>
          <a:lstStyle/>
          <a:p>
            <a:r>
              <a:rPr lang="es-MX" sz="1800" dirty="0" smtClean="0"/>
              <a:t>Para la lectura de datos, en diferentes formatos, usamos una de las librerías de Python favoritas en el mundo de Data </a:t>
            </a:r>
            <a:r>
              <a:rPr lang="es-MX" sz="1800" dirty="0" err="1" smtClean="0"/>
              <a:t>Science</a:t>
            </a:r>
            <a:r>
              <a:rPr lang="es-MX" sz="1800" dirty="0" smtClean="0"/>
              <a:t>.  ¡Pandas!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62162"/>
            <a:ext cx="8602663" cy="363121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47787" y="5847939"/>
            <a:ext cx="8239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https://pandas.pydata.org/pandas-docs/stable/user_guide/io.html</a:t>
            </a:r>
          </a:p>
        </p:txBody>
      </p:sp>
    </p:spTree>
    <p:extLst>
      <p:ext uri="{BB962C8B-B14F-4D97-AF65-F5344CB8AC3E}">
        <p14:creationId xmlns:p14="http://schemas.microsoft.com/office/powerpoint/2010/main" val="10566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Lectura</a:t>
            </a:r>
            <a:r>
              <a:rPr lang="en-US" dirty="0"/>
              <a:t>/</a:t>
            </a:r>
            <a:r>
              <a:rPr lang="en-US" dirty="0" err="1"/>
              <a:t>Carga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88536"/>
            <a:ext cx="6445251" cy="532989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01038" y="1261270"/>
            <a:ext cx="3086100" cy="4529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A practicar!!!!</a:t>
            </a: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47" y="2025253"/>
            <a:ext cx="3001963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6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Cuadratura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261270"/>
            <a:ext cx="7616826" cy="4529931"/>
          </a:xfrm>
        </p:spPr>
        <p:txBody>
          <a:bodyPr/>
          <a:lstStyle/>
          <a:p>
            <a:r>
              <a:rPr lang="es-MX" dirty="0" smtClean="0"/>
              <a:t>Empezamos a bucear en nuestros datos, mucha veces son millones y millones.</a:t>
            </a:r>
          </a:p>
          <a:p>
            <a:r>
              <a:rPr lang="es-MX" dirty="0" smtClean="0"/>
              <a:t>Ya conocemos las funciones básicas:</a:t>
            </a:r>
          </a:p>
          <a:p>
            <a:endParaRPr lang="en-US" dirty="0"/>
          </a:p>
        </p:txBody>
      </p:sp>
      <p:pic>
        <p:nvPicPr>
          <p:cNvPr id="5122" name="Picture 2" descr="Resultado de la imagen para sumergirse en los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1261270"/>
            <a:ext cx="2501900" cy="19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37" y="2911720"/>
            <a:ext cx="6737351" cy="3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452</Words>
  <Application>Microsoft Office PowerPoint</Application>
  <PresentationFormat>Panorámica</PresentationFormat>
  <Paragraphs>73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Especialización en Data Science</vt:lpstr>
      <vt:lpstr>Proceso de data science</vt:lpstr>
      <vt:lpstr>Proceso de data science</vt:lpstr>
      <vt:lpstr>Análisis exploratorio de datos (EDA)</vt:lpstr>
      <vt:lpstr>Análisis exploratorio de datos</vt:lpstr>
      <vt:lpstr>Revisar Fuentes</vt:lpstr>
      <vt:lpstr>Lectura/Carga de datos</vt:lpstr>
      <vt:lpstr>Lectura/Carga de datos</vt:lpstr>
      <vt:lpstr>Cuadratura de datos</vt:lpstr>
      <vt:lpstr>Cuadratura de datos</vt:lpstr>
      <vt:lpstr>Procesado de datos</vt:lpstr>
      <vt:lpstr>Descriptivos</vt:lpstr>
      <vt:lpstr>Descriptivos</vt:lpstr>
      <vt:lpstr>Descriptivos</vt:lpstr>
      <vt:lpstr>Descriptivos</vt:lpstr>
      <vt:lpstr>Descriptivos</vt:lpstr>
      <vt:lpstr>Visualización</vt:lpstr>
      <vt:lpstr>Visualización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2018-08-22T01:13:08Z</dcterms:created>
  <dcterms:modified xsi:type="dcterms:W3CDTF">2019-02-02T03:35:16Z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