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2"/>
  </p:handoutMasterIdLst>
  <p:sldIdLst>
    <p:sldId id="2822" r:id="rId3"/>
    <p:sldId id="2840" r:id="rId5"/>
    <p:sldId id="2824" r:id="rId6"/>
    <p:sldId id="2857" r:id="rId7"/>
    <p:sldId id="2861" r:id="rId8"/>
    <p:sldId id="2843" r:id="rId9"/>
    <p:sldId id="2879" r:id="rId10"/>
    <p:sldId id="2880" r:id="rId11"/>
    <p:sldId id="2878" r:id="rId12"/>
    <p:sldId id="2896" r:id="rId13"/>
    <p:sldId id="2886" r:id="rId14"/>
    <p:sldId id="2889" r:id="rId15"/>
    <p:sldId id="2890" r:id="rId16"/>
    <p:sldId id="2891" r:id="rId17"/>
    <p:sldId id="2892" r:id="rId18"/>
    <p:sldId id="2893" r:id="rId19"/>
    <p:sldId id="2894" r:id="rId20"/>
    <p:sldId id="2864" r:id="rId21"/>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F4AB63"/>
    <a:srgbClr val="A4D16D"/>
    <a:srgbClr val="DDEEC9"/>
    <a:srgbClr val="DE790F"/>
    <a:srgbClr val="DFF7EC"/>
    <a:srgbClr val="5E916C"/>
    <a:srgbClr val="457C53"/>
    <a:srgbClr val="72AF0A"/>
    <a:srgbClr val="838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75" autoAdjust="0"/>
    <p:restoredTop sz="95317" autoAdjust="0"/>
  </p:normalViewPr>
  <p:slideViewPr>
    <p:cSldViewPr>
      <p:cViewPr>
        <p:scale>
          <a:sx n="50" d="100"/>
          <a:sy n="50" d="100"/>
        </p:scale>
        <p:origin x="-162" y="-1566"/>
      </p:cViewPr>
      <p:guideLst>
        <p:guide orient="horz" pos="388"/>
        <p:guide orient="horz" pos="4210"/>
        <p:guide pos="4050"/>
        <p:guide pos="508"/>
        <p:guide pos="7475"/>
        <p:guide pos="6934"/>
      </p:guideLst>
    </p:cSldViewPr>
  </p:slideViewPr>
  <p:outlineViewPr>
    <p:cViewPr>
      <p:scale>
        <a:sx n="100" d="100"/>
        <a:sy n="100" d="100"/>
      </p:scale>
      <p:origin x="0" y="-997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
        <p:nvSpPr>
          <p:cNvPr id="7" name="矩形 6"/>
          <p:cNvSpPr/>
          <p:nvPr userDrawn="1"/>
        </p:nvSpPr>
        <p:spPr>
          <a:xfrm>
            <a:off x="8325228" y="6208613"/>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50"/>
            <a:ext cx="12858750" cy="72429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259"/>
          <p:cNvSpPr>
            <a:spLocks noChangeArrowheads="1"/>
          </p:cNvSpPr>
          <p:nvPr/>
        </p:nvSpPr>
        <p:spPr bwMode="auto">
          <a:xfrm>
            <a:off x="6598920" y="5291455"/>
            <a:ext cx="3810635" cy="34798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800" dirty="0" smtClean="0">
                <a:solidFill>
                  <a:schemeClr val="bg1"/>
                </a:solidFill>
                <a:cs typeface="Arial" panose="020B0604020202020204" pitchFamily="34" charset="0"/>
              </a:rPr>
              <a:t>PPT</a:t>
            </a:r>
            <a:r>
              <a:rPr lang="zh-CN" altLang="en-US" sz="1800" dirty="0" smtClean="0">
                <a:solidFill>
                  <a:schemeClr val="bg1"/>
                </a:solidFill>
                <a:cs typeface="Arial" panose="020B0604020202020204" pitchFamily="34" charset="0"/>
              </a:rPr>
              <a:t>制作</a:t>
            </a:r>
            <a:r>
              <a:rPr lang="zh-CN" altLang="en-US" sz="1800" dirty="0" smtClean="0">
                <a:solidFill>
                  <a:schemeClr val="bg1"/>
                </a:solidFill>
                <a:cs typeface="Arial" panose="020B0604020202020204" pitchFamily="34" charset="0"/>
              </a:rPr>
              <a:t>人：林钟远</a:t>
            </a:r>
            <a:endParaRPr lang="zh-CN" altLang="en-US" sz="1800" dirty="0" smtClean="0">
              <a:solidFill>
                <a:schemeClr val="bg1"/>
              </a:solidFill>
              <a:cs typeface="Arial" panose="020B0604020202020204" pitchFamily="34" charset="0"/>
            </a:endParaRPr>
          </a:p>
        </p:txBody>
      </p:sp>
      <p:sp>
        <p:nvSpPr>
          <p:cNvPr id="8" name="矩形 259"/>
          <p:cNvSpPr>
            <a:spLocks noChangeArrowheads="1"/>
          </p:cNvSpPr>
          <p:nvPr/>
        </p:nvSpPr>
        <p:spPr bwMode="auto">
          <a:xfrm>
            <a:off x="2798574" y="5307075"/>
            <a:ext cx="3171696" cy="31686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dirty="0" smtClean="0">
                <a:solidFill>
                  <a:schemeClr val="bg1"/>
                </a:solidFill>
                <a:cs typeface="Arial" panose="020B0604020202020204" pitchFamily="34" charset="0"/>
              </a:rPr>
              <a:t>分享人</a:t>
            </a:r>
            <a:r>
              <a:rPr lang="en-US" altLang="zh-CN" sz="1600" dirty="0" smtClean="0">
                <a:solidFill>
                  <a:schemeClr val="bg1"/>
                </a:solidFill>
                <a:cs typeface="Arial" panose="020B0604020202020204" pitchFamily="34" charset="0"/>
              </a:rPr>
              <a:t>——</a:t>
            </a:r>
            <a:r>
              <a:rPr lang="zh-CN" altLang="en-US" sz="1600" dirty="0" smtClean="0">
                <a:solidFill>
                  <a:schemeClr val="bg1"/>
                </a:solidFill>
                <a:cs typeface="Arial" panose="020B0604020202020204" pitchFamily="34" charset="0"/>
              </a:rPr>
              <a:t>老大</a:t>
            </a:r>
            <a:endParaRPr lang="zh-CN" altLang="en-US" sz="1600" dirty="0" smtClean="0">
              <a:solidFill>
                <a:schemeClr val="bg1"/>
              </a:solidFill>
              <a:cs typeface="Arial" panose="020B0604020202020204" pitchFamily="34" charset="0"/>
            </a:endParaRPr>
          </a:p>
        </p:txBody>
      </p:sp>
      <p:sp>
        <p:nvSpPr>
          <p:cNvPr id="3" name="矩形 2"/>
          <p:cNvSpPr/>
          <p:nvPr/>
        </p:nvSpPr>
        <p:spPr>
          <a:xfrm>
            <a:off x="4042410" y="1781810"/>
            <a:ext cx="4773930" cy="1198880"/>
          </a:xfrm>
          <a:prstGeom prst="rect">
            <a:avLst/>
          </a:prstGeom>
          <a:noFill/>
          <a:ln>
            <a:noFill/>
          </a:ln>
        </p:spPr>
        <p:txBody>
          <a:bodyPr wrap="none" rtlCol="0" anchor="t">
            <a:spAutoFit/>
          </a:bodyPr>
          <a:p>
            <a:pPr algn="ctr"/>
            <a:r>
              <a:rPr lang="zh-CN" sz="7200" b="1" cap="all" dirty="0" smtClean="0">
                <a:ln w="6600">
                  <a:solidFill>
                    <a:schemeClr val="accent2"/>
                  </a:solidFill>
                  <a:prstDash val="solid"/>
                </a:ln>
                <a:solidFill>
                  <a:srgbClr val="FFFFFF"/>
                </a:solidFill>
                <a:effectLst>
                  <a:outerShdw dist="38100" dir="2700000" algn="tl" rotWithShape="0">
                    <a:schemeClr val="accent2"/>
                  </a:outerShdw>
                </a:effectLst>
                <a:cs typeface="Arial" panose="020B0604020202020204" pitchFamily="34" charset="0"/>
              </a:rPr>
              <a:t>什么是接口</a:t>
            </a:r>
            <a:endParaRPr lang="zh-CN" altLang="en-US" sz="7200" b="1" cap="all" dirty="0" smtClean="0">
              <a:ln w="6600">
                <a:solidFill>
                  <a:schemeClr val="accent2"/>
                </a:solidFill>
                <a:prstDash val="solid"/>
              </a:ln>
              <a:solidFill>
                <a:srgbClr val="FFFFFF"/>
              </a:solidFill>
              <a:effectLst>
                <a:outerShdw dist="38100" dir="2700000" algn="tl" rotWithShape="0">
                  <a:schemeClr val="accent2"/>
                </a:outerShdw>
              </a:effectLst>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crush"/>
      </p:transition>
    </mc:Choice>
    <mc:Fallback>
      <p:transition spd="slow" advTm="0">
        <p:fade/>
      </p:transition>
    </mc:Fallback>
  </mc:AlternateContent>
  <p:timing>
    <p:tnLst>
      <p:par>
        <p:cTn id="1" dur="indefinite" restart="never" nodeType="tmRoot"/>
      </p:par>
    </p:tnLst>
    <p:bldLst>
      <p:bldP spid="4" grpId="0" bldLvl="0" animBg="1"/>
      <p:bldP spid="11" grpId="0" bldLvl="0" animBg="1"/>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854075" y="488950"/>
            <a:ext cx="5659755" cy="492125"/>
          </a:xfrm>
          <a:prstGeom prst="rect">
            <a:avLst/>
          </a:prstGeom>
          <a:noFill/>
        </p:spPr>
        <p:txBody>
          <a:bodyPr wrap="square" lIns="0" tIns="0" rIns="0" bIns="0" rtlCol="0" anchor="ctr">
            <a:spAutoFit/>
          </a:bodyPr>
          <a:lstStyle/>
          <a:p>
            <a:pPr algn="l">
              <a:buClrTx/>
              <a:buSzTx/>
              <a:buFontTx/>
            </a:pPr>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mn-ea"/>
              </a:rPr>
              <a:t>2.4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mn-ea"/>
              </a:rPr>
              <a:t>如果不写接口文档会怎样？</a:t>
            </a:r>
            <a:endPar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1186180" y="1292225"/>
            <a:ext cx="5148580" cy="4799965"/>
          </a:xfrm>
          <a:prstGeom prst="rect">
            <a:avLst/>
          </a:prstGeom>
          <a:noFill/>
        </p:spPr>
        <p:txBody>
          <a:bodyPr wrap="square" rtlCol="0">
            <a:spAutoFit/>
          </a:bodyPr>
          <a:p>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没有接口文档</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接口在代码里,只能看代码</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没有集中的的api项目</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相同业务的api分散在不同的项目</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查找困难</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代码和文档不匹配</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代码接口更新,文档不更新</a:t>
            </a:r>
            <a:endParaRPr lang="zh-CN" altLang="en-US" sz="18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6662420" y="1805305"/>
            <a:ext cx="5113655" cy="2306955"/>
          </a:xfrm>
          <a:prstGeom prst="rect">
            <a:avLst/>
          </a:prstGeom>
          <a:noFill/>
        </p:spPr>
        <p:txBody>
          <a:bodyPr wrap="none" rtlCol="0">
            <a:spAutoFit/>
          </a:bodyPr>
          <a:p>
            <a:pPr marL="285750" indent="-285750" algn="l">
              <a:buFont typeface="Arial" panose="020B0604020202020204" pitchFamily="34" charset="0"/>
              <a:buChar char="•"/>
            </a:pPr>
            <a:r>
              <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文档不规范</a:t>
            </a: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buNone/>
            </a:pP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buNone/>
            </a:pPr>
            <a:r>
              <a:rPr lang="en-US" altLang="zh-CN">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有的是word,有的是excel,有的是txt等等</a:t>
            </a: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buNone/>
            </a:pP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buNone/>
            </a:pPr>
            <a:r>
              <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Arial" panose="020B0604020202020204" pitchFamily="34" charset="0"/>
              <a:buChar char="•"/>
            </a:pPr>
            <a:r>
              <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api不规范</a:t>
            </a: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buNone/>
            </a:pPr>
            <a:r>
              <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a:buNone/>
            </a:pPr>
            <a:r>
              <a:rPr lang="en-US" altLang="zh-CN">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命名,参数不规范</a:t>
            </a:r>
            <a:endParaRPr lang="zh-CN" altLang="en-US"/>
          </a:p>
        </p:txBody>
      </p:sp>
      <p:sp>
        <p:nvSpPr>
          <p:cNvPr id="6" name="文本框 5"/>
          <p:cNvSpPr txBox="1"/>
          <p:nvPr/>
        </p:nvSpPr>
        <p:spPr>
          <a:xfrm>
            <a:off x="6334760" y="5519420"/>
            <a:ext cx="4585970" cy="829945"/>
          </a:xfrm>
          <a:prstGeom prst="rect">
            <a:avLst/>
          </a:prstGeom>
          <a:noFill/>
        </p:spPr>
        <p:txBody>
          <a:bodyPr wrap="square" rtlCol="0">
            <a:spAutoFit/>
          </a:bodyPr>
          <a:p>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综述：撸码一分钟，对接三小时</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Effect transition="in" filter="wipe(down)">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plus(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plus(in)">
                                      <p:cBhvr>
                                        <p:cTn id="17" dur="2000"/>
                                        <p:tgtEl>
                                          <p:spTgt spid="5"/>
                                        </p:tgtEl>
                                      </p:cBhvr>
                                    </p:animEffect>
                                  </p:childTnLst>
                                </p:cTn>
                              </p:par>
                              <p:par>
                                <p:cTn id="18" presetID="13"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plus(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904240" y="849630"/>
            <a:ext cx="7842250" cy="492125"/>
          </a:xfrm>
          <a:prstGeom prst="rect">
            <a:avLst/>
          </a:prstGeom>
          <a:noFill/>
        </p:spPr>
        <p:txBody>
          <a:bodyPr wrap="square" lIns="0" tIns="0" rIns="0" bIns="0" rtlCol="0" anchor="ctr">
            <a:spAutoFit/>
          </a:bodyPr>
          <a:lstStyle/>
          <a:p>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2.5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Ajax的出现是用来解决什么问题的？</a:t>
            </a:r>
            <a:endPar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650875" y="2314575"/>
            <a:ext cx="11196320" cy="1198880"/>
          </a:xfrm>
          <a:prstGeom prst="rect">
            <a:avLst/>
          </a:prstGeom>
          <a:noFill/>
        </p:spPr>
        <p:txBody>
          <a:bodyPr wrap="square" rtlCol="0">
            <a:spAutoFit/>
          </a:bodyPr>
          <a:p>
            <a:r>
              <a:rPr lang="en-US" altLang="zh-CN"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jax是一种异步传输，不需要接口，直接用JS发送一个请求，然后就可以得到服务器的内容，这样最大的好处就是——页面不会不停的跳转，而是在一个页面完成，大部分一样的地方不需要重新加载（例如，顶部和底部），改善了用户体验。</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8"/>
          <p:cNvSpPr txBox="1"/>
          <p:nvPr/>
        </p:nvSpPr>
        <p:spPr>
          <a:xfrm>
            <a:off x="1026160" y="4147820"/>
            <a:ext cx="10081895" cy="368935"/>
          </a:xfrm>
          <a:prstGeom prst="rect">
            <a:avLst/>
          </a:prstGeom>
          <a:noFill/>
        </p:spPr>
        <p:txBody>
          <a:bodyPr wrap="square" lIns="0" tIns="0" rIns="0" bIns="0" rtlCol="0" anchor="ctr">
            <a:spAutoFit/>
          </a:bodyPr>
          <a:p>
            <a:r>
              <a:rPr lang="en-US" altLang="zh-CN"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总结：1.减少数据获取量   2.提升用户体验</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3"/>
                                        </p:tgtEl>
                                        <p:attrNameLst>
                                          <p:attrName>style.visibility</p:attrName>
                                        </p:attrNameLst>
                                      </p:cBhvr>
                                      <p:to>
                                        <p:strVal val="visible"/>
                                      </p:to>
                                    </p:set>
                                    <p:animEffect transition="in" filter="barn(inVertical)">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886460" y="618490"/>
            <a:ext cx="7350760" cy="492125"/>
          </a:xfrm>
          <a:prstGeom prst="rect">
            <a:avLst/>
          </a:prstGeom>
          <a:noFill/>
        </p:spPr>
        <p:txBody>
          <a:bodyPr wrap="square" lIns="0" tIns="0" rIns="0" bIns="0" rtlCol="0" anchor="ctr">
            <a:spAutoFit/>
          </a:bodyPr>
          <a:lstStyle/>
          <a:p>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2.6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为什么用</a:t>
            </a:r>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JSON</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来写</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？它又是什么？</a:t>
            </a:r>
            <a:endPar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783590" y="1742440"/>
            <a:ext cx="11196320" cy="460375"/>
          </a:xfrm>
          <a:prstGeom prst="rect">
            <a:avLst/>
          </a:prstGeom>
          <a:noFill/>
        </p:spPr>
        <p:txBody>
          <a:bodyPr wrap="square" rtlCol="0">
            <a:spAutoFit/>
          </a:bodyPr>
          <a:p>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SON 是一种轻量级的数据交换格式。</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83590" y="2434590"/>
            <a:ext cx="11291570" cy="3846195"/>
          </a:xfrm>
          <a:prstGeom prst="rect">
            <a:avLst/>
          </a:prstGeom>
          <a:noFill/>
        </p:spPr>
        <p:txBody>
          <a:bodyPr wrap="none" rtlCol="0">
            <a:spAutoFit/>
          </a:bodyPr>
          <a:p>
            <a:pPr algn="l"/>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JSON和XML的比较</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l"/>
            </a:pP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可读性</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JSON和XML的可读性可谓不相上下，一边是简易的语法，一边是规范的标签形式，很难分出胜负。</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l"/>
            </a:pP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可扩展性</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XML天生有很好的扩展性，JSON当然也有，没有什么是XML能扩展，而JSON却不能。不过JSON</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在Javascript主场作战，可以存储Javascript复合对象，有着xml不可比拟的优势。</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l"/>
            </a:pP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编码难度</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XML有丰富的编码工具，比如Dom4j、JDom等，JSON也有提供的工具。无工具的情况下，一样能</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很快的写出想要的xml文档和JSON字符串，不过，xml文档要多很多结构上的字符。</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plus(in)">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000" fill="hold">
                                          <p:stCondLst>
                                            <p:cond delay="0"/>
                                          </p:stCondLst>
                                        </p:cTn>
                                        <p:tgtEl>
                                          <p:spTgt spid="3"/>
                                        </p:tgtEl>
                                        <p:attrNameLst>
                                          <p:attrName>style.visibility</p:attrName>
                                        </p:attrNameLst>
                                      </p:cBhvr>
                                      <p:to>
                                        <p:strVal val="visible"/>
                                      </p:to>
                                    </p:set>
                                    <p:animEffect transition="in" filter="plus(in)">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TextBox 8"/>
          <p:cNvSpPr txBox="1"/>
          <p:nvPr/>
        </p:nvSpPr>
        <p:spPr>
          <a:xfrm>
            <a:off x="942340" y="757555"/>
            <a:ext cx="5659755" cy="492125"/>
          </a:xfrm>
          <a:prstGeom prst="rect">
            <a:avLst/>
          </a:prstGeom>
          <a:noFill/>
        </p:spPr>
        <p:txBody>
          <a:bodyPr wrap="square" lIns="0" tIns="0" rIns="0" bIns="0" rtlCol="0" anchor="ctr">
            <a:spAutoFit/>
          </a:bodyPr>
          <a:lstStyle/>
          <a:p>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2.7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是否有比</a:t>
            </a:r>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JSON</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更简洁的？</a:t>
            </a:r>
            <a:endPar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746760" y="2059305"/>
            <a:ext cx="11196320" cy="4523105"/>
          </a:xfrm>
          <a:prstGeom prst="rect">
            <a:avLst/>
          </a:prstGeom>
          <a:noFill/>
        </p:spPr>
        <p:txBody>
          <a:bodyPr wrap="square" rtlCol="0">
            <a:spAutoFit/>
          </a:bodyPr>
          <a:p>
            <a:r>
              <a:rPr lang="en-US" altLang="zh-CN"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YAML</a:t>
            </a:r>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JSON它主要面向提高性能和文件尺寸的大小，因为它几乎不使用空格和关闭标签，这就给内容增加了复杂性，它的关闭标识就像下地狱一样，这就是JavaFx代码（它基于JSON）中可见的最痛苦的了，在数据文件中，使用UI结构使结果更复杂，其复杂程度几乎使文件变 得无法理解。</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而大部分YAML文件内容就是真实的数据，没有了无穷尽的打开和关闭标记列表，在XML中，这些标记往往比它们描述的数据还大，YAML更适合需要手工维护的数据文件类型。</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plus(in)">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5150"/>
            <a:ext cx="12858750" cy="72429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2951480" y="3632200"/>
            <a:ext cx="6956425" cy="97028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7837" y="1464170"/>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2"/>
            </p:custDataLst>
          </p:nvPr>
        </p:nvSpPr>
        <p:spPr>
          <a:xfrm>
            <a:off x="3733800" y="3870960"/>
            <a:ext cx="5387975"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用什么样的方式写接口文档？</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bldLvl="0" animBg="1"/>
      <p:bldP spid="3"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1069975" y="623570"/>
            <a:ext cx="5659755" cy="492125"/>
          </a:xfrm>
          <a:prstGeom prst="rect">
            <a:avLst/>
          </a:prstGeom>
          <a:noFill/>
        </p:spPr>
        <p:txBody>
          <a:bodyPr wrap="square" lIns="0" tIns="0" rIns="0" bIns="0" rtlCol="0" anchor="ctr">
            <a:spAutoFit/>
          </a:bodyPr>
          <a:lstStyle/>
          <a:p>
            <a:r>
              <a:rPr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用什么样的方式写接口文档</a:t>
            </a:r>
            <a:r>
              <a:rPr 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a:t>
            </a:r>
            <a:endParaRPr 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900430" y="1515110"/>
            <a:ext cx="5158740" cy="398780"/>
          </a:xfrm>
          <a:prstGeom prst="rect">
            <a:avLst/>
          </a:prstGeom>
          <a:noFill/>
        </p:spPr>
        <p:txBody>
          <a:bodyPr wrap="square" rtlCol="0">
            <a:spAutoFit/>
          </a:bodyPr>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我们可以采用画表格的方式来描述接口文档</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3.27 接口文档  表格化"/>
          <p:cNvPicPr>
            <a:picLocks noChangeAspect="1"/>
          </p:cNvPicPr>
          <p:nvPr/>
        </p:nvPicPr>
        <p:blipFill>
          <a:blip r:embed="rId1"/>
          <a:stretch>
            <a:fillRect/>
          </a:stretch>
        </p:blipFill>
        <p:spPr>
          <a:xfrm>
            <a:off x="8583930" y="1913890"/>
            <a:ext cx="3217545" cy="4385310"/>
          </a:xfrm>
          <a:prstGeom prst="rect">
            <a:avLst/>
          </a:prstGeom>
        </p:spPr>
      </p:pic>
      <p:pic>
        <p:nvPicPr>
          <p:cNvPr id="3" name="图片 2"/>
          <p:cNvPicPr>
            <a:picLocks noChangeAspect="1"/>
          </p:cNvPicPr>
          <p:nvPr/>
        </p:nvPicPr>
        <p:blipFill>
          <a:blip r:embed="rId2"/>
          <a:stretch>
            <a:fillRect/>
          </a:stretch>
        </p:blipFill>
        <p:spPr>
          <a:xfrm>
            <a:off x="732155" y="2933065"/>
            <a:ext cx="7215505" cy="309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plus(in)">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000" fill="hold">
                                          <p:stCondLst>
                                            <p:cond delay="0"/>
                                          </p:stCondLst>
                                        </p:cTn>
                                        <p:tgtEl>
                                          <p:spTgt spid="4"/>
                                        </p:tgtEl>
                                        <p:attrNameLst>
                                          <p:attrName>style.visibility</p:attrName>
                                        </p:attrNameLst>
                                      </p:cBhvr>
                                      <p:to>
                                        <p:strVal val="visible"/>
                                      </p:to>
                                    </p:set>
                                    <p:animEffect transition="in" filter="plus(in)">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5150"/>
            <a:ext cx="12858750" cy="72429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2951480" y="3632200"/>
            <a:ext cx="6956425" cy="97028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7837" y="1464170"/>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2"/>
            </p:custDataLst>
          </p:nvPr>
        </p:nvSpPr>
        <p:spPr>
          <a:xfrm>
            <a:off x="3736340" y="3804920"/>
            <a:ext cx="5387975" cy="9848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en-US" altLang="zh-CN"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r>
              <a:rPr lang="zh-CN" altLang="en-US"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思想</a:t>
            </a:r>
            <a:r>
              <a:rPr lang="en-US" altLang="zh-CN"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&amp;</a:t>
            </a:r>
            <a:r>
              <a:rPr lang="zh-CN" altLang="en-US"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思维模式升华</a:t>
            </a:r>
            <a:endParaRPr lang="en-US" altLang="zh-CN"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bldLvl="0" animBg="1"/>
      <p:bldP spid="3" grpId="0" bldLvl="0" animBg="1"/>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67080" y="675640"/>
            <a:ext cx="4669790" cy="984885"/>
          </a:xfrm>
          <a:prstGeom prst="rect">
            <a:avLst/>
          </a:prstGeom>
          <a:noFill/>
        </p:spPr>
        <p:txBody>
          <a:bodyPr wrap="square" lIns="0" tIns="0" rIns="0" bIns="0" rtlCol="0" anchor="ctr">
            <a:spAutoFit/>
          </a:bodyPr>
          <a:lstStyle/>
          <a:p>
            <a:pPr algn="ctr"/>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思想</a:t>
            </a:r>
            <a:r>
              <a:rPr lang="en-US" altLang="zh-CN"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&amp;</a:t>
            </a:r>
            <a:r>
              <a:rPr lang="zh-CN" altLang="en-US"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思维模式升华</a:t>
            </a:r>
            <a:endParaRPr lang="en-US" altLang="zh-CN" sz="32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ctr"/>
            <a:endParaRPr lang="en-US" altLang="zh-CN" sz="3200" b="1" dirty="0" smtClean="0">
              <a:solidFill>
                <a:schemeClr val="bg1">
                  <a:lumMod val="65000"/>
                </a:schemeClr>
              </a:solidFill>
              <a:latin typeface="Arial" panose="020B0604020202020204" pitchFamily="34" charset="0"/>
              <a:ea typeface="微软雅黑" panose="020B0503020204020204" pitchFamily="34" charset="-122"/>
              <a:cs typeface="宋体" panose="02010600030101010101" pitchFamily="2" charset="-122"/>
              <a:sym typeface="Arial" panose="020B0604020202020204" pitchFamily="34" charset="0"/>
            </a:endParaRPr>
          </a:p>
        </p:txBody>
      </p:sp>
      <p:sp>
        <p:nvSpPr>
          <p:cNvPr id="2" name="文本框 1"/>
          <p:cNvSpPr txBox="1"/>
          <p:nvPr/>
        </p:nvSpPr>
        <p:spPr>
          <a:xfrm>
            <a:off x="767080" y="1965325"/>
            <a:ext cx="11323955" cy="3784600"/>
          </a:xfrm>
          <a:prstGeom prst="rect">
            <a:avLst/>
          </a:prstGeom>
          <a:noFill/>
        </p:spPr>
        <p:txBody>
          <a:bodyPr wrap="square" rtlCol="0">
            <a:spAutoFit/>
          </a:bodyPr>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1.做事情要总结，有自己的方法论 ，每次遇到一个问题，学会后期去总结，下次遇到相同的问题，就有了自己解决的思想和方法，这时候就是思维境界提升</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2.世上所有东西都不是一成不变的，在某个领域，我们需要学会找到，现在当前一切不舒服的地方，然后用自己的知识和能力，去尝试改变它</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3.经常反问自己，为什么我这段时间，在这个方面花的时间比较长？  思考自己最近几天时间花在哪里了？ 是不是哪一块知识点没掌握好？然后进行归纳总结到笔记本</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4.不要去死记硬背什么理论，要自己去理解，用自己的话能讲出来的才是自己的</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5.程序员的水平高低，看的不是当前写的速度，而是看后期需求变动，我需要多少时间去修改</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plus(in)">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50"/>
            <a:ext cx="12858750" cy="72429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259"/>
          <p:cNvSpPr>
            <a:spLocks noChangeArrowheads="1"/>
          </p:cNvSpPr>
          <p:nvPr/>
        </p:nvSpPr>
        <p:spPr bwMode="auto">
          <a:xfrm>
            <a:off x="2495550" y="1914469"/>
            <a:ext cx="7867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solidFill>
                <a:cs typeface="Arial" panose="020B0604020202020204" pitchFamily="34" charset="0"/>
              </a:rPr>
              <a:t>Thank you</a:t>
            </a:r>
            <a:endParaRPr lang="zh-CN" altLang="en-US" sz="9600" b="1" cap="all" dirty="0">
              <a:solidFill>
                <a:schemeClr val="bg1"/>
              </a:solidFill>
              <a:cs typeface="Arial" panose="020B0604020202020204" pitchFamily="34" charset="0"/>
            </a:endParaRPr>
          </a:p>
        </p:txBody>
      </p:sp>
      <p:sp>
        <p:nvSpPr>
          <p:cNvPr id="10" name="矩形 259"/>
          <p:cNvSpPr>
            <a:spLocks noChangeArrowheads="1"/>
          </p:cNvSpPr>
          <p:nvPr/>
        </p:nvSpPr>
        <p:spPr bwMode="auto">
          <a:xfrm>
            <a:off x="3263125" y="4449123"/>
            <a:ext cx="63325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000" dirty="0">
                <a:solidFill>
                  <a:schemeClr val="bg1"/>
                </a:solidFill>
                <a:cs typeface="Arial" panose="020B0604020202020204" pitchFamily="34" charset="0"/>
              </a:rPr>
              <a:t>感谢聆听</a:t>
            </a:r>
            <a:endParaRPr lang="zh-CN" altLang="en-US" sz="4000" dirty="0">
              <a:solidFill>
                <a:schemeClr val="bg1"/>
              </a:solidFill>
              <a:cs typeface="Arial" panose="020B0604020202020204" pitchFamily="34" charset="0"/>
            </a:endParaRPr>
          </a:p>
        </p:txBody>
      </p:sp>
      <p:sp>
        <p:nvSpPr>
          <p:cNvPr id="3" name="矩形 259"/>
          <p:cNvSpPr>
            <a:spLocks noChangeArrowheads="1"/>
          </p:cNvSpPr>
          <p:nvPr/>
        </p:nvSpPr>
        <p:spPr bwMode="auto">
          <a:xfrm>
            <a:off x="6311125" y="6365553"/>
            <a:ext cx="633250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dirty="0">
                <a:solidFill>
                  <a:schemeClr val="bg1"/>
                </a:solidFill>
                <a:cs typeface="Arial" panose="020B0604020202020204" pitchFamily="34" charset="0"/>
              </a:rPr>
              <a:t>2019.4.5  </a:t>
            </a:r>
            <a:r>
              <a:rPr lang="zh-CN" altLang="en-US" sz="2000" dirty="0">
                <a:solidFill>
                  <a:schemeClr val="bg1"/>
                </a:solidFill>
                <a:cs typeface="Arial" panose="020B0604020202020204" pitchFamily="34" charset="0"/>
              </a:rPr>
              <a:t>上海</a:t>
            </a:r>
            <a:r>
              <a:rPr lang="en-US" altLang="zh-CN" sz="2000" dirty="0">
                <a:solidFill>
                  <a:schemeClr val="bg1"/>
                </a:solidFill>
                <a:cs typeface="Arial" panose="020B0604020202020204" pitchFamily="34" charset="0"/>
              </a:rPr>
              <a:t>WEB-</a:t>
            </a:r>
            <a:r>
              <a:rPr lang="zh-CN" altLang="en-US" sz="2000" dirty="0">
                <a:solidFill>
                  <a:schemeClr val="bg1"/>
                </a:solidFill>
                <a:cs typeface="Arial" panose="020B0604020202020204" pitchFamily="34" charset="0"/>
              </a:rPr>
              <a:t>林钟远</a:t>
            </a:r>
            <a:endParaRPr lang="zh-CN" altLang="en-US" sz="2000"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cru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anim calcmode="lin" valueType="num">
                                      <p:cBhvr>
                                        <p:cTn id="1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9"/>
                                        </p:tgtEl>
                                      </p:cBhvr>
                                    </p:animEffect>
                                  </p:childTnLst>
                                </p:cTn>
                              </p:par>
                            </p:childTnLst>
                          </p:cTn>
                        </p:par>
                        <p:par>
                          <p:cTn id="16" fill="hold">
                            <p:stCondLst>
                              <p:cond delay="1399"/>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par>
                          <p:cTn id="20" fill="hold">
                            <p:stCondLst>
                              <p:cond delay="1899"/>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par>
                          <p:cTn id="28" fill="hold">
                            <p:stCondLst>
                              <p:cond delay="2549"/>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0"/>
                                        </p:tgtEl>
                                      </p:cBhvr>
                                    </p:animEffect>
                                    <p:animScale>
                                      <p:cBhvr>
                                        <p:cTn id="31" dur="250" autoRev="1" fill="hold"/>
                                        <p:tgtEl>
                                          <p:spTgt spid="10"/>
                                        </p:tgtEl>
                                      </p:cBhvr>
                                      <p:by x="105000" y="105000"/>
                                    </p:animScale>
                                  </p:childTnLst>
                                </p:cTn>
                              </p:par>
                            </p:childTnLst>
                          </p:cTn>
                        </p:par>
                        <p:par>
                          <p:cTn id="32" fill="hold">
                            <p:stCondLst>
                              <p:cond delay="3049"/>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
                                        </p:tgtEl>
                                        <p:attrNameLst>
                                          <p:attrName>ppt_y</p:attrName>
                                        </p:attrNameLst>
                                      </p:cBhvr>
                                      <p:tavLst>
                                        <p:tav tm="0">
                                          <p:val>
                                            <p:strVal val="#ppt_y"/>
                                          </p:val>
                                        </p:tav>
                                        <p:tav tm="100000">
                                          <p:val>
                                            <p:strVal val="#ppt_y"/>
                                          </p:val>
                                        </p:tav>
                                      </p:tavLst>
                                    </p:anim>
                                    <p:anim calcmode="lin" valueType="num">
                                      <p:cBhvr>
                                        <p:cTn id="37"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
                                        </p:tgtEl>
                                      </p:cBhvr>
                                    </p:animEffect>
                                  </p:childTnLst>
                                </p:cTn>
                              </p:par>
                            </p:childTnLst>
                          </p:cTn>
                        </p:par>
                        <p:par>
                          <p:cTn id="40" fill="hold">
                            <p:stCondLst>
                              <p:cond delay="4449"/>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3"/>
                                        </p:tgtEl>
                                      </p:cBhvr>
                                    </p:animEffect>
                                    <p:animScale>
                                      <p:cBhvr>
                                        <p:cTn id="43"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p:bldP spid="9" grpId="1"/>
      <p:bldP spid="10" grpId="0"/>
      <p:bldP spid="10"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60950" y="570865"/>
            <a:ext cx="7797800" cy="6127750"/>
          </a:xfrm>
          <a:prstGeom prst="rect">
            <a:avLst/>
          </a:prstGeom>
          <a:solidFill>
            <a:schemeClr val="accent2">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570865"/>
            <a:ext cx="5060950" cy="612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MH_Others_1"/>
          <p:cNvSpPr txBox="1"/>
          <p:nvPr>
            <p:custDataLst>
              <p:tags r:id="rId1"/>
            </p:custDataLst>
          </p:nvPr>
        </p:nvSpPr>
        <p:spPr>
          <a:xfrm>
            <a:off x="1388815" y="2365779"/>
            <a:ext cx="3078072" cy="1769715"/>
          </a:xfrm>
          <a:prstGeom prst="rect">
            <a:avLst/>
          </a:prstGeom>
          <a:noFill/>
        </p:spPr>
        <p:txBody>
          <a:bodyPr vert="horz" wrap="square" lIns="0" tIns="0" rIns="0" bIns="0" rtlCol="0" anchor="ctr" anchorCtr="0">
            <a:spAutoFit/>
          </a:bodyPr>
          <a:lstStyle/>
          <a:p>
            <a:pPr algn="ctr"/>
            <a:r>
              <a:rPr lang="zh-CN" altLang="en-US" sz="115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15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a:off x="1278203" y="4221948"/>
            <a:ext cx="3299296" cy="677108"/>
          </a:xfrm>
          <a:prstGeom prst="rect">
            <a:avLst/>
          </a:prstGeom>
          <a:noFill/>
        </p:spPr>
        <p:txBody>
          <a:bodyPr wrap="square" lIns="0" tIns="0" rIns="0" bIns="0">
            <a:spAutoFit/>
          </a:bodyPr>
          <a:lstStyle/>
          <a:p>
            <a:pPr algn="ctr">
              <a:defRPr/>
            </a:pPr>
            <a:r>
              <a:rPr lang="en-US" altLang="zh-CN" sz="4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Entry_1"/>
          <p:cNvSpPr/>
          <p:nvPr>
            <p:custDataLst>
              <p:tags r:id="rId3"/>
            </p:custDataLst>
          </p:nvPr>
        </p:nvSpPr>
        <p:spPr>
          <a:xfrm>
            <a:off x="6818911" y="1696330"/>
            <a:ext cx="2466542" cy="5384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什么是接口？</a:t>
            </a:r>
            <a:endPar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Entry_1"/>
          <p:cNvSpPr/>
          <p:nvPr>
            <p:custDataLst>
              <p:tags r:id="rId4"/>
            </p:custDataLst>
          </p:nvPr>
        </p:nvSpPr>
        <p:spPr>
          <a:xfrm>
            <a:off x="6818911" y="2549135"/>
            <a:ext cx="2466542" cy="5384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接口文档是什么？</a:t>
            </a:r>
            <a:endPar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5"/>
            </p:custDataLst>
          </p:nvPr>
        </p:nvSpPr>
        <p:spPr>
          <a:xfrm>
            <a:off x="6818630" y="3346768"/>
            <a:ext cx="4152265" cy="5384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r>
              <a:rPr 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写接口文档用什么样的方式？</a:t>
            </a:r>
            <a:endPar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1"/>
          <p:cNvSpPr/>
          <p:nvPr>
            <p:custDataLst>
              <p:tags r:id="rId6"/>
            </p:custDataLst>
          </p:nvPr>
        </p:nvSpPr>
        <p:spPr>
          <a:xfrm>
            <a:off x="6818630" y="4135438"/>
            <a:ext cx="4152265" cy="5384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思想</a:t>
            </a: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&amp;</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思维模式升华</a:t>
            </a:r>
            <a:endPar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airplane"/>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8" grpId="0"/>
      <p:bldP spid="19" grpId="0"/>
      <p:bldP spid="11" grpId="0" bldLvl="0" animBg="1"/>
      <p:bldP spid="12" grpId="0" bldLvl="0" animBg="1"/>
      <p:bldP spid="20" grpId="0" bldLvl="0" animBg="1"/>
      <p:bldP spid="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5150"/>
            <a:ext cx="12858750" cy="72429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053175" y="3615792"/>
            <a:ext cx="4381561" cy="970076"/>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734322" y="1683245"/>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2"/>
            </p:custDataLst>
          </p:nvPr>
        </p:nvSpPr>
        <p:spPr>
          <a:xfrm>
            <a:off x="5160695" y="3855401"/>
            <a:ext cx="2536091"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什么是接口？</a:t>
            </a:r>
            <a:endParaRPr 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000" fill="hold">
                                          <p:stCondLst>
                                            <p:cond delay="0"/>
                                          </p:stCondLst>
                                        </p:cTn>
                                        <p:tgtEl>
                                          <p:spTgt spid="5"/>
                                        </p:tgtEl>
                                        <p:attrNameLst>
                                          <p:attrName>style.visibility</p:attrName>
                                        </p:attrNameLst>
                                      </p:cBhvr>
                                      <p:to>
                                        <p:strVal val="visible"/>
                                      </p:to>
                                    </p:set>
                                    <p:anim by="(-#ppt_w*2)" calcmode="lin" valueType="num">
                                      <p:cBhvr rctx="PPT">
                                        <p:cTn id="25" dur="1000" autoRev="1" fill="hold">
                                          <p:stCondLst>
                                            <p:cond delay="0"/>
                                          </p:stCondLst>
                                        </p:cTn>
                                        <p:tgtEl>
                                          <p:spTgt spid="5"/>
                                        </p:tgtEl>
                                        <p:attrNameLst>
                                          <p:attrName>ppt_w</p:attrName>
                                        </p:attrNameLst>
                                      </p:cBhvr>
                                    </p:anim>
                                    <p:anim by="(#ppt_w*0.50)" calcmode="lin" valueType="num">
                                      <p:cBhvr>
                                        <p:cTn id="26" dur="10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bldLvl="0" animBg="1"/>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6"/>
          <p:cNvGrpSpPr/>
          <p:nvPr/>
        </p:nvGrpSpPr>
        <p:grpSpPr>
          <a:xfrm>
            <a:off x="6785610" y="661035"/>
            <a:ext cx="6027420" cy="3264535"/>
            <a:chOff x="4500562" y="1067342"/>
            <a:chExt cx="4286248" cy="1933036"/>
          </a:xfrm>
        </p:grpSpPr>
        <p:sp>
          <p:nvSpPr>
            <p:cNvPr id="38" name="Rectangle 37"/>
            <p:cNvSpPr/>
            <p:nvPr/>
          </p:nvSpPr>
          <p:spPr>
            <a:xfrm>
              <a:off x="4500562" y="1285866"/>
              <a:ext cx="4286248" cy="17145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9"/>
            <p:cNvGrpSpPr/>
            <p:nvPr/>
          </p:nvGrpSpPr>
          <p:grpSpPr>
            <a:xfrm>
              <a:off x="5373152" y="1067342"/>
              <a:ext cx="3342939" cy="1628108"/>
              <a:chOff x="1372624" y="1210218"/>
              <a:chExt cx="3342939" cy="1628108"/>
            </a:xfrm>
          </p:grpSpPr>
          <p:sp>
            <p:nvSpPr>
              <p:cNvPr id="52" name="Rectangle 51"/>
              <p:cNvSpPr/>
              <p:nvPr/>
            </p:nvSpPr>
            <p:spPr>
              <a:xfrm>
                <a:off x="1372624" y="1608417"/>
                <a:ext cx="2668745" cy="1229909"/>
              </a:xfrm>
              <a:prstGeom prst="rect">
                <a:avLst/>
              </a:prstGeom>
            </p:spPr>
            <p:txBody>
              <a:bodyPr wrap="square" lIns="0" tIns="0" rIns="0" bIns="0">
                <a:spAutoFit/>
              </a:bodyPr>
              <a:lstStyle/>
              <a:p>
                <a:pPr>
                  <a:lnSpc>
                    <a:spcPct val="150000"/>
                  </a:lnSpc>
                </a:pPr>
                <a:r>
                  <a:rPr lang="zh-CN" altLang="en-US" sz="1800" dirty="0" smtClean="0">
                    <a:solidFill>
                      <a:schemeClr val="accent6">
                        <a:lumMod val="20000"/>
                        <a:lumOff val="80000"/>
                      </a:schemeClr>
                    </a:solidFill>
                    <a:latin typeface="Arial" panose="020B0604020202020204" pitchFamily="34" charset="0"/>
                    <a:ea typeface="微软雅黑" panose="020B0503020204020204" pitchFamily="34" charset="-122"/>
                    <a:sym typeface="Arial" panose="020B0604020202020204" pitchFamily="34" charset="0"/>
                  </a:rPr>
                  <a:t>我们可以把接口比喻成一个取款机，前端就是去取钱的，后端是放钞票的，如果前后端不配合，前端一毛钱也拿不到，或者我们就自己塞几张白纸进去，当真钞来拿（假数据）。</a:t>
                </a:r>
                <a:endParaRPr lang="zh-CN" altLang="en-US" sz="1800" dirty="0" smtClean="0">
                  <a:solidFill>
                    <a:schemeClr val="accent6">
                      <a:lumMod val="20000"/>
                      <a:lumOff val="8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Rectangle 52"/>
              <p:cNvSpPr/>
              <p:nvPr/>
            </p:nvSpPr>
            <p:spPr>
              <a:xfrm rot="10800000">
                <a:off x="4041321" y="1210218"/>
                <a:ext cx="674242" cy="1320454"/>
              </a:xfrm>
              <a:prstGeom prst="rect">
                <a:avLst/>
              </a:prstGeom>
            </p:spPr>
            <p:txBody>
              <a:bodyPr wrap="square" lIns="0" tIns="0" rIns="0" bIns="0">
                <a:spAutoFit/>
              </a:bodyPr>
              <a:lstStyle/>
              <a:p>
                <a:r>
                  <a:rPr lang="en-US" sz="13500"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en-US" sz="13500" dirty="0">
                  <a:solidFill>
                    <a:schemeClr val="bg1"/>
                  </a:solidFill>
                  <a:latin typeface="Arial" panose="020B0604020202020204" pitchFamily="34" charset="0"/>
                  <a:ea typeface="微软雅黑" panose="020B0503020204020204" pitchFamily="34" charset="-122"/>
                  <a:cs typeface="Open Sans Light" pitchFamily="34" charset="0"/>
                  <a:sym typeface="Arial" panose="020B0604020202020204" pitchFamily="34" charset="0"/>
                </a:endParaRPr>
              </a:p>
            </p:txBody>
          </p:sp>
        </p:grpSp>
      </p:grpSp>
      <p:grpSp>
        <p:nvGrpSpPr>
          <p:cNvPr id="6" name="Group 25"/>
          <p:cNvGrpSpPr/>
          <p:nvPr/>
        </p:nvGrpSpPr>
        <p:grpSpPr>
          <a:xfrm>
            <a:off x="3631529" y="4505715"/>
            <a:ext cx="5926796" cy="2410900"/>
            <a:chOff x="285720" y="3000378"/>
            <a:chExt cx="4214842" cy="1714512"/>
          </a:xfrm>
          <a:solidFill>
            <a:schemeClr val="accent2">
              <a:lumMod val="40000"/>
              <a:lumOff val="60000"/>
            </a:schemeClr>
          </a:solidFill>
        </p:grpSpPr>
        <p:sp>
          <p:nvSpPr>
            <p:cNvPr id="54" name="Rectangle 53"/>
            <p:cNvSpPr/>
            <p:nvPr/>
          </p:nvSpPr>
          <p:spPr>
            <a:xfrm>
              <a:off x="285720" y="3000378"/>
              <a:ext cx="4214842" cy="1714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56"/>
            <p:cNvSpPr/>
            <p:nvPr/>
          </p:nvSpPr>
          <p:spPr>
            <a:xfrm>
              <a:off x="844684" y="3693554"/>
              <a:ext cx="3319116" cy="328299"/>
            </a:xfrm>
            <a:prstGeom prst="rect">
              <a:avLst/>
            </a:prstGeom>
            <a:grpFill/>
          </p:spPr>
          <p:txBody>
            <a:bodyPr wrap="square" lIns="0" tIns="0" rIns="0" bIns="0">
              <a:spAutoFit/>
            </a:bodyPr>
            <a:lstStyle/>
            <a:p>
              <a:pPr>
                <a:lnSpc>
                  <a:spcPct val="150000"/>
                </a:lnSpc>
              </a:pPr>
              <a:r>
                <a:rPr lang="zh-CN" altLang="en-US" sz="2000" dirty="0" smtClean="0">
                  <a:solidFill>
                    <a:srgbClr val="002060"/>
                  </a:solidFill>
                  <a:latin typeface="Arial" panose="020B0604020202020204" pitchFamily="34" charset="0"/>
                  <a:ea typeface="微软雅黑" panose="020B0503020204020204" pitchFamily="34" charset="-122"/>
                  <a:sym typeface="Arial" panose="020B0604020202020204" pitchFamily="34" charset="0"/>
                </a:rPr>
                <a:t>总结： 接口就是前后端交互的一个载体</a:t>
              </a:r>
              <a:endParaRPr lang="zh-CN" altLang="en-US" sz="2000" dirty="0" smtClean="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Group 26"/>
          <p:cNvGrpSpPr/>
          <p:nvPr/>
        </p:nvGrpSpPr>
        <p:grpSpPr>
          <a:xfrm>
            <a:off x="342265" y="1002030"/>
            <a:ext cx="6027420" cy="2923540"/>
            <a:chOff x="4500558" y="1285866"/>
            <a:chExt cx="4286252" cy="1714512"/>
          </a:xfrm>
        </p:grpSpPr>
        <p:sp>
          <p:nvSpPr>
            <p:cNvPr id="9" name="Rectangle 37"/>
            <p:cNvSpPr/>
            <p:nvPr/>
          </p:nvSpPr>
          <p:spPr>
            <a:xfrm>
              <a:off x="4500562" y="1285866"/>
              <a:ext cx="4286248" cy="17145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Group 49"/>
            <p:cNvGrpSpPr/>
            <p:nvPr/>
          </p:nvGrpSpPr>
          <p:grpSpPr>
            <a:xfrm>
              <a:off x="4500558" y="1285866"/>
              <a:ext cx="3413514" cy="1534440"/>
              <a:chOff x="500030" y="1428742"/>
              <a:chExt cx="3413514" cy="1534440"/>
            </a:xfrm>
          </p:grpSpPr>
          <p:sp>
            <p:nvSpPr>
              <p:cNvPr id="11" name="Rectangle 51"/>
              <p:cNvSpPr/>
              <p:nvPr/>
            </p:nvSpPr>
            <p:spPr>
              <a:xfrm>
                <a:off x="1373076" y="1501155"/>
                <a:ext cx="2540468" cy="1462027"/>
              </a:xfrm>
              <a:prstGeom prst="rect">
                <a:avLst/>
              </a:prstGeom>
            </p:spPr>
            <p:txBody>
              <a:bodyPr wrap="square" lIns="0" tIns="0" rIns="0" bIns="0">
                <a:spAutoFit/>
              </a:bodyPr>
              <a:p>
                <a:pPr>
                  <a:lnSpc>
                    <a:spcPct val="150000"/>
                  </a:lnSpc>
                </a:pPr>
                <a:r>
                  <a:rPr lang="zh-CN" altLang="en-US" sz="1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接口是后端处理数据返回的一个连接处，前端通过这个接口可以拿到后端的数据，否则我们的数据就是静态的，我们写的代码，肯定是以数据库里面的数据为主的，要不然就是假代码了。</a:t>
                </a:r>
                <a:endParaRPr lang="zh-CN" altLang="en-US" sz="1800" dirty="0" smtClean="0">
                  <a:solidFill>
                    <a:schemeClr val="accent6">
                      <a:lumMod val="20000"/>
                      <a:lumOff val="8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52"/>
              <p:cNvSpPr/>
              <p:nvPr/>
            </p:nvSpPr>
            <p:spPr>
              <a:xfrm>
                <a:off x="500030" y="1428742"/>
                <a:ext cx="674242" cy="1148564"/>
              </a:xfrm>
              <a:prstGeom prst="rect">
                <a:avLst/>
              </a:prstGeom>
            </p:spPr>
            <p:txBody>
              <a:bodyPr wrap="square" lIns="0" tIns="0" rIns="0" bIns="0">
                <a:spAutoFit/>
              </a:bodyPr>
              <a:p>
                <a:r>
                  <a:rPr lang="en-US" sz="13500"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en-US" sz="13500" dirty="0">
                  <a:solidFill>
                    <a:schemeClr val="bg1"/>
                  </a:solidFill>
                  <a:latin typeface="Arial" panose="020B0604020202020204" pitchFamily="34" charset="0"/>
                  <a:ea typeface="微软雅黑" panose="020B0503020204020204" pitchFamily="34" charset="-122"/>
                  <a:cs typeface="Open Sans Light" pitchFamily="34" charset="0"/>
                  <a:sym typeface="Arial" panose="020B0604020202020204" pitchFamily="34" charset="0"/>
                </a:endParaRPr>
              </a:p>
            </p:txBody>
          </p:sp>
        </p:grpSp>
      </p:grpSp>
      <p:sp>
        <p:nvSpPr>
          <p:cNvPr id="65" name="TextBox 8"/>
          <p:cNvSpPr txBox="1"/>
          <p:nvPr/>
        </p:nvSpPr>
        <p:spPr>
          <a:xfrm>
            <a:off x="674370" y="347345"/>
            <a:ext cx="3627120" cy="492125"/>
          </a:xfrm>
          <a:prstGeom prst="rect">
            <a:avLst/>
          </a:prstGeom>
          <a:noFill/>
        </p:spPr>
        <p:txBody>
          <a:bodyPr wrap="square" lIns="0" tIns="0" rIns="0" bIns="0" rtlCol="0" anchor="ctr">
            <a:spAutoFit/>
          </a:bodyPr>
          <a:p>
            <a:r>
              <a:rPr lang="en-US" altLang="zh-CN" sz="32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32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什么是接口？</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par>
                          <p:cTn id="9" fill="hold">
                            <p:stCondLst>
                              <p:cond delay="1000"/>
                            </p:stCondLst>
                            <p:childTnLst>
                              <p:par>
                                <p:cTn id="10" presetID="1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par>
                          <p:cTn id="13" fill="hold">
                            <p:stCondLst>
                              <p:cond delay="1500"/>
                            </p:stCondLst>
                            <p:childTnLst>
                              <p:par>
                                <p:cTn id="14" presetID="12" presetClass="entr" presetSubtype="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Right)">
                                      <p:cBhvr>
                                        <p:cTn id="16" dur="500"/>
                                        <p:tgtEl>
                                          <p:spTgt spid="4"/>
                                        </p:tgtEl>
                                      </p:cBhvr>
                                    </p:animEffect>
                                  </p:childTnLst>
                                </p:cTn>
                              </p:par>
                            </p:childTnLst>
                          </p:cTn>
                        </p:par>
                        <p:par>
                          <p:cTn id="17" fill="hold">
                            <p:stCondLst>
                              <p:cond delay="2000"/>
                            </p:stCondLst>
                            <p:childTnLst>
                              <p:par>
                                <p:cTn id="18" presetID="1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lide(from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5150"/>
            <a:ext cx="12858750" cy="72429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3983990" y="3254375"/>
            <a:ext cx="5384800" cy="97028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6086112" y="1353680"/>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2"/>
            </p:custDataLst>
          </p:nvPr>
        </p:nvSpPr>
        <p:spPr>
          <a:xfrm>
            <a:off x="5408345" y="3494086"/>
            <a:ext cx="2536091"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接口文档</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p:cNvSpPr txBox="1"/>
          <p:nvPr/>
        </p:nvSpPr>
        <p:spPr>
          <a:xfrm>
            <a:off x="7185025" y="4646930"/>
            <a:ext cx="2985135" cy="307340"/>
          </a:xfrm>
          <a:prstGeom prst="rect">
            <a:avLst/>
          </a:prstGeom>
          <a:noFill/>
        </p:spPr>
        <p:txBody>
          <a:bodyPr wrap="square" lIns="0" tIns="0" rIns="0" bIns="0" rtlCol="0">
            <a:spAutoFit/>
          </a:bodyPr>
          <a:lstStyle/>
          <a:p>
            <a:pPr marL="171450" lvl="1" indent="-171450" algn="ctr">
              <a:buFont typeface="Arial" panose="020B0604020202020204" pitchFamily="34" charset="0"/>
              <a:buChar char="•"/>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为什么要写接口文档？</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3503930" y="4646930"/>
            <a:ext cx="2983865" cy="307340"/>
          </a:xfrm>
          <a:prstGeom prst="rect">
            <a:avLst/>
          </a:prstGeom>
          <a:noFill/>
        </p:spPr>
        <p:txBody>
          <a:bodyPr wrap="square" lIns="0" tIns="0" rIns="0" bIns="0" rtlCol="0">
            <a:spAutoFit/>
          </a:bodyPr>
          <a:lstStyle/>
          <a:p>
            <a:pPr marL="171450" lvl="1" indent="-171450" algn="ctr">
              <a:buFont typeface="Arial" panose="020B0604020202020204" pitchFamily="34" charset="0"/>
              <a:buChar char="•"/>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什么是接口文档？</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7106285" y="5101590"/>
            <a:ext cx="3142615" cy="307340"/>
          </a:xfrm>
          <a:prstGeom prst="rect">
            <a:avLst/>
          </a:prstGeom>
          <a:noFill/>
        </p:spPr>
        <p:txBody>
          <a:bodyPr wrap="square" lIns="0" tIns="0" rIns="0" bIns="0" rtlCol="0">
            <a:spAutoFit/>
          </a:bodyPr>
          <a:lstStyle/>
          <a:p>
            <a:pPr marL="171450" lvl="1" indent="-171450" algn="ctr">
              <a:buFont typeface="Arial" panose="020B0604020202020204" pitchFamily="34" charset="0"/>
              <a:buChar char="•"/>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返回的参数如何定义？</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3605530" y="5101590"/>
            <a:ext cx="3500755" cy="307340"/>
          </a:xfrm>
          <a:prstGeom prst="rect">
            <a:avLst/>
          </a:prstGeom>
          <a:noFill/>
        </p:spPr>
        <p:txBody>
          <a:bodyPr wrap="square" lIns="0" tIns="0" rIns="0" bIns="0" rtlCol="0">
            <a:spAutoFit/>
          </a:bodyPr>
          <a:lstStyle/>
          <a:p>
            <a:pPr marL="171450" lvl="1" indent="-171450" algn="ctr">
              <a:buFont typeface="Arial" panose="020B0604020202020204" pitchFamily="34" charset="0"/>
              <a:buChar char="•"/>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接口文档的规范是什么？</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 grpId="0" bldLvl="0" animBg="1"/>
      <p:bldP spid="3" grpId="0" bldLvl="0" animBg="1"/>
      <p:bldP spid="5" grpId="0" bldLvl="0" animBg="1"/>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956310" y="643890"/>
            <a:ext cx="5035550" cy="492125"/>
          </a:xfrm>
          <a:prstGeom prst="rect">
            <a:avLst/>
          </a:prstGeom>
          <a:noFill/>
        </p:spPr>
        <p:txBody>
          <a:bodyPr wrap="square" lIns="0" tIns="0" rIns="0" bIns="0" rtlCol="0" anchor="ctr">
            <a:spAutoFit/>
          </a:bodyPr>
          <a:lstStyle/>
          <a:p>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2.1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接口文档是什么？</a:t>
            </a:r>
            <a:endParaRPr lang="zh-CN" altLang="en-US" sz="4000" b="1" dirty="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956310" y="2647315"/>
            <a:ext cx="11060430" cy="1568450"/>
          </a:xfrm>
          <a:prstGeom prst="rect">
            <a:avLst/>
          </a:prstGeom>
          <a:solidFill>
            <a:schemeClr val="bg1">
              <a:lumMod val="65000"/>
            </a:schemeClr>
          </a:solidFill>
        </p:spPr>
        <p:txBody>
          <a:bodyPr wrap="square" rtlCol="0">
            <a:spAutoFit/>
          </a:bodyPr>
          <a:p>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接口文档从某种意义上来说就是一种协议，它有规范的格式和内容要求，后端按照接口协议接收前端传递的数据，前端按照接口协议传递规范的数据，并对后端返回的数据依据展示的需要做处理。这样前后端可以分离开发程序，面向接口文档来编程。</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2000" fill="hold">
                                          <p:stCondLst>
                                            <p:cond delay="0"/>
                                          </p:stCondLst>
                                        </p:cTn>
                                        <p:tgtEl>
                                          <p:spTgt spid="2"/>
                                        </p:tgtEl>
                                        <p:attrNameLst>
                                          <p:attrName>style.visibility</p:attrName>
                                        </p:attrNameLst>
                                      </p:cBhvr>
                                      <p:to>
                                        <p:strVal val="visible"/>
                                      </p:to>
                                    </p:set>
                                    <p:animEffect transition="in" filter="dissolve">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1301750" y="302895"/>
            <a:ext cx="6663690" cy="492125"/>
          </a:xfrm>
          <a:prstGeom prst="rect">
            <a:avLst/>
          </a:prstGeom>
          <a:noFill/>
        </p:spPr>
        <p:txBody>
          <a:bodyPr wrap="square" lIns="0" tIns="0" rIns="0" bIns="0" rtlCol="0" anchor="ctr">
            <a:spAutoFit/>
          </a:bodyPr>
          <a:lstStyle/>
          <a:p>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a:t>
            </a:r>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接口的规范是什么？</a:t>
            </a:r>
            <a:endPar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1179195" y="1402080"/>
            <a:ext cx="8589645" cy="398780"/>
          </a:xfrm>
          <a:prstGeom prst="rect">
            <a:avLst/>
          </a:prstGeom>
          <a:noFill/>
        </p:spPr>
        <p:txBody>
          <a:bodyPr wrap="square" rtlCol="0">
            <a:spAutoFit/>
          </a:bodyPr>
          <a:p>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接口分为四部分：请求方法、</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UR</a:t>
            </a:r>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地址、请求参数、返回值</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79195" y="2338070"/>
            <a:ext cx="8589645" cy="2861310"/>
          </a:xfrm>
          <a:prstGeom prst="rect">
            <a:avLst/>
          </a:prstGeom>
          <a:noFill/>
        </p:spPr>
        <p:txBody>
          <a:bodyPr wrap="none" rtlCol="0">
            <a:spAutoFit/>
          </a:bodyPr>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 请求方式：</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获取(get)  </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新增(post)   修改(put)   删除(delete) </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get</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请求指定的页面信息，并返回实体主体。 </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post</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请求服务器接受所指定的文档作为对所标识的URI的新的从属实体。</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put</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从客户端向服务器传送的数据取代指定的文档的内容。 </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245235" y="5431155"/>
            <a:ext cx="6659880" cy="706755"/>
          </a:xfrm>
          <a:prstGeom prst="rect">
            <a:avLst/>
          </a:prstGeom>
          <a:noFill/>
        </p:spPr>
        <p:txBody>
          <a:bodyPr wrap="none" rtlCol="0">
            <a:spAutoFit/>
          </a:bodyPr>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2、UR</a:t>
            </a:r>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地址</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：精确的定位到服务器上某个文件的某个数据</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plus(in)">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000" fill="hold">
                                          <p:stCondLst>
                                            <p:cond delay="0"/>
                                          </p:stCondLst>
                                        </p:cTn>
                                        <p:tgtEl>
                                          <p:spTgt spid="3"/>
                                        </p:tgtEl>
                                        <p:attrNameLst>
                                          <p:attrName>style.visibility</p:attrName>
                                        </p:attrNameLst>
                                      </p:cBhvr>
                                      <p:to>
                                        <p:strVal val="visible"/>
                                      </p:to>
                                    </p:set>
                                    <p:animEffect transition="in" filter="plus(in)">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grpId="0" nodeType="clickEffect">
                                  <p:stCondLst>
                                    <p:cond delay="0"/>
                                  </p:stCondLst>
                                  <p:childTnLst>
                                    <p:set>
                                      <p:cBhvr>
                                        <p:cTn id="22" dur="1000" fill="hold">
                                          <p:stCondLst>
                                            <p:cond delay="0"/>
                                          </p:stCondLst>
                                        </p:cTn>
                                        <p:tgtEl>
                                          <p:spTgt spid="4"/>
                                        </p:tgtEl>
                                        <p:attrNameLst>
                                          <p:attrName>style.visibility</p:attrName>
                                        </p:attrNameLst>
                                      </p:cBhvr>
                                      <p:to>
                                        <p:strVal val="visible"/>
                                      </p:to>
                                    </p:set>
                                    <p:animEffect transition="in" filter="plus(in)">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4065" y="586105"/>
            <a:ext cx="11915140" cy="398780"/>
          </a:xfrm>
          <a:prstGeom prst="rect">
            <a:avLst/>
          </a:prstGeom>
          <a:noFill/>
        </p:spPr>
        <p:txBody>
          <a:bodyPr wrap="square" rtlCol="0">
            <a:spAutoFit/>
          </a:bodyPr>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3、请求参数：我们首先要确定数据的传输格式，  xml — json —yaml，我们现在一般选择</a:t>
            </a:r>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json</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格式</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4065" y="1393825"/>
            <a:ext cx="10793730" cy="4954270"/>
          </a:xfrm>
          <a:prstGeom prst="rect">
            <a:avLst/>
          </a:prstGeom>
          <a:noFill/>
        </p:spPr>
        <p:txBody>
          <a:bodyPr wrap="square" rtlCol="0">
            <a:spAutoFit/>
          </a:bodyPr>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4、返回值：</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code</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：请求处理状态                                        </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date: </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返回实体的数据</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message: </a:t>
            </a:r>
            <a:r>
              <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请求处理消息</a:t>
            </a:r>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p>
          <a:p>
            <a:pPr algn="l"/>
            <a:endParaRPr lang="zh-CN" altLang="en-US"/>
          </a:p>
        </p:txBody>
      </p:sp>
      <p:pic>
        <p:nvPicPr>
          <p:cNvPr id="2" name="图片 1"/>
          <p:cNvPicPr>
            <a:picLocks noChangeAspect="1"/>
          </p:cNvPicPr>
          <p:nvPr/>
        </p:nvPicPr>
        <p:blipFill>
          <a:blip r:embed="rId1"/>
          <a:stretch>
            <a:fillRect/>
          </a:stretch>
        </p:blipFill>
        <p:spPr>
          <a:xfrm>
            <a:off x="1391285" y="2576830"/>
            <a:ext cx="2971800" cy="1851660"/>
          </a:xfrm>
          <a:prstGeom prst="rect">
            <a:avLst/>
          </a:prstGeom>
        </p:spPr>
      </p:pic>
      <p:pic>
        <p:nvPicPr>
          <p:cNvPr id="5" name="图片 4"/>
          <p:cNvPicPr>
            <a:picLocks noChangeAspect="1"/>
          </p:cNvPicPr>
          <p:nvPr/>
        </p:nvPicPr>
        <p:blipFill>
          <a:blip r:embed="rId2"/>
          <a:stretch>
            <a:fillRect/>
          </a:stretch>
        </p:blipFill>
        <p:spPr>
          <a:xfrm>
            <a:off x="1034415" y="5404485"/>
            <a:ext cx="5471160" cy="1607820"/>
          </a:xfrm>
          <a:prstGeom prst="rect">
            <a:avLst/>
          </a:prstGeom>
        </p:spPr>
      </p:pic>
      <p:pic>
        <p:nvPicPr>
          <p:cNvPr id="6" name="图片 5"/>
          <p:cNvPicPr>
            <a:picLocks noChangeAspect="1"/>
          </p:cNvPicPr>
          <p:nvPr/>
        </p:nvPicPr>
        <p:blipFill>
          <a:blip r:embed="rId3"/>
          <a:stretch>
            <a:fillRect/>
          </a:stretch>
        </p:blipFill>
        <p:spPr>
          <a:xfrm>
            <a:off x="7459345" y="2571750"/>
            <a:ext cx="2920365" cy="2597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plus(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000" fill="hold">
                                          <p:stCondLst>
                                            <p:cond delay="0"/>
                                          </p:stCondLst>
                                        </p:cTn>
                                        <p:tgtEl>
                                          <p:spTgt spid="4"/>
                                        </p:tgtEl>
                                        <p:attrNameLst>
                                          <p:attrName>style.visibility</p:attrName>
                                        </p:attrNameLst>
                                      </p:cBhvr>
                                      <p:to>
                                        <p:strVal val="visible"/>
                                      </p:to>
                                    </p:set>
                                    <p:animEffect transition="in" filter="plus(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000" fill="hold">
                                          <p:stCondLst>
                                            <p:cond delay="0"/>
                                          </p:stCondLst>
                                        </p:cTn>
                                        <p:tgtEl>
                                          <p:spTgt spid="2"/>
                                        </p:tgtEl>
                                        <p:attrNameLst>
                                          <p:attrName>style.visibility</p:attrName>
                                        </p:attrNameLst>
                                      </p:cBhvr>
                                      <p:to>
                                        <p:strVal val="visible"/>
                                      </p:to>
                                    </p:set>
                                    <p:anim calcmode="lin" valueType="num">
                                      <p:cBhvr additive="base">
                                        <p:cTn id="17" dur="1000"/>
                                        <p:tgtEl>
                                          <p:spTgt spid="2"/>
                                        </p:tgtEl>
                                        <p:attrNameLst>
                                          <p:attrName>ppt_y</p:attrName>
                                        </p:attrNameLst>
                                      </p:cBhvr>
                                      <p:tavLst>
                                        <p:tav tm="0">
                                          <p:val>
                                            <p:strVal val="#ppt_y+#ppt_h*1.125000"/>
                                          </p:val>
                                        </p:tav>
                                        <p:tav tm="100000">
                                          <p:val>
                                            <p:strVal val="#ppt_y"/>
                                          </p:val>
                                        </p:tav>
                                      </p:tavLst>
                                    </p:anim>
                                    <p:animEffect transition="in" filter="wipe(up)">
                                      <p:cBhvr>
                                        <p:cTn id="18" dur="1000"/>
                                        <p:tgtEl>
                                          <p:spTgt spid="2"/>
                                        </p:tgtEl>
                                      </p:cBhvr>
                                    </p:animEffect>
                                  </p:childTnLst>
                                </p:cTn>
                              </p:par>
                              <p:par>
                                <p:cTn id="19" presetID="16" presetClass="entr" presetSubtype="21" fill="hold" nodeType="withEffect">
                                  <p:stCondLst>
                                    <p:cond delay="0"/>
                                  </p:stCondLst>
                                  <p:childTnLst>
                                    <p:set>
                                      <p:cBhvr>
                                        <p:cTn id="20" dur="1000" fill="hold">
                                          <p:stCondLst>
                                            <p:cond delay="0"/>
                                          </p:stCondLst>
                                        </p:cTn>
                                        <p:tgtEl>
                                          <p:spTgt spid="6"/>
                                        </p:tgtEl>
                                        <p:attrNameLst>
                                          <p:attrName>style.visibility</p:attrName>
                                        </p:attrNameLst>
                                      </p:cBhvr>
                                      <p:to>
                                        <p:strVal val="visible"/>
                                      </p:to>
                                    </p:set>
                                    <p:animEffect transition="in" filter="barn(inVertical)">
                                      <p:cBhvr>
                                        <p:cTn id="21" dur="1000"/>
                                        <p:tgtEl>
                                          <p:spTgt spid="6"/>
                                        </p:tgtEl>
                                      </p:cBhvr>
                                    </p:animEffect>
                                  </p:childTnLst>
                                </p:cTn>
                              </p:par>
                              <p:par>
                                <p:cTn id="22" presetID="12" presetClass="entr" presetSubtype="4" fill="hold" nodeType="withEffect">
                                  <p:stCondLst>
                                    <p:cond delay="0"/>
                                  </p:stCondLst>
                                  <p:childTnLst>
                                    <p:set>
                                      <p:cBhvr>
                                        <p:cTn id="23" dur="1000" fill="hold">
                                          <p:stCondLst>
                                            <p:cond delay="0"/>
                                          </p:stCondLst>
                                        </p:cTn>
                                        <p:tgtEl>
                                          <p:spTgt spid="5"/>
                                        </p:tgtEl>
                                        <p:attrNameLst>
                                          <p:attrName>style.visibility</p:attrName>
                                        </p:attrNameLst>
                                      </p:cBhvr>
                                      <p:to>
                                        <p:strVal val="visible"/>
                                      </p:to>
                                    </p:set>
                                    <p:anim calcmode="lin" valueType="num">
                                      <p:cBhvr additive="base">
                                        <p:cTn id="24" dur="1000"/>
                                        <p:tgtEl>
                                          <p:spTgt spid="5"/>
                                        </p:tgtEl>
                                        <p:attrNameLst>
                                          <p:attrName>ppt_y</p:attrName>
                                        </p:attrNameLst>
                                      </p:cBhvr>
                                      <p:tavLst>
                                        <p:tav tm="0">
                                          <p:val>
                                            <p:strVal val="#ppt_y+#ppt_h*1.125000"/>
                                          </p:val>
                                        </p:tav>
                                        <p:tav tm="100000">
                                          <p:val>
                                            <p:strVal val="#ppt_y"/>
                                          </p:val>
                                        </p:tav>
                                      </p:tavLst>
                                    </p:anim>
                                    <p:animEffect transition="in" filter="wipe(up)">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1056640" y="622935"/>
            <a:ext cx="6663690" cy="492125"/>
          </a:xfrm>
          <a:prstGeom prst="rect">
            <a:avLst/>
          </a:prstGeom>
          <a:noFill/>
        </p:spPr>
        <p:txBody>
          <a:bodyPr wrap="square" lIns="0" tIns="0" rIns="0" bIns="0" rtlCol="0" anchor="ctr">
            <a:spAutoFit/>
          </a:bodyPr>
          <a:lstStyle/>
          <a:p>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2</a:t>
            </a:r>
            <a:r>
              <a:rPr lang="en-US" altLang="zh-CN"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.3 </a:t>
            </a:r>
            <a:r>
              <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rPr>
              <a:t>写接口文档有什么好处？</a:t>
            </a:r>
            <a:endParaRPr lang="zh-CN" altLang="en-US" sz="3200" b="1" dirty="0" smtClean="0">
              <a:solidFill>
                <a:schemeClr val="bg1">
                  <a:lumMod val="65000"/>
                </a:schemeClr>
              </a:solidFill>
              <a:latin typeface="宋体" panose="02010600030101010101" pitchFamily="2" charset="-122"/>
              <a:cs typeface="宋体" panose="02010600030101010101" pitchFamily="2" charset="-122"/>
              <a:sym typeface="Arial" panose="020B0604020202020204" pitchFamily="34" charset="0"/>
            </a:endParaRPr>
          </a:p>
        </p:txBody>
      </p:sp>
      <p:sp>
        <p:nvSpPr>
          <p:cNvPr id="2" name="文本框 1"/>
          <p:cNvSpPr txBox="1"/>
          <p:nvPr/>
        </p:nvSpPr>
        <p:spPr>
          <a:xfrm>
            <a:off x="1234440" y="2769870"/>
            <a:ext cx="9633585" cy="2306955"/>
          </a:xfrm>
          <a:prstGeom prst="rect">
            <a:avLst/>
          </a:prstGeom>
          <a:noFill/>
        </p:spPr>
        <p:txBody>
          <a:bodyPr wrap="square" rtlCol="0">
            <a:spAutoFit/>
          </a:bodyPr>
          <a:p>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1、在前后端分离的项目开发过程中前后端工程师有一个统一的标准协议，大家都面向接口编程，更有利于团队协作开发，提高效率。</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2、如果项目维护中或者项目人员更迭，方便后期人员查看、维护。</a:t>
            </a:r>
            <a:endParaRPr lang="zh-CN" altLang="en-US" sz="240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000"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ppt_h*1.125000"/>
                                          </p:val>
                                        </p:tav>
                                        <p:tav tm="100000">
                                          <p:val>
                                            <p:strVal val="#ppt_y"/>
                                          </p:val>
                                        </p:tav>
                                      </p:tavLst>
                                    </p:anim>
                                    <p:animEffect transition="in" filter="wipe(up)">
                                      <p:cBhvr>
                                        <p:cTn id="8" dur="10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MH" val="20160830110146"/>
  <p:tag name="MH_LIBRARY" val="CONTENTS"/>
  <p:tag name="MH_TYPE" val="ENTRY"/>
  <p:tag name="ID" val="553512"/>
  <p:tag name="MH_ORDER" val="1"/>
</p:tagLst>
</file>

<file path=ppt/tags/tag1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342"/>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MH" val="20160830110146"/>
  <p:tag name="MH_LIBRARY" val="CONTENTS"/>
  <p:tag name="MH_TYPE" val="ENTRY"/>
  <p:tag name="ID" val="553512"/>
  <p:tag name="MH_ORDER" val="1"/>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MH" val="20160830110146"/>
  <p:tag name="MH_LIBRARY" val="CONTENTS"/>
  <p:tag name="MH_TYPE" val="ENTRY"/>
  <p:tag name="ID" val="553512"/>
  <p:tag name="MH_ORDER" val="1"/>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第一PPT，www.1ppt.com">
  <a:themeElements>
    <a:clrScheme name="自定义 124">
      <a:dk1>
        <a:sysClr val="windowText" lastClr="000000"/>
      </a:dk1>
      <a:lt1>
        <a:sysClr val="window" lastClr="FFFFFF"/>
      </a:lt1>
      <a:dk2>
        <a:srgbClr val="44546A"/>
      </a:dk2>
      <a:lt2>
        <a:srgbClr val="E7E6E6"/>
      </a:lt2>
      <a:accent1>
        <a:srgbClr val="0070C0"/>
      </a:accent1>
      <a:accent2>
        <a:srgbClr val="BFBFBF"/>
      </a:accent2>
      <a:accent3>
        <a:srgbClr val="0070C0"/>
      </a:accent3>
      <a:accent4>
        <a:srgbClr val="BFBFBF"/>
      </a:accent4>
      <a:accent5>
        <a:srgbClr val="0070C0"/>
      </a:accent5>
      <a:accent6>
        <a:srgbClr val="BFBFBF"/>
      </a:accent6>
      <a:hlink>
        <a:srgbClr val="0070C0"/>
      </a:hlink>
      <a:folHlink>
        <a:srgbClr val="BFBFB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2186</Words>
  <Application>WPS 演示</Application>
  <PresentationFormat>自定义</PresentationFormat>
  <Paragraphs>194</Paragraphs>
  <Slides>18</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Calibri</vt:lpstr>
      <vt:lpstr>Calibri</vt:lpstr>
      <vt:lpstr>微软雅黑</vt:lpstr>
      <vt:lpstr>Open Sans</vt:lpstr>
      <vt:lpstr>Open Sans Light</vt:lpstr>
      <vt:lpstr>Wingdings</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蓝色科技</dc:title>
  <dc:creator/>
  <cp:keywords>www.1ppt.com</cp:keywords>
  <cp:lastModifiedBy>°Distance </cp:lastModifiedBy>
  <cp:revision>32</cp:revision>
  <dcterms:created xsi:type="dcterms:W3CDTF">2016-12-18T13:13:00Z</dcterms:created>
  <dcterms:modified xsi:type="dcterms:W3CDTF">2019-04-06T05:28:43Z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