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3" r:id="rId3"/>
    <p:sldId id="314" r:id="rId5"/>
    <p:sldId id="315" r:id="rId6"/>
    <p:sldId id="316" r:id="rId7"/>
    <p:sldId id="318" r:id="rId8"/>
    <p:sldId id="319" r:id="rId9"/>
    <p:sldId id="341" r:id="rId10"/>
    <p:sldId id="342" r:id="rId11"/>
    <p:sldId id="336" r:id="rId12"/>
    <p:sldId id="321" r:id="rId13"/>
    <p:sldId id="325" r:id="rId14"/>
    <p:sldId id="347" r:id="rId15"/>
    <p:sldId id="322" r:id="rId16"/>
    <p:sldId id="365" r:id="rId17"/>
    <p:sldId id="367" r:id="rId18"/>
    <p:sldId id="366" r:id="rId19"/>
    <p:sldId id="368" r:id="rId20"/>
    <p:sldId id="348" r:id="rId21"/>
    <p:sldId id="323" r:id="rId22"/>
    <p:sldId id="369" r:id="rId23"/>
    <p:sldId id="371" r:id="rId24"/>
    <p:sldId id="372" r:id="rId25"/>
    <p:sldId id="326" r:id="rId26"/>
    <p:sldId id="345" r:id="rId27"/>
    <p:sldId id="327" r:id="rId28"/>
    <p:sldId id="329" r:id="rId29"/>
    <p:sldId id="358" r:id="rId30"/>
    <p:sldId id="331" r:id="rId31"/>
    <p:sldId id="337" r:id="rId32"/>
    <p:sldId id="382" r:id="rId33"/>
    <p:sldId id="383" r:id="rId34"/>
    <p:sldId id="38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3" autoAdjust="0"/>
    <p:restoredTop sz="85675" autoAdjust="0"/>
  </p:normalViewPr>
  <p:slideViewPr>
    <p:cSldViewPr snapToGrid="0">
      <p:cViewPr varScale="1">
        <p:scale>
          <a:sx n="67" d="100"/>
          <a:sy n="67" d="100"/>
        </p:scale>
        <p:origin x="134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499A-E137-45CD-ACE3-F044CB7CD81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1D1BE-CA4E-40ED-88EB-F0221502D3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问题</a:t>
            </a:r>
            <a:r>
              <a:rPr lang="en-US" altLang="zh-CN"/>
              <a:t>-</a:t>
            </a:r>
            <a:r>
              <a:rPr lang="zh-CN" altLang="en-US"/>
              <a:t>》》算法研究</a:t>
            </a:r>
            <a:r>
              <a:rPr lang="en-US" altLang="zh-CN"/>
              <a:t>  </a:t>
            </a:r>
            <a:r>
              <a:rPr lang="zh-CN" altLang="en-US"/>
              <a:t>鲁棒的</a:t>
            </a:r>
            <a:r>
              <a:rPr lang="en-US" altLang="zh-CN"/>
              <a:t> </a:t>
            </a:r>
            <a:r>
              <a:rPr lang="zh-CN" altLang="en-US"/>
              <a:t>去掉跨域</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在训练阶段使用</a:t>
            </a:r>
            <a:r>
              <a:rPr lang="en-US" altLang="zh-CN" b="0" i="0" dirty="0">
                <a:solidFill>
                  <a:srgbClr val="000000"/>
                </a:solidFill>
                <a:effectLst/>
                <a:latin typeface="微软雅黑" panose="020B0503020204020204" pitchFamily="34" charset="-122"/>
                <a:ea typeface="微软雅黑" panose="020B0503020204020204" pitchFamily="34" charset="-122"/>
              </a:rPr>
              <a:t>GAN</a:t>
            </a:r>
            <a:r>
              <a:rPr lang="zh-CN" altLang="en-US" b="0" i="0" dirty="0">
                <a:solidFill>
                  <a:srgbClr val="000000"/>
                </a:solidFill>
                <a:effectLst/>
                <a:latin typeface="微软雅黑" panose="020B0503020204020204" pitchFamily="34" charset="-122"/>
                <a:ea typeface="微软雅黑" panose="020B0503020204020204" pitchFamily="34" charset="-122"/>
              </a:rPr>
              <a:t>生成合成图像，然后使用域差异度量方法</a:t>
            </a:r>
            <a:r>
              <a:rPr lang="zh-CN" altLang="en-US" b="0" i="0" dirty="0">
                <a:solidFill>
                  <a:srgbClr val="000000"/>
                </a:solidFill>
                <a:effectLst/>
                <a:latin typeface="+mn-ea"/>
              </a:rPr>
              <a:t>（例如最大平均差异</a:t>
            </a:r>
            <a:r>
              <a:rPr lang="zh-CN" altLang="en-US" dirty="0">
                <a:solidFill>
                  <a:srgbClr val="000000"/>
                </a:solidFill>
                <a:latin typeface="+mn-ea"/>
              </a:rPr>
              <a:t>（</a:t>
            </a:r>
            <a:r>
              <a:rPr lang="en-US" altLang="zh-CN" dirty="0">
                <a:solidFill>
                  <a:srgbClr val="000000"/>
                </a:solidFill>
                <a:latin typeface="+mn-ea"/>
              </a:rPr>
              <a:t>MMD</a:t>
            </a:r>
            <a:r>
              <a:rPr lang="zh-CN" altLang="en-US" dirty="0">
                <a:solidFill>
                  <a:srgbClr val="000000"/>
                </a:solidFill>
                <a:latin typeface="+mn-ea"/>
              </a:rPr>
              <a:t>）</a:t>
            </a:r>
            <a:r>
              <a:rPr lang="zh-CN" altLang="en-US" b="0" i="0" dirty="0">
                <a:solidFill>
                  <a:srgbClr val="000000"/>
                </a:solidFill>
                <a:effectLst/>
                <a:latin typeface="+mn-ea"/>
              </a:rPr>
              <a:t>）</a:t>
            </a:r>
            <a:endParaRPr lang="en-US" altLang="zh-CN" b="0" i="0" dirty="0">
              <a:solidFill>
                <a:srgbClr val="000000"/>
              </a:solidFill>
              <a:effectLst/>
              <a:latin typeface="+mn-ea"/>
            </a:endParaRPr>
          </a:p>
          <a:p>
            <a:r>
              <a:rPr lang="zh-CN" altLang="en-US" b="0" i="0" dirty="0">
                <a:solidFill>
                  <a:srgbClr val="000000"/>
                </a:solidFill>
                <a:effectLst/>
                <a:latin typeface="微软雅黑" panose="020B0503020204020204" pitchFamily="34" charset="-122"/>
                <a:ea typeface="微软雅黑" panose="020B0503020204020204" pitchFamily="34" charset="-122"/>
              </a:rPr>
              <a:t>来最小化真实源域图像与生成的合成图像之间的分布差异，</a:t>
            </a:r>
            <a:r>
              <a:rPr lang="zh-CN" altLang="en-US" b="0" i="0" dirty="0">
                <a:solidFill>
                  <a:srgbClr val="000000"/>
                </a:solidFill>
                <a:effectLst/>
                <a:latin typeface="+mn-ea"/>
              </a:rPr>
              <a:t>以帮助学习域间的通用表示。</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该范式首先构建一个辅助域作为目标域，用来模拟源域和目标域之间的域偏移。</a:t>
            </a:r>
            <a:endParaRPr lang="en-US" altLang="zh-CN" b="0" i="0" dirty="0">
              <a:solidFill>
                <a:srgbClr val="4D4D4D"/>
              </a:solidFill>
              <a:effectLst/>
              <a:latin typeface="-apple-system"/>
            </a:endParaRPr>
          </a:p>
          <a:p>
            <a:r>
              <a:rPr lang="zh-CN" altLang="en-US" b="0" i="0" dirty="0">
                <a:solidFill>
                  <a:srgbClr val="4D4D4D"/>
                </a:solidFill>
                <a:effectLst/>
                <a:latin typeface="-apple-system"/>
              </a:rPr>
              <a:t>然后学习分析导致域偏移的内在因果，以促进后续的模型泛化。</a:t>
            </a:r>
            <a:endParaRPr lang="en-US" altLang="zh-CN" b="0" i="0" dirty="0">
              <a:solidFill>
                <a:srgbClr val="4D4D4D"/>
              </a:solidFill>
              <a:effectLst/>
              <a:latin typeface="-apple-system"/>
            </a:endParaRPr>
          </a:p>
          <a:p>
            <a:r>
              <a:rPr lang="zh-CN" altLang="en-US" b="0" i="0" dirty="0">
                <a:solidFill>
                  <a:srgbClr val="4D4D4D"/>
                </a:solidFill>
                <a:effectLst/>
                <a:latin typeface="-apple-system"/>
              </a:rPr>
              <a:t>最后学会用先前学会的域偏移的内在因果来减少域偏移。</a:t>
            </a:r>
            <a:endParaRPr lang="en-US" altLang="zh-CN" b="0" i="0" dirty="0">
              <a:solidFill>
                <a:srgbClr val="4D4D4D"/>
              </a:solidFill>
              <a:effectLst/>
              <a:latin typeface="-apple-system"/>
            </a:endParaRPr>
          </a:p>
          <a:p>
            <a:r>
              <a:rPr lang="zh-CN" altLang="en-US" dirty="0"/>
              <a:t>在此范式下，作者提出了一种元因果学习方法，该方法可以学习在训练过程中推断领域转移原因的元知识，并应用该元知识来减少领域转移，以提高模型的泛化性。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作者发现将基于对比学习的损失直接应用于域泛化问题时，优化不同域之间的正样本对会阻碍模型的泛化，而使用基于代理的损失函数则可以很好的解决这个问题。但同时基于代理的损失函数会使得模型丢失样本对间丰富的语义信息</a:t>
            </a:r>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基于多维度数据增强</a:t>
            </a:r>
            <a:r>
              <a:rPr lang="en-US" altLang="zh-CN"/>
              <a:t> </a:t>
            </a:r>
            <a:r>
              <a:rPr lang="zh-CN" altLang="en-US"/>
              <a:t>腹部器官多标签分类</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数据增强</a:t>
            </a:r>
            <a:r>
              <a:rPr lang="en-US" altLang="zh-CN"/>
              <a:t> </a:t>
            </a:r>
            <a:r>
              <a:rPr lang="zh-CN" altLang="en-US"/>
              <a:t>多源域域不变表征学习</a:t>
            </a:r>
            <a:r>
              <a:rPr lang="en-US" altLang="zh-CN"/>
              <a:t> </a:t>
            </a:r>
            <a:r>
              <a:rPr lang="zh-CN" altLang="en-US"/>
              <a:t>成像机理</a:t>
            </a:r>
            <a:r>
              <a:rPr lang="en-US" altLang="zh-CN"/>
              <a:t>4</a:t>
            </a:r>
            <a:r>
              <a:rPr lang="zh-CN" altLang="en-US"/>
              <a:t>不一样</a:t>
            </a:r>
            <a:r>
              <a:rPr lang="en-US" altLang="zh-CN"/>
              <a:t>  </a:t>
            </a:r>
            <a:r>
              <a:rPr lang="zh-CN" altLang="en-US"/>
              <a:t>保留轮廓特征</a:t>
            </a:r>
            <a:r>
              <a:rPr lang="en-US" altLang="zh-CN"/>
              <a:t> </a:t>
            </a:r>
            <a:r>
              <a:rPr lang="zh-CN" altLang="en-US"/>
              <a:t>关注病灶的细粒度纹理</a:t>
            </a:r>
            <a:r>
              <a:rPr lang="en-US" altLang="zh-CN"/>
              <a:t> </a:t>
            </a:r>
            <a:r>
              <a:rPr lang="zh-CN" altLang="en-US"/>
              <a:t>能不能用上域专有特征</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i="0" dirty="0">
                <a:effectLst/>
                <a:latin typeface="-apple-system"/>
              </a:rPr>
              <a:t>医疗影像分析是一个复杂的任务</a:t>
            </a:r>
            <a:r>
              <a:rPr lang="en-US" altLang="zh-CN" sz="1200" i="0" dirty="0">
                <a:effectLst/>
                <a:latin typeface="-apple-system"/>
              </a:rPr>
              <a:t>,</a:t>
            </a:r>
            <a:r>
              <a:rPr lang="zh-CN" altLang="en-US" sz="1200" i="0" dirty="0">
                <a:effectLst/>
                <a:latin typeface="-apple-system"/>
              </a:rPr>
              <a:t>传统的医生人工阅片方法耗时耗力，面临诸多困难。近年来</a:t>
            </a:r>
            <a:r>
              <a:rPr lang="en-US" altLang="zh-CN" sz="1200" i="0" dirty="0">
                <a:effectLst/>
                <a:latin typeface="-apple-system"/>
              </a:rPr>
              <a:t>,</a:t>
            </a:r>
            <a:r>
              <a:rPr lang="zh-CN" altLang="en-US" sz="1200" i="0" dirty="0">
                <a:effectLst/>
                <a:latin typeface="-apple-system"/>
              </a:rPr>
              <a:t>深度学习技术在医疗影像分析方面取得了长足的进步。</a:t>
            </a:r>
            <a:endParaRPr lang="zh-CN" altLang="en-US" sz="1200" i="0" dirty="0">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然而，当训练数据和测试数据的概率分布不同时，机器学习模型的性能往往会因域分布差距而下降。不现实性</a:t>
            </a:r>
            <a:r>
              <a:rPr lang="en-US" altLang="zh-CN" sz="1200" dirty="0"/>
              <a:t> </a:t>
            </a:r>
            <a:r>
              <a:rPr lang="zh-CN" altLang="en-US" sz="1200" dirty="0"/>
              <a:t>深度学习价值</a:t>
            </a:r>
            <a:r>
              <a:rPr lang="en-US" altLang="zh-CN" sz="1200" dirty="0"/>
              <a:t> 2.</a:t>
            </a:r>
            <a:r>
              <a:rPr lang="zh-CN" altLang="en-US" sz="1200" dirty="0"/>
              <a:t>机器学习在</a:t>
            </a:r>
            <a:r>
              <a:rPr lang="en-US" altLang="zh-CN" sz="1200" dirty="0"/>
              <a:t>iid</a:t>
            </a:r>
            <a:r>
              <a:rPr lang="zh-CN" altLang="en-US" sz="1200" dirty="0"/>
              <a:t>假设下</a:t>
            </a:r>
            <a:r>
              <a:rPr lang="en-US" altLang="zh-CN" sz="1200" dirty="0"/>
              <a:t>   </a:t>
            </a:r>
            <a:r>
              <a:rPr lang="zh-CN" altLang="en-US" sz="1200" dirty="0"/>
              <a:t>有局限性</a:t>
            </a:r>
            <a:r>
              <a:rPr lang="en-US" altLang="zh-CN" sz="1200" dirty="0"/>
              <a:t>   </a:t>
            </a:r>
            <a:r>
              <a:rPr lang="zh-CN" altLang="en-US" sz="1200" dirty="0"/>
              <a:t>如何利用有偏数据提升繁华行深度学习</a:t>
            </a:r>
            <a:endParaRPr lang="zh-CN" altLang="en-US" sz="1200"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121212"/>
                </a:solidFill>
                <a:effectLst/>
                <a:latin typeface="-apple-system"/>
              </a:rPr>
              <a:t>CNN</a:t>
            </a:r>
            <a:r>
              <a:rPr lang="zh-CN" altLang="en-US" b="0" i="0" dirty="0">
                <a:solidFill>
                  <a:srgbClr val="121212"/>
                </a:solidFill>
                <a:effectLst/>
                <a:latin typeface="-apple-system"/>
              </a:rPr>
              <a:t>模型倾向于使用局部纹理特征而不是全局的物理形状进行分类。</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这种偏好会使得当模型遇到数据偏移或图像扰动时的性能下降。产生上述现象的原因是：在这种情况下，图像的纹理特征可靠性较差。</a:t>
            </a:r>
            <a:endParaRPr lang="zh-CN" altLang="en-US" b="0" i="0" dirty="0">
              <a:solidFill>
                <a:srgbClr val="121212"/>
              </a:solidFill>
              <a:effectLst/>
              <a:latin typeface="-apple-system"/>
            </a:endParaRPr>
          </a:p>
          <a:p>
            <a:r>
              <a:rPr lang="zh-CN" altLang="en-US" b="0" i="0" dirty="0">
                <a:solidFill>
                  <a:srgbClr val="121212"/>
                </a:solidFill>
                <a:effectLst/>
                <a:latin typeface="-apple-system"/>
              </a:rPr>
              <a:t>作者提出的随机卷积近似地保留图像中的形状信息，并可能扭曲局部纹理。直观地说，随机卷积会创造出无限多的具有类似全局形状但随机局部纹理不同的新域。</a:t>
            </a:r>
            <a:endParaRPr lang="en-US" altLang="zh-CN" b="0" i="0" dirty="0">
              <a:solidFill>
                <a:srgbClr val="121212"/>
              </a:solidFill>
              <a:effectLst/>
              <a:latin typeface="-apple-system"/>
            </a:endParaRPr>
          </a:p>
          <a:p>
            <a:r>
              <a:rPr lang="zh-CN" altLang="en-US" b="0" i="0" dirty="0">
                <a:solidFill>
                  <a:srgbClr val="121212"/>
                </a:solidFill>
                <a:effectLst/>
                <a:latin typeface="-apple-system"/>
              </a:rPr>
              <a:t>极大的改善了神经网络的鲁棒性与泛化性</a:t>
            </a:r>
            <a:endParaRPr lang="zh-CN" altLang="en-US" dirty="0"/>
          </a:p>
        </p:txBody>
      </p:sp>
      <p:sp>
        <p:nvSpPr>
          <p:cNvPr id="4" name="灯片编号占位符 3"/>
          <p:cNvSpPr>
            <a:spLocks noGrp="1"/>
          </p:cNvSpPr>
          <p:nvPr>
            <p:ph type="sldNum" sz="quarter" idx="5"/>
          </p:nvPr>
        </p:nvSpPr>
        <p:spPr/>
        <p:txBody>
          <a:bodyPr/>
          <a:lstStyle/>
          <a:p>
            <a:fld id="{C051D1BE-CA4E-40ED-88EB-F0221502D3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9F4CA5D-05E9-4925-A779-A8ED914EAD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A1DF93-515E-4F30-A041-C9671F66BB0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CA5D-05E9-4925-A779-A8ED914EAD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1DF93-515E-4F30-A041-C9671F66BB0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600993"/>
            <a:ext cx="12192000" cy="3656013"/>
          </a:xfrm>
          <a:prstGeom prst="rect">
            <a:avLst/>
          </a:prstGeom>
          <a:solidFill>
            <a:srgbClr val="0653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765935" y="2839720"/>
            <a:ext cx="9185275" cy="768350"/>
          </a:xfrm>
          <a:prstGeom prst="rect">
            <a:avLst/>
          </a:prstGeom>
          <a:noFill/>
        </p:spPr>
        <p:txBody>
          <a:bodyPr wrap="square" rtlCol="0">
            <a:spAutoFit/>
          </a:bodyPr>
          <a:lstStyle/>
          <a:p>
            <a:r>
              <a:rPr lang="zh-CN" altLang="en-US" sz="4400" dirty="0">
                <a:solidFill>
                  <a:schemeClr val="bg1"/>
                </a:solidFill>
              </a:rPr>
              <a:t>鲁棒的医疗影像</a:t>
            </a:r>
            <a:r>
              <a:rPr lang="zh-CN" altLang="en-US" sz="4400" dirty="0">
                <a:solidFill>
                  <a:schemeClr val="bg1"/>
                </a:solidFill>
                <a:sym typeface="+mn-ea"/>
              </a:rPr>
              <a:t>域泛化</a:t>
            </a:r>
            <a:r>
              <a:rPr lang="zh-CN" altLang="en-US" sz="4400" dirty="0">
                <a:solidFill>
                  <a:schemeClr val="bg1"/>
                </a:solidFill>
              </a:rPr>
              <a:t>分类算法研究</a:t>
            </a:r>
            <a:endParaRPr lang="zh-CN" altLang="en-US" sz="4400" dirty="0">
              <a:solidFill>
                <a:schemeClr val="bg1"/>
              </a:solidFill>
            </a:endParaRPr>
          </a:p>
        </p:txBody>
      </p:sp>
      <p:sp>
        <p:nvSpPr>
          <p:cNvPr id="4" name="文本框 3"/>
          <p:cNvSpPr txBox="1"/>
          <p:nvPr/>
        </p:nvSpPr>
        <p:spPr>
          <a:xfrm>
            <a:off x="3274867" y="4721192"/>
            <a:ext cx="5384223" cy="400110"/>
          </a:xfrm>
          <a:prstGeom prst="rect">
            <a:avLst/>
          </a:prstGeom>
          <a:noFill/>
        </p:spPr>
        <p:txBody>
          <a:bodyPr wrap="square" rtlCol="0">
            <a:spAutoFit/>
          </a:bodyPr>
          <a:lstStyle/>
          <a:p>
            <a:r>
              <a:rPr lang="zh-CN" altLang="en-US" sz="2000" dirty="0">
                <a:solidFill>
                  <a:schemeClr val="bg1"/>
                </a:solidFill>
              </a:rPr>
              <a:t>答辩人：张一鸣           指导老师：贾熹滨</a:t>
            </a:r>
            <a:endParaRPr lang="zh-CN" alt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613876" y="995788"/>
            <a:ext cx="6433344" cy="5306275"/>
          </a:xfrm>
          <a:prstGeom prst="rect">
            <a:avLst/>
          </a:prstGeom>
        </p:spPr>
      </p:pic>
      <p:sp>
        <p:nvSpPr>
          <p:cNvPr id="8" name="文本框 7"/>
          <p:cNvSpPr txBox="1"/>
          <p:nvPr/>
        </p:nvSpPr>
        <p:spPr>
          <a:xfrm>
            <a:off x="274320" y="1561330"/>
            <a:ext cx="4815840" cy="369332"/>
          </a:xfrm>
          <a:prstGeom prst="rect">
            <a:avLst/>
          </a:prstGeom>
          <a:noFill/>
        </p:spPr>
        <p:txBody>
          <a:bodyPr wrap="square">
            <a:spAutoFit/>
          </a:bodyPr>
          <a:lstStyle/>
          <a:p>
            <a:endParaRPr lang="zh-CN" altLang="en-US" dirty="0"/>
          </a:p>
        </p:txBody>
      </p:sp>
      <p:sp>
        <p:nvSpPr>
          <p:cNvPr id="10" name="文本框 9"/>
          <p:cNvSpPr txBox="1"/>
          <p:nvPr/>
        </p:nvSpPr>
        <p:spPr>
          <a:xfrm>
            <a:off x="521753" y="1745996"/>
            <a:ext cx="5092123" cy="1712135"/>
          </a:xfrm>
          <a:prstGeom prst="rect">
            <a:avLst/>
          </a:prstGeom>
          <a:noFill/>
        </p:spPr>
        <p:txBody>
          <a:bodyPr wrap="square">
            <a:spAutoFit/>
          </a:bodyPr>
          <a:lstStyle/>
          <a:p>
            <a:pPr>
              <a:lnSpc>
                <a:spcPct val="150000"/>
              </a:lnSpc>
            </a:pPr>
            <a:r>
              <a:rPr lang="en-US" altLang="zh-CN" dirty="0">
                <a:latin typeface="+mn-ea"/>
              </a:rPr>
              <a:t>Clinton</a:t>
            </a:r>
            <a:r>
              <a:rPr lang="zh-CN" altLang="en-US" dirty="0">
                <a:latin typeface="+mn-ea"/>
              </a:rPr>
              <a:t>等人在</a:t>
            </a:r>
            <a:r>
              <a:rPr lang="en-US" altLang="zh-CN" dirty="0">
                <a:latin typeface="+mn-ea"/>
              </a:rPr>
              <a:t>2019</a:t>
            </a:r>
            <a:r>
              <a:rPr lang="zh-CN" altLang="en-US" dirty="0">
                <a:latin typeface="+mn-ea"/>
              </a:rPr>
              <a:t>年</a:t>
            </a:r>
            <a:r>
              <a:rPr lang="zh-CN" altLang="en-US" b="0" i="0" dirty="0">
                <a:solidFill>
                  <a:srgbClr val="000000"/>
                </a:solidFill>
                <a:effectLst/>
                <a:latin typeface="+mn-ea"/>
              </a:rPr>
              <a:t>提出了一种利用生成对抗性网络（</a:t>
            </a:r>
            <a:r>
              <a:rPr lang="en-US" altLang="zh-CN" b="0" i="0" dirty="0">
                <a:solidFill>
                  <a:srgbClr val="000000"/>
                </a:solidFill>
                <a:effectLst/>
                <a:latin typeface="+mn-ea"/>
              </a:rPr>
              <a:t>GAN</a:t>
            </a:r>
            <a:r>
              <a:rPr lang="zh-CN" altLang="en-US" b="0" i="0" dirty="0">
                <a:solidFill>
                  <a:srgbClr val="000000"/>
                </a:solidFill>
                <a:effectLst/>
                <a:latin typeface="+mn-ea"/>
              </a:rPr>
              <a:t>）生成合成数据</a:t>
            </a:r>
            <a:r>
              <a:rPr lang="zh-CN" altLang="en-US" dirty="0">
                <a:solidFill>
                  <a:srgbClr val="000000"/>
                </a:solidFill>
                <a:latin typeface="+mn-ea"/>
              </a:rPr>
              <a:t>的</a:t>
            </a:r>
            <a:r>
              <a:rPr lang="zh-CN" altLang="en-US" b="0" i="0" dirty="0">
                <a:solidFill>
                  <a:srgbClr val="000000"/>
                </a:solidFill>
                <a:effectLst/>
                <a:latin typeface="+mn-ea"/>
              </a:rPr>
              <a:t>域泛化架构。使用域差异度量来最小化真实图像和</a:t>
            </a:r>
            <a:r>
              <a:rPr lang="zh-CN" altLang="en-US" dirty="0">
                <a:solidFill>
                  <a:srgbClr val="000000"/>
                </a:solidFill>
                <a:latin typeface="+mn-ea"/>
              </a:rPr>
              <a:t>生成</a:t>
            </a:r>
            <a:r>
              <a:rPr lang="zh-CN" altLang="en-US" b="0" i="0" dirty="0">
                <a:solidFill>
                  <a:srgbClr val="000000"/>
                </a:solidFill>
                <a:effectLst/>
                <a:latin typeface="+mn-ea"/>
              </a:rPr>
              <a:t>图像之间的分布差异，以帮助学习域间的通用表示。</a:t>
            </a:r>
            <a:endParaRPr lang="zh-CN" altLang="en-US" dirty="0">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21753" y="6232983"/>
            <a:ext cx="7793987"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Clinton et </a:t>
            </a:r>
            <a:r>
              <a:rPr lang="en-US" altLang="zh-CN" sz="1600" dirty="0" err="1">
                <a:latin typeface="Times New Roman" panose="02020603050405020304" pitchFamily="18" charset="0"/>
                <a:cs typeface="Times New Roman" panose="02020603050405020304" pitchFamily="18" charset="0"/>
              </a:rPr>
              <a:t>al.Multi</a:t>
            </a:r>
            <a:r>
              <a:rPr lang="en-US" altLang="zh-CN" sz="1600" dirty="0">
                <a:latin typeface="Times New Roman" panose="02020603050405020304" pitchFamily="18" charset="0"/>
                <a:cs typeface="Times New Roman" panose="02020603050405020304" pitchFamily="18" charset="0"/>
              </a:rPr>
              <a:t>-component Image Translation for Deep Domain Generalization</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pic>
        <p:nvPicPr>
          <p:cNvPr id="10" name="图片 9"/>
          <p:cNvPicPr>
            <a:picLocks noChangeAspect="1"/>
          </p:cNvPicPr>
          <p:nvPr/>
        </p:nvPicPr>
        <p:blipFill>
          <a:blip r:embed="rId3"/>
          <a:stretch>
            <a:fillRect/>
          </a:stretch>
        </p:blipFill>
        <p:spPr>
          <a:xfrm>
            <a:off x="4688665" y="2842868"/>
            <a:ext cx="7389035" cy="3516012"/>
          </a:xfrm>
          <a:prstGeom prst="rect">
            <a:avLst/>
          </a:prstGeom>
        </p:spPr>
      </p:pic>
      <p:sp>
        <p:nvSpPr>
          <p:cNvPr id="12" name="文本框 11"/>
          <p:cNvSpPr txBox="1"/>
          <p:nvPr/>
        </p:nvSpPr>
        <p:spPr>
          <a:xfrm>
            <a:off x="1016000" y="6406466"/>
            <a:ext cx="7899400"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Chen et al. Meta-causal Learning for Single Domain Generalization 2023</a:t>
            </a:r>
            <a:endParaRPr lang="zh-CN" altLang="en-US" sz="1600" dirty="0">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4"/>
          <a:stretch>
            <a:fillRect/>
          </a:stretch>
        </p:blipFill>
        <p:spPr>
          <a:xfrm>
            <a:off x="114300" y="2976099"/>
            <a:ext cx="4517871" cy="2487441"/>
          </a:xfrm>
          <a:prstGeom prst="rect">
            <a:avLst/>
          </a:prstGeom>
        </p:spPr>
      </p:pic>
      <p:sp>
        <p:nvSpPr>
          <p:cNvPr id="16" name="文本框 15"/>
          <p:cNvSpPr txBox="1"/>
          <p:nvPr/>
        </p:nvSpPr>
        <p:spPr>
          <a:xfrm>
            <a:off x="1016000" y="1087119"/>
            <a:ext cx="9090596" cy="881139"/>
          </a:xfrm>
          <a:prstGeom prst="rect">
            <a:avLst/>
          </a:prstGeom>
          <a:noFill/>
        </p:spPr>
        <p:txBody>
          <a:bodyPr wrap="square">
            <a:spAutoFit/>
          </a:bodyPr>
          <a:lstStyle/>
          <a:p>
            <a:pPr>
              <a:lnSpc>
                <a:spcPct val="150000"/>
              </a:lnSpc>
            </a:pPr>
            <a:r>
              <a:rPr lang="en-US" altLang="zh-CN" dirty="0"/>
              <a:t>Chen</a:t>
            </a:r>
            <a:r>
              <a:rPr lang="zh-CN" altLang="en-US" dirty="0"/>
              <a:t>等人提出了一个新的范式，即模拟</a:t>
            </a:r>
            <a:r>
              <a:rPr lang="en-US" altLang="zh-CN" dirty="0"/>
              <a:t>-</a:t>
            </a:r>
            <a:r>
              <a:rPr lang="zh-CN" altLang="en-US" dirty="0"/>
              <a:t>分析</a:t>
            </a:r>
            <a:r>
              <a:rPr lang="en-US" altLang="zh-CN" dirty="0"/>
              <a:t>-</a:t>
            </a:r>
            <a:r>
              <a:rPr lang="zh-CN" altLang="en-US" dirty="0"/>
              <a:t>减少方法。</a:t>
            </a:r>
            <a:endParaRPr lang="en-US" altLang="zh-CN" dirty="0"/>
          </a:p>
          <a:p>
            <a:pPr>
              <a:lnSpc>
                <a:spcPct val="150000"/>
              </a:lnSpc>
            </a:pPr>
            <a:r>
              <a:rPr lang="zh-CN" altLang="en-US" dirty="0"/>
              <a:t>该范式使模型具有了分析域偏移的能力，而不是直接扩展源域分布来提高泛化性。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5957490" y="1200467"/>
            <a:ext cx="5899150" cy="4457065"/>
          </a:xfrm>
          <a:prstGeom prst="rect">
            <a:avLst/>
          </a:prstGeom>
        </p:spPr>
      </p:pic>
      <p:sp>
        <p:nvSpPr>
          <p:cNvPr id="4" name="文本框 3"/>
          <p:cNvSpPr txBox="1"/>
          <p:nvPr/>
        </p:nvSpPr>
        <p:spPr>
          <a:xfrm>
            <a:off x="1302081" y="6326600"/>
            <a:ext cx="9738756" cy="338554"/>
          </a:xfrm>
          <a:prstGeom prst="rect">
            <a:avLst/>
          </a:prstGeom>
          <a:noFill/>
        </p:spPr>
        <p:txBody>
          <a:bodyPr wrap="square" rtlCol="0" anchor="t">
            <a:spAutoFit/>
          </a:bodyPr>
          <a:lstStyle/>
          <a:p>
            <a:r>
              <a:rPr lang="en-US" altLang="zh-CN" sz="1600" dirty="0" err="1">
                <a:latin typeface="Times New Roman" panose="02020603050405020304" pitchFamily="18" charset="0"/>
                <a:cs typeface="Times New Roman" panose="02020603050405020304" pitchFamily="18" charset="0"/>
              </a:rPr>
              <a:t>Xufeng</a:t>
            </a:r>
            <a:r>
              <a:rPr lang="en-US" altLang="zh-CN" sz="1600" dirty="0">
                <a:latin typeface="Times New Roman" panose="02020603050405020304" pitchFamily="18" charset="0"/>
                <a:cs typeface="Times New Roman" panose="02020603050405020304" pitchFamily="18" charset="0"/>
              </a:rPr>
              <a:t> Yao et al.  </a:t>
            </a:r>
            <a:r>
              <a:rPr lang="zh-CN" altLang="en-US" sz="1600" dirty="0">
                <a:latin typeface="Times New Roman" panose="02020603050405020304" pitchFamily="18" charset="0"/>
                <a:cs typeface="Times New Roman" panose="02020603050405020304" pitchFamily="18" charset="0"/>
              </a:rPr>
              <a:t>PCL: Proxy-Based Contrastive Learning for Domain Generalization</a:t>
            </a:r>
            <a:r>
              <a:rPr lang="en-US" altLang="zh-CN" sz="1600" dirty="0">
                <a:latin typeface="Times New Roman" panose="02020603050405020304" pitchFamily="18" charset="0"/>
                <a:cs typeface="Times New Roman" panose="02020603050405020304" pitchFamily="18" charset="0"/>
              </a:rPr>
              <a:t> 2022 CVPR</a:t>
            </a:r>
            <a:endParaRPr lang="en-US" altLang="zh-CN" sz="16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6" name="文本框 5"/>
          <p:cNvSpPr txBox="1"/>
          <p:nvPr/>
        </p:nvSpPr>
        <p:spPr>
          <a:xfrm>
            <a:off x="575658" y="1454648"/>
            <a:ext cx="5381832" cy="2127634"/>
          </a:xfrm>
          <a:prstGeom prst="rect">
            <a:avLst/>
          </a:prstGeom>
          <a:noFill/>
        </p:spPr>
        <p:txBody>
          <a:bodyPr wrap="square" rtlCol="0">
            <a:spAutoFit/>
          </a:bodyPr>
          <a:lstStyle/>
          <a:p>
            <a:pPr>
              <a:lnSpc>
                <a:spcPct val="150000"/>
              </a:lnSpc>
            </a:pPr>
            <a:r>
              <a:rPr lang="en-US" altLang="zh-CN" dirty="0"/>
              <a:t>Yao</a:t>
            </a:r>
            <a:r>
              <a:rPr lang="zh-CN" altLang="en-US" dirty="0"/>
              <a:t>等人提出了基于代理的对比学习方法。该方法既避免了对比学习中拉齐正样本时带来的正对齐问题，也从负样本对中学习到了丰富的语义信息，同时基于代理的方法使得模型能够更快收敛，提升了模型泛化性</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76525"/>
            <a:ext cx="5011420" cy="1014730"/>
          </a:xfrm>
          <a:prstGeom prst="rect">
            <a:avLst/>
          </a:prstGeom>
          <a:noFill/>
        </p:spPr>
        <p:txBody>
          <a:bodyPr wrap="square" rtlCol="0">
            <a:spAutoFit/>
          </a:bodyPr>
          <a:lstStyle/>
          <a:p>
            <a:r>
              <a:rPr lang="zh-CN" altLang="en-US" sz="6000" dirty="0"/>
              <a:t>三</a:t>
            </a:r>
            <a:r>
              <a:rPr lang="en-US" altLang="zh-CN" sz="6000" dirty="0"/>
              <a:t>.</a:t>
            </a:r>
            <a:r>
              <a:rPr lang="zh-CN" altLang="en-US" sz="6000" dirty="0"/>
              <a:t>研究内容</a:t>
            </a:r>
            <a:endParaRPr lang="zh-CN" altLang="en-US" sz="6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10540" y="1138555"/>
            <a:ext cx="9674225" cy="829945"/>
          </a:xfrm>
          <a:prstGeom prst="rect">
            <a:avLst/>
          </a:prstGeom>
          <a:noFill/>
        </p:spPr>
        <p:txBody>
          <a:bodyPr wrap="none" rtlCol="0">
            <a:spAutoFit/>
          </a:bodyPr>
          <a:lstStyle/>
          <a:p>
            <a:r>
              <a:rPr lang="en-US" altLang="zh-CN" sz="2400"/>
              <a:t>1.</a:t>
            </a:r>
            <a:r>
              <a:rPr lang="zh-CN" altLang="en-US" sz="2400"/>
              <a:t>仅使用</a:t>
            </a:r>
            <a:r>
              <a:rPr lang="en-US" altLang="zh-CN" sz="2400"/>
              <a:t>CT</a:t>
            </a:r>
            <a:r>
              <a:rPr lang="zh-CN" altLang="en-US" sz="2400"/>
              <a:t>影像数据训练腹部器官（肝、脾、肾）的多标签识别模型，</a:t>
            </a:r>
            <a:endParaRPr lang="zh-CN" altLang="en-US" sz="2400"/>
          </a:p>
          <a:p>
            <a:r>
              <a:rPr lang="zh-CN" altLang="en-US" sz="2400"/>
              <a:t>预期能够泛化到</a:t>
            </a:r>
            <a:r>
              <a:rPr lang="en-US" altLang="zh-CN" sz="2400"/>
              <a:t>MR</a:t>
            </a:r>
            <a:r>
              <a:rPr lang="zh-CN" altLang="en-US" sz="2400"/>
              <a:t>影像</a:t>
            </a:r>
            <a:endParaRPr lang="zh-CN" altLang="en-US" sz="2400"/>
          </a:p>
        </p:txBody>
      </p:sp>
      <p:sp>
        <p:nvSpPr>
          <p:cNvPr id="18" name="文本框 17"/>
          <p:cNvSpPr txBox="1"/>
          <p:nvPr/>
        </p:nvSpPr>
        <p:spPr>
          <a:xfrm>
            <a:off x="617220" y="2167255"/>
            <a:ext cx="9460865" cy="4246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a:t>在智能化医疗影像的业务流水线中，不同部位、区域的医疗影像（例如胸部、腹部、腿部）有着不同的处理规范与方法，在业务的前处理流程中需要将影像分发至对应的业务。</a:t>
            </a:r>
            <a:endParaRPr lang="zh-CN" altLang="en-US" sz="2000"/>
          </a:p>
          <a:p>
            <a:pPr marL="285750" indent="-285750">
              <a:lnSpc>
                <a:spcPct val="150000"/>
              </a:lnSpc>
              <a:buFont typeface="Arial" panose="020B0604020202020204" pitchFamily="34" charset="0"/>
              <a:buChar char="•"/>
            </a:pPr>
            <a:r>
              <a:rPr lang="zh-CN" altLang="en-US" sz="2000"/>
              <a:t>一种比较直观的方法是依据医疗影像切片中所包含的器官类别来确定其所在部位。因此，多标签器官分类成为了前处理过程中重要的一个环节。</a:t>
            </a:r>
            <a:endParaRPr lang="zh-CN" altLang="en-US" sz="2000"/>
          </a:p>
          <a:p>
            <a:pPr marL="285750" indent="-285750">
              <a:lnSpc>
                <a:spcPct val="150000"/>
              </a:lnSpc>
              <a:buFont typeface="Arial" panose="020B0604020202020204" pitchFamily="34" charset="0"/>
              <a:buChar char="•"/>
            </a:pPr>
            <a:r>
              <a:rPr lang="zh-CN" altLang="en-US" sz="2000"/>
              <a:t>然而，由于</a:t>
            </a:r>
            <a:r>
              <a:rPr lang="en-US" altLang="zh-CN" sz="2000"/>
              <a:t>CT</a:t>
            </a:r>
            <a:r>
              <a:rPr lang="zh-CN" altLang="en-US" sz="2000"/>
              <a:t>影像与</a:t>
            </a:r>
            <a:r>
              <a:rPr lang="en-US" altLang="zh-CN" sz="2000"/>
              <a:t>MR</a:t>
            </a:r>
            <a:r>
              <a:rPr lang="zh-CN" altLang="en-US" sz="2000"/>
              <a:t>影像存在着域偏移，在</a:t>
            </a:r>
            <a:r>
              <a:rPr lang="en-US" altLang="zh-CN" sz="2000"/>
              <a:t>CT</a:t>
            </a:r>
            <a:r>
              <a:rPr lang="zh-CN" altLang="en-US" sz="2000"/>
              <a:t>数据上训练的模型难以直接应用于</a:t>
            </a:r>
            <a:r>
              <a:rPr lang="en-US" altLang="zh-CN" sz="2000"/>
              <a:t>MR</a:t>
            </a:r>
            <a:r>
              <a:rPr lang="zh-CN" altLang="en-US" sz="2000"/>
              <a:t>数据。而在</a:t>
            </a:r>
            <a:r>
              <a:rPr lang="en-US" altLang="zh-CN" sz="2000"/>
              <a:t>MR</a:t>
            </a:r>
            <a:r>
              <a:rPr lang="zh-CN" altLang="en-US" sz="2000"/>
              <a:t>数据上重新训练模型成本过高。</a:t>
            </a:r>
            <a:endParaRPr lang="zh-CN" altLang="en-US" sz="2000"/>
          </a:p>
          <a:p>
            <a:pPr marL="285750" indent="-285750">
              <a:lnSpc>
                <a:spcPct val="150000"/>
              </a:lnSpc>
              <a:buFont typeface="Arial" panose="020B0604020202020204" pitchFamily="34" charset="0"/>
              <a:buChar char="•"/>
            </a:pPr>
            <a:r>
              <a:rPr lang="zh-CN" altLang="en-US" sz="2000"/>
              <a:t>由此，本文提出了第一个任务：</a:t>
            </a:r>
            <a:r>
              <a:rPr lang="zh-CN" altLang="en-US" sz="2000" b="1"/>
              <a:t>将在</a:t>
            </a:r>
            <a:r>
              <a:rPr lang="en-US" altLang="zh-CN" sz="2000" b="1"/>
              <a:t>CT</a:t>
            </a:r>
            <a:r>
              <a:rPr lang="zh-CN" altLang="en-US" sz="2000" b="1"/>
              <a:t>数据上训练的腹部器官多标签分类模型泛化到</a:t>
            </a:r>
            <a:r>
              <a:rPr lang="en-US" altLang="zh-CN" sz="2000" b="1"/>
              <a:t>MR</a:t>
            </a:r>
            <a:r>
              <a:rPr lang="zh-CN" altLang="en-US" sz="2000" b="1"/>
              <a:t>数据</a:t>
            </a:r>
            <a:r>
              <a:rPr lang="zh-CN" altLang="en-US" sz="2000"/>
              <a:t>。</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13" name="图片 12"/>
          <p:cNvPicPr>
            <a:picLocks noChangeAspect="1"/>
          </p:cNvPicPr>
          <p:nvPr/>
        </p:nvPicPr>
        <p:blipFill>
          <a:blip r:embed="rId3"/>
          <a:stretch>
            <a:fillRect/>
          </a:stretch>
        </p:blipFill>
        <p:spPr>
          <a:xfrm>
            <a:off x="510540" y="2105025"/>
            <a:ext cx="10783570" cy="3616325"/>
          </a:xfrm>
          <a:prstGeom prst="rect">
            <a:avLst/>
          </a:prstGeom>
        </p:spPr>
      </p:pic>
      <p:sp>
        <p:nvSpPr>
          <p:cNvPr id="14" name="文本框 13"/>
          <p:cNvSpPr txBox="1"/>
          <p:nvPr/>
        </p:nvSpPr>
        <p:spPr>
          <a:xfrm>
            <a:off x="4163695" y="5792470"/>
            <a:ext cx="3864610" cy="368300"/>
          </a:xfrm>
          <a:prstGeom prst="rect">
            <a:avLst/>
          </a:prstGeom>
          <a:noFill/>
        </p:spPr>
        <p:txBody>
          <a:bodyPr wrap="none" rtlCol="0">
            <a:spAutoFit/>
          </a:bodyPr>
          <a:lstStyle/>
          <a:p>
            <a:r>
              <a:rPr lang="zh-CN" altLang="en-US"/>
              <a:t>图</a:t>
            </a:r>
            <a:r>
              <a:rPr lang="en-US" altLang="zh-CN"/>
              <a:t>  CT-MR</a:t>
            </a:r>
            <a:r>
              <a:rPr lang="zh-CN" altLang="en-US"/>
              <a:t>的多标签识别任务示意图</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510540" y="1138555"/>
            <a:ext cx="9819640" cy="460375"/>
          </a:xfrm>
          <a:prstGeom prst="rect">
            <a:avLst/>
          </a:prstGeom>
          <a:noFill/>
        </p:spPr>
        <p:txBody>
          <a:bodyPr wrap="none" rtlCol="0">
            <a:spAutoFit/>
          </a:bodyPr>
          <a:lstStyle/>
          <a:p>
            <a:r>
              <a:rPr lang="en-US" altLang="zh-CN" sz="2400"/>
              <a:t>2.</a:t>
            </a:r>
            <a:r>
              <a:rPr lang="zh-CN" altLang="en-US" sz="2400"/>
              <a:t>在部分中心的</a:t>
            </a:r>
            <a:r>
              <a:rPr lang="en-US" altLang="zh-CN" sz="2400"/>
              <a:t>MVI</a:t>
            </a:r>
            <a:r>
              <a:rPr lang="zh-CN" altLang="en-US" sz="2400"/>
              <a:t>数据上做训练，预期能够泛化到其他其他中心的数据</a:t>
            </a:r>
            <a:endParaRPr lang="zh-CN" altLang="en-US" sz="2400"/>
          </a:p>
        </p:txBody>
      </p:sp>
      <p:sp>
        <p:nvSpPr>
          <p:cNvPr id="100" name="文本框 99"/>
          <p:cNvSpPr txBox="1"/>
          <p:nvPr/>
        </p:nvSpPr>
        <p:spPr>
          <a:xfrm>
            <a:off x="986790" y="1990725"/>
            <a:ext cx="8867140" cy="3415030"/>
          </a:xfrm>
          <a:prstGeom prst="rect">
            <a:avLst/>
          </a:prstGeom>
          <a:noFill/>
          <a:ln w="9525">
            <a:noFill/>
          </a:ln>
        </p:spPr>
        <p:txBody>
          <a:bodyPr wrap="square">
            <a:spAutoFit/>
          </a:bodyPr>
          <a:lstStyle/>
          <a:p>
            <a:pPr marL="0" indent="0" algn="l">
              <a:lnSpc>
                <a:spcPct val="150000"/>
              </a:lnSpc>
            </a:pPr>
            <a:r>
              <a:rPr lang="zh-CN" b="0">
                <a:latin typeface="Times New Roman" panose="02020603050405020304" pitchFamily="18" charset="0"/>
                <a:cs typeface="宋体" charset="0"/>
              </a:rPr>
              <a:t>以</a:t>
            </a:r>
            <a:r>
              <a:rPr lang="zh-CN" b="0">
                <a:cs typeface="宋体" charset="0"/>
              </a:rPr>
              <a:t>肝细胞癌（</a:t>
            </a:r>
            <a:r>
              <a:rPr lang="en-US" b="0">
                <a:latin typeface="Times New Roman" panose="02020603050405020304" pitchFamily="18" charset="0"/>
                <a:cs typeface="宋体" charset="0"/>
              </a:rPr>
              <a:t>HCC</a:t>
            </a:r>
            <a:r>
              <a:rPr lang="zh-CN" b="0">
                <a:cs typeface="宋体" charset="0"/>
              </a:rPr>
              <a:t>）</a:t>
            </a:r>
            <a:r>
              <a:rPr lang="zh-CN" b="0">
                <a:latin typeface="Times New Roman" panose="02020603050405020304" pitchFamily="18" charset="0"/>
                <a:cs typeface="宋体" charset="0"/>
              </a:rPr>
              <a:t>为代表的肝脏局灶性病变</a:t>
            </a:r>
            <a:r>
              <a:rPr lang="zh-CN" b="0">
                <a:cs typeface="宋体" charset="0"/>
              </a:rPr>
              <a:t>是一种原发性肝</a:t>
            </a:r>
            <a:r>
              <a:rPr lang="zh-CN" b="0">
                <a:latin typeface="Times New Roman" panose="02020603050405020304" pitchFamily="18" charset="0"/>
                <a:cs typeface="宋体" charset="0"/>
              </a:rPr>
              <a:t>脏疾病</a:t>
            </a:r>
            <a:r>
              <a:rPr lang="zh-CN" b="0">
                <a:cs typeface="宋体" charset="0"/>
              </a:rPr>
              <a:t>，</a:t>
            </a:r>
            <a:r>
              <a:rPr lang="zh-CN" b="0">
                <a:latin typeface="Times New Roman" panose="02020603050405020304" pitchFamily="18" charset="0"/>
                <a:cs typeface="宋体" charset="0"/>
              </a:rPr>
              <a:t>临床认为手术切除和移植是目前治疗肝细胞癌的最佳选择，但即使如此，肝细胞癌仍具有复发率高、预后效果差等特点。而</a:t>
            </a:r>
            <a:r>
              <a:rPr lang="zh-CN" b="1">
                <a:latin typeface="Times New Roman" panose="02020603050405020304" pitchFamily="18" charset="0"/>
                <a:cs typeface="宋体" charset="0"/>
              </a:rPr>
              <a:t>微血管侵犯（</a:t>
            </a:r>
            <a:r>
              <a:rPr lang="en-US" b="1">
                <a:latin typeface="Times New Roman" panose="02020603050405020304" pitchFamily="18" charset="0"/>
                <a:cs typeface="宋体" charset="0"/>
              </a:rPr>
              <a:t>Microvascular Invasion, MVI</a:t>
            </a:r>
            <a:r>
              <a:rPr lang="zh-CN" b="1">
                <a:latin typeface="Times New Roman" panose="02020603050405020304" pitchFamily="18" charset="0"/>
                <a:cs typeface="宋体" charset="0"/>
              </a:rPr>
              <a:t>）</a:t>
            </a:r>
            <a:r>
              <a:rPr lang="zh-CN" b="0">
                <a:latin typeface="Times New Roman" panose="02020603050405020304" pitchFamily="18" charset="0"/>
                <a:cs typeface="宋体" charset="0"/>
              </a:rPr>
              <a:t>被认为是肝癌切除或移植患者早期复发和长期预后不良的重要因素。因此，在</a:t>
            </a:r>
            <a:r>
              <a:rPr lang="en-US" b="0">
                <a:latin typeface="Times New Roman" panose="02020603050405020304" pitchFamily="18" charset="0"/>
                <a:cs typeface="宋体" charset="0"/>
              </a:rPr>
              <a:t>HCC</a:t>
            </a:r>
            <a:r>
              <a:rPr lang="zh-CN" b="0">
                <a:latin typeface="Times New Roman" panose="02020603050405020304" pitchFamily="18" charset="0"/>
                <a:cs typeface="宋体" charset="0"/>
              </a:rPr>
              <a:t>患者术前评估是否存在</a:t>
            </a:r>
            <a:r>
              <a:rPr lang="en-US" b="0">
                <a:latin typeface="Times New Roman" panose="02020603050405020304" pitchFamily="18" charset="0"/>
                <a:cs typeface="宋体" charset="0"/>
              </a:rPr>
              <a:t>MVI</a:t>
            </a:r>
            <a:r>
              <a:rPr lang="zh-CN" b="0">
                <a:latin typeface="Times New Roman" panose="02020603050405020304" pitchFamily="18" charset="0"/>
                <a:cs typeface="宋体" charset="0"/>
              </a:rPr>
              <a:t>具有非常重要的临床价值。</a:t>
            </a:r>
            <a:endParaRPr lang="zh-CN" b="0">
              <a:latin typeface="Times New Roman" panose="02020603050405020304" pitchFamily="18" charset="0"/>
              <a:cs typeface="宋体" charset="0"/>
            </a:endParaRPr>
          </a:p>
          <a:p>
            <a:pPr marL="0" indent="0" algn="l">
              <a:lnSpc>
                <a:spcPct val="150000"/>
              </a:lnSpc>
            </a:pPr>
            <a:r>
              <a:rPr lang="zh-CN" altLang="en-US"/>
              <a:t>而多中心医疗影像数据（即来自多家医疗机构的数据）由于设备和使用方法有所不同，各个中心间的数据存在域偏移。因此，本文的第二个任务为：</a:t>
            </a:r>
            <a:r>
              <a:rPr lang="zh-CN" altLang="en-US" b="1"/>
              <a:t>如何将在部分中心数据上训练的模型泛化到其他中心的数据上</a:t>
            </a:r>
            <a:endParaRPr lang="zh-CN" alt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3105785" y="6029960"/>
            <a:ext cx="4667250" cy="368300"/>
          </a:xfrm>
          <a:prstGeom prst="rect">
            <a:avLst/>
          </a:prstGeom>
          <a:noFill/>
        </p:spPr>
        <p:txBody>
          <a:bodyPr wrap="none" rtlCol="0" anchor="t">
            <a:spAutoFit/>
          </a:bodyPr>
          <a:lstStyle/>
          <a:p>
            <a:r>
              <a:rPr lang="zh-CN" altLang="en-US">
                <a:sym typeface="+mn-ea"/>
              </a:rPr>
              <a:t>图</a:t>
            </a:r>
            <a:r>
              <a:rPr lang="en-US" altLang="zh-CN">
                <a:sym typeface="+mn-ea"/>
              </a:rPr>
              <a:t>  </a:t>
            </a:r>
            <a:r>
              <a:rPr lang="zh-CN" altLang="en-US">
                <a:sym typeface="+mn-ea"/>
              </a:rPr>
              <a:t>多中心的</a:t>
            </a:r>
            <a:r>
              <a:rPr lang="en-US" altLang="zh-CN">
                <a:sym typeface="+mn-ea"/>
              </a:rPr>
              <a:t>MVI</a:t>
            </a:r>
            <a:r>
              <a:rPr lang="zh-CN" altLang="en-US">
                <a:sym typeface="+mn-ea"/>
              </a:rPr>
              <a:t>二分类模型泛化任务示意图</a:t>
            </a:r>
            <a:endParaRPr lang="zh-CN" altLang="en-US">
              <a:sym typeface="+mn-ea"/>
            </a:endParaRPr>
          </a:p>
        </p:txBody>
      </p:sp>
      <p:pic>
        <p:nvPicPr>
          <p:cNvPr id="6" name="图片 5"/>
          <p:cNvPicPr>
            <a:picLocks noChangeAspect="1"/>
          </p:cNvPicPr>
          <p:nvPr/>
        </p:nvPicPr>
        <p:blipFill>
          <a:blip r:embed="rId3"/>
          <a:stretch>
            <a:fillRect/>
          </a:stretch>
        </p:blipFill>
        <p:spPr>
          <a:xfrm>
            <a:off x="871855" y="1058545"/>
            <a:ext cx="7905750" cy="45961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67000"/>
            <a:ext cx="4929505" cy="1014730"/>
          </a:xfrm>
          <a:prstGeom prst="rect">
            <a:avLst/>
          </a:prstGeom>
          <a:noFill/>
        </p:spPr>
        <p:txBody>
          <a:bodyPr wrap="square" rtlCol="0">
            <a:spAutoFit/>
          </a:bodyPr>
          <a:lstStyle/>
          <a:p>
            <a:r>
              <a:rPr lang="zh-CN" altLang="en-US" sz="6000" dirty="0"/>
              <a:t>四</a:t>
            </a:r>
            <a:r>
              <a:rPr lang="en-US" altLang="zh-CN" sz="6000" dirty="0"/>
              <a:t>.</a:t>
            </a:r>
            <a:r>
              <a:rPr lang="zh-CN" altLang="en-US" sz="6000" dirty="0"/>
              <a:t>研究方案</a:t>
            </a:r>
            <a:endParaRPr lang="zh-CN" altLang="en-US" sz="6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187450" y="2263775"/>
            <a:ext cx="9335135" cy="2676525"/>
          </a:xfrm>
          <a:prstGeom prst="rect">
            <a:avLst/>
          </a:prstGeom>
          <a:noFill/>
        </p:spPr>
        <p:txBody>
          <a:bodyPr wrap="square" rtlCol="0">
            <a:spAutoFit/>
          </a:bodyPr>
          <a:lstStyle/>
          <a:p>
            <a:pPr>
              <a:lnSpc>
                <a:spcPct val="200000"/>
              </a:lnSpc>
            </a:pPr>
            <a:r>
              <a:rPr lang="en-US" altLang="zh-CN" sz="2800" dirty="0"/>
              <a:t>1.</a:t>
            </a:r>
            <a:r>
              <a:rPr lang="zh-CN" altLang="en-US" sz="2800" dirty="0"/>
              <a:t>基于多维度数据增强的腹部器官跨域多标签分类方法</a:t>
            </a:r>
            <a:endParaRPr lang="en-US" altLang="zh-CN" sz="2800" dirty="0"/>
          </a:p>
          <a:p>
            <a:pPr>
              <a:lnSpc>
                <a:spcPct val="200000"/>
              </a:lnSpc>
            </a:pPr>
            <a:r>
              <a:rPr lang="en-US" altLang="zh-CN" sz="2800" dirty="0"/>
              <a:t>2.</a:t>
            </a:r>
            <a:r>
              <a:rPr lang="zh-CN" altLang="en-US" sz="2800" dirty="0"/>
              <a:t>基于特征解耦的三元组域不变表征学习方法</a:t>
            </a:r>
            <a:endParaRPr lang="zh-CN" altLang="en-US" sz="2800" dirty="0"/>
          </a:p>
          <a:p>
            <a:pPr>
              <a:lnSpc>
                <a:spcPct val="200000"/>
              </a:lnSpc>
            </a:pP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215391" y="3044279"/>
            <a:ext cx="1313180" cy="769441"/>
          </a:xfrm>
          <a:prstGeom prst="rect">
            <a:avLst/>
          </a:prstGeom>
          <a:noFill/>
        </p:spPr>
        <p:txBody>
          <a:bodyPr wrap="none" rtlCol="0">
            <a:spAutoFit/>
          </a:bodyPr>
          <a:lstStyle/>
          <a:p>
            <a:r>
              <a:rPr lang="zh-CN" altLang="en-US" sz="4400" dirty="0"/>
              <a:t>目录</a:t>
            </a:r>
            <a:endParaRPr lang="zh-CN" altLang="en-US" sz="4400" dirty="0"/>
          </a:p>
        </p:txBody>
      </p:sp>
      <p:sp>
        <p:nvSpPr>
          <p:cNvPr id="4" name="文本框 3"/>
          <p:cNvSpPr txBox="1"/>
          <p:nvPr/>
        </p:nvSpPr>
        <p:spPr>
          <a:xfrm>
            <a:off x="6096000" y="857271"/>
            <a:ext cx="1967205" cy="5143459"/>
          </a:xfrm>
          <a:prstGeom prst="rect">
            <a:avLst/>
          </a:prstGeom>
          <a:noFill/>
        </p:spPr>
        <p:txBody>
          <a:bodyPr wrap="none" rtlCol="0">
            <a:spAutoFit/>
          </a:bodyPr>
          <a:lstStyle/>
          <a:p>
            <a:pPr marL="342900" indent="-342900">
              <a:lnSpc>
                <a:spcPct val="200000"/>
              </a:lnSpc>
              <a:buFont typeface="+mj-lt"/>
              <a:buAutoNum type="arabicPeriod"/>
            </a:pPr>
            <a:r>
              <a:rPr lang="zh-CN" altLang="en-US" sz="2800" dirty="0"/>
              <a:t>研究意义</a:t>
            </a:r>
            <a:endParaRPr lang="zh-CN" altLang="en-US" sz="2800" dirty="0"/>
          </a:p>
          <a:p>
            <a:pPr marL="342900" indent="-342900">
              <a:lnSpc>
                <a:spcPct val="200000"/>
              </a:lnSpc>
              <a:buFont typeface="+mj-lt"/>
              <a:buAutoNum type="arabicPeriod"/>
            </a:pPr>
            <a:r>
              <a:rPr lang="zh-CN" altLang="en-US" sz="2800" dirty="0"/>
              <a:t>研究现状</a:t>
            </a:r>
            <a:endParaRPr lang="zh-CN" altLang="en-US" sz="2800" dirty="0"/>
          </a:p>
          <a:p>
            <a:pPr marL="342900" indent="-342900">
              <a:lnSpc>
                <a:spcPct val="200000"/>
              </a:lnSpc>
              <a:buFont typeface="+mj-lt"/>
              <a:buAutoNum type="arabicPeriod"/>
            </a:pPr>
            <a:r>
              <a:rPr lang="zh-CN" altLang="en-US" sz="2800" dirty="0"/>
              <a:t>研究内容</a:t>
            </a:r>
            <a:endParaRPr lang="en-US" altLang="zh-CN" sz="2800" dirty="0"/>
          </a:p>
          <a:p>
            <a:pPr marL="342900" indent="-342900">
              <a:lnSpc>
                <a:spcPct val="200000"/>
              </a:lnSpc>
              <a:buFont typeface="+mj-lt"/>
              <a:buAutoNum type="arabicPeriod"/>
            </a:pPr>
            <a:r>
              <a:rPr lang="zh-CN" altLang="en-US" sz="2800" dirty="0"/>
              <a:t>研究方案</a:t>
            </a:r>
            <a:endParaRPr lang="zh-CN" altLang="en-US" sz="2800" dirty="0"/>
          </a:p>
          <a:p>
            <a:pPr marL="342900" indent="-342900">
              <a:lnSpc>
                <a:spcPct val="200000"/>
              </a:lnSpc>
              <a:buFont typeface="+mj-lt"/>
              <a:buAutoNum type="arabicPeriod"/>
            </a:pPr>
            <a:r>
              <a:rPr lang="zh-CN" altLang="en-US" sz="2800" dirty="0"/>
              <a:t>前期工作</a:t>
            </a:r>
            <a:endParaRPr lang="zh-CN" altLang="en-US" sz="2800" dirty="0"/>
          </a:p>
          <a:p>
            <a:pPr marL="342900" indent="-342900">
              <a:lnSpc>
                <a:spcPct val="200000"/>
              </a:lnSpc>
              <a:buFont typeface="+mj-lt"/>
              <a:buAutoNum type="arabicPeriod"/>
            </a:pPr>
            <a:r>
              <a:rPr lang="zh-CN" altLang="en-US" sz="2800" dirty="0"/>
              <a:t>进度安排</a:t>
            </a:r>
            <a:endParaRPr lang="zh-CN" altLang="en-US" sz="2800" dirty="0"/>
          </a:p>
        </p:txBody>
      </p:sp>
      <p:cxnSp>
        <p:nvCxnSpPr>
          <p:cNvPr id="5" name="直接连接符 4"/>
          <p:cNvCxnSpPr/>
          <p:nvPr/>
        </p:nvCxnSpPr>
        <p:spPr>
          <a:xfrm>
            <a:off x="5426439" y="1738859"/>
            <a:ext cx="0" cy="3904938"/>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208280" y="1058545"/>
            <a:ext cx="5669280" cy="645160"/>
          </a:xfrm>
          <a:prstGeom prst="rect">
            <a:avLst/>
          </a:prstGeom>
          <a:noFill/>
        </p:spPr>
        <p:txBody>
          <a:bodyPr wrap="none" rtlCol="0" anchor="t">
            <a:spAutoFit/>
          </a:bodyPr>
          <a:lstStyle/>
          <a:p>
            <a:pPr>
              <a:lnSpc>
                <a:spcPct val="200000"/>
              </a:lnSpc>
            </a:pPr>
            <a:r>
              <a:rPr lang="en-US" altLang="zh-CN" dirty="0">
                <a:sym typeface="+mn-ea"/>
              </a:rPr>
              <a:t>1.</a:t>
            </a:r>
            <a:r>
              <a:rPr lang="zh-CN" altLang="en-US" dirty="0">
                <a:sym typeface="+mn-ea"/>
              </a:rPr>
              <a:t>基于多维度数据增强的腹部器官跨域多标签分类方法</a:t>
            </a:r>
            <a:endParaRPr lang="zh-CN" altLang="en-US"/>
          </a:p>
        </p:txBody>
      </p:sp>
      <p:sp>
        <p:nvSpPr>
          <p:cNvPr id="6" name="文本框 5"/>
          <p:cNvSpPr txBox="1"/>
          <p:nvPr/>
        </p:nvSpPr>
        <p:spPr>
          <a:xfrm>
            <a:off x="642620" y="1703705"/>
            <a:ext cx="9641205" cy="922020"/>
          </a:xfrm>
          <a:prstGeom prst="rect">
            <a:avLst/>
          </a:prstGeom>
          <a:noFill/>
        </p:spPr>
        <p:txBody>
          <a:bodyPr wrap="square" rtlCol="0">
            <a:spAutoFit/>
          </a:bodyPr>
          <a:lstStyle/>
          <a:p>
            <a:pPr algn="l"/>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影像数据和</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影像数据成像原理不同，因此同一组织、同一器官的数值分布</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也存在着差异，但形状相近。且</a:t>
            </a:r>
            <a:r>
              <a:rPr lang="en-US" altLang="zh-CN">
                <a:latin typeface="Times New Roman Regular" panose="02020603050405020304" charset="0"/>
                <a:cs typeface="Times New Roman Regular" panose="02020603050405020304" charset="0"/>
              </a:rPr>
              <a:t>CT</a:t>
            </a:r>
            <a:r>
              <a:rPr lang="zh-CN" altLang="en-US">
                <a:latin typeface="Times New Roman Regular" panose="02020603050405020304" charset="0"/>
                <a:cs typeface="Times New Roman Regular" panose="02020603050405020304" charset="0"/>
              </a:rPr>
              <a:t>与</a:t>
            </a:r>
            <a:r>
              <a:rPr lang="en-US" altLang="zh-CN">
                <a:latin typeface="Times New Roman Regular" panose="02020603050405020304" charset="0"/>
                <a:cs typeface="Times New Roman Regular" panose="02020603050405020304" charset="0"/>
              </a:rPr>
              <a:t>MR</a:t>
            </a:r>
            <a:r>
              <a:rPr lang="zh-CN" altLang="en-US">
                <a:latin typeface="Times New Roman Regular" panose="02020603050405020304" charset="0"/>
                <a:cs typeface="Times New Roman Regular" panose="02020603050405020304" charset="0"/>
              </a:rPr>
              <a:t>影像存在着一定的</a:t>
            </a:r>
            <a:r>
              <a:rPr lang="en-US" altLang="zh-CN">
                <a:latin typeface="Times New Roman Regular" panose="02020603050405020304" charset="0"/>
                <a:cs typeface="Times New Roman Regular" panose="02020603050405020304" charset="0"/>
              </a:rPr>
              <a:t>视野（Field of View</a:t>
            </a:r>
            <a:r>
              <a:rPr lang="zh-CN" altLang="en-US">
                <a:latin typeface="Times New Roman Regular" panose="02020603050405020304" charset="0"/>
                <a:cs typeface="Times New Roman Regular" panose="02020603050405020304" charset="0"/>
              </a:rPr>
              <a:t>，</a:t>
            </a:r>
            <a:r>
              <a:rPr lang="en-US" altLang="zh-CN">
                <a:latin typeface="Times New Roman Regular" panose="02020603050405020304" charset="0"/>
                <a:cs typeface="Times New Roman Regular" panose="02020603050405020304" charset="0"/>
              </a:rPr>
              <a:t>FOV</a:t>
            </a:r>
            <a:r>
              <a:rPr lang="zh-CN" altLang="en-US">
                <a:latin typeface="Times New Roman Regular" panose="02020603050405020304" charset="0"/>
                <a:cs typeface="Times New Roman Regular" panose="02020603050405020304" charset="0"/>
              </a:rPr>
              <a:t>）差距。</a:t>
            </a:r>
            <a:endParaRPr lang="zh-CN" altLang="en-US">
              <a:latin typeface="Times New Roman Regular" panose="02020603050405020304" charset="0"/>
              <a:cs typeface="Times New Roman Regular" panose="02020603050405020304" charset="0"/>
            </a:endParaRPr>
          </a:p>
          <a:p>
            <a:pPr algn="l"/>
            <a:r>
              <a:rPr lang="zh-CN" altLang="en-US">
                <a:latin typeface="Times New Roman Regular" panose="02020603050405020304" charset="0"/>
                <a:cs typeface="Times New Roman Regular" panose="02020603050405020304" charset="0"/>
              </a:rPr>
              <a:t>因此，使用打乱影像分布的增强方法与缩放的增强方法可能会对模型的泛化性有所提升。</a:t>
            </a:r>
            <a:endParaRPr lang="zh-CN" altLang="en-US">
              <a:latin typeface="Times New Roman Regular" panose="02020603050405020304" charset="0"/>
              <a:cs typeface="Times New Roman Regular" panose="02020603050405020304" charset="0"/>
            </a:endParaRPr>
          </a:p>
        </p:txBody>
      </p:sp>
      <p:sp>
        <p:nvSpPr>
          <p:cNvPr id="8" name="文本框 7"/>
          <p:cNvSpPr txBox="1"/>
          <p:nvPr/>
        </p:nvSpPr>
        <p:spPr>
          <a:xfrm>
            <a:off x="4826000" y="3244850"/>
            <a:ext cx="2540000" cy="368300"/>
          </a:xfrm>
          <a:prstGeom prst="rect">
            <a:avLst/>
          </a:prstGeom>
          <a:noFill/>
        </p:spPr>
        <p:txBody>
          <a:bodyPr wrap="square" rtlCol="0" anchor="t">
            <a:spAutoFit/>
          </a:bodyPr>
          <a:lstStyle/>
          <a:p>
            <a:r>
              <a:rPr lang="zh-CN" altLang="en-US"/>
              <a:t> </a:t>
            </a:r>
            <a:endParaRPr lang="zh-CN" altLang="en-US"/>
          </a:p>
        </p:txBody>
      </p:sp>
      <p:pic>
        <p:nvPicPr>
          <p:cNvPr id="11" name="图片 10"/>
          <p:cNvPicPr>
            <a:picLocks noChangeAspect="1"/>
          </p:cNvPicPr>
          <p:nvPr/>
        </p:nvPicPr>
        <p:blipFill>
          <a:blip r:embed="rId3"/>
          <a:stretch>
            <a:fillRect/>
          </a:stretch>
        </p:blipFill>
        <p:spPr>
          <a:xfrm>
            <a:off x="429895" y="3061970"/>
            <a:ext cx="1837055" cy="1837055"/>
          </a:xfrm>
          <a:prstGeom prst="rect">
            <a:avLst/>
          </a:prstGeom>
        </p:spPr>
      </p:pic>
      <p:pic>
        <p:nvPicPr>
          <p:cNvPr id="12" name="图片 11"/>
          <p:cNvPicPr>
            <a:picLocks noChangeAspect="1"/>
          </p:cNvPicPr>
          <p:nvPr/>
        </p:nvPicPr>
        <p:blipFill>
          <a:blip r:embed="rId4"/>
          <a:stretch>
            <a:fillRect/>
          </a:stretch>
        </p:blipFill>
        <p:spPr>
          <a:xfrm>
            <a:off x="2416810" y="3061970"/>
            <a:ext cx="1830070" cy="1837690"/>
          </a:xfrm>
          <a:prstGeom prst="rect">
            <a:avLst/>
          </a:prstGeom>
        </p:spPr>
      </p:pic>
      <p:pic>
        <p:nvPicPr>
          <p:cNvPr id="14" name="图片 13"/>
          <p:cNvPicPr>
            <a:picLocks noChangeAspect="1"/>
          </p:cNvPicPr>
          <p:nvPr/>
        </p:nvPicPr>
        <p:blipFill>
          <a:blip r:embed="rId5"/>
          <a:stretch>
            <a:fillRect/>
          </a:stretch>
        </p:blipFill>
        <p:spPr>
          <a:xfrm>
            <a:off x="4486910" y="3163570"/>
            <a:ext cx="7193915" cy="30149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136525" y="5248910"/>
                <a:ext cx="6166485" cy="666115"/>
              </a:xfrm>
              <a:prstGeom prst="rect">
                <a:avLst/>
              </a:prstGeom>
              <a:noFill/>
            </p:spPr>
            <p:txBody>
              <a:bodyPr wrap="square" rtlCol="0" anchor="t">
                <a:spAutoFit/>
              </a:bodyPr>
              <a:lstStyle/>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cs typeface="DejaVu Math TeX Gyre" panose="02000503000000000000" charset="0"/>
                            </a:rPr>
                          </m:ctrlPr>
                        </m:sSupPr>
                        <m:e>
                          <m:r>
                            <a:rPr lang="en-US" altLang="zh-CN" i="1">
                              <a:latin typeface="Cambria Math" panose="02040503050406030204" pitchFamily="18" charset="0"/>
                              <a:cs typeface="DejaVu Math TeX Gyre" panose="02000503000000000000" charset="0"/>
                            </a:rPr>
                            <m:t>𝑥</m:t>
                          </m:r>
                        </m:e>
                        <m:sup>
                          <m:r>
                            <a:rPr lang="en-US" altLang="zh-CN" i="1">
                              <a:latin typeface="Cambria Math" panose="02040503050406030204" pitchFamily="18" charset="0"/>
                              <a:cs typeface="DejaVu Math TeX Gyre" panose="02000503000000000000" charset="0"/>
                            </a:rPr>
                            <m:t>’</m:t>
                          </m:r>
                        </m:sup>
                      </m:sSup>
                      <m:r>
                        <a:rPr lang="en-US" altLang="zh-CN" i="1">
                          <a:latin typeface="Cambria Math" panose="02040503050406030204" pitchFamily="18" charset="0"/>
                          <a:cs typeface="DejaVu Math TeX Gyre" panose="02000503000000000000" charset="0"/>
                        </a:rPr>
                        <m:t> = </m:t>
                      </m:r>
                      <m:f>
                        <m:fPr>
                          <m:ctrlPr>
                            <a:rPr lang="en-US" altLang="zh-CN" i="1">
                              <a:latin typeface="Cambria Math" panose="02040503050406030204" pitchFamily="18" charset="0"/>
                              <a:cs typeface="DejaVu Math TeX Gyre" panose="02000503000000000000" charset="0"/>
                            </a:rPr>
                          </m:ctrlPr>
                        </m:fPr>
                        <m:num>
                          <m:r>
                            <a:rPr lang="en-US" altLang="zh-CN" i="1">
                              <a:latin typeface="Cambria Math" panose="02040503050406030204" pitchFamily="18" charset="0"/>
                              <a:cs typeface="DejaVu Math TeX Gyre" panose="02000503000000000000" charset="0"/>
                            </a:rPr>
                            <m:t>𝑥</m:t>
                          </m:r>
                          <m:r>
                            <a:rPr lang="en-US" altLang="zh-CN" i="1">
                              <a:latin typeface="Cambria Math" panose="02040503050406030204" pitchFamily="18" charset="0"/>
                              <a:cs typeface="DejaVu Math TeX Gyre" panose="02000503000000000000" charset="0"/>
                            </a:rPr>
                            <m:t> −</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num>
                        <m:den>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𝑝</m:t>
                              </m:r>
                            </m:e>
                            <m:sub>
                              <m:r>
                                <a:rPr lang="en-US" altLang="zh-CN" i="1">
                                  <a:latin typeface="Cambria Math" panose="02040503050406030204" pitchFamily="18" charset="0"/>
                                  <a:cs typeface="DejaVu Math TeX Gyre" panose="02000503000000000000" charset="0"/>
                                </a:rPr>
                                <m:t>𝑚𝑖𝑛</m:t>
                              </m:r>
                            </m:sub>
                          </m:sSub>
                        </m:den>
                      </m:f>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𝑚𝑎𝑥</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m:t>
                      </m:r>
                      <m:sSub>
                        <m:sSubPr>
                          <m:ctrlPr>
                            <a:rPr lang="en-US" altLang="zh-CN" i="1">
                              <a:latin typeface="Cambria Math" panose="02040503050406030204" pitchFamily="18" charset="0"/>
                              <a:cs typeface="DejaVu Math TeX Gyre" panose="02000503000000000000" charset="0"/>
                            </a:rPr>
                          </m:ctrlPr>
                        </m:sSubPr>
                        <m:e>
                          <m:r>
                            <a:rPr lang="en-US" altLang="zh-CN" i="1">
                              <a:latin typeface="Cambria Math" panose="02040503050406030204" pitchFamily="18" charset="0"/>
                              <a:cs typeface="DejaVu Math TeX Gyre" panose="02000503000000000000" charset="0"/>
                            </a:rPr>
                            <m:t>𝑞</m:t>
                          </m:r>
                        </m:e>
                        <m:sub>
                          <m:r>
                            <a:rPr lang="en-US" altLang="zh-CN" i="1">
                              <a:latin typeface="Cambria Math" panose="02040503050406030204" pitchFamily="18" charset="0"/>
                              <a:cs typeface="DejaVu Math TeX Gyre" panose="02000503000000000000" charset="0"/>
                            </a:rPr>
                            <m:t>𝑚𝑖𝑛</m:t>
                          </m:r>
                        </m:sub>
                      </m:sSub>
                      <m:r>
                        <a:rPr lang="en-US" altLang="zh-CN" i="1">
                          <a:latin typeface="Cambria Math" panose="02040503050406030204" pitchFamily="18" charset="0"/>
                          <a:cs typeface="DejaVu Math TeX Gyre" panose="02000503000000000000" charset="0"/>
                        </a:rPr>
                        <m:t>  </m:t>
                      </m:r>
                    </m:oMath>
                  </m:oMathPara>
                </a14:m>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136525" y="5248910"/>
                <a:ext cx="6166485" cy="666115"/>
              </a:xfrm>
              <a:prstGeom prst="rect">
                <a:avLst/>
              </a:prstGeom>
              <a:blipFill rotWithShape="1">
                <a:blip r:embed="rId3"/>
                <a:stretch>
                  <a:fillRect/>
                </a:stretch>
              </a:blipFill>
            </p:spPr>
            <p:txBody>
              <a:bodyPr/>
              <a:lstStyle/>
              <a:p>
                <a:r>
                  <a:rPr lang="zh-CN" altLang="en-US">
                    <a:noFill/>
                  </a:rPr>
                  <a:t> </a:t>
                </a:r>
              </a:p>
            </p:txBody>
          </p:sp>
        </mc:Fallback>
      </mc:AlternateContent>
      <p:sp>
        <p:nvSpPr>
          <p:cNvPr id="6" name="文本框 5"/>
          <p:cNvSpPr txBox="1"/>
          <p:nvPr/>
        </p:nvSpPr>
        <p:spPr>
          <a:xfrm>
            <a:off x="455930" y="4715510"/>
            <a:ext cx="3425825" cy="368300"/>
          </a:xfrm>
          <a:prstGeom prst="rect">
            <a:avLst/>
          </a:prstGeom>
          <a:noFill/>
        </p:spPr>
        <p:txBody>
          <a:bodyPr wrap="none" rtlCol="0">
            <a:spAutoFit/>
          </a:bodyPr>
          <a:lstStyle/>
          <a:p>
            <a:r>
              <a:rPr lang="en-US" altLang="zh-CN"/>
              <a:t>N</a:t>
            </a:r>
            <a:r>
              <a:rPr lang="zh-CN" altLang="en-US"/>
              <a:t>为</a:t>
            </a:r>
            <a:r>
              <a:rPr lang="en-US" altLang="zh-CN"/>
              <a:t>shuffle</a:t>
            </a:r>
            <a:r>
              <a:rPr lang="zh-CN" altLang="en-US"/>
              <a:t>时对原图分布的分块数</a:t>
            </a:r>
            <a:endParaRPr lang="zh-CN" altLang="en-US"/>
          </a:p>
        </p:txBody>
      </p:sp>
      <p:sp>
        <p:nvSpPr>
          <p:cNvPr id="8" name="文本框 7"/>
          <p:cNvSpPr txBox="1"/>
          <p:nvPr/>
        </p:nvSpPr>
        <p:spPr>
          <a:xfrm>
            <a:off x="731520" y="894715"/>
            <a:ext cx="3300730" cy="368300"/>
          </a:xfrm>
          <a:prstGeom prst="rect">
            <a:avLst/>
          </a:prstGeom>
          <a:noFill/>
        </p:spPr>
        <p:txBody>
          <a:bodyPr wrap="none" rtlCol="0">
            <a:spAutoFit/>
          </a:bodyPr>
          <a:lstStyle/>
          <a:p>
            <a:r>
              <a:rPr lang="en-US" altLang="zh-CN">
                <a:latin typeface="Times New Roman Regular" panose="02020603050405020304" charset="0"/>
                <a:cs typeface="Times New Roman Regular" panose="02020603050405020304" charset="0"/>
              </a:rPr>
              <a:t>distribution shuffle</a:t>
            </a:r>
            <a:r>
              <a:rPr lang="zh-CN" altLang="en-US">
                <a:latin typeface="Times New Roman Regular" panose="02020603050405020304" charset="0"/>
                <a:cs typeface="Times New Roman Regular" panose="02020603050405020304" charset="0"/>
              </a:rPr>
              <a:t>数据增强模块</a:t>
            </a:r>
            <a:endParaRPr lang="zh-CN" altLang="en-US">
              <a:latin typeface="Times New Roman Regular" panose="02020603050405020304" charset="0"/>
              <a:cs typeface="Times New Roman Regular" panose="02020603050405020304" charset="0"/>
            </a:endParaRPr>
          </a:p>
        </p:txBody>
      </p:sp>
      <p:pic>
        <p:nvPicPr>
          <p:cNvPr id="15" name="图片 14"/>
          <p:cNvPicPr>
            <a:picLocks noChangeAspect="1"/>
          </p:cNvPicPr>
          <p:nvPr/>
        </p:nvPicPr>
        <p:blipFill>
          <a:blip r:embed="rId4"/>
          <a:stretch>
            <a:fillRect/>
          </a:stretch>
        </p:blipFill>
        <p:spPr>
          <a:xfrm>
            <a:off x="455930" y="1263015"/>
            <a:ext cx="6656070" cy="3287395"/>
          </a:xfrm>
          <a:prstGeom prst="rect">
            <a:avLst/>
          </a:prstGeom>
        </p:spPr>
      </p:pic>
      <p:sp>
        <p:nvSpPr>
          <p:cNvPr id="16" name="文本框 15"/>
          <p:cNvSpPr txBox="1"/>
          <p:nvPr/>
        </p:nvSpPr>
        <p:spPr>
          <a:xfrm>
            <a:off x="7301230" y="1697990"/>
            <a:ext cx="4301490" cy="1476375"/>
          </a:xfrm>
          <a:prstGeom prst="rect">
            <a:avLst/>
          </a:prstGeom>
          <a:noFill/>
        </p:spPr>
        <p:txBody>
          <a:bodyPr wrap="square" rtlCol="0">
            <a:spAutoFit/>
          </a:bodyPr>
          <a:lstStyle/>
          <a:p>
            <a:r>
              <a:rPr lang="zh-CN" altLang="en-US"/>
              <a:t>该增强模块的作用是通过打乱图像的数值分布，使得网络更加关注器官的形状信息，并非纹理信息。而</a:t>
            </a:r>
            <a:r>
              <a:rPr lang="en-US" altLang="zh-CN"/>
              <a:t>CT</a:t>
            </a:r>
            <a:r>
              <a:rPr lang="zh-CN" altLang="en-US"/>
              <a:t>与</a:t>
            </a:r>
            <a:r>
              <a:rPr lang="en-US" altLang="zh-CN"/>
              <a:t>MR</a:t>
            </a:r>
            <a:r>
              <a:rPr lang="zh-CN" altLang="en-US"/>
              <a:t>影像中器官的形状信息相近，该增强模块可以提升网络对</a:t>
            </a:r>
            <a:r>
              <a:rPr lang="en-US" altLang="zh-CN"/>
              <a:t>MR</a:t>
            </a:r>
            <a:r>
              <a:rPr lang="zh-CN" altLang="en-US"/>
              <a:t>影像器官的识别能力。</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442595" y="1233170"/>
            <a:ext cx="4754880" cy="368300"/>
          </a:xfrm>
          <a:prstGeom prst="rect">
            <a:avLst/>
          </a:prstGeom>
          <a:noFill/>
        </p:spPr>
        <p:txBody>
          <a:bodyPr wrap="none" rtlCol="0" anchor="t">
            <a:spAutoFit/>
          </a:bodyPr>
          <a:lstStyle/>
          <a:p>
            <a:r>
              <a:rPr lang="en-US" altLang="zh-CN" dirty="0">
                <a:sym typeface="+mn-ea"/>
              </a:rPr>
              <a:t>2.</a:t>
            </a:r>
            <a:r>
              <a:rPr lang="zh-CN" altLang="en-US" dirty="0">
                <a:sym typeface="+mn-ea"/>
              </a:rPr>
              <a:t>基于特征解耦的三元组域不变表征学习方法</a:t>
            </a:r>
            <a:endParaRPr lang="zh-CN" altLang="en-US"/>
          </a:p>
        </p:txBody>
      </p:sp>
      <p:sp>
        <p:nvSpPr>
          <p:cNvPr id="4" name="文本框 3"/>
          <p:cNvSpPr txBox="1"/>
          <p:nvPr/>
        </p:nvSpPr>
        <p:spPr>
          <a:xfrm>
            <a:off x="631190" y="2024380"/>
            <a:ext cx="7269480" cy="368300"/>
          </a:xfrm>
          <a:prstGeom prst="rect">
            <a:avLst/>
          </a:prstGeom>
          <a:noFill/>
        </p:spPr>
        <p:txBody>
          <a:bodyPr wrap="none" rtlCol="0" anchor="t">
            <a:spAutoFit/>
          </a:bodyPr>
          <a:lstStyle/>
          <a:p>
            <a:r>
              <a:rPr lang="zh-CN" altLang="en-US" dirty="0">
                <a:sym typeface="+mn-ea"/>
              </a:rPr>
              <a:t>域不变表征作为不同域间的共有特征，是提高模型泛化性的重要因素。</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840105" y="1410335"/>
            <a:ext cx="10313035" cy="47669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1974215" y="925195"/>
            <a:ext cx="8242935" cy="59328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lstStyle/>
          <a:p>
            <a:r>
              <a:rPr lang="zh-CN" altLang="en-US" sz="6000" dirty="0"/>
              <a:t>五</a:t>
            </a:r>
            <a:r>
              <a:rPr lang="en-US" altLang="zh-CN" sz="6000" dirty="0"/>
              <a:t>.</a:t>
            </a:r>
            <a:r>
              <a:rPr lang="zh-CN" altLang="en-US" sz="6000" dirty="0"/>
              <a:t>前期工作</a:t>
            </a:r>
            <a:endParaRPr lang="zh-CN" altLang="en-US" sz="6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730826" y="1114558"/>
            <a:ext cx="9964883" cy="3353435"/>
          </a:xfrm>
          <a:prstGeom prst="rect">
            <a:avLst/>
          </a:prstGeom>
          <a:noFill/>
        </p:spPr>
        <p:txBody>
          <a:bodyPr wrap="square" rtlCol="0">
            <a:spAutoFit/>
          </a:bodyPr>
          <a:lstStyle/>
          <a:p>
            <a:r>
              <a:rPr lang="zh-CN" altLang="en-US" sz="3200" b="1" dirty="0"/>
              <a:t>数据集准备与数据处理：</a:t>
            </a:r>
            <a:endParaRPr lang="en-US" altLang="zh-CN" sz="3200" b="1" dirty="0"/>
          </a:p>
          <a:p>
            <a:pPr>
              <a:lnSpc>
                <a:spcPct val="150000"/>
              </a:lnSpc>
            </a:pPr>
            <a:r>
              <a:rPr lang="en-US" altLang="zh-CN" sz="2400" dirty="0"/>
              <a:t>1.</a:t>
            </a:r>
            <a:r>
              <a:rPr lang="zh-CN" altLang="en-US" sz="2400" dirty="0"/>
              <a:t>训练集：</a:t>
            </a:r>
            <a:endParaRPr lang="en-US" altLang="zh-CN" sz="2400" dirty="0"/>
          </a:p>
          <a:p>
            <a:pPr>
              <a:lnSpc>
                <a:spcPct val="150000"/>
              </a:lnSpc>
            </a:pPr>
            <a:r>
              <a:rPr lang="zh-CN" altLang="en-US" sz="2400" dirty="0"/>
              <a:t>使用</a:t>
            </a:r>
            <a:r>
              <a:rPr lang="en-US" altLang="zh-CN" sz="2400" dirty="0"/>
              <a:t>total </a:t>
            </a:r>
            <a:r>
              <a:rPr lang="en-US" altLang="zh-CN" sz="2400" dirty="0" err="1"/>
              <a:t>sementator</a:t>
            </a:r>
            <a:r>
              <a:rPr lang="zh-CN" altLang="en-US" sz="2400" dirty="0"/>
              <a:t>数据集（</a:t>
            </a:r>
            <a:r>
              <a:rPr lang="en-US" altLang="zh-CN" sz="2400" dirty="0"/>
              <a:t>CT</a:t>
            </a:r>
            <a:r>
              <a:rPr lang="zh-CN" altLang="en-US" sz="2400" dirty="0"/>
              <a:t>）作为训练集，筛选掉非正方形的切片后，共</a:t>
            </a:r>
            <a:r>
              <a:rPr lang="en-US" altLang="zh-CN" sz="2400" dirty="0"/>
              <a:t>241442</a:t>
            </a:r>
            <a:r>
              <a:rPr lang="zh-CN" altLang="en-US" sz="2400" dirty="0"/>
              <a:t>张切片。按病例划分训练集与验证集，其中</a:t>
            </a:r>
            <a:r>
              <a:rPr lang="en-US" altLang="zh-CN" sz="2400" dirty="0"/>
              <a:t>201782</a:t>
            </a:r>
            <a:r>
              <a:rPr lang="zh-CN" altLang="en-US" sz="2400" dirty="0"/>
              <a:t>张切片作为训练集，</a:t>
            </a:r>
            <a:r>
              <a:rPr lang="en-US" altLang="zh-CN" sz="2400" dirty="0"/>
              <a:t>39360</a:t>
            </a:r>
            <a:r>
              <a:rPr lang="zh-CN" altLang="en-US" sz="2400" dirty="0"/>
              <a:t>张切片作为验证集。</a:t>
            </a:r>
            <a:endParaRPr lang="en-US" altLang="zh-CN" sz="2400" dirty="0"/>
          </a:p>
          <a:p>
            <a:pPr>
              <a:lnSpc>
                <a:spcPct val="150000"/>
              </a:lnSpc>
            </a:pP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484630" y="1812925"/>
            <a:ext cx="7972425" cy="2584450"/>
          </a:xfrm>
          <a:prstGeom prst="rect">
            <a:avLst/>
          </a:prstGeom>
          <a:noFill/>
        </p:spPr>
        <p:txBody>
          <a:bodyPr wrap="square" rtlCol="0" anchor="t">
            <a:spAutoFit/>
          </a:bodyPr>
          <a:lstStyle/>
          <a:p>
            <a:pPr>
              <a:lnSpc>
                <a:spcPct val="150000"/>
              </a:lnSpc>
            </a:pPr>
            <a:r>
              <a:rPr lang="en-US" altLang="zh-CN" dirty="0">
                <a:sym typeface="+mn-ea"/>
              </a:rPr>
              <a:t>2.</a:t>
            </a:r>
            <a:r>
              <a:rPr lang="zh-CN" altLang="en-US" dirty="0">
                <a:sym typeface="+mn-ea"/>
              </a:rPr>
              <a:t>测试集：</a:t>
            </a:r>
            <a:endParaRPr lang="en-US" altLang="zh-CN" dirty="0"/>
          </a:p>
          <a:p>
            <a:pPr marL="285750" indent="-285750">
              <a:lnSpc>
                <a:spcPct val="150000"/>
              </a:lnSpc>
              <a:buFont typeface="Arial" panose="020B0604020202020204" pitchFamily="34" charset="0"/>
              <a:buChar char="•"/>
            </a:pPr>
            <a:r>
              <a:rPr lang="zh-CN" altLang="en-US" dirty="0">
                <a:sym typeface="+mn-ea"/>
              </a:rPr>
              <a:t>使用</a:t>
            </a:r>
            <a:r>
              <a:rPr lang="en-US" altLang="zh-CN" dirty="0">
                <a:sym typeface="+mn-ea"/>
              </a:rPr>
              <a:t>CHAOS</a:t>
            </a:r>
            <a:r>
              <a:rPr lang="zh-CN" altLang="en-US" dirty="0">
                <a:sym typeface="+mn-ea"/>
              </a:rPr>
              <a:t>数据集的</a:t>
            </a:r>
            <a:r>
              <a:rPr lang="en-US" altLang="zh-CN" dirty="0">
                <a:sym typeface="+mn-ea"/>
              </a:rPr>
              <a:t>MR</a:t>
            </a:r>
            <a:r>
              <a:rPr lang="zh-CN" altLang="en-US" dirty="0">
                <a:sym typeface="+mn-ea"/>
              </a:rPr>
              <a:t>模态部分数据作为测试集，该数据集含有肝、肾、脾的分割标准，包括</a:t>
            </a:r>
            <a:r>
              <a:rPr lang="en-US" altLang="zh-CN" dirty="0">
                <a:sym typeface="+mn-ea"/>
              </a:rPr>
              <a:t>T1_in, T1_out</a:t>
            </a:r>
            <a:r>
              <a:rPr lang="zh-CN" altLang="en-US" dirty="0">
                <a:sym typeface="+mn-ea"/>
              </a:rPr>
              <a:t>和</a:t>
            </a:r>
            <a:r>
              <a:rPr lang="en-US" altLang="zh-CN" dirty="0">
                <a:sym typeface="+mn-ea"/>
              </a:rPr>
              <a:t>T2</a:t>
            </a:r>
            <a:r>
              <a:rPr lang="zh-CN" altLang="en-US" dirty="0">
                <a:sym typeface="+mn-ea"/>
              </a:rPr>
              <a:t>三个</a:t>
            </a:r>
            <a:r>
              <a:rPr lang="en-US" altLang="zh-CN" dirty="0">
                <a:sym typeface="+mn-ea"/>
              </a:rPr>
              <a:t>MR</a:t>
            </a:r>
            <a:r>
              <a:rPr lang="zh-CN" altLang="en-US" dirty="0">
                <a:sym typeface="+mn-ea"/>
              </a:rPr>
              <a:t>序列。处理后</a:t>
            </a:r>
            <a:r>
              <a:rPr lang="en-US" altLang="zh-CN" dirty="0">
                <a:sym typeface="+mn-ea"/>
              </a:rPr>
              <a:t>T1_in</a:t>
            </a:r>
            <a:r>
              <a:rPr lang="zh-CN" altLang="en-US" dirty="0">
                <a:sym typeface="+mn-ea"/>
              </a:rPr>
              <a:t>序列</a:t>
            </a:r>
            <a:r>
              <a:rPr lang="en-US" altLang="zh-CN" dirty="0">
                <a:sym typeface="+mn-ea"/>
              </a:rPr>
              <a:t>647</a:t>
            </a:r>
            <a:r>
              <a:rPr lang="zh-CN" altLang="en-US" dirty="0">
                <a:sym typeface="+mn-ea"/>
              </a:rPr>
              <a:t>张切片，</a:t>
            </a:r>
            <a:r>
              <a:rPr lang="en-US" altLang="zh-CN" dirty="0">
                <a:sym typeface="+mn-ea"/>
              </a:rPr>
              <a:t>T1_out</a:t>
            </a:r>
            <a:r>
              <a:rPr lang="zh-CN" altLang="en-US" dirty="0">
                <a:sym typeface="+mn-ea"/>
              </a:rPr>
              <a:t>序列</a:t>
            </a:r>
            <a:r>
              <a:rPr lang="en-US" altLang="zh-CN" dirty="0">
                <a:sym typeface="+mn-ea"/>
              </a:rPr>
              <a:t>647</a:t>
            </a:r>
            <a:r>
              <a:rPr lang="zh-CN" altLang="en-US" dirty="0">
                <a:sym typeface="+mn-ea"/>
              </a:rPr>
              <a:t>张切片，</a:t>
            </a:r>
            <a:r>
              <a:rPr lang="en-US" altLang="zh-CN" dirty="0">
                <a:sym typeface="+mn-ea"/>
              </a:rPr>
              <a:t>T2</a:t>
            </a:r>
            <a:r>
              <a:rPr lang="zh-CN" altLang="en-US" dirty="0">
                <a:sym typeface="+mn-ea"/>
              </a:rPr>
              <a:t>序列</a:t>
            </a:r>
            <a:r>
              <a:rPr lang="en-US" altLang="zh-CN" dirty="0">
                <a:sym typeface="+mn-ea"/>
              </a:rPr>
              <a:t>623</a:t>
            </a:r>
            <a:r>
              <a:rPr lang="zh-CN" altLang="en-US" dirty="0">
                <a:sym typeface="+mn-ea"/>
              </a:rPr>
              <a:t>张切片</a:t>
            </a:r>
            <a:endParaRPr lang="zh-CN" altLang="en-US" dirty="0"/>
          </a:p>
          <a:p>
            <a:pPr marL="285750" indent="-285750">
              <a:lnSpc>
                <a:spcPct val="150000"/>
              </a:lnSpc>
              <a:buFont typeface="Arial" panose="020B0604020202020204" pitchFamily="34" charset="0"/>
              <a:buChar char="•"/>
            </a:pPr>
            <a:r>
              <a:rPr lang="zh-CN" altLang="en-US" dirty="0">
                <a:sym typeface="+mn-ea"/>
              </a:rPr>
              <a:t>使用</a:t>
            </a:r>
            <a:r>
              <a:rPr lang="en-US" altLang="zh-CN" dirty="0">
                <a:sym typeface="+mn-ea"/>
              </a:rPr>
              <a:t>AMOS</a:t>
            </a:r>
            <a:r>
              <a:rPr lang="zh-CN" altLang="en-US" dirty="0">
                <a:sym typeface="+mn-ea"/>
              </a:rPr>
              <a:t>数据集的</a:t>
            </a:r>
            <a:r>
              <a:rPr lang="en-US" altLang="zh-CN" dirty="0">
                <a:sym typeface="+mn-ea"/>
              </a:rPr>
              <a:t>MR</a:t>
            </a:r>
            <a:r>
              <a:rPr lang="zh-CN" altLang="en-US" dirty="0">
                <a:sym typeface="+mn-ea"/>
              </a:rPr>
              <a:t>模态部分数据作为测试集，该数据集含有肝、肾、脾的分割标准。处理后共</a:t>
            </a:r>
            <a:r>
              <a:rPr lang="en-US" altLang="zh-CN" dirty="0">
                <a:sym typeface="+mn-ea"/>
              </a:rPr>
              <a:t>2503</a:t>
            </a:r>
            <a:r>
              <a:rPr lang="zh-CN" altLang="en-US" dirty="0">
                <a:sym typeface="+mn-ea"/>
              </a:rPr>
              <a:t>张切片</a:t>
            </a:r>
            <a:endParaRPr lang="zh-CN" altLang="en-US"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438785" y="1510030"/>
            <a:ext cx="11753215" cy="46856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pic>
        <p:nvPicPr>
          <p:cNvPr id="3" name="图片 2"/>
          <p:cNvPicPr>
            <a:picLocks noChangeAspect="1"/>
          </p:cNvPicPr>
          <p:nvPr/>
        </p:nvPicPr>
        <p:blipFill>
          <a:blip r:embed="rId3"/>
          <a:stretch>
            <a:fillRect/>
          </a:stretch>
        </p:blipFill>
        <p:spPr>
          <a:xfrm>
            <a:off x="615950" y="146050"/>
            <a:ext cx="10960100" cy="6565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76525"/>
            <a:ext cx="4837430" cy="1014730"/>
          </a:xfrm>
          <a:prstGeom prst="rect">
            <a:avLst/>
          </a:prstGeom>
          <a:noFill/>
        </p:spPr>
        <p:txBody>
          <a:bodyPr wrap="square" rtlCol="0">
            <a:spAutoFit/>
          </a:bodyPr>
          <a:lstStyle/>
          <a:p>
            <a:r>
              <a:rPr lang="zh-CN" altLang="en-US" sz="6000" dirty="0"/>
              <a:t>一</a:t>
            </a:r>
            <a:r>
              <a:rPr lang="en-US" altLang="zh-CN" sz="6000" dirty="0"/>
              <a:t>.</a:t>
            </a:r>
            <a:r>
              <a:rPr lang="zh-CN" altLang="en-US" sz="6000" dirty="0"/>
              <a:t>研究意义</a:t>
            </a:r>
            <a:endParaRPr lang="zh-CN" altLang="en-US" sz="6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691890" y="2626360"/>
            <a:ext cx="5185410" cy="1014730"/>
          </a:xfrm>
          <a:prstGeom prst="rect">
            <a:avLst/>
          </a:prstGeom>
          <a:noFill/>
        </p:spPr>
        <p:txBody>
          <a:bodyPr wrap="square" rtlCol="0">
            <a:spAutoFit/>
          </a:bodyPr>
          <a:lstStyle/>
          <a:p>
            <a:r>
              <a:rPr lang="zh-CN" altLang="en-US" sz="6000" dirty="0"/>
              <a:t>六</a:t>
            </a:r>
            <a:r>
              <a:rPr lang="en-US" altLang="zh-CN" sz="6000" dirty="0"/>
              <a:t>.</a:t>
            </a:r>
            <a:r>
              <a:rPr lang="zh-CN" altLang="en-US" sz="6000" dirty="0"/>
              <a:t>进度安排</a:t>
            </a:r>
            <a:endParaRPr lang="zh-CN" altLang="en-US" sz="6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graphicFrame>
        <p:nvGraphicFramePr>
          <p:cNvPr id="4" name="表格 3"/>
          <p:cNvGraphicFramePr/>
          <p:nvPr>
            <p:custDataLst>
              <p:tags r:id="rId3"/>
            </p:custDataLst>
          </p:nvPr>
        </p:nvGraphicFramePr>
        <p:xfrm>
          <a:off x="1828800" y="2476500"/>
          <a:ext cx="8534400" cy="1905000"/>
        </p:xfrm>
        <a:graphic>
          <a:graphicData uri="http://schemas.openxmlformats.org/drawingml/2006/table">
            <a:tbl>
              <a:tblPr firstRow="1" bandRow="1">
                <a:tableStyleId>{5C22544A-7EE6-4342-B048-85BDC9FD1C3A}</a:tableStyleId>
              </a:tblPr>
              <a:tblGrid>
                <a:gridCol w="4267200"/>
                <a:gridCol w="4267200"/>
              </a:tblGrid>
              <a:tr h="381000">
                <a:tc>
                  <a:txBody>
                    <a:bodyPr/>
                    <a:p>
                      <a:pPr>
                        <a:buNone/>
                      </a:pPr>
                      <a:r>
                        <a:rPr lang="zh-CN" altLang="en-US"/>
                        <a:t>时间</a:t>
                      </a:r>
                      <a:endParaRPr lang="zh-CN" altLang="en-US"/>
                    </a:p>
                  </a:txBody>
                  <a:tcPr/>
                </a:tc>
                <a:tc>
                  <a:txBody>
                    <a:bodyPr/>
                    <a:p>
                      <a:pPr>
                        <a:buNone/>
                      </a:pPr>
                      <a:r>
                        <a:rPr lang="zh-CN" altLang="en-US"/>
                        <a:t>安排</a:t>
                      </a:r>
                      <a:endParaRPr lang="zh-CN" altLang="en-US"/>
                    </a:p>
                  </a:txBody>
                  <a:tcPr/>
                </a:tc>
              </a:tr>
              <a:tr h="381000">
                <a:tc>
                  <a:txBody>
                    <a:bodyPr/>
                    <a:p>
                      <a:pPr>
                        <a:buNone/>
                      </a:pPr>
                      <a:r>
                        <a:rPr lang="en-US" altLang="zh-CN"/>
                        <a:t>2023.9</a:t>
                      </a:r>
                      <a:r>
                        <a:rPr lang="zh-CN" altLang="en-US"/>
                        <a:t>～</a:t>
                      </a:r>
                      <a:r>
                        <a:rPr lang="en-US" altLang="zh-CN"/>
                        <a:t>2023.12</a:t>
                      </a:r>
                      <a:endParaRPr lang="en-US" altLang="zh-CN"/>
                    </a:p>
                  </a:txBody>
                  <a:tcPr/>
                </a:tc>
                <a:tc>
                  <a:txBody>
                    <a:bodyPr/>
                    <a:p>
                      <a:pPr>
                        <a:buNone/>
                      </a:pPr>
                      <a:r>
                        <a:rPr lang="zh-CN" altLang="en-US"/>
                        <a:t>收集、阅读文献资料，</a:t>
                      </a:r>
                      <a:r>
                        <a:rPr lang="zh-CN" altLang="en-US"/>
                        <a:t>处理数据</a:t>
                      </a:r>
                      <a:endParaRPr lang="zh-CN" altLang="en-US"/>
                    </a:p>
                  </a:txBody>
                  <a:tcPr/>
                </a:tc>
              </a:tr>
              <a:tr h="381000">
                <a:tc>
                  <a:txBody>
                    <a:bodyPr/>
                    <a:p>
                      <a:pPr>
                        <a:buNone/>
                      </a:pPr>
                      <a:r>
                        <a:rPr lang="en-US" altLang="zh-CN"/>
                        <a:t>2024.1</a:t>
                      </a:r>
                      <a:r>
                        <a:rPr lang="zh-CN" altLang="en-US"/>
                        <a:t>～</a:t>
                      </a:r>
                      <a:r>
                        <a:rPr lang="en-US" altLang="zh-CN"/>
                        <a:t>2024.8</a:t>
                      </a:r>
                      <a:endParaRPr lang="en-US" altLang="zh-CN"/>
                    </a:p>
                  </a:txBody>
                  <a:tcPr/>
                </a:tc>
                <a:tc>
                  <a:txBody>
                    <a:bodyPr/>
                    <a:p>
                      <a:pPr>
                        <a:buNone/>
                      </a:pPr>
                      <a:r>
                        <a:rPr lang="zh-CN" altLang="en-US"/>
                        <a:t>实现研究方案，验证</a:t>
                      </a:r>
                      <a:r>
                        <a:rPr lang="zh-CN" altLang="en-US"/>
                        <a:t>算法</a:t>
                      </a:r>
                      <a:endParaRPr lang="zh-CN" altLang="en-US"/>
                    </a:p>
                  </a:txBody>
                  <a:tcPr/>
                </a:tc>
              </a:tr>
              <a:tr h="381000">
                <a:tc>
                  <a:txBody>
                    <a:bodyPr/>
                    <a:p>
                      <a:pPr>
                        <a:buNone/>
                      </a:pPr>
                      <a:r>
                        <a:rPr lang="en-US" altLang="zh-CN"/>
                        <a:t>2024.9</a:t>
                      </a:r>
                      <a:r>
                        <a:rPr lang="zh-CN" altLang="en-US"/>
                        <a:t>～</a:t>
                      </a:r>
                      <a:r>
                        <a:rPr lang="en-US" altLang="zh-CN"/>
                        <a:t>2024.11</a:t>
                      </a:r>
                      <a:endParaRPr lang="en-US" altLang="zh-CN"/>
                    </a:p>
                  </a:txBody>
                  <a:tcPr/>
                </a:tc>
                <a:tc>
                  <a:txBody>
                    <a:bodyPr/>
                    <a:p>
                      <a:pPr>
                        <a:buNone/>
                      </a:pPr>
                      <a:r>
                        <a:rPr lang="zh-CN" altLang="en-US"/>
                        <a:t>优化算法，整理实验数据与</a:t>
                      </a:r>
                      <a:r>
                        <a:rPr lang="zh-CN" altLang="en-US"/>
                        <a:t>相关资料</a:t>
                      </a:r>
                      <a:endParaRPr lang="zh-CN" altLang="en-US"/>
                    </a:p>
                  </a:txBody>
                  <a:tcPr/>
                </a:tc>
              </a:tr>
              <a:tr h="381000">
                <a:tc>
                  <a:txBody>
                    <a:bodyPr/>
                    <a:p>
                      <a:pPr>
                        <a:buNone/>
                      </a:pPr>
                      <a:r>
                        <a:rPr lang="en-US" altLang="zh-CN"/>
                        <a:t>2024.12</a:t>
                      </a:r>
                      <a:r>
                        <a:rPr lang="zh-CN" altLang="en-US"/>
                        <a:t>～</a:t>
                      </a:r>
                      <a:r>
                        <a:rPr lang="en-US" altLang="zh-CN"/>
                        <a:t>2025.2</a:t>
                      </a:r>
                      <a:endParaRPr lang="en-US" altLang="zh-CN"/>
                    </a:p>
                  </a:txBody>
                  <a:tcPr/>
                </a:tc>
                <a:tc>
                  <a:txBody>
                    <a:bodyPr/>
                    <a:p>
                      <a:pPr>
                        <a:buNone/>
                      </a:pPr>
                      <a:r>
                        <a:rPr lang="zh-CN" altLang="en-US"/>
                        <a:t>撰写毕业论文，完成</a:t>
                      </a:r>
                      <a:r>
                        <a:rPr lang="zh-CN" altLang="en-US"/>
                        <a:t>毕业答辩</a:t>
                      </a:r>
                      <a:endParaRPr lang="zh-CN" altLang="en-US"/>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2286635" y="2831465"/>
            <a:ext cx="7983855" cy="1014730"/>
          </a:xfrm>
          <a:prstGeom prst="rect">
            <a:avLst/>
          </a:prstGeom>
          <a:noFill/>
        </p:spPr>
        <p:txBody>
          <a:bodyPr wrap="square" rtlCol="0">
            <a:spAutoFit/>
          </a:bodyPr>
          <a:lstStyle/>
          <a:p>
            <a:r>
              <a:rPr lang="zh-CN" altLang="en-US" sz="6000" dirty="0"/>
              <a:t>恳请各位老师</a:t>
            </a:r>
            <a:r>
              <a:rPr lang="zh-CN" altLang="en-US" sz="6000" dirty="0"/>
              <a:t>批评指正</a:t>
            </a:r>
            <a:endParaRPr lang="zh-CN" altLang="en-US" sz="6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300675" y="100513"/>
            <a:ext cx="4064000" cy="646331"/>
          </a:xfrm>
          <a:prstGeom prst="rect">
            <a:avLst/>
          </a:prstGeom>
          <a:noFill/>
        </p:spPr>
        <p:txBody>
          <a:bodyPr wrap="square" rtlCol="0">
            <a:spAutoFit/>
          </a:bodyPr>
          <a:lstStyle/>
          <a:p>
            <a:r>
              <a:rPr lang="zh-CN" altLang="en-US" sz="3600" dirty="0"/>
              <a:t>研究意义</a:t>
            </a:r>
            <a:endParaRPr lang="zh-CN" altLang="en-US" sz="3600" dirty="0"/>
          </a:p>
        </p:txBody>
      </p:sp>
      <p:sp>
        <p:nvSpPr>
          <p:cNvPr id="8" name="文本框 7"/>
          <p:cNvSpPr txBox="1"/>
          <p:nvPr/>
        </p:nvSpPr>
        <p:spPr>
          <a:xfrm>
            <a:off x="502024" y="995789"/>
            <a:ext cx="11205882" cy="599638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latin typeface="+mn-ea"/>
              </a:rPr>
              <a:t>医疗影像是目前临床上疾病筛查、诊断、治疗和评估的重要工具。</a:t>
            </a:r>
            <a:endParaRPr lang="en-US" altLang="zh-CN" sz="2800" dirty="0">
              <a:latin typeface="+mn-ea"/>
            </a:endParaRPr>
          </a:p>
          <a:p>
            <a:pPr marL="457200" indent="-457200" algn="l">
              <a:lnSpc>
                <a:spcPct val="150000"/>
              </a:lnSpc>
              <a:buFont typeface="Arial" panose="020B0604020202020204" pitchFamily="34" charset="0"/>
              <a:buChar char="•"/>
            </a:pPr>
            <a:r>
              <a:rPr lang="zh-CN" altLang="en-US" sz="2800" i="0" dirty="0">
                <a:effectLst/>
                <a:latin typeface="-apple-system"/>
              </a:rPr>
              <a:t>在图像分割方面</a:t>
            </a:r>
            <a:r>
              <a:rPr lang="en-US" altLang="zh-CN" sz="2800" i="0" dirty="0">
                <a:effectLst/>
                <a:latin typeface="-apple-system"/>
              </a:rPr>
              <a:t>,</a:t>
            </a:r>
            <a:r>
              <a:rPr lang="zh-CN" altLang="en-US" sz="2800" i="0" dirty="0">
                <a:effectLst/>
                <a:latin typeface="-apple-system"/>
              </a:rPr>
              <a:t>全卷积网络</a:t>
            </a:r>
            <a:r>
              <a:rPr lang="en-US" altLang="zh-CN" sz="2800" i="0" dirty="0">
                <a:effectLst/>
                <a:latin typeface="-apple-system"/>
              </a:rPr>
              <a:t>(FCN)</a:t>
            </a:r>
            <a:r>
              <a:rPr lang="zh-CN" altLang="en-US" sz="2800" i="0" dirty="0">
                <a:effectLst/>
                <a:latin typeface="-apple-system"/>
              </a:rPr>
              <a:t>、</a:t>
            </a:r>
            <a:r>
              <a:rPr lang="en-US" altLang="zh-CN" sz="2800" i="0" dirty="0">
                <a:effectLst/>
                <a:latin typeface="-apple-system"/>
              </a:rPr>
              <a:t>U-Net</a:t>
            </a:r>
            <a:r>
              <a:rPr lang="zh-CN" altLang="en-US" sz="2800" i="0" dirty="0">
                <a:effectLst/>
                <a:latin typeface="-apple-system"/>
              </a:rPr>
              <a:t>等模型极大地提高了分割精度。基于深度学习的分割模型已经在组织和病变分割中取得普遍应用。</a:t>
            </a:r>
            <a:endParaRPr lang="zh-CN" altLang="en-US" sz="2800" i="0" dirty="0">
              <a:effectLst/>
              <a:latin typeface="-apple-system"/>
            </a:endParaRPr>
          </a:p>
          <a:p>
            <a:pPr marL="457200" indent="-457200" algn="l">
              <a:lnSpc>
                <a:spcPct val="150000"/>
              </a:lnSpc>
              <a:buFont typeface="Arial" panose="020B0604020202020204" pitchFamily="34" charset="0"/>
              <a:buChar char="•"/>
            </a:pPr>
            <a:r>
              <a:rPr lang="zh-CN" altLang="en-US" sz="2800" i="0" dirty="0">
                <a:effectLst/>
                <a:latin typeface="-apple-system"/>
              </a:rPr>
              <a:t>在病变检测中</a:t>
            </a:r>
            <a:r>
              <a:rPr lang="en-US" altLang="zh-CN" sz="2800" i="0" dirty="0">
                <a:effectLst/>
                <a:latin typeface="-apple-system"/>
              </a:rPr>
              <a:t>,</a:t>
            </a:r>
            <a:r>
              <a:rPr lang="zh-CN" altLang="en-US" sz="2800" i="0" dirty="0">
                <a:effectLst/>
                <a:latin typeface="-apple-system"/>
              </a:rPr>
              <a:t>区域卷积神经网络</a:t>
            </a:r>
            <a:r>
              <a:rPr lang="en-US" altLang="zh-CN" sz="2800" i="0" dirty="0">
                <a:effectLst/>
                <a:latin typeface="-apple-system"/>
              </a:rPr>
              <a:t>(R-CNN)</a:t>
            </a:r>
            <a:r>
              <a:rPr lang="zh-CN" altLang="en-US" sz="2800" i="0" dirty="0">
                <a:effectLst/>
                <a:latin typeface="-apple-system"/>
              </a:rPr>
              <a:t>系列模型也获得广泛采用。利用特征金字塔网络进行多尺度特征提取</a:t>
            </a:r>
            <a:r>
              <a:rPr lang="en-US" altLang="zh-CN" sz="2800" i="0" dirty="0">
                <a:effectLst/>
                <a:latin typeface="-apple-system"/>
              </a:rPr>
              <a:t>,</a:t>
            </a:r>
            <a:r>
              <a:rPr lang="zh-CN" altLang="en-US" sz="2800" i="0" dirty="0">
                <a:effectLst/>
                <a:latin typeface="-apple-system"/>
              </a:rPr>
              <a:t>结合区域提议网络实现了病变的精确定位。</a:t>
            </a:r>
            <a:endParaRPr lang="zh-CN" altLang="en-US" sz="2800" i="0" dirty="0">
              <a:effectLst/>
              <a:latin typeface="-apple-system"/>
            </a:endParaRPr>
          </a:p>
          <a:p>
            <a:pPr>
              <a:lnSpc>
                <a:spcPct val="150000"/>
              </a:lnSpc>
              <a:spcBef>
                <a:spcPts val="600"/>
              </a:spcBef>
              <a:spcAft>
                <a:spcPts val="600"/>
              </a:spcAft>
            </a:pPr>
            <a:endParaRPr lang="zh-CN" altLang="en-US" sz="2800" dirty="0">
              <a:latin typeface="+mn-ea"/>
            </a:endParaRPr>
          </a:p>
          <a:p>
            <a:pPr>
              <a:lnSpc>
                <a:spcPct val="150000"/>
              </a:lnSpc>
            </a:pPr>
            <a:endParaRPr lang="en-US" altLang="zh-CN" sz="2800" dirty="0">
              <a:latin typeface="PingFang SC" panose="020B04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630857" y="1485900"/>
            <a:ext cx="11225783" cy="396938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t>传统的机器学习模型是基于训练和测试数据独立同分布（</a:t>
            </a:r>
            <a:r>
              <a:rPr lang="en-US" altLang="zh-CN" sz="2800" b="0" i="0" dirty="0">
                <a:effectLst/>
                <a:latin typeface="-apple-system"/>
              </a:rPr>
              <a:t>independent and identically distributed</a:t>
            </a:r>
            <a:r>
              <a:rPr lang="zh-CN" altLang="en-US" sz="2800" b="0" i="0" dirty="0">
                <a:effectLst/>
                <a:latin typeface="-apple-system"/>
              </a:rPr>
              <a:t>，</a:t>
            </a:r>
            <a:r>
              <a:rPr lang="en-US" altLang="zh-CN" sz="2800" b="0" i="0" dirty="0">
                <a:effectLst/>
                <a:latin typeface="-apple-system"/>
              </a:rPr>
              <a:t>idd</a:t>
            </a:r>
            <a:r>
              <a:rPr lang="zh-CN" altLang="en-US" sz="2800" dirty="0"/>
              <a:t>）的假设进行训练的。</a:t>
            </a:r>
            <a:endParaRPr lang="en-US" altLang="zh-CN" sz="2800" dirty="0"/>
          </a:p>
          <a:p>
            <a:pPr marL="457200" indent="-457200">
              <a:lnSpc>
                <a:spcPct val="150000"/>
              </a:lnSpc>
              <a:buFont typeface="Arial" panose="020B0604020202020204" pitchFamily="34" charset="0"/>
              <a:buChar char="•"/>
            </a:pPr>
            <a:r>
              <a:rPr lang="zh-CN" altLang="en-US" sz="2800" dirty="0"/>
              <a:t>收集所有可能域的数据来训练模型十分昂贵，不具有现实性。</a:t>
            </a:r>
            <a:endParaRPr lang="en-US" altLang="zh-CN" sz="2800" dirty="0"/>
          </a:p>
          <a:p>
            <a:pPr marL="457200" indent="-457200">
              <a:lnSpc>
                <a:spcPct val="150000"/>
              </a:lnSpc>
              <a:buFont typeface="Arial" panose="020B0604020202020204" pitchFamily="34" charset="0"/>
              <a:buChar char="•"/>
            </a:pPr>
            <a:r>
              <a:rPr lang="zh-CN" altLang="en-US" sz="2800" dirty="0"/>
              <a:t>因此，</a:t>
            </a:r>
            <a:r>
              <a:rPr lang="zh-CN" altLang="en-US" sz="2800" dirty="0">
                <a:sym typeface="+mn-ea"/>
              </a:rPr>
              <a:t>如何利用有偏数据提升深度学习模型的泛化性，</a:t>
            </a:r>
            <a:r>
              <a:rPr lang="zh-CN" altLang="en-US" sz="2800" dirty="0"/>
              <a:t>在工业和学术领域都具有重要意义。</a:t>
            </a:r>
            <a:endParaRPr lang="zh-CN" altLang="en-US" sz="2800" dirty="0"/>
          </a:p>
        </p:txBody>
      </p:sp>
      <p:sp>
        <p:nvSpPr>
          <p:cNvPr id="5" name="文本框 4"/>
          <p:cNvSpPr txBox="1"/>
          <p:nvPr/>
        </p:nvSpPr>
        <p:spPr>
          <a:xfrm>
            <a:off x="300675" y="100513"/>
            <a:ext cx="4064000" cy="646331"/>
          </a:xfrm>
          <a:prstGeom prst="rect">
            <a:avLst/>
          </a:prstGeom>
          <a:noFill/>
        </p:spPr>
        <p:txBody>
          <a:bodyPr wrap="square" rtlCol="0">
            <a:spAutoFit/>
          </a:bodyPr>
          <a:lstStyle/>
          <a:p>
            <a:r>
              <a:rPr lang="zh-CN" altLang="en-US" sz="3600" dirty="0"/>
              <a:t>研究意义</a:t>
            </a:r>
            <a:endParaRPr lang="zh-CN"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3723005" y="2686050"/>
            <a:ext cx="4877435" cy="1014730"/>
          </a:xfrm>
          <a:prstGeom prst="rect">
            <a:avLst/>
          </a:prstGeom>
          <a:noFill/>
        </p:spPr>
        <p:txBody>
          <a:bodyPr wrap="square" rtlCol="0">
            <a:spAutoFit/>
          </a:bodyPr>
          <a:lstStyle/>
          <a:p>
            <a:r>
              <a:rPr lang="zh-CN" altLang="en-US" sz="6000" dirty="0"/>
              <a:t>二</a:t>
            </a:r>
            <a:r>
              <a:rPr lang="en-US" altLang="zh-CN" sz="6000" dirty="0"/>
              <a:t>.</a:t>
            </a:r>
            <a:r>
              <a:rPr lang="zh-CN" altLang="en-US" sz="6000" dirty="0"/>
              <a:t>研究现状</a:t>
            </a:r>
            <a:endParaRPr lang="zh-CN" altLang="en-US"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881743" y="1058620"/>
            <a:ext cx="10482943" cy="2611997"/>
          </a:xfrm>
          <a:prstGeom prst="rect">
            <a:avLst/>
          </a:prstGeom>
          <a:noFill/>
        </p:spPr>
        <p:txBody>
          <a:bodyPr wrap="square">
            <a:spAutoFit/>
          </a:bodyPr>
          <a:lstStyle/>
          <a:p>
            <a:pPr>
              <a:lnSpc>
                <a:spcPct val="150000"/>
              </a:lnSpc>
            </a:pPr>
            <a:r>
              <a:rPr lang="zh-CN" altLang="en-US" sz="2800" b="0" i="0" dirty="0">
                <a:effectLst/>
                <a:latin typeface="+mn-ea"/>
              </a:rPr>
              <a:t>机器学习系统通常假设训练分布和测试分布是相同的。为此</a:t>
            </a:r>
            <a:r>
              <a:rPr lang="en-US" altLang="zh-CN" sz="2800" b="0" i="0" dirty="0">
                <a:effectLst/>
                <a:latin typeface="+mn-ea"/>
              </a:rPr>
              <a:t>,</a:t>
            </a:r>
            <a:r>
              <a:rPr lang="zh-CN" altLang="en-US" sz="2800" b="0" i="0" dirty="0">
                <a:effectLst/>
                <a:latin typeface="+mn-ea"/>
              </a:rPr>
              <a:t>一个关键要求是开发能够泛化到未见分布的模型。域泛化（</a:t>
            </a:r>
            <a:r>
              <a:rPr lang="en-US" altLang="zh-CN" sz="2800" b="0" i="0" dirty="0">
                <a:effectLst/>
                <a:latin typeface="+mn-ea"/>
              </a:rPr>
              <a:t>domain generalization</a:t>
            </a:r>
            <a:r>
              <a:rPr lang="zh-CN" altLang="en-US" sz="2800" b="0" i="0" dirty="0">
                <a:effectLst/>
                <a:latin typeface="+mn-ea"/>
              </a:rPr>
              <a:t>），也叫分布外泛化（</a:t>
            </a:r>
            <a:r>
              <a:rPr lang="en-US" altLang="zh-CN" sz="2800" dirty="0">
                <a:latin typeface="+mn-ea"/>
              </a:rPr>
              <a:t>out-of-distribution generalization</a:t>
            </a:r>
            <a:r>
              <a:rPr lang="zh-CN" altLang="en-US" sz="2800" b="0" i="0" dirty="0">
                <a:effectLst/>
                <a:latin typeface="+mn-ea"/>
              </a:rPr>
              <a:t>），近年来受到了越来越多的关注。</a:t>
            </a:r>
            <a:endParaRPr lang="zh-CN" altLang="en-US" sz="2800" dirty="0">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960"/>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013196" y="1377053"/>
            <a:ext cx="10323232" cy="1384995"/>
          </a:xfrm>
          <a:prstGeom prst="rect">
            <a:avLst/>
          </a:prstGeom>
          <a:noFill/>
        </p:spPr>
        <p:txBody>
          <a:bodyPr wrap="square">
            <a:spAutoFit/>
          </a:bodyPr>
          <a:lstStyle/>
          <a:p>
            <a:r>
              <a:rPr lang="zh-CN" altLang="en-US" sz="2800" b="0" i="0" dirty="0">
                <a:effectLst/>
                <a:latin typeface="-apple-system"/>
              </a:rPr>
              <a:t>域泛化处理这样一个具有挑战性的问题</a:t>
            </a:r>
            <a:r>
              <a:rPr lang="en-US" altLang="zh-CN" sz="2800" dirty="0">
                <a:latin typeface="-apple-system"/>
              </a:rPr>
              <a:t>:</a:t>
            </a:r>
            <a:endParaRPr lang="en-US" altLang="zh-CN" sz="2800" dirty="0">
              <a:latin typeface="-apple-system"/>
            </a:endParaRPr>
          </a:p>
          <a:p>
            <a:r>
              <a:rPr lang="zh-CN" altLang="en-US" sz="2800" b="0" i="0" dirty="0">
                <a:effectLst/>
                <a:latin typeface="-apple-system"/>
              </a:rPr>
              <a:t>给出一个或多个不同但相关的域</a:t>
            </a:r>
            <a:r>
              <a:rPr lang="en-US" altLang="zh-CN" sz="2800" b="0" i="0" dirty="0">
                <a:effectLst/>
                <a:latin typeface="-apple-system"/>
              </a:rPr>
              <a:t>,</a:t>
            </a:r>
            <a:r>
              <a:rPr lang="zh-CN" altLang="en-US" sz="2800" b="0" i="0" dirty="0">
                <a:effectLst/>
                <a:latin typeface="-apple-system"/>
              </a:rPr>
              <a:t>目标是学习一个能够泛化到未见测试域的模型。</a:t>
            </a:r>
            <a:endParaRPr lang="zh-CN" altLang="en-US" sz="2800" dirty="0"/>
          </a:p>
        </p:txBody>
      </p:sp>
      <p:pic>
        <p:nvPicPr>
          <p:cNvPr id="5" name="图片 4"/>
          <p:cNvPicPr>
            <a:picLocks noChangeAspect="1"/>
          </p:cNvPicPr>
          <p:nvPr/>
        </p:nvPicPr>
        <p:blipFill>
          <a:blip r:embed="rId3"/>
          <a:stretch>
            <a:fillRect/>
          </a:stretch>
        </p:blipFill>
        <p:spPr>
          <a:xfrm>
            <a:off x="914136" y="2988640"/>
            <a:ext cx="10000031" cy="3675224"/>
          </a:xfrm>
          <a:prstGeom prst="rect">
            <a:avLst/>
          </a:prstGeom>
        </p:spPr>
      </p:pic>
      <p:sp>
        <p:nvSpPr>
          <p:cNvPr id="3" name="文本框 2"/>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9456920" y="74604"/>
            <a:ext cx="2489626" cy="672240"/>
            <a:chOff x="4638341" y="609261"/>
            <a:chExt cx="5755951" cy="1554197"/>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4638341" y="609261"/>
              <a:ext cx="1502034" cy="1502030"/>
            </a:xfrm>
            <a:prstGeom prst="rect">
              <a:avLst/>
            </a:prstGeom>
          </p:spPr>
        </p:pic>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206343" y="750075"/>
              <a:ext cx="4060280" cy="983091"/>
            </a:xfrm>
            <a:prstGeom prst="rect">
              <a:avLst/>
            </a:prstGeom>
          </p:spPr>
        </p:pic>
        <p:sp>
          <p:nvSpPr>
            <p:cNvPr id="47" name="矩形 46"/>
            <p:cNvSpPr/>
            <p:nvPr/>
          </p:nvSpPr>
          <p:spPr>
            <a:xfrm>
              <a:off x="6206343" y="1665358"/>
              <a:ext cx="4187949" cy="498100"/>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rPr>
                <a:t>BEIJING UNIVERSITY OF TECHNOLOGY</a:t>
              </a:r>
              <a:endParaRPr kumimoji="0" lang="en-US" altLang="zh-CN" sz="800" b="1" i="0" u="none" strike="noStrike" kern="1200" cap="none" spc="0" normalizeH="0" baseline="0" noProof="0" dirty="0">
                <a:ln>
                  <a:noFill/>
                </a:ln>
                <a:solidFill>
                  <a:srgbClr val="024282"/>
                </a:solidFill>
                <a:effectLst/>
                <a:uLnTx/>
                <a:uFillTx/>
                <a:latin typeface="Calibri" panose="020F0502020204030204"/>
                <a:ea typeface="宋体" pitchFamily="2" charset="-122"/>
                <a:cs typeface="+mn-cs"/>
              </a:endParaRPr>
            </a:p>
          </p:txBody>
        </p:sp>
      </p:grpSp>
      <p:sp>
        <p:nvSpPr>
          <p:cNvPr id="2" name="文本框 1"/>
          <p:cNvSpPr txBox="1"/>
          <p:nvPr/>
        </p:nvSpPr>
        <p:spPr>
          <a:xfrm>
            <a:off x="1187450" y="441325"/>
            <a:ext cx="4064000" cy="368300"/>
          </a:xfrm>
          <a:prstGeom prst="rect">
            <a:avLst/>
          </a:prstGeom>
          <a:noFill/>
        </p:spPr>
        <p:txBody>
          <a:bodyPr wrap="square" rtlCol="0">
            <a:spAutoFit/>
          </a:bodyPr>
          <a:lstStyle/>
          <a:p>
            <a:endParaRPr lang="zh-CN" altLang="en-US"/>
          </a:p>
        </p:txBody>
      </p:sp>
      <p:pic>
        <p:nvPicPr>
          <p:cNvPr id="4" name="图片 3"/>
          <p:cNvPicPr>
            <a:picLocks noChangeAspect="1"/>
          </p:cNvPicPr>
          <p:nvPr/>
        </p:nvPicPr>
        <p:blipFill>
          <a:blip r:embed="rId3"/>
          <a:stretch>
            <a:fillRect/>
          </a:stretch>
        </p:blipFill>
        <p:spPr>
          <a:xfrm>
            <a:off x="5085890" y="2323718"/>
            <a:ext cx="7106110" cy="3838285"/>
          </a:xfrm>
          <a:prstGeom prst="rect">
            <a:avLst/>
          </a:prstGeom>
        </p:spPr>
      </p:pic>
      <p:sp>
        <p:nvSpPr>
          <p:cNvPr id="6" name="文本框 5"/>
          <p:cNvSpPr txBox="1"/>
          <p:nvPr/>
        </p:nvSpPr>
        <p:spPr>
          <a:xfrm>
            <a:off x="171450" y="1120676"/>
            <a:ext cx="6096000" cy="2127634"/>
          </a:xfrm>
          <a:prstGeom prst="rect">
            <a:avLst/>
          </a:prstGeom>
          <a:noFill/>
        </p:spPr>
        <p:txBody>
          <a:bodyPr wrap="square">
            <a:spAutoFit/>
          </a:bodyPr>
          <a:lstStyle/>
          <a:p>
            <a:pPr algn="just">
              <a:lnSpc>
                <a:spcPct val="150000"/>
              </a:lnSpc>
            </a:pPr>
            <a:r>
              <a:rPr lang="en-US" altLang="zh-CN" b="0" i="0" dirty="0">
                <a:solidFill>
                  <a:srgbClr val="000000"/>
                </a:solidFill>
                <a:effectLst/>
                <a:latin typeface="+mn-ea"/>
              </a:rPr>
              <a:t>Xu</a:t>
            </a:r>
            <a:r>
              <a:rPr lang="zh-CN" altLang="en-US" b="0" i="0" dirty="0">
                <a:solidFill>
                  <a:srgbClr val="000000"/>
                </a:solidFill>
                <a:effectLst/>
                <a:latin typeface="+mn-ea"/>
              </a:rPr>
              <a:t>等人提出通过使用随机卷积作为数据增强，神经网络的鲁棒性可以大大提高。</a:t>
            </a:r>
            <a:endParaRPr lang="en-US" altLang="zh-CN" b="0" i="0" dirty="0">
              <a:solidFill>
                <a:srgbClr val="000000"/>
              </a:solidFill>
              <a:effectLst/>
              <a:latin typeface="+mn-ea"/>
            </a:endParaRPr>
          </a:p>
          <a:p>
            <a:pPr algn="just">
              <a:lnSpc>
                <a:spcPct val="150000"/>
              </a:lnSpc>
            </a:pPr>
            <a:r>
              <a:rPr lang="zh-CN" altLang="en-US" b="0" i="0" dirty="0">
                <a:solidFill>
                  <a:srgbClr val="121212"/>
                </a:solidFill>
                <a:effectLst/>
                <a:latin typeface="+mn-ea"/>
              </a:rPr>
              <a:t>该方法的主要思路是使用多尺度的随机卷积生成图像，同时保持目标的全局形状。</a:t>
            </a:r>
            <a:endParaRPr lang="en-US" altLang="zh-CN" b="0" i="0" dirty="0">
              <a:solidFill>
                <a:srgbClr val="121212"/>
              </a:solidFill>
              <a:effectLst/>
              <a:latin typeface="+mn-ea"/>
            </a:endParaRPr>
          </a:p>
          <a:p>
            <a:pPr algn="just">
              <a:lnSpc>
                <a:spcPct val="150000"/>
              </a:lnSpc>
            </a:pPr>
            <a:endParaRPr lang="zh-CN" altLang="en-US" b="0" i="0" dirty="0">
              <a:solidFill>
                <a:srgbClr val="000000"/>
              </a:solidFill>
              <a:effectLst/>
              <a:latin typeface="+mn-ea"/>
            </a:endParaRPr>
          </a:p>
        </p:txBody>
      </p:sp>
      <p:sp>
        <p:nvSpPr>
          <p:cNvPr id="5" name="文本框 4"/>
          <p:cNvSpPr txBox="1"/>
          <p:nvPr/>
        </p:nvSpPr>
        <p:spPr>
          <a:xfrm>
            <a:off x="300675" y="100513"/>
            <a:ext cx="4064000" cy="645160"/>
          </a:xfrm>
          <a:prstGeom prst="rect">
            <a:avLst/>
          </a:prstGeom>
          <a:noFill/>
        </p:spPr>
        <p:txBody>
          <a:bodyPr wrap="square" rtlCol="0">
            <a:spAutoFit/>
          </a:bodyPr>
          <a:lstStyle/>
          <a:p>
            <a:r>
              <a:rPr lang="zh-CN" altLang="en-US" sz="3600" dirty="0"/>
              <a:t>研究现状</a:t>
            </a:r>
            <a:endParaRPr lang="zh-CN" altLang="en-US" sz="3600" dirty="0"/>
          </a:p>
        </p:txBody>
      </p:sp>
      <p:sp>
        <p:nvSpPr>
          <p:cNvPr id="9" name="文本框 8"/>
          <p:cNvSpPr txBox="1"/>
          <p:nvPr/>
        </p:nvSpPr>
        <p:spPr>
          <a:xfrm>
            <a:off x="300675" y="6247398"/>
            <a:ext cx="8717595" cy="338554"/>
          </a:xfrm>
          <a:prstGeom prst="rect">
            <a:avLst/>
          </a:prstGeom>
          <a:noFill/>
        </p:spPr>
        <p:txBody>
          <a:bodyPr wrap="square">
            <a:spAutoFit/>
          </a:bodyPr>
          <a:lstStyle/>
          <a:p>
            <a:pPr algn="l"/>
            <a:r>
              <a:rPr lang="en-US" altLang="zh-CN" sz="1600" i="0" dirty="0">
                <a:solidFill>
                  <a:srgbClr val="121212"/>
                </a:solidFill>
                <a:effectLst/>
                <a:latin typeface="Times New Roman" panose="02020603050405020304" pitchFamily="18" charset="0"/>
                <a:cs typeface="Times New Roman" panose="02020603050405020304" pitchFamily="18" charset="0"/>
              </a:rPr>
              <a:t>Xu et al. Robust and generalizable visual representation learning via random convolutions 2021</a:t>
            </a:r>
            <a:endParaRPr lang="en-US" altLang="zh-CN" sz="1600" i="0" dirty="0">
              <a:solidFill>
                <a:srgbClr val="12121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TABLE_BEAUTIFY" val="smartTable{933e954e-1710-4d46-8226-55d88c13dcf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新建 Microsoft PowerPoint 演示文稿</Template>
  <TotalTime>0</TotalTime>
  <Words>3828</Words>
  <Application>WPS 演示</Application>
  <PresentationFormat>宽屏</PresentationFormat>
  <Paragraphs>211</Paragraphs>
  <Slides>32</Slides>
  <Notes>20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32</vt:i4>
      </vt:variant>
    </vt:vector>
  </HeadingPairs>
  <TitlesOfParts>
    <vt:vector size="54" baseType="lpstr">
      <vt:lpstr>Arial</vt:lpstr>
      <vt:lpstr>宋体</vt:lpstr>
      <vt:lpstr>Wingdings</vt:lpstr>
      <vt:lpstr>Calibri</vt:lpstr>
      <vt:lpstr>Helvetica Neue</vt:lpstr>
      <vt:lpstr>-apple-system</vt:lpstr>
      <vt:lpstr>PingFang SC</vt:lpstr>
      <vt:lpstr>Thonburi</vt:lpstr>
      <vt:lpstr>Times New Roman</vt:lpstr>
      <vt:lpstr>微软雅黑</vt:lpstr>
      <vt:lpstr>汉仪旗黑</vt:lpstr>
      <vt:lpstr>宋体</vt:lpstr>
      <vt:lpstr>Times New Roman Regular</vt:lpstr>
      <vt:lpstr>Cambria Math</vt:lpstr>
      <vt:lpstr>DejaVu Math TeX Gyre</vt:lpstr>
      <vt:lpstr>等线</vt:lpstr>
      <vt:lpstr>汉仪中等线KW</vt:lpstr>
      <vt:lpstr>Arial Unicode MS</vt:lpstr>
      <vt:lpstr>Kingsoft Math</vt:lpstr>
      <vt:lpstr>汉仪书宋二KW</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 Zhang</dc:creator>
  <cp:lastModifiedBy>MarvinTheBot</cp:lastModifiedBy>
  <cp:revision>17</cp:revision>
  <dcterms:created xsi:type="dcterms:W3CDTF">2023-12-08T09:20:43Z</dcterms:created>
  <dcterms:modified xsi:type="dcterms:W3CDTF">2023-12-08T09:20:43Z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897C1ABD52D1E7EAEADF7265A5CA77A7_43</vt:lpwstr>
  </property>
  <property fmtid="{D5CDD505-2E9C-101B-9397-08002B2CF9AE}" pid="3" name="KSOProductBuildVer">
    <vt:lpwstr>2052-5.2.1.7798</vt:lpwstr>
  </property>
</Properties>
</file>