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3" r:id="rId2"/>
    <p:sldId id="314" r:id="rId3"/>
    <p:sldId id="315" r:id="rId4"/>
    <p:sldId id="316" r:id="rId5"/>
    <p:sldId id="318" r:id="rId6"/>
    <p:sldId id="319" r:id="rId7"/>
    <p:sldId id="341" r:id="rId8"/>
    <p:sldId id="342" r:id="rId9"/>
    <p:sldId id="340" r:id="rId10"/>
    <p:sldId id="343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28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5499A-E137-45CD-ACE3-F044CB7CD81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D1BE-CA4E-40ED-88EB-F0221502D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effectLst/>
                <a:latin typeface="-apple-system"/>
              </a:rPr>
              <a:t>医疗影像分析是一个复杂的任务</a:t>
            </a:r>
            <a:r>
              <a:rPr lang="en-US" altLang="zh-CN" sz="1200" i="0" dirty="0">
                <a:effectLst/>
                <a:latin typeface="-apple-system"/>
              </a:rPr>
              <a:t>,</a:t>
            </a:r>
            <a:r>
              <a:rPr lang="zh-CN" altLang="en-US" sz="1200" i="0" dirty="0">
                <a:effectLst/>
                <a:latin typeface="-apple-system"/>
              </a:rPr>
              <a:t>传统方法面临诸多困难。近年来</a:t>
            </a:r>
            <a:r>
              <a:rPr lang="en-US" altLang="zh-CN" sz="1200" i="0" dirty="0">
                <a:effectLst/>
                <a:latin typeface="-apple-system"/>
              </a:rPr>
              <a:t>,</a:t>
            </a:r>
            <a:r>
              <a:rPr lang="zh-CN" altLang="en-US" sz="1200" i="0" dirty="0">
                <a:effectLst/>
                <a:latin typeface="-apple-system"/>
              </a:rPr>
              <a:t>深度学习技术在医疗影像分析方面取得了长足的进步</a:t>
            </a:r>
            <a:r>
              <a:rPr lang="en-US" altLang="zh-CN" sz="1200" i="0" u="none" strike="noStrike" dirty="0">
                <a:effectLst/>
                <a:latin typeface="-apple-system"/>
              </a:rPr>
              <a:t>[5]</a:t>
            </a:r>
            <a:r>
              <a:rPr lang="zh-CN" altLang="en-US" sz="1200" i="0" dirty="0"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D1BE-CA4E-40ED-88EB-F0221502D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3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然而，当训练数据和测试数据的概率分布不同时，</a:t>
            </a:r>
            <a:r>
              <a:rPr lang="en-US" altLang="zh-CN" sz="1200" dirty="0"/>
              <a:t>ML</a:t>
            </a:r>
            <a:r>
              <a:rPr lang="zh-CN" altLang="en-US" sz="1200" dirty="0"/>
              <a:t>模型的性能往往会因域分布差距而下降。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D1BE-CA4E-40ED-88EB-F0221502D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FC0F-9C9B-267E-972F-70E054D2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8079E-18E3-3DB6-0894-2A2CB3BB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BB20D-4BB7-AB18-2238-41E7B2EE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97E11-7695-E7DD-6CAE-385CD40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7F1E0-0661-D644-0463-8630236D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433DA-8BE5-9C15-ED6A-96216664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4CD50-3F58-2829-3956-65117ABF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61C82-0CD4-28C8-5F62-B897B98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9E100-EE76-FC12-608C-7DCD485B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0FA03-20ED-7840-B075-FA1363B0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41F175-9406-5A3D-E805-919346F0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3C099-8599-C17D-2CFE-DD30CFDD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A7307-1C61-D59C-FA63-EB9E4426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7163B-69A9-A245-16EE-06E6052C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75E63-61E7-9B99-C874-850198C2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DCCD-9420-B8C5-5314-31C32D25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400F4-8283-F6DA-4879-10F41283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24083-3509-7BC5-51E7-09CB9A33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149C4-3D82-4324-8013-91715DE1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9C93F-BA5E-B18D-21D9-D66D8D81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8865-2F1E-2ABE-8897-AD0AC92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95A5B-A7DD-7BD0-6D55-3912B6AB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C5BD7-4C3E-2407-6B18-856E8030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0CBA0-AE70-637E-2CFB-D7183BF9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310D0-767E-B47B-5E19-566F594B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B9B40-3315-A771-2CF0-339EDB7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D0EA5-7F70-2287-0B65-7CF4840BB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1241F-39FC-6353-F095-842C523A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CDBFB-683A-2FEE-4B82-F586B60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93202-FE0C-66E1-6C7D-B118F998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99F01-8D6B-11D4-C65C-C062E107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58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9711-E76F-26FB-D47C-1A68F441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4278D-3FAF-D1F9-EC9A-899450DDA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89CD5-77F9-5C81-44BE-A3BB7BBC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88DCF6-798A-4A31-BDA3-B8C2280D8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ABD7EC-CE27-17BC-B2BB-656FF12E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678E8C-AE97-E525-A72A-38547E2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65931B-4F80-F4C6-BF79-1CAE5700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AD1694-8ED5-E357-04E8-A6ABEF3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5711-5042-57B1-39A8-CB7EC3B2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90D7F-AF69-F273-C990-1FB13ABB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6B51E-6A2F-BD3B-0B14-A3696A5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D25569-63CF-45BC-829F-5F9100AC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83FDD-B87C-CC1F-658F-37A0B341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3A55D-EB14-4823-DC60-73A32C3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DC47A-7F95-9F7A-70F9-589C629C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1B62-4D83-F88E-F691-96E3085C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22B5A-CC7B-2A80-2679-22CEC2AE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6378C-A85A-1006-3425-0D1D5C884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3824E-FEF7-AED2-83E4-CA4B9F54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F63A6-8F2A-3C71-FACC-FE3362B3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5FDD7-C1A7-0BCB-0027-56BA48AE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4C50-9417-6989-E757-D37C5229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F332F-27EE-1196-0664-851A9BD8E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17FB7-5607-808C-BA39-9A4CEDD30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3EE6E-63B0-5800-D622-19684E70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FFAEF-09C7-3791-0199-0E7DB67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B05E1-8DBB-1749-F3EF-3EBD72AB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83E94B-BF8B-82F1-A3F2-A092737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A6E21-B31D-EAF9-FCE7-3E559F3F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1D277-46D5-2D24-16AC-1109954C7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CA5D-05E9-4925-A779-A8ED914EAD4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9810F-4DC8-F473-1F19-9412238B3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5750B-0252-E7EE-3D99-520D3AFF3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CD148E-C27E-32BA-C0CE-82EE0D852CCE}"/>
              </a:ext>
            </a:extLst>
          </p:cNvPr>
          <p:cNvSpPr/>
          <p:nvPr/>
        </p:nvSpPr>
        <p:spPr>
          <a:xfrm>
            <a:off x="0" y="1600993"/>
            <a:ext cx="12192000" cy="3656013"/>
          </a:xfrm>
          <a:prstGeom prst="rect">
            <a:avLst/>
          </a:prstGeom>
          <a:solidFill>
            <a:srgbClr val="06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3CCEBB-36DC-069B-4B22-9C20CFB681A1}"/>
              </a:ext>
            </a:extLst>
          </p:cNvPr>
          <p:cNvSpPr txBox="1"/>
          <p:nvPr/>
        </p:nvSpPr>
        <p:spPr>
          <a:xfrm>
            <a:off x="1187450" y="2067210"/>
            <a:ext cx="1116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基于域泛化的跨域医疗影像分类问题研究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4B0F8-AA5D-44FC-722B-5CE56006D714}"/>
              </a:ext>
            </a:extLst>
          </p:cNvPr>
          <p:cNvSpPr txBox="1"/>
          <p:nvPr/>
        </p:nvSpPr>
        <p:spPr>
          <a:xfrm>
            <a:off x="3274867" y="4721192"/>
            <a:ext cx="538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答辩人：张一鸣           指导老师：贾熹滨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195EFD-D009-65FC-584D-FF9D0109994E}"/>
              </a:ext>
            </a:extLst>
          </p:cNvPr>
          <p:cNvSpPr txBox="1"/>
          <p:nvPr/>
        </p:nvSpPr>
        <p:spPr>
          <a:xfrm>
            <a:off x="1479176" y="1366800"/>
            <a:ext cx="9233647" cy="412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现有的域泛化方法可以分为如下三类：</a:t>
            </a:r>
            <a:endParaRPr lang="en-US" altLang="zh-CN" sz="28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数据操纵</a:t>
            </a:r>
            <a:endParaRPr lang="en-US" altLang="zh-CN" sz="36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表征学习</a:t>
            </a:r>
            <a:endParaRPr lang="en-US" altLang="zh-CN" sz="36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学习策略</a:t>
            </a:r>
          </a:p>
        </p:txBody>
      </p:sp>
    </p:spTree>
    <p:extLst>
      <p:ext uri="{BB962C8B-B14F-4D97-AF65-F5344CB8AC3E}">
        <p14:creationId xmlns:p14="http://schemas.microsoft.com/office/powerpoint/2010/main" val="374413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DD75AC-D6CC-7612-05A8-4D41F288DFCD}"/>
              </a:ext>
            </a:extLst>
          </p:cNvPr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研究现状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74D0C-214B-B1F8-F5C3-B605AAD2E356}"/>
              </a:ext>
            </a:extLst>
          </p:cNvPr>
          <p:cNvSpPr txBox="1"/>
          <p:nvPr/>
        </p:nvSpPr>
        <p:spPr>
          <a:xfrm>
            <a:off x="298654" y="714075"/>
            <a:ext cx="6096000" cy="94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数据操纵</a:t>
            </a:r>
            <a:endParaRPr lang="en-US" altLang="zh-CN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211044-D679-99FA-975E-BED10FB3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902176"/>
            <a:ext cx="7152368" cy="58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BFDB5-C9B6-DF5A-72E2-520159D36C97}"/>
              </a:ext>
            </a:extLst>
          </p:cNvPr>
          <p:cNvSpPr txBox="1"/>
          <p:nvPr/>
        </p:nvSpPr>
        <p:spPr>
          <a:xfrm>
            <a:off x="1953491" y="1350233"/>
            <a:ext cx="3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域不变表征学习</a:t>
            </a:r>
          </a:p>
        </p:txBody>
      </p:sp>
    </p:spTree>
    <p:extLst>
      <p:ext uri="{BB962C8B-B14F-4D97-AF65-F5344CB8AC3E}">
        <p14:creationId xmlns:p14="http://schemas.microsoft.com/office/powerpoint/2010/main" val="349392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03C8F-448C-92D8-F22F-28CE8C9873B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三</a:t>
            </a:r>
            <a:r>
              <a:rPr lang="en-US" altLang="zh-CN" sz="6000" dirty="0"/>
              <a:t>.</a:t>
            </a:r>
            <a:r>
              <a:rPr lang="zh-CN" altLang="en-US" sz="6000" dirty="0"/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212623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3DE060-B3B0-3AAA-6B12-18C2F2B6C37A}"/>
              </a:ext>
            </a:extLst>
          </p:cNvPr>
          <p:cNvSpPr txBox="1"/>
          <p:nvPr/>
        </p:nvSpPr>
        <p:spPr>
          <a:xfrm>
            <a:off x="1187449" y="1681843"/>
            <a:ext cx="6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基于数据增强的</a:t>
            </a:r>
            <a:r>
              <a:rPr lang="en-US" altLang="zh-CN" sz="2400" dirty="0"/>
              <a:t>CT-MR</a:t>
            </a:r>
            <a:r>
              <a:rPr lang="zh-CN" altLang="en-US" sz="2400" dirty="0"/>
              <a:t>域泛化方法</a:t>
            </a:r>
            <a:endParaRPr lang="en-US" altLang="zh-CN" sz="2400" dirty="0"/>
          </a:p>
          <a:p>
            <a:r>
              <a:rPr lang="zh-CN" altLang="en-US" sz="2400" dirty="0"/>
              <a:t>数据增强作为数据操控方法的一种，能够以低成本简单地提升模型的泛化能力</a:t>
            </a:r>
          </a:p>
        </p:txBody>
      </p:sp>
    </p:spTree>
    <p:extLst>
      <p:ext uri="{BB962C8B-B14F-4D97-AF65-F5344CB8AC3E}">
        <p14:creationId xmlns:p14="http://schemas.microsoft.com/office/powerpoint/2010/main" val="225139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4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0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6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9C5BB-524A-1E92-BABC-CE71AD52ABF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五</a:t>
            </a:r>
            <a:r>
              <a:rPr lang="en-US" altLang="zh-CN" sz="6000" dirty="0"/>
              <a:t>.</a:t>
            </a:r>
            <a:r>
              <a:rPr lang="zh-CN" altLang="en-US" sz="6000" dirty="0"/>
              <a:t>前期工作</a:t>
            </a:r>
          </a:p>
        </p:txBody>
      </p:sp>
    </p:spTree>
    <p:extLst>
      <p:ext uri="{BB962C8B-B14F-4D97-AF65-F5344CB8AC3E}">
        <p14:creationId xmlns:p14="http://schemas.microsoft.com/office/powerpoint/2010/main" val="65131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187EBF-7A07-EAE2-34E9-8A10A6B1681E}"/>
              </a:ext>
            </a:extLst>
          </p:cNvPr>
          <p:cNvSpPr txBox="1"/>
          <p:nvPr/>
        </p:nvSpPr>
        <p:spPr>
          <a:xfrm>
            <a:off x="883226" y="1537855"/>
            <a:ext cx="996488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数据集准备与数据处理：</a:t>
            </a:r>
            <a:endParaRPr lang="en-US" altLang="zh-CN" sz="3200" b="1" dirty="0"/>
          </a:p>
          <a:p>
            <a:r>
              <a:rPr lang="en-US" altLang="zh-CN" dirty="0"/>
              <a:t>1.</a:t>
            </a:r>
            <a:r>
              <a:rPr lang="zh-CN" altLang="en-US" dirty="0"/>
              <a:t>训练集：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total </a:t>
            </a:r>
            <a:r>
              <a:rPr lang="en-US" altLang="zh-CN" dirty="0" err="1"/>
              <a:t>sementator</a:t>
            </a:r>
            <a:r>
              <a:rPr lang="zh-CN" altLang="en-US" dirty="0"/>
              <a:t>数据集（</a:t>
            </a:r>
            <a:r>
              <a:rPr lang="en-US" altLang="zh-CN" dirty="0"/>
              <a:t>CT</a:t>
            </a:r>
            <a:r>
              <a:rPr lang="zh-CN" altLang="en-US" dirty="0"/>
              <a:t>）作为训练集，筛选掉非正方形的切片后，共</a:t>
            </a:r>
            <a:r>
              <a:rPr lang="en-US" altLang="zh-CN" dirty="0"/>
              <a:t>241442</a:t>
            </a:r>
            <a:r>
              <a:rPr lang="zh-CN" altLang="en-US" dirty="0"/>
              <a:t>张切片。按病例划分训练集与验证集，其中</a:t>
            </a:r>
            <a:r>
              <a:rPr lang="en-US" altLang="zh-CN" dirty="0"/>
              <a:t>201782</a:t>
            </a:r>
            <a:r>
              <a:rPr lang="zh-CN" altLang="en-US" dirty="0"/>
              <a:t>张切片作为训练集，</a:t>
            </a:r>
            <a:r>
              <a:rPr lang="en-US" altLang="zh-CN" dirty="0"/>
              <a:t>39360</a:t>
            </a:r>
            <a:r>
              <a:rPr lang="zh-CN" altLang="en-US" dirty="0"/>
              <a:t>张切片作为验证集。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测试集：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CHAOS</a:t>
            </a:r>
            <a:r>
              <a:rPr lang="zh-CN" altLang="en-US" dirty="0"/>
              <a:t>数据集的</a:t>
            </a:r>
            <a:r>
              <a:rPr lang="en-US" altLang="zh-CN" dirty="0"/>
              <a:t>MR</a:t>
            </a:r>
            <a:r>
              <a:rPr lang="zh-CN" altLang="en-US" dirty="0"/>
              <a:t>模态部分数据作为验证集，包括</a:t>
            </a:r>
            <a:r>
              <a:rPr lang="en-US" altLang="zh-CN" dirty="0"/>
              <a:t>T1_in, T1_out</a:t>
            </a:r>
            <a:r>
              <a:rPr lang="zh-CN" altLang="en-US" dirty="0"/>
              <a:t>和</a:t>
            </a:r>
            <a:r>
              <a:rPr lang="en-US" altLang="zh-CN" dirty="0"/>
              <a:t>T2</a:t>
            </a:r>
            <a:r>
              <a:rPr lang="zh-CN" altLang="en-US" dirty="0"/>
              <a:t>三个</a:t>
            </a:r>
            <a:r>
              <a:rPr lang="en-US" altLang="zh-CN" dirty="0"/>
              <a:t>MR</a:t>
            </a:r>
            <a:r>
              <a:rPr lang="zh-CN" altLang="en-US" dirty="0"/>
              <a:t>序列。处理</a:t>
            </a:r>
            <a:r>
              <a:rPr lang="en-US" altLang="zh-CN" dirty="0"/>
              <a:t>T1in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672AA6-A4C1-0616-DCEF-BAE148F0F6AE}"/>
              </a:ext>
            </a:extLst>
          </p:cNvPr>
          <p:cNvSpPr txBox="1"/>
          <p:nvPr/>
        </p:nvSpPr>
        <p:spPr>
          <a:xfrm>
            <a:off x="3215391" y="30442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2008EF-AEC5-0CA7-40A4-53B12C0DF783}"/>
              </a:ext>
            </a:extLst>
          </p:cNvPr>
          <p:cNvSpPr txBox="1"/>
          <p:nvPr/>
        </p:nvSpPr>
        <p:spPr>
          <a:xfrm>
            <a:off x="6096000" y="857271"/>
            <a:ext cx="1967205" cy="5143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研究意义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研究现状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研究内容</a:t>
            </a:r>
            <a:endParaRPr lang="en-US" altLang="zh-CN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研究方案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前期工作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进度安排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CFCD80-95C0-1E1E-5DB3-D2117B5294AF}"/>
              </a:ext>
            </a:extLst>
          </p:cNvPr>
          <p:cNvCxnSpPr/>
          <p:nvPr/>
        </p:nvCxnSpPr>
        <p:spPr>
          <a:xfrm>
            <a:off x="5426439" y="1738859"/>
            <a:ext cx="0" cy="3904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8E8879-F044-74F6-C62E-60CEFD56E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12534"/>
              </p:ext>
            </p:extLst>
          </p:nvPr>
        </p:nvGraphicFramePr>
        <p:xfrm>
          <a:off x="367840" y="2156347"/>
          <a:ext cx="11300990" cy="335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99">
                  <a:extLst>
                    <a:ext uri="{9D8B030D-6E8A-4147-A177-3AD203B41FA5}">
                      <a16:colId xmlns:a16="http://schemas.microsoft.com/office/drawing/2014/main" val="891346135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184875327"/>
                    </a:ext>
                  </a:extLst>
                </a:gridCol>
                <a:gridCol w="852141">
                  <a:extLst>
                    <a:ext uri="{9D8B030D-6E8A-4147-A177-3AD203B41FA5}">
                      <a16:colId xmlns:a16="http://schemas.microsoft.com/office/drawing/2014/main" val="3751108926"/>
                    </a:ext>
                  </a:extLst>
                </a:gridCol>
                <a:gridCol w="1408057">
                  <a:extLst>
                    <a:ext uri="{9D8B030D-6E8A-4147-A177-3AD203B41FA5}">
                      <a16:colId xmlns:a16="http://schemas.microsoft.com/office/drawing/2014/main" val="2251494086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35364417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112691872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2803923910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1206696290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2332021292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185240903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Flip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86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Shuffle remap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Prob=0.5</a:t>
                      </a:r>
                    </a:p>
                    <a:p>
                      <a:r>
                        <a:rPr lang="en-US" altLang="zh-CN" dirty="0"/>
                        <a:t>Random point=[2, 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0.9,</a:t>
                      </a:r>
                    </a:p>
                    <a:p>
                      <a:r>
                        <a:rPr lang="en-US" altLang="zh-CN" dirty="0"/>
                        <a:t>[2, 5]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</a:t>
                      </a:r>
                    </a:p>
                    <a:p>
                      <a:r>
                        <a:rPr lang="en-US" altLang="zh-CN" dirty="0"/>
                        <a:t>[2, 5]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41709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T1_in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48140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T1_out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44285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8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6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8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0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63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68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59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96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FBB940-08AE-DDC2-F84F-9C7C307B0345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一</a:t>
            </a:r>
            <a:r>
              <a:rPr lang="en-US" altLang="zh-CN" sz="6000" dirty="0"/>
              <a:t>.</a:t>
            </a:r>
            <a:r>
              <a:rPr lang="zh-CN" altLang="en-US" sz="6000" dirty="0"/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1690556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5F7B1-2EA0-0A33-F3B4-CB56973C4D26}"/>
              </a:ext>
            </a:extLst>
          </p:cNvPr>
          <p:cNvSpPr txBox="1"/>
          <p:nvPr/>
        </p:nvSpPr>
        <p:spPr>
          <a:xfrm>
            <a:off x="502024" y="995789"/>
            <a:ext cx="11205882" cy="599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医疗影像是目前临床上疾病筛查、诊断、治疗和评估的重要工具。</a:t>
            </a:r>
            <a:endParaRPr lang="en-US" altLang="zh-CN" sz="2800" dirty="0">
              <a:latin typeface="+mn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effectLst/>
                <a:latin typeface="-apple-system"/>
              </a:rPr>
              <a:t>在图像分割方面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全卷积网络</a:t>
            </a:r>
            <a:r>
              <a:rPr lang="en-US" altLang="zh-CN" sz="2800" i="0" dirty="0">
                <a:effectLst/>
                <a:latin typeface="-apple-system"/>
              </a:rPr>
              <a:t>(FCN)</a:t>
            </a:r>
            <a:r>
              <a:rPr lang="zh-CN" altLang="en-US" sz="2800" i="0" dirty="0">
                <a:effectLst/>
                <a:latin typeface="-apple-system"/>
              </a:rPr>
              <a:t>、</a:t>
            </a:r>
            <a:r>
              <a:rPr lang="en-US" altLang="zh-CN" sz="2800" i="0" dirty="0">
                <a:effectLst/>
                <a:latin typeface="-apple-system"/>
              </a:rPr>
              <a:t>U-Net</a:t>
            </a:r>
            <a:r>
              <a:rPr lang="zh-CN" altLang="en-US" sz="2800" i="0" dirty="0">
                <a:effectLst/>
                <a:latin typeface="-apple-system"/>
              </a:rPr>
              <a:t>等模型极大地提高了分割精度。基于深度学习的分割模型已经在组织和病变分割中取得普遍应用。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effectLst/>
                <a:latin typeface="-apple-system"/>
              </a:rPr>
              <a:t>在病变检测中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区域卷积神经网络</a:t>
            </a:r>
            <a:r>
              <a:rPr lang="en-US" altLang="zh-CN" sz="2800" i="0" dirty="0">
                <a:effectLst/>
                <a:latin typeface="-apple-system"/>
              </a:rPr>
              <a:t>(R-CNN)</a:t>
            </a:r>
            <a:r>
              <a:rPr lang="zh-CN" altLang="en-US" sz="2800" i="0" dirty="0">
                <a:effectLst/>
                <a:latin typeface="-apple-system"/>
              </a:rPr>
              <a:t>系列模型也获得广泛采用。利用特征金字塔网络进行多尺度特征提取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结合区域提议网络实现了病变的精确定位。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300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895D60-48E3-686B-02DA-301F979BE495}"/>
              </a:ext>
            </a:extLst>
          </p:cNvPr>
          <p:cNvSpPr txBox="1"/>
          <p:nvPr/>
        </p:nvSpPr>
        <p:spPr>
          <a:xfrm>
            <a:off x="630857" y="1485900"/>
            <a:ext cx="11225783" cy="325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传统的机器学习模型是基于训练和测试数据独立同分布（</a:t>
            </a:r>
            <a:r>
              <a:rPr lang="en-US" altLang="zh-CN" sz="2800" b="0" i="0" dirty="0">
                <a:effectLst/>
                <a:latin typeface="-apple-system"/>
              </a:rPr>
              <a:t>independent and identically distributed</a:t>
            </a:r>
            <a:r>
              <a:rPr lang="zh-CN" altLang="en-US" sz="2800" dirty="0"/>
              <a:t>）的假设进行训练的。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收集所有可能域的数据来训练模型是昂贵的，甚至是不可能的。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因此，提高机器学习模型的泛化能力在工业和学术领域都具有重要意义。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F71E3B-3859-1648-51AE-1C895495646E}"/>
              </a:ext>
            </a:extLst>
          </p:cNvPr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356494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7F0083-A4C8-3723-3043-63CF3A4D7019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二</a:t>
            </a:r>
            <a:r>
              <a:rPr lang="en-US" altLang="zh-CN" sz="6000" dirty="0"/>
              <a:t>.</a:t>
            </a:r>
            <a:r>
              <a:rPr lang="zh-CN" altLang="en-US" sz="6000" dirty="0"/>
              <a:t>研究现状</a:t>
            </a:r>
          </a:p>
        </p:txBody>
      </p:sp>
    </p:spTree>
    <p:extLst>
      <p:ext uri="{BB962C8B-B14F-4D97-AF65-F5344CB8AC3E}">
        <p14:creationId xmlns:p14="http://schemas.microsoft.com/office/powerpoint/2010/main" val="39268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464D2-5B4E-0C13-22B0-744CA5E12C29}"/>
              </a:ext>
            </a:extLst>
          </p:cNvPr>
          <p:cNvSpPr txBox="1"/>
          <p:nvPr/>
        </p:nvSpPr>
        <p:spPr>
          <a:xfrm>
            <a:off x="881743" y="1058620"/>
            <a:ext cx="10482943" cy="261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dirty="0">
                <a:effectLst/>
                <a:latin typeface="-apple-system"/>
              </a:rPr>
              <a:t>机器学习系统通常假设训练分布和测试分布是相同的。为此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一个关键要求是开发能够泛化到未见分布的模型。域泛化（</a:t>
            </a:r>
            <a:r>
              <a:rPr lang="en-US" altLang="zh-CN" sz="2800" b="0" i="0" dirty="0">
                <a:effectLst/>
                <a:latin typeface="-apple-system"/>
              </a:rPr>
              <a:t>domain generalization</a:t>
            </a:r>
            <a:r>
              <a:rPr lang="zh-CN" altLang="en-US" sz="2800" b="0" i="0" dirty="0">
                <a:effectLst/>
                <a:latin typeface="-apple-system"/>
              </a:rPr>
              <a:t>），也叫分布外泛化（</a:t>
            </a:r>
            <a:r>
              <a:rPr lang="en-US" altLang="zh-CN" sz="2800" dirty="0"/>
              <a:t>out-of-distribution generalization</a:t>
            </a:r>
            <a:r>
              <a:rPr lang="zh-CN" altLang="en-US" sz="2800" b="0" i="0" dirty="0">
                <a:effectLst/>
                <a:latin typeface="-apple-system"/>
              </a:rPr>
              <a:t>），近年来受到了越来越多的关注。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5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4D1D5-599B-3868-53F2-7E1B19D609F1}"/>
              </a:ext>
            </a:extLst>
          </p:cNvPr>
          <p:cNvSpPr txBox="1"/>
          <p:nvPr/>
        </p:nvSpPr>
        <p:spPr>
          <a:xfrm>
            <a:off x="1013196" y="1377053"/>
            <a:ext cx="10323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-apple-system"/>
              </a:rPr>
              <a:t>域泛化处理这样一个具有挑战性的问题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给出一个或多个不同但相关的域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目标是学习一个能够泛化到未见测试域的模型。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30345-F1DC-F92B-02D7-485ED824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96" y="2417140"/>
            <a:ext cx="10000031" cy="36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D2A6-D437-A027-7D19-2D8547E73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0" y="1720823"/>
            <a:ext cx="10734597" cy="40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1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6F069122-BE6B-48F8-9173-21863A112F7E}" vid="{9BE60197-291B-4E97-BA54-E121A02F79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演示文稿</Template>
  <TotalTime>892</TotalTime>
  <Words>721</Words>
  <Application>Microsoft Office PowerPoint</Application>
  <PresentationFormat>宽屏</PresentationFormat>
  <Paragraphs>127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-apple-system</vt:lpstr>
      <vt:lpstr>PingFang SC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Yiming Zhang</dc:creator>
  <cp:lastModifiedBy>Yiming Zhang</cp:lastModifiedBy>
  <cp:revision>4</cp:revision>
  <dcterms:created xsi:type="dcterms:W3CDTF">2023-11-21T11:03:24Z</dcterms:created>
  <dcterms:modified xsi:type="dcterms:W3CDTF">2023-11-26T15:58:57Z</dcterms:modified>
</cp:coreProperties>
</file>