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3" r:id="rId2"/>
    <p:sldId id="314" r:id="rId3"/>
    <p:sldId id="315" r:id="rId4"/>
    <p:sldId id="316" r:id="rId5"/>
    <p:sldId id="318" r:id="rId6"/>
    <p:sldId id="319" r:id="rId7"/>
    <p:sldId id="341" r:id="rId8"/>
    <p:sldId id="342" r:id="rId9"/>
    <p:sldId id="340" r:id="rId10"/>
    <p:sldId id="343" r:id="rId11"/>
    <p:sldId id="325" r:id="rId12"/>
    <p:sldId id="320" r:id="rId13"/>
    <p:sldId id="321" r:id="rId14"/>
    <p:sldId id="346" r:id="rId15"/>
    <p:sldId id="322" r:id="rId16"/>
    <p:sldId id="323" r:id="rId17"/>
    <p:sldId id="348" r:id="rId18"/>
    <p:sldId id="344" r:id="rId19"/>
    <p:sldId id="326" r:id="rId20"/>
    <p:sldId id="345" r:id="rId21"/>
    <p:sldId id="347" r:id="rId22"/>
    <p:sldId id="327" r:id="rId23"/>
    <p:sldId id="329" r:id="rId24"/>
    <p:sldId id="330" r:id="rId25"/>
    <p:sldId id="331" r:id="rId26"/>
    <p:sldId id="336" r:id="rId27"/>
    <p:sldId id="337" r:id="rId28"/>
    <p:sldId id="32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3" autoAdjust="0"/>
    <p:restoredTop sz="94660"/>
  </p:normalViewPr>
  <p:slideViewPr>
    <p:cSldViewPr snapToGrid="0">
      <p:cViewPr>
        <p:scale>
          <a:sx n="125" d="100"/>
          <a:sy n="125"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t>2023/11/28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t>‹#›</a:t>
            </a:fld>
            <a:endParaRPr lang="zh-CN" altLang="en-US"/>
          </a:p>
        </p:txBody>
      </p:sp>
    </p:spTree>
    <p:extLst>
      <p:ext uri="{BB962C8B-B14F-4D97-AF65-F5344CB8AC3E}">
        <p14:creationId xmlns:p14="http://schemas.microsoft.com/office/powerpoint/2010/main" val="119533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effectLst/>
                <a:latin typeface="-apple-system"/>
              </a:rPr>
              <a:t>医疗影像分析是一个复杂的任务</a:t>
            </a:r>
            <a:r>
              <a:rPr lang="en-US" altLang="zh-CN" sz="1200" i="0" dirty="0">
                <a:effectLst/>
                <a:latin typeface="-apple-system"/>
              </a:rPr>
              <a:t>,</a:t>
            </a:r>
            <a:r>
              <a:rPr lang="zh-CN" altLang="en-US" sz="1200" i="0" dirty="0">
                <a:effectLst/>
                <a:latin typeface="-apple-system"/>
              </a:rPr>
              <a:t>传统方法面临诸多困难。近年来</a:t>
            </a:r>
            <a:r>
              <a:rPr lang="en-US" altLang="zh-CN" sz="1200" i="0" dirty="0">
                <a:effectLst/>
                <a:latin typeface="-apple-system"/>
              </a:rPr>
              <a:t>,</a:t>
            </a:r>
            <a:r>
              <a:rPr lang="zh-CN" altLang="en-US" sz="1200" i="0" dirty="0">
                <a:effectLst/>
                <a:latin typeface="-apple-system"/>
              </a:rPr>
              <a:t>深度学习技术在医疗影像分析方面取得了长足的进步</a:t>
            </a:r>
            <a:r>
              <a:rPr lang="en-US" altLang="zh-CN" sz="1200" i="0" u="none" strike="noStrike" dirty="0">
                <a:effectLst/>
                <a:latin typeface="-apple-system"/>
              </a:rPr>
              <a:t>[5]</a:t>
            </a:r>
            <a:r>
              <a:rPr lang="zh-CN" altLang="en-US" sz="1200" i="0" dirty="0">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4</a:t>
            </a:fld>
            <a:endParaRPr lang="zh-CN" altLang="en-US"/>
          </a:p>
        </p:txBody>
      </p:sp>
    </p:spTree>
    <p:extLst>
      <p:ext uri="{BB962C8B-B14F-4D97-AF65-F5344CB8AC3E}">
        <p14:creationId xmlns:p14="http://schemas.microsoft.com/office/powerpoint/2010/main" val="284123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然而，当训练数据和测试数据的概率分布不同时，机器学习模型的性能往往会因域分布差距而下降。</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5</a:t>
            </a:fld>
            <a:endParaRPr lang="zh-CN" altLang="en-US"/>
          </a:p>
        </p:txBody>
      </p:sp>
    </p:spTree>
    <p:extLst>
      <p:ext uri="{BB962C8B-B14F-4D97-AF65-F5344CB8AC3E}">
        <p14:creationId xmlns:p14="http://schemas.microsoft.com/office/powerpoint/2010/main" val="3550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金字塔一致性是指在图像处理中，将图像分解为不同尺度的金字塔，然后在不同尺度的图像之间强制执行一致性。在这篇文章中，金字塔一致性被用于训练模型，以便在不同域之间学习到具有更好泛化能力的表示。具体来说，金字塔一致性被用于在不同风格但具有相同语义内容的图像之间强制执行一致性，以便在测试阶段，模型可以泛化到看不见的目标域。此外，该方法还使用金字塔一致性在图像内部和跨域之间强制执行一致性，以便在处理不同域之间的系统差异时提高模型的鲁棒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t>11</a:t>
            </a:fld>
            <a:endParaRPr lang="zh-CN" altLang="en-US"/>
          </a:p>
        </p:txBody>
      </p:sp>
    </p:spTree>
    <p:extLst>
      <p:ext uri="{BB962C8B-B14F-4D97-AF65-F5344CB8AC3E}">
        <p14:creationId xmlns:p14="http://schemas.microsoft.com/office/powerpoint/2010/main" val="422706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7FC0F-9C9B-267E-972F-70E054D29F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08079E-18E3-3DB6-0894-2A2CB3BBC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9BB20D-4BB7-AB18-2238-41E7B2EE2818}"/>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21697E11-7695-E7DD-6CAE-385CD40F60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D7F1E0-0661-D644-0463-8630236DB40B}"/>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72704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433DA-8BE5-9C15-ED6A-962166642C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E4CD50-3F58-2829-3956-65117ABF19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661C82-0CD4-28C8-5F62-B897B98BEF47}"/>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7359E100-EE76-FC12-608C-7DCD485BDF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0FA03-20ED-7840-B075-FA1363B04A20}"/>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13613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41F175-9406-5A3D-E805-919346F033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B3C099-8599-C17D-2CFE-DD30CFDD8D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EA7307-1C61-D59C-FA63-EB9E44263D62}"/>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3B7163B-69A9-A245-16EE-06E6052CFA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F75E63-61E7-9B99-C874-850198C20A59}"/>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8813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0DCCD-9420-B8C5-5314-31C32D2564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4400F4-8283-F6DA-4879-10F412836B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D24083-3509-7BC5-51E7-09CB9A33D218}"/>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5D149C4-3D82-4324-8013-91715DE10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39C93F-BA5E-B18D-21D9-D66D8D817EF2}"/>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04097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F8865-2F1E-2ABE-8897-AD0AC9236E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95A5B-A7DD-7BD0-6D55-3912B6ABD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AC5BD7-4C3E-2407-6B18-856E8030CA87}"/>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9620CBA0-AE70-637E-2CFB-D7183BF9E4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E310D0-767E-B47B-5E19-566F594B27F6}"/>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50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B9B40-3315-A771-2CF0-339EDB76E5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D0EA5-7F70-2287-0B65-7CF4840BB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E1241F-39FC-6353-F095-842C523A1D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DCDBFB-683A-2FEE-4B82-F586B60FADEC}"/>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F4693202-FE0C-66E1-6C7D-B118F99883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999F01-8D6B-11D4-C65C-C062E1073A5D}"/>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154658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9711-E76F-26FB-D47C-1A68F441BF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14278D-3FAF-D1F9-EC9A-899450DDA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389CD5-77F9-5C81-44BE-A3BB7BBC34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88DCF6-798A-4A31-BDA3-B8C2280D8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ABD7EC-CE27-17BC-B2BB-656FF12E4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678E8C-AE97-E525-A72A-38547E25F6D0}"/>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8" name="页脚占位符 7">
            <a:extLst>
              <a:ext uri="{FF2B5EF4-FFF2-40B4-BE49-F238E27FC236}">
                <a16:creationId xmlns:a16="http://schemas.microsoft.com/office/drawing/2014/main" id="{5765931B-4F80-F4C6-BF79-1CAE5700C2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AD1694-8ED5-E357-04E8-A6ABEF383C7A}"/>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191962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D5711-5042-57B1-39A8-CB7EC3B237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490D7F-AF69-F273-C990-1FB13ABB1469}"/>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4" name="页脚占位符 3">
            <a:extLst>
              <a:ext uri="{FF2B5EF4-FFF2-40B4-BE49-F238E27FC236}">
                <a16:creationId xmlns:a16="http://schemas.microsoft.com/office/drawing/2014/main" id="{1826B51E-6A2F-BD3B-0B14-A3696A5BD6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D25569-63CF-45BC-829F-5F9100ACBC69}"/>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45688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C83FDD-B87C-CC1F-658F-37A0B341C352}"/>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3" name="页脚占位符 2">
            <a:extLst>
              <a:ext uri="{FF2B5EF4-FFF2-40B4-BE49-F238E27FC236}">
                <a16:creationId xmlns:a16="http://schemas.microsoft.com/office/drawing/2014/main" id="{EFB3A55D-EB14-4823-DC60-73A32C314E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6DC47A-7F95-9F7A-70F9-589C629CA311}"/>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94423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1B62-4D83-F88E-F691-96E3085CB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922B5A-CC7B-2A80-2679-22CEC2AE8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E6378C-A85A-1006-3425-0D1D5C884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C3824E-FEF7-AED2-83E4-CA4B9F543AF3}"/>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F80F63A6-8F2A-3C71-FACC-FE3362B37B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95FDD7-C1A7-0BCB-0027-56BA48AEC3F6}"/>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9374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4C50-9417-6989-E757-D37C522980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7F332F-27EE-1196-0664-851A9BD8E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20017FB7-5607-808C-BA39-9A4CEDD30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93EE6E-63B0-5800-D622-19684E70F0CB}"/>
              </a:ext>
            </a:extLst>
          </p:cNvPr>
          <p:cNvSpPr>
            <a:spLocks noGrp="1"/>
          </p:cNvSpPr>
          <p:nvPr>
            <p:ph type="dt" sz="half" idx="10"/>
          </p:nvPr>
        </p:nvSpPr>
        <p:spPr/>
        <p:txBody>
          <a:bodyPr/>
          <a:lstStyle/>
          <a:p>
            <a:fld id="{A9F4CA5D-05E9-4925-A779-A8ED914EAD44}" type="datetimeFigureOut">
              <a:rPr lang="zh-CN" altLang="en-US" smtClean="0"/>
              <a:t>2023/11/28</a:t>
            </a:fld>
            <a:endParaRPr lang="zh-CN" altLang="en-US"/>
          </a:p>
        </p:txBody>
      </p:sp>
      <p:sp>
        <p:nvSpPr>
          <p:cNvPr id="6" name="页脚占位符 5">
            <a:extLst>
              <a:ext uri="{FF2B5EF4-FFF2-40B4-BE49-F238E27FC236}">
                <a16:creationId xmlns:a16="http://schemas.microsoft.com/office/drawing/2014/main" id="{112FFAEF-09C7-3791-0199-0E7DB67043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AB05E1-8DBB-1749-F3EF-3EBD72AB3251}"/>
              </a:ext>
            </a:extLst>
          </p:cNvPr>
          <p:cNvSpPr>
            <a:spLocks noGrp="1"/>
          </p:cNvSpPr>
          <p:nvPr>
            <p:ph type="sldNum" sz="quarter" idx="12"/>
          </p:nvPr>
        </p:nvSpPr>
        <p:spPr/>
        <p:txBody>
          <a:body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21477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83E94B-BF8B-82F1-A3F2-A092737FF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FA6E21-B31D-EAF9-FCE7-3E559F3F7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1D277-46D5-2D24-16AC-1109954C7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t>2023/11/28</a:t>
            </a:fld>
            <a:endParaRPr lang="zh-CN" altLang="en-US"/>
          </a:p>
        </p:txBody>
      </p:sp>
      <p:sp>
        <p:nvSpPr>
          <p:cNvPr id="5" name="页脚占位符 4">
            <a:extLst>
              <a:ext uri="{FF2B5EF4-FFF2-40B4-BE49-F238E27FC236}">
                <a16:creationId xmlns:a16="http://schemas.microsoft.com/office/drawing/2014/main" id="{6449810F-4DC8-F473-1F19-9412238B3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C5750B-0252-E7EE-3D99-520D3AFF3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t>‹#›</a:t>
            </a:fld>
            <a:endParaRPr lang="zh-CN" altLang="en-US"/>
          </a:p>
        </p:txBody>
      </p:sp>
    </p:spTree>
    <p:extLst>
      <p:ext uri="{BB962C8B-B14F-4D97-AF65-F5344CB8AC3E}">
        <p14:creationId xmlns:p14="http://schemas.microsoft.com/office/powerpoint/2010/main" val="369203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ECD148E-C27E-32BA-C0CE-82EE0D852CCE}"/>
              </a:ext>
            </a:extLst>
          </p:cNvPr>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53CCEBB-36DC-069B-4B22-9C20CFB681A1}"/>
              </a:ext>
            </a:extLst>
          </p:cNvPr>
          <p:cNvSpPr txBox="1"/>
          <p:nvPr/>
        </p:nvSpPr>
        <p:spPr>
          <a:xfrm>
            <a:off x="2147570" y="2981610"/>
            <a:ext cx="11166764" cy="584775"/>
          </a:xfrm>
          <a:prstGeom prst="rect">
            <a:avLst/>
          </a:prstGeom>
          <a:noFill/>
        </p:spPr>
        <p:txBody>
          <a:bodyPr wrap="square" rtlCol="0">
            <a:spAutoFit/>
          </a:bodyPr>
          <a:lstStyle/>
          <a:p>
            <a:r>
              <a:rPr lang="zh-CN" altLang="en-US" sz="3200" dirty="0">
                <a:solidFill>
                  <a:schemeClr val="bg1"/>
                </a:solidFill>
              </a:rPr>
              <a:t>基于域泛化的跨域医疗影像分类问题研究</a:t>
            </a:r>
          </a:p>
        </p:txBody>
      </p:sp>
      <p:sp>
        <p:nvSpPr>
          <p:cNvPr id="4" name="文本框 3">
            <a:extLst>
              <a:ext uri="{FF2B5EF4-FFF2-40B4-BE49-F238E27FC236}">
                <a16:creationId xmlns:a16="http://schemas.microsoft.com/office/drawing/2014/main" id="{8574B0F8-AA5D-44FC-722B-5CE56006D714}"/>
              </a:ext>
            </a:extLst>
          </p:cNvPr>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AF195EFD-D009-65FC-584D-FF9D0109994E}"/>
              </a:ext>
            </a:extLst>
          </p:cNvPr>
          <p:cNvSpPr txBox="1"/>
          <p:nvPr/>
        </p:nvSpPr>
        <p:spPr>
          <a:xfrm>
            <a:off x="1479176" y="1366800"/>
            <a:ext cx="9233647" cy="5201617"/>
          </a:xfrm>
          <a:prstGeom prst="rect">
            <a:avLst/>
          </a:prstGeom>
          <a:noFill/>
        </p:spPr>
        <p:txBody>
          <a:bodyPr wrap="square" rtlCol="0">
            <a:spAutoFit/>
          </a:bodyPr>
          <a:lstStyle/>
          <a:p>
            <a:pPr>
              <a:lnSpc>
                <a:spcPct val="150000"/>
              </a:lnSpc>
            </a:pPr>
            <a:r>
              <a:rPr lang="zh-CN" altLang="en-US" sz="2800" dirty="0"/>
              <a:t>现有的域泛化方法可以分为如下几类：</a:t>
            </a:r>
            <a:endParaRPr lang="en-US" altLang="zh-CN" sz="2800" dirty="0"/>
          </a:p>
          <a:p>
            <a:pPr marL="571500" indent="-571500">
              <a:lnSpc>
                <a:spcPct val="150000"/>
              </a:lnSpc>
              <a:buFont typeface="Arial" panose="020B0604020202020204" pitchFamily="34" charset="0"/>
              <a:buChar char="•"/>
            </a:pPr>
            <a:r>
              <a:rPr lang="zh-CN" altLang="en-US" sz="3600" dirty="0"/>
              <a:t>数据操纵</a:t>
            </a:r>
            <a:endParaRPr lang="en-US" altLang="zh-CN" sz="3600" dirty="0"/>
          </a:p>
          <a:p>
            <a:pPr marL="1028700" lvl="1" indent="-571500">
              <a:lnSpc>
                <a:spcPct val="150000"/>
              </a:lnSpc>
              <a:buFont typeface="Arial" panose="020B0604020202020204" pitchFamily="34" charset="0"/>
              <a:buChar char="•"/>
            </a:pPr>
            <a:r>
              <a:rPr lang="zh-CN" altLang="en-US" sz="2000" dirty="0"/>
              <a:t>数据增强</a:t>
            </a:r>
            <a:endParaRPr lang="en-US" altLang="zh-CN" sz="2000" dirty="0"/>
          </a:p>
          <a:p>
            <a:pPr marL="1028700" lvl="1" indent="-571500">
              <a:lnSpc>
                <a:spcPct val="150000"/>
              </a:lnSpc>
              <a:buFont typeface="Arial" panose="020B0604020202020204" pitchFamily="34" charset="0"/>
              <a:buChar char="•"/>
            </a:pPr>
            <a:r>
              <a:rPr lang="zh-CN" altLang="en-US" sz="2000" dirty="0"/>
              <a:t>数据生成</a:t>
            </a:r>
            <a:endParaRPr lang="en-US" altLang="zh-CN" sz="2000" dirty="0"/>
          </a:p>
          <a:p>
            <a:pPr marL="571500" indent="-571500">
              <a:lnSpc>
                <a:spcPct val="150000"/>
              </a:lnSpc>
              <a:buFont typeface="Arial" panose="020B0604020202020204" pitchFamily="34" charset="0"/>
              <a:buChar char="•"/>
            </a:pPr>
            <a:r>
              <a:rPr lang="zh-CN" altLang="en-US" sz="3600" dirty="0"/>
              <a:t>表征学习</a:t>
            </a:r>
            <a:endParaRPr lang="en-US" altLang="zh-CN" sz="3600" dirty="0"/>
          </a:p>
          <a:p>
            <a:pPr marL="1028700" lvl="1" indent="-571500">
              <a:lnSpc>
                <a:spcPct val="150000"/>
              </a:lnSpc>
              <a:buFont typeface="Arial" panose="020B0604020202020204" pitchFamily="34" charset="0"/>
              <a:buChar char="•"/>
            </a:pPr>
            <a:r>
              <a:rPr lang="zh-CN" altLang="en-US" sz="2000" dirty="0"/>
              <a:t>域不变表征学习</a:t>
            </a:r>
            <a:endParaRPr lang="en-US" altLang="zh-CN" sz="2000" dirty="0"/>
          </a:p>
          <a:p>
            <a:pPr marL="1028700" lvl="1" indent="-571500">
              <a:lnSpc>
                <a:spcPct val="150000"/>
              </a:lnSpc>
              <a:buFont typeface="Arial" panose="020B0604020202020204" pitchFamily="34" charset="0"/>
              <a:buChar char="•"/>
            </a:pPr>
            <a:r>
              <a:rPr lang="zh-CN" altLang="en-US" sz="2000" dirty="0"/>
              <a:t>特征解耦学习</a:t>
            </a:r>
            <a:endParaRPr lang="en-US" altLang="zh-CN" sz="2000" dirty="0"/>
          </a:p>
          <a:p>
            <a:pPr marL="1028700" lvl="1" indent="-571500">
              <a:lnSpc>
                <a:spcPct val="200000"/>
              </a:lnSpc>
              <a:buFont typeface="Arial" panose="020B0604020202020204" pitchFamily="34" charset="0"/>
              <a:buChar char="•"/>
            </a:pPr>
            <a:endParaRPr lang="en-US" altLang="zh-CN" sz="3600" dirty="0"/>
          </a:p>
        </p:txBody>
      </p:sp>
    </p:spTree>
    <p:extLst>
      <p:ext uri="{BB962C8B-B14F-4D97-AF65-F5344CB8AC3E}">
        <p14:creationId xmlns:p14="http://schemas.microsoft.com/office/powerpoint/2010/main" val="374413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B41C147-8896-FA97-DC50-9F47E223BAD8}"/>
              </a:ext>
            </a:extLst>
          </p:cNvPr>
          <p:cNvPicPr>
            <a:picLocks noChangeAspect="1"/>
          </p:cNvPicPr>
          <p:nvPr/>
        </p:nvPicPr>
        <p:blipFill>
          <a:blip r:embed="rId5"/>
          <a:stretch>
            <a:fillRect/>
          </a:stretch>
        </p:blipFill>
        <p:spPr>
          <a:xfrm>
            <a:off x="367840" y="3041980"/>
            <a:ext cx="11149069" cy="3374060"/>
          </a:xfrm>
          <a:prstGeom prst="rect">
            <a:avLst/>
          </a:prstGeom>
        </p:spPr>
      </p:pic>
      <p:sp>
        <p:nvSpPr>
          <p:cNvPr id="5" name="文本框 4">
            <a:extLst>
              <a:ext uri="{FF2B5EF4-FFF2-40B4-BE49-F238E27FC236}">
                <a16:creationId xmlns:a16="http://schemas.microsoft.com/office/drawing/2014/main" id="{05DDF17A-F4D0-8070-BCE0-D5B4D2051A82}"/>
              </a:ext>
            </a:extLst>
          </p:cNvPr>
          <p:cNvSpPr txBox="1"/>
          <p:nvPr/>
        </p:nvSpPr>
        <p:spPr>
          <a:xfrm>
            <a:off x="367840" y="913336"/>
            <a:ext cx="10143321" cy="18506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0" i="0" dirty="0">
                <a:effectLst/>
                <a:latin typeface="-apple-system"/>
              </a:rPr>
              <a:t>域随机化和金字塔一致性</a:t>
            </a:r>
            <a:endParaRPr lang="en-US" altLang="zh-CN" sz="2400" dirty="0">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域随机化通过将合成图像映射到多个辅助真实域来生成</a:t>
            </a:r>
            <a:r>
              <a:rPr lang="en-US" altLang="zh-CN" b="0" i="0" dirty="0" err="1">
                <a:effectLst/>
                <a:latin typeface="-apple-system"/>
              </a:rPr>
              <a:t>ood</a:t>
            </a:r>
            <a:r>
              <a:rPr lang="zh-CN" altLang="en-US" b="0" i="0" dirty="0">
                <a:effectLst/>
                <a:latin typeface="-apple-system"/>
              </a:rPr>
              <a:t>数据，以便于在测试阶段</a:t>
            </a:r>
            <a:r>
              <a:rPr lang="en-US" altLang="zh-CN" b="0" i="0" dirty="0">
                <a:effectLst/>
                <a:latin typeface="-apple-system"/>
              </a:rPr>
              <a:t>CNN</a:t>
            </a:r>
            <a:r>
              <a:rPr lang="zh-CN" altLang="en-US" b="0" i="0" dirty="0">
                <a:effectLst/>
                <a:latin typeface="-apple-system"/>
              </a:rPr>
              <a:t>模型将目标域当作真实域来处理。</a:t>
            </a:r>
            <a:endParaRPr lang="en-US" altLang="zh-CN" b="0" i="0" dirty="0">
              <a:effectLst/>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金字塔一致性训练则通过在域内和跨域强制执行金字塔一致性来学习具有更好泛化能力的表示。</a:t>
            </a:r>
            <a:endParaRPr lang="zh-CN" altLang="en-US" dirty="0"/>
          </a:p>
        </p:txBody>
      </p:sp>
    </p:spTree>
    <p:extLst>
      <p:ext uri="{BB962C8B-B14F-4D97-AF65-F5344CB8AC3E}">
        <p14:creationId xmlns:p14="http://schemas.microsoft.com/office/powerpoint/2010/main" val="90050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E6DD75AC-D6CC-7612-05A8-4D41F288DFCD}"/>
              </a:ext>
            </a:extLst>
          </p:cNvPr>
          <p:cNvSpPr txBox="1"/>
          <p:nvPr/>
        </p:nvSpPr>
        <p:spPr>
          <a:xfrm>
            <a:off x="300675" y="100513"/>
            <a:ext cx="4064000" cy="646331"/>
          </a:xfrm>
          <a:prstGeom prst="rect">
            <a:avLst/>
          </a:prstGeom>
          <a:noFill/>
        </p:spPr>
        <p:txBody>
          <a:bodyPr wrap="square" rtlCol="0">
            <a:spAutoFit/>
          </a:bodyPr>
          <a:lstStyle/>
          <a:p>
            <a:r>
              <a:rPr lang="zh-CN" altLang="en-US" sz="3600" dirty="0"/>
              <a:t>研究现状</a:t>
            </a:r>
          </a:p>
        </p:txBody>
      </p:sp>
      <p:pic>
        <p:nvPicPr>
          <p:cNvPr id="5" name="图片 4">
            <a:extLst>
              <a:ext uri="{FF2B5EF4-FFF2-40B4-BE49-F238E27FC236}">
                <a16:creationId xmlns:a16="http://schemas.microsoft.com/office/drawing/2014/main" id="{3F2C8AE1-21D5-8258-46D1-9F0B6A106E93}"/>
              </a:ext>
            </a:extLst>
          </p:cNvPr>
          <p:cNvPicPr>
            <a:picLocks noChangeAspect="1"/>
          </p:cNvPicPr>
          <p:nvPr/>
        </p:nvPicPr>
        <p:blipFill>
          <a:blip r:embed="rId4"/>
          <a:stretch>
            <a:fillRect/>
          </a:stretch>
        </p:blipFill>
        <p:spPr>
          <a:xfrm>
            <a:off x="4589754" y="3148989"/>
            <a:ext cx="6130076" cy="3055969"/>
          </a:xfrm>
          <a:prstGeom prst="rect">
            <a:avLst/>
          </a:prstGeom>
        </p:spPr>
      </p:pic>
      <p:sp>
        <p:nvSpPr>
          <p:cNvPr id="10" name="文本框 9">
            <a:extLst>
              <a:ext uri="{FF2B5EF4-FFF2-40B4-BE49-F238E27FC236}">
                <a16:creationId xmlns:a16="http://schemas.microsoft.com/office/drawing/2014/main" id="{E711D503-26B3-DBAF-182C-00A69162B967}"/>
              </a:ext>
            </a:extLst>
          </p:cNvPr>
          <p:cNvSpPr txBox="1"/>
          <p:nvPr/>
        </p:nvSpPr>
        <p:spPr>
          <a:xfrm>
            <a:off x="4589754" y="6389830"/>
            <a:ext cx="9254021" cy="278274"/>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 Li, S. J. Pan, S. Wang, and A.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Kot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Domain generalization with adversarial feature learning. 2018</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51B78696-FA27-CB7A-D8CB-89F49FF1644A}"/>
              </a:ext>
            </a:extLst>
          </p:cNvPr>
          <p:cNvSpPr txBox="1"/>
          <p:nvPr/>
        </p:nvSpPr>
        <p:spPr>
          <a:xfrm>
            <a:off x="841159" y="1579225"/>
            <a:ext cx="6920142" cy="1296445"/>
          </a:xfrm>
          <a:prstGeom prst="rect">
            <a:avLst/>
          </a:prstGeom>
          <a:noFill/>
        </p:spPr>
        <p:txBody>
          <a:bodyPr wrap="square">
            <a:spAutoFit/>
          </a:bodyPr>
          <a:lstStyle/>
          <a:p>
            <a:pPr algn="l">
              <a:lnSpc>
                <a:spcPct val="150000"/>
              </a:lnSpc>
            </a:pPr>
            <a:r>
              <a:rPr lang="zh-CN" altLang="en-US" b="0" i="0" dirty="0">
                <a:effectLst/>
                <a:latin typeface="-apple-system"/>
              </a:rPr>
              <a:t>将</a:t>
            </a:r>
            <a:r>
              <a:rPr lang="en-US" altLang="zh-CN" b="0" i="0" dirty="0">
                <a:effectLst/>
                <a:latin typeface="-apple-system"/>
              </a:rPr>
              <a:t>MMD</a:t>
            </a:r>
            <a:r>
              <a:rPr lang="zh-CN" altLang="en-US" b="0" i="0" dirty="0">
                <a:effectLst/>
                <a:latin typeface="-apple-system"/>
              </a:rPr>
              <a:t>作为域适应算法的目标函数之一，最小化</a:t>
            </a:r>
            <a:r>
              <a:rPr lang="en-US" altLang="zh-CN" b="0" i="0" dirty="0">
                <a:effectLst/>
                <a:latin typeface="-apple-system"/>
              </a:rPr>
              <a:t>MMD</a:t>
            </a:r>
            <a:r>
              <a:rPr lang="zh-CN" altLang="en-US" b="0" i="0" dirty="0">
                <a:effectLst/>
                <a:latin typeface="-apple-system"/>
              </a:rPr>
              <a:t>有助于减小源域和目标域之间的分布差异，从而提高模型在目标域上的泛化能力。</a:t>
            </a:r>
          </a:p>
        </p:txBody>
      </p:sp>
    </p:spTree>
    <p:extLst>
      <p:ext uri="{BB962C8B-B14F-4D97-AF65-F5344CB8AC3E}">
        <p14:creationId xmlns:p14="http://schemas.microsoft.com/office/powerpoint/2010/main" val="252450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0410E679-552B-4896-DBC2-D87371EF6229}"/>
              </a:ext>
            </a:extLst>
          </p:cNvPr>
          <p:cNvPicPr>
            <a:picLocks noChangeAspect="1"/>
          </p:cNvPicPr>
          <p:nvPr/>
        </p:nvPicPr>
        <p:blipFill>
          <a:blip r:embed="rId4"/>
          <a:stretch>
            <a:fillRect/>
          </a:stretch>
        </p:blipFill>
        <p:spPr>
          <a:xfrm>
            <a:off x="5613876" y="995789"/>
            <a:ext cx="5848667" cy="4824028"/>
          </a:xfrm>
          <a:prstGeom prst="rect">
            <a:avLst/>
          </a:prstGeom>
        </p:spPr>
      </p:pic>
      <p:sp>
        <p:nvSpPr>
          <p:cNvPr id="8" name="文本框 7">
            <a:extLst>
              <a:ext uri="{FF2B5EF4-FFF2-40B4-BE49-F238E27FC236}">
                <a16:creationId xmlns:a16="http://schemas.microsoft.com/office/drawing/2014/main" id="{0BC586F2-4E81-FAB8-E3E1-736C8317CAE8}"/>
              </a:ext>
            </a:extLst>
          </p:cNvPr>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a:extLst>
              <a:ext uri="{FF2B5EF4-FFF2-40B4-BE49-F238E27FC236}">
                <a16:creationId xmlns:a16="http://schemas.microsoft.com/office/drawing/2014/main" id="{CE108C64-D231-E3FF-3E94-F5D5B0701650}"/>
              </a:ext>
            </a:extLst>
          </p:cNvPr>
          <p:cNvSpPr txBox="1"/>
          <p:nvPr/>
        </p:nvSpPr>
        <p:spPr>
          <a:xfrm>
            <a:off x="425450" y="2144621"/>
            <a:ext cx="4664710" cy="1754326"/>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Rahman</a:t>
            </a:r>
            <a:r>
              <a:rPr lang="zh-CN" altLang="en-US" dirty="0">
                <a:latin typeface="宋体" panose="02010600030101010101" pitchFamily="2" charset="-122"/>
                <a:ea typeface="宋体" panose="02010600030101010101" pitchFamily="2" charset="-122"/>
              </a:rPr>
              <a:t>等人在</a:t>
            </a:r>
            <a:r>
              <a:rPr lang="en-US" altLang="zh-CN" dirty="0">
                <a:latin typeface="宋体" panose="02010600030101010101" pitchFamily="2" charset="-122"/>
                <a:ea typeface="宋体" panose="02010600030101010101" pitchFamily="2" charset="-122"/>
              </a:rPr>
              <a:t>2019</a:t>
            </a:r>
            <a:r>
              <a:rPr lang="zh-CN" altLang="en-US" dirty="0">
                <a:latin typeface="宋体" panose="02010600030101010101" pitchFamily="2" charset="-122"/>
                <a:ea typeface="宋体" panose="02010600030101010101" pitchFamily="2" charset="-122"/>
              </a:rPr>
              <a:t>年</a:t>
            </a:r>
            <a:r>
              <a:rPr lang="zh-CN" altLang="en-US" b="0" i="0" dirty="0">
                <a:solidFill>
                  <a:srgbClr val="000000"/>
                </a:solidFill>
                <a:effectLst/>
                <a:latin typeface="宋体" panose="02010600030101010101" pitchFamily="2" charset="-122"/>
                <a:ea typeface="宋体" panose="02010600030101010101" pitchFamily="2" charset="-122"/>
              </a:rPr>
              <a:t>提出了一种利用生成对抗性网络（</a:t>
            </a:r>
            <a:r>
              <a:rPr lang="en-US" altLang="zh-CN" b="0" i="0" dirty="0">
                <a:solidFill>
                  <a:srgbClr val="000000"/>
                </a:solidFill>
                <a:effectLst/>
                <a:latin typeface="宋体" panose="02010600030101010101" pitchFamily="2" charset="-122"/>
                <a:ea typeface="宋体" panose="02010600030101010101" pitchFamily="2" charset="-122"/>
              </a:rPr>
              <a:t>GAN</a:t>
            </a:r>
            <a:r>
              <a:rPr lang="zh-CN" altLang="en-US" b="0" i="0" dirty="0">
                <a:solidFill>
                  <a:srgbClr val="000000"/>
                </a:solidFill>
                <a:effectLst/>
                <a:latin typeface="宋体" panose="02010600030101010101" pitchFamily="2" charset="-122"/>
                <a:ea typeface="宋体" panose="02010600030101010101" pitchFamily="2" charset="-122"/>
              </a:rPr>
              <a:t>）生成合成数据的新的深域泛化架构。使用现有的域差异度量（例如最大平均差异或</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MMD</a:t>
            </a:r>
            <a:r>
              <a:rPr lang="zh-CN" altLang="en-US" dirty="0">
                <a:solidFill>
                  <a:srgbClr val="000000"/>
                </a:solidFill>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）来最小化真实图像和</a:t>
            </a:r>
            <a:r>
              <a:rPr lang="zh-CN" altLang="en-US" dirty="0">
                <a:solidFill>
                  <a:srgbClr val="000000"/>
                </a:solidFill>
                <a:latin typeface="宋体" panose="02010600030101010101" pitchFamily="2" charset="-122"/>
                <a:ea typeface="宋体" panose="02010600030101010101" pitchFamily="2" charset="-122"/>
              </a:rPr>
              <a:t>生成</a:t>
            </a:r>
            <a:r>
              <a:rPr lang="zh-CN" altLang="en-US" b="0" i="0" dirty="0">
                <a:solidFill>
                  <a:srgbClr val="000000"/>
                </a:solidFill>
                <a:effectLst/>
                <a:latin typeface="宋体" panose="02010600030101010101" pitchFamily="2" charset="-122"/>
                <a:ea typeface="宋体" panose="02010600030101010101" pitchFamily="2" charset="-122"/>
              </a:rPr>
              <a:t>图像之间的分布差异，以帮助学习域间的通用表示。</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9392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A6A6B42E-BC9C-2F77-DF10-8D3C4ABF438B}"/>
              </a:ext>
            </a:extLst>
          </p:cNvPr>
          <p:cNvSpPr txBox="1"/>
          <p:nvPr/>
        </p:nvSpPr>
        <p:spPr>
          <a:xfrm>
            <a:off x="1470660" y="2121515"/>
            <a:ext cx="609600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域不变分量分析（</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[27]</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DG</a:t>
            </a:r>
            <a:r>
              <a:rPr lang="zh-CN" altLang="en-US" b="0" i="0" dirty="0">
                <a:solidFill>
                  <a:srgbClr val="000000"/>
                </a:solidFill>
                <a:effectLst/>
                <a:latin typeface="微软雅黑" panose="020B0503020204020204" pitchFamily="34" charset="-122"/>
                <a:ea typeface="微软雅黑" panose="020B0503020204020204" pitchFamily="34" charset="-122"/>
              </a:rPr>
              <a:t>中使用核的经典方法之一。</a:t>
            </a:r>
            <a:r>
              <a:rPr lang="en-US" altLang="zh-CN" b="0" i="0" dirty="0">
                <a:solidFill>
                  <a:srgbClr val="000000"/>
                </a:solidFill>
                <a:effectLst/>
                <a:latin typeface="微软雅黑" panose="020B0503020204020204" pitchFamily="34" charset="-122"/>
                <a:ea typeface="微软雅黑" panose="020B0503020204020204" pitchFamily="34" charset="-122"/>
              </a:rPr>
              <a:t>DICA</a:t>
            </a:r>
            <a:r>
              <a:rPr lang="zh-CN" altLang="en-US" b="0" i="0" dirty="0">
                <a:solidFill>
                  <a:srgbClr val="000000"/>
                </a:solidFill>
                <a:effectLst/>
                <a:latin typeface="微软雅黑" panose="020B0503020204020204" pitchFamily="34" charset="-122"/>
                <a:ea typeface="微软雅黑" panose="020B0503020204020204" pitchFamily="34" charset="-122"/>
              </a:rPr>
              <a:t>的目标是找到一个特征转换内核</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），使特征空间中所有数据之间的分布差异最小化。</a:t>
            </a:r>
            <a:endParaRPr lang="zh-CN" altLang="en-US" dirty="0"/>
          </a:p>
        </p:txBody>
      </p:sp>
    </p:spTree>
    <p:extLst>
      <p:ext uri="{BB962C8B-B14F-4D97-AF65-F5344CB8AC3E}">
        <p14:creationId xmlns:p14="http://schemas.microsoft.com/office/powerpoint/2010/main" val="107222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46A03C8F-448C-92D8-F22F-28CE8C9873B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a:t>
            </a:r>
          </a:p>
        </p:txBody>
      </p:sp>
    </p:spTree>
    <p:extLst>
      <p:ext uri="{BB962C8B-B14F-4D97-AF65-F5344CB8AC3E}">
        <p14:creationId xmlns:p14="http://schemas.microsoft.com/office/powerpoint/2010/main" val="21262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5B3DE060-B3B0-3AAA-6B12-18C2F2B6C37A}"/>
              </a:ext>
            </a:extLst>
          </p:cNvPr>
          <p:cNvSpPr txBox="1"/>
          <p:nvPr/>
        </p:nvSpPr>
        <p:spPr>
          <a:xfrm>
            <a:off x="1187449" y="1681843"/>
            <a:ext cx="6895193" cy="2308324"/>
          </a:xfrm>
          <a:prstGeom prst="rect">
            <a:avLst/>
          </a:prstGeom>
          <a:noFill/>
        </p:spPr>
        <p:txBody>
          <a:bodyPr wrap="square" rtlCol="0">
            <a:spAutoFit/>
          </a:bodyPr>
          <a:lstStyle/>
          <a:p>
            <a:r>
              <a:rPr lang="en-US" altLang="zh-CN" sz="2400" dirty="0"/>
              <a:t>1.</a:t>
            </a:r>
            <a:r>
              <a:rPr lang="zh-CN" altLang="en-US" sz="2400" dirty="0"/>
              <a:t>基于改变图像分布的</a:t>
            </a:r>
            <a:r>
              <a:rPr lang="en-US" altLang="zh-CN" sz="2400" dirty="0"/>
              <a:t>CT-MR</a:t>
            </a:r>
            <a:r>
              <a:rPr lang="zh-CN" altLang="en-US" sz="2400" dirty="0"/>
              <a:t>域泛化方法</a:t>
            </a:r>
            <a:endParaRPr lang="en-US" altLang="zh-CN" sz="2400" dirty="0"/>
          </a:p>
          <a:p>
            <a:r>
              <a:rPr lang="zh-CN" altLang="en-US" sz="2400" dirty="0"/>
              <a:t>数据增强作为数据操控方法的一种，能够以低成本简单地提升模型的泛化能力</a:t>
            </a:r>
            <a:endParaRPr lang="en-US" altLang="zh-CN" sz="2400" dirty="0"/>
          </a:p>
          <a:p>
            <a:r>
              <a:rPr lang="en-US" altLang="zh-CN" sz="2400" dirty="0"/>
              <a:t>2.</a:t>
            </a:r>
            <a:r>
              <a:rPr lang="zh-CN" altLang="en-US" sz="2400" dirty="0"/>
              <a:t>基于特征解耦的域不变表征域泛化方法</a:t>
            </a:r>
            <a:endParaRPr lang="en-US" altLang="zh-CN" sz="2400" dirty="0"/>
          </a:p>
          <a:p>
            <a:r>
              <a:rPr lang="zh-CN" altLang="en-US" sz="2400" dirty="0"/>
              <a:t>域不变表征作为不同域间的共有特征，能够为模型带来优秀的泛化能力。</a:t>
            </a:r>
          </a:p>
        </p:txBody>
      </p:sp>
    </p:spTree>
    <p:extLst>
      <p:ext uri="{BB962C8B-B14F-4D97-AF65-F5344CB8AC3E}">
        <p14:creationId xmlns:p14="http://schemas.microsoft.com/office/powerpoint/2010/main" val="225139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46A03C8F-448C-92D8-F22F-28CE8C9873B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p>
        </p:txBody>
      </p:sp>
    </p:spTree>
    <p:extLst>
      <p:ext uri="{BB962C8B-B14F-4D97-AF65-F5344CB8AC3E}">
        <p14:creationId xmlns:p14="http://schemas.microsoft.com/office/powerpoint/2010/main" val="312974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BFC19487-13AF-1DC8-215F-3EEBFF1FB39E}"/>
              </a:ext>
            </a:extLst>
          </p:cNvPr>
          <p:cNvSpPr txBox="1"/>
          <p:nvPr/>
        </p:nvSpPr>
        <p:spPr>
          <a:xfrm>
            <a:off x="1111828" y="1127464"/>
            <a:ext cx="1507085" cy="646331"/>
          </a:xfrm>
          <a:prstGeom prst="rect">
            <a:avLst/>
          </a:prstGeom>
          <a:noFill/>
        </p:spPr>
        <p:txBody>
          <a:bodyPr wrap="square" rtlCol="0">
            <a:spAutoFit/>
          </a:bodyPr>
          <a:lstStyle/>
          <a:p>
            <a:r>
              <a:rPr lang="en-US" altLang="zh-CN" dirty="0"/>
              <a:t>Step 1</a:t>
            </a:r>
          </a:p>
          <a:p>
            <a:endParaRPr lang="zh-CN" altLang="en-US" dirty="0"/>
          </a:p>
        </p:txBody>
      </p:sp>
    </p:spTree>
    <p:extLst>
      <p:ext uri="{BB962C8B-B14F-4D97-AF65-F5344CB8AC3E}">
        <p14:creationId xmlns:p14="http://schemas.microsoft.com/office/powerpoint/2010/main" val="138787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6" name="图片 5">
            <a:extLst>
              <a:ext uri="{FF2B5EF4-FFF2-40B4-BE49-F238E27FC236}">
                <a16:creationId xmlns:a16="http://schemas.microsoft.com/office/drawing/2014/main" id="{A03AB2CD-39DE-2BE9-BB11-64CE9CF378FB}"/>
              </a:ext>
            </a:extLst>
          </p:cNvPr>
          <p:cNvPicPr>
            <a:picLocks noChangeAspect="1"/>
          </p:cNvPicPr>
          <p:nvPr/>
        </p:nvPicPr>
        <p:blipFill>
          <a:blip r:embed="rId4"/>
          <a:stretch>
            <a:fillRect/>
          </a:stretch>
        </p:blipFill>
        <p:spPr>
          <a:xfrm>
            <a:off x="859100" y="1777365"/>
            <a:ext cx="9639300" cy="4638675"/>
          </a:xfrm>
          <a:prstGeom prst="rect">
            <a:avLst/>
          </a:prstGeom>
        </p:spPr>
      </p:pic>
    </p:spTree>
    <p:extLst>
      <p:ext uri="{BB962C8B-B14F-4D97-AF65-F5344CB8AC3E}">
        <p14:creationId xmlns:p14="http://schemas.microsoft.com/office/powerpoint/2010/main" val="355966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D672AA6-A4C1-0616-DCEF-BAE148F0F6AE}"/>
              </a:ext>
            </a:extLst>
          </p:cNvPr>
          <p:cNvSpPr txBox="1"/>
          <p:nvPr/>
        </p:nvSpPr>
        <p:spPr>
          <a:xfrm>
            <a:off x="3215391" y="3044279"/>
            <a:ext cx="1313180" cy="769441"/>
          </a:xfrm>
          <a:prstGeom prst="rect">
            <a:avLst/>
          </a:prstGeom>
          <a:noFill/>
        </p:spPr>
        <p:txBody>
          <a:bodyPr wrap="none" rtlCol="0">
            <a:spAutoFit/>
          </a:bodyPr>
          <a:lstStyle/>
          <a:p>
            <a:r>
              <a:rPr lang="zh-CN" altLang="en-US" sz="4400" dirty="0"/>
              <a:t>目录</a:t>
            </a:r>
          </a:p>
        </p:txBody>
      </p:sp>
      <p:sp>
        <p:nvSpPr>
          <p:cNvPr id="4" name="文本框 3">
            <a:extLst>
              <a:ext uri="{FF2B5EF4-FFF2-40B4-BE49-F238E27FC236}">
                <a16:creationId xmlns:a16="http://schemas.microsoft.com/office/drawing/2014/main" id="{142008EF-AEC5-0CA7-40A4-53B12C0DF783}"/>
              </a:ext>
            </a:extLst>
          </p:cNvPr>
          <p:cNvSpPr txBox="1"/>
          <p:nvPr/>
        </p:nvSpPr>
        <p:spPr>
          <a:xfrm>
            <a:off x="6096000" y="857271"/>
            <a:ext cx="1967205" cy="5143459"/>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研究意义</a:t>
            </a:r>
          </a:p>
          <a:p>
            <a:pPr marL="342900" indent="-342900">
              <a:lnSpc>
                <a:spcPct val="200000"/>
              </a:lnSpc>
              <a:buFont typeface="+mj-lt"/>
              <a:buAutoNum type="arabicPeriod"/>
            </a:pPr>
            <a:r>
              <a:rPr lang="zh-CN" altLang="en-US" sz="2800" dirty="0"/>
              <a:t>研究现状</a:t>
            </a:r>
          </a:p>
          <a:p>
            <a:pPr marL="342900" indent="-342900">
              <a:lnSpc>
                <a:spcPct val="200000"/>
              </a:lnSpc>
              <a:buFont typeface="+mj-lt"/>
              <a:buAutoNum type="arabicPeriod"/>
            </a:pPr>
            <a:r>
              <a:rPr lang="zh-CN" altLang="en-US" sz="2800" dirty="0"/>
              <a:t>研究内容</a:t>
            </a:r>
            <a:endParaRPr lang="en-US" altLang="zh-CN" sz="2800" dirty="0"/>
          </a:p>
          <a:p>
            <a:pPr marL="342900" indent="-342900">
              <a:lnSpc>
                <a:spcPct val="200000"/>
              </a:lnSpc>
              <a:buFont typeface="+mj-lt"/>
              <a:buAutoNum type="arabicPeriod"/>
            </a:pPr>
            <a:r>
              <a:rPr lang="zh-CN" altLang="en-US" sz="2800" dirty="0"/>
              <a:t>研究方案</a:t>
            </a:r>
          </a:p>
          <a:p>
            <a:pPr marL="342900" indent="-342900">
              <a:lnSpc>
                <a:spcPct val="200000"/>
              </a:lnSpc>
              <a:buFont typeface="+mj-lt"/>
              <a:buAutoNum type="arabicPeriod"/>
            </a:pPr>
            <a:r>
              <a:rPr lang="zh-CN" altLang="en-US" sz="2800" dirty="0"/>
              <a:t>前期工作</a:t>
            </a:r>
          </a:p>
          <a:p>
            <a:pPr marL="342900" indent="-342900">
              <a:lnSpc>
                <a:spcPct val="200000"/>
              </a:lnSpc>
              <a:buFont typeface="+mj-lt"/>
              <a:buAutoNum type="arabicPeriod"/>
            </a:pPr>
            <a:r>
              <a:rPr lang="zh-CN" altLang="en-US" sz="2800" dirty="0"/>
              <a:t>进度安排</a:t>
            </a:r>
          </a:p>
        </p:txBody>
      </p:sp>
      <p:cxnSp>
        <p:nvCxnSpPr>
          <p:cNvPr id="5" name="直接连接符 4">
            <a:extLst>
              <a:ext uri="{FF2B5EF4-FFF2-40B4-BE49-F238E27FC236}">
                <a16:creationId xmlns:a16="http://schemas.microsoft.com/office/drawing/2014/main" id="{3ACFCD80-95C0-1E1E-5DB3-D2117B5294AF}"/>
              </a:ext>
            </a:extLst>
          </p:cNvPr>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335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AAE815BC-8F3C-0795-3958-9312BC841939}"/>
              </a:ext>
            </a:extLst>
          </p:cNvPr>
          <p:cNvPicPr>
            <a:picLocks noChangeAspect="1"/>
          </p:cNvPicPr>
          <p:nvPr/>
        </p:nvPicPr>
        <p:blipFill>
          <a:blip r:embed="rId4"/>
          <a:stretch>
            <a:fillRect/>
          </a:stretch>
        </p:blipFill>
        <p:spPr>
          <a:xfrm>
            <a:off x="1514290" y="1281984"/>
            <a:ext cx="8267468" cy="5371876"/>
          </a:xfrm>
          <a:prstGeom prst="rect">
            <a:avLst/>
          </a:prstGeom>
        </p:spPr>
      </p:pic>
    </p:spTree>
    <p:extLst>
      <p:ext uri="{BB962C8B-B14F-4D97-AF65-F5344CB8AC3E}">
        <p14:creationId xmlns:p14="http://schemas.microsoft.com/office/powerpoint/2010/main" val="178550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01693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A89C5BB-524A-1E92-BABC-CE71AD52ABF3}"/>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p>
        </p:txBody>
      </p:sp>
    </p:spTree>
    <p:extLst>
      <p:ext uri="{BB962C8B-B14F-4D97-AF65-F5344CB8AC3E}">
        <p14:creationId xmlns:p14="http://schemas.microsoft.com/office/powerpoint/2010/main" val="65131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5E187EBF-7A07-EAE2-34E9-8A10A6B1681E}"/>
              </a:ext>
            </a:extLst>
          </p:cNvPr>
          <p:cNvSpPr txBox="1"/>
          <p:nvPr/>
        </p:nvSpPr>
        <p:spPr>
          <a:xfrm>
            <a:off x="730826" y="1114558"/>
            <a:ext cx="9964883" cy="4960461"/>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r>
              <a:rPr lang="en-US" altLang="zh-CN" sz="2400" dirty="0"/>
              <a:t>2.</a:t>
            </a:r>
            <a:r>
              <a:rPr lang="zh-CN" altLang="en-US" sz="2400" dirty="0"/>
              <a:t>测试集：</a:t>
            </a:r>
            <a:endParaRPr lang="en-US" altLang="zh-CN" sz="2400" dirty="0"/>
          </a:p>
          <a:p>
            <a:pPr>
              <a:lnSpc>
                <a:spcPct val="150000"/>
              </a:lnSpc>
            </a:pPr>
            <a:r>
              <a:rPr lang="zh-CN" altLang="en-US" sz="2400" dirty="0"/>
              <a:t>使用</a:t>
            </a:r>
            <a:r>
              <a:rPr lang="en-US" altLang="zh-CN" sz="2400" dirty="0"/>
              <a:t>CHAOS</a:t>
            </a:r>
            <a:r>
              <a:rPr lang="zh-CN" altLang="en-US" sz="2400" dirty="0"/>
              <a:t>数据集的</a:t>
            </a:r>
            <a:r>
              <a:rPr lang="en-US" altLang="zh-CN" sz="2400" dirty="0"/>
              <a:t>MR</a:t>
            </a:r>
            <a:r>
              <a:rPr lang="zh-CN" altLang="en-US" sz="2400" dirty="0"/>
              <a:t>模态部分数据作为测试集，该数据集含有肝、肾、脾的分割标准，包括</a:t>
            </a:r>
            <a:r>
              <a:rPr lang="en-US" altLang="zh-CN" sz="2400" dirty="0"/>
              <a:t>T1_in, T1_out</a:t>
            </a:r>
            <a:r>
              <a:rPr lang="zh-CN" altLang="en-US" sz="2400" dirty="0"/>
              <a:t>和</a:t>
            </a:r>
            <a:r>
              <a:rPr lang="en-US" altLang="zh-CN" sz="2400" dirty="0"/>
              <a:t>T2</a:t>
            </a:r>
            <a:r>
              <a:rPr lang="zh-CN" altLang="en-US" sz="2400" dirty="0"/>
              <a:t>三个</a:t>
            </a:r>
            <a:r>
              <a:rPr lang="en-US" altLang="zh-CN" sz="2400" dirty="0"/>
              <a:t>MR</a:t>
            </a:r>
            <a:r>
              <a:rPr lang="zh-CN" altLang="en-US" sz="2400" dirty="0"/>
              <a:t>序列。处理后</a:t>
            </a:r>
            <a:r>
              <a:rPr lang="en-US" altLang="zh-CN" sz="2400" dirty="0"/>
              <a:t>T1_in</a:t>
            </a:r>
            <a:r>
              <a:rPr lang="zh-CN" altLang="en-US" sz="2400" dirty="0"/>
              <a:t>序列</a:t>
            </a:r>
            <a:r>
              <a:rPr lang="en-US" altLang="zh-CN" sz="2400" dirty="0"/>
              <a:t>647</a:t>
            </a:r>
            <a:r>
              <a:rPr lang="zh-CN" altLang="en-US" sz="2400" dirty="0"/>
              <a:t>张切片，</a:t>
            </a:r>
            <a:r>
              <a:rPr lang="en-US" altLang="zh-CN" sz="2400" dirty="0"/>
              <a:t>T1_out</a:t>
            </a:r>
            <a:r>
              <a:rPr lang="zh-CN" altLang="en-US" sz="2400" dirty="0"/>
              <a:t>序列</a:t>
            </a:r>
            <a:r>
              <a:rPr lang="en-US" altLang="zh-CN" sz="2400" dirty="0"/>
              <a:t>647</a:t>
            </a:r>
            <a:r>
              <a:rPr lang="zh-CN" altLang="en-US" sz="2400" dirty="0"/>
              <a:t>张切片，</a:t>
            </a:r>
            <a:r>
              <a:rPr lang="en-US" altLang="zh-CN" sz="2400" dirty="0"/>
              <a:t>T2</a:t>
            </a:r>
            <a:r>
              <a:rPr lang="zh-CN" altLang="en-US" sz="2400" dirty="0"/>
              <a:t>序列</a:t>
            </a:r>
            <a:r>
              <a:rPr lang="en-US" altLang="zh-CN" sz="2400" dirty="0"/>
              <a:t>623</a:t>
            </a:r>
            <a:r>
              <a:rPr lang="zh-CN" altLang="en-US" sz="2400" dirty="0"/>
              <a:t>张切片</a:t>
            </a:r>
          </a:p>
        </p:txBody>
      </p:sp>
    </p:spTree>
    <p:extLst>
      <p:ext uri="{BB962C8B-B14F-4D97-AF65-F5344CB8AC3E}">
        <p14:creationId xmlns:p14="http://schemas.microsoft.com/office/powerpoint/2010/main" val="177319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4" name="表格 3">
            <a:extLst>
              <a:ext uri="{FF2B5EF4-FFF2-40B4-BE49-F238E27FC236}">
                <a16:creationId xmlns:a16="http://schemas.microsoft.com/office/drawing/2014/main" id="{7086AFE6-EFF8-71AD-78FF-3D6A716018DA}"/>
              </a:ext>
            </a:extLst>
          </p:cNvPr>
          <p:cNvGraphicFramePr>
            <a:graphicFrameLocks noGrp="1"/>
          </p:cNvGraphicFramePr>
          <p:nvPr>
            <p:extLst>
              <p:ext uri="{D42A27DB-BD31-4B8C-83A1-F6EECF244321}">
                <p14:modId xmlns:p14="http://schemas.microsoft.com/office/powerpoint/2010/main" val="549380860"/>
              </p:ext>
            </p:extLst>
          </p:nvPr>
        </p:nvGraphicFramePr>
        <p:xfrm>
          <a:off x="387386" y="905688"/>
          <a:ext cx="10149985" cy="5904436"/>
        </p:xfrm>
        <a:graphic>
          <a:graphicData uri="http://schemas.openxmlformats.org/drawingml/2006/table">
            <a:tbl>
              <a:tblPr>
                <a:tableStyleId>{5C22544A-7EE6-4342-B048-85BDC9FD1C3A}</a:tableStyleId>
              </a:tblPr>
              <a:tblGrid>
                <a:gridCol w="1898614">
                  <a:extLst>
                    <a:ext uri="{9D8B030D-6E8A-4147-A177-3AD203B41FA5}">
                      <a16:colId xmlns:a16="http://schemas.microsoft.com/office/drawing/2014/main" val="1846116592"/>
                    </a:ext>
                  </a:extLst>
                </a:gridCol>
                <a:gridCol w="1676400">
                  <a:extLst>
                    <a:ext uri="{9D8B030D-6E8A-4147-A177-3AD203B41FA5}">
                      <a16:colId xmlns:a16="http://schemas.microsoft.com/office/drawing/2014/main" val="531732756"/>
                    </a:ext>
                  </a:extLst>
                </a:gridCol>
                <a:gridCol w="1001486">
                  <a:extLst>
                    <a:ext uri="{9D8B030D-6E8A-4147-A177-3AD203B41FA5}">
                      <a16:colId xmlns:a16="http://schemas.microsoft.com/office/drawing/2014/main" val="763298744"/>
                    </a:ext>
                  </a:extLst>
                </a:gridCol>
                <a:gridCol w="1012371">
                  <a:extLst>
                    <a:ext uri="{9D8B030D-6E8A-4147-A177-3AD203B41FA5}">
                      <a16:colId xmlns:a16="http://schemas.microsoft.com/office/drawing/2014/main" val="1947301579"/>
                    </a:ext>
                  </a:extLst>
                </a:gridCol>
                <a:gridCol w="1153886">
                  <a:extLst>
                    <a:ext uri="{9D8B030D-6E8A-4147-A177-3AD203B41FA5}">
                      <a16:colId xmlns:a16="http://schemas.microsoft.com/office/drawing/2014/main" val="2101050746"/>
                    </a:ext>
                  </a:extLst>
                </a:gridCol>
                <a:gridCol w="1186543">
                  <a:extLst>
                    <a:ext uri="{9D8B030D-6E8A-4147-A177-3AD203B41FA5}">
                      <a16:colId xmlns:a16="http://schemas.microsoft.com/office/drawing/2014/main" val="4259091988"/>
                    </a:ext>
                  </a:extLst>
                </a:gridCol>
                <a:gridCol w="1066800">
                  <a:extLst>
                    <a:ext uri="{9D8B030D-6E8A-4147-A177-3AD203B41FA5}">
                      <a16:colId xmlns:a16="http://schemas.microsoft.com/office/drawing/2014/main" val="1830618381"/>
                    </a:ext>
                  </a:extLst>
                </a:gridCol>
                <a:gridCol w="1153885">
                  <a:extLst>
                    <a:ext uri="{9D8B030D-6E8A-4147-A177-3AD203B41FA5}">
                      <a16:colId xmlns:a16="http://schemas.microsoft.com/office/drawing/2014/main" val="4264783808"/>
                    </a:ext>
                  </a:extLst>
                </a:gridCol>
              </a:tblGrid>
              <a:tr h="51097">
                <a:tc>
                  <a:txBody>
                    <a:bodyPr/>
                    <a:lstStyle/>
                    <a:p>
                      <a:pPr algn="l" rtl="0" fontAlgn="ctr">
                        <a:lnSpc>
                          <a:spcPct val="150000"/>
                        </a:lnSpc>
                      </a:pPr>
                      <a:r>
                        <a:rPr lang="en-US" sz="1800" b="1" u="none" strike="noStrike" dirty="0">
                          <a:solidFill>
                            <a:schemeClr val="bg1"/>
                          </a:solidFill>
                          <a:effectLst/>
                        </a:rPr>
                        <a:t>Flip</a:t>
                      </a:r>
                      <a:endParaRPr 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rowSpan="2">
                  <a:txBody>
                    <a:bodyPr/>
                    <a:lstStyle/>
                    <a:p>
                      <a:pPr algn="ctr" fontAlgn="t">
                        <a:lnSpc>
                          <a:spcPct val="150000"/>
                        </a:lnSpc>
                      </a:pPr>
                      <a:r>
                        <a:rPr lang="zh-CN" altLang="en-US" sz="1800" b="1" u="none" strike="noStrike" dirty="0">
                          <a:solidFill>
                            <a:schemeClr val="bg1"/>
                          </a:solidFill>
                          <a:effectLst/>
                        </a:rPr>
                        <a:t>　</a:t>
                      </a:r>
                    </a:p>
                    <a:p>
                      <a:pPr algn="ctr" fontAlgn="t">
                        <a:lnSpc>
                          <a:spcPct val="150000"/>
                        </a:lnSpc>
                      </a:pPr>
                      <a:r>
                        <a:rPr lang="zh-CN" altLang="en-US" sz="1800" b="1" u="none" strike="noStrike" dirty="0">
                          <a:solidFill>
                            <a:schemeClr val="bg1"/>
                          </a:solidFill>
                          <a:effectLst/>
                        </a:rPr>
                        <a:t>　</a:t>
                      </a:r>
                      <a:r>
                        <a:rPr lang="en-US" altLang="zh-CN" sz="1800" b="1" u="none" strike="noStrike" dirty="0">
                          <a:solidFill>
                            <a:schemeClr val="bg1"/>
                          </a:solidFill>
                          <a:effectLst/>
                        </a:rPr>
                        <a:t>acc</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有</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extLst>
                  <a:ext uri="{0D108BD9-81ED-4DB2-BD59-A6C34878D82A}">
                    <a16:rowId xmlns:a16="http://schemas.microsoft.com/office/drawing/2014/main" val="4007906548"/>
                  </a:ext>
                </a:extLst>
              </a:tr>
              <a:tr h="434062">
                <a:tc>
                  <a:txBody>
                    <a:bodyPr/>
                    <a:lstStyle/>
                    <a:p>
                      <a:pPr algn="l" rtl="0" fontAlgn="ctr">
                        <a:lnSpc>
                          <a:spcPct val="150000"/>
                        </a:lnSpc>
                      </a:pPr>
                      <a:r>
                        <a:rPr lang="en-US" sz="1800" b="1" u="none" strike="noStrike" dirty="0">
                          <a:solidFill>
                            <a:schemeClr val="bg1"/>
                          </a:solidFill>
                          <a:effectLst/>
                        </a:rPr>
                        <a:t>Shuffle remap</a:t>
                      </a:r>
                      <a:endParaRPr 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vMerge="1">
                  <a:txBody>
                    <a:bodyPr/>
                    <a:lstStyle/>
                    <a:p>
                      <a:pPr algn="l" fontAlgn="t">
                        <a:lnSpc>
                          <a:spcPct val="150000"/>
                        </a:lnSpc>
                      </a:pPr>
                      <a:r>
                        <a:rPr lang="zh-CN" altLang="en-US" sz="1800" u="none" strike="noStrike" dirty="0">
                          <a:effectLst/>
                        </a:rPr>
                        <a:t>　</a:t>
                      </a:r>
                      <a:endParaRPr lang="zh-CN" altLang="en-US"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zh-CN" altLang="en-US" sz="1800" b="1" u="none" strike="noStrike" dirty="0">
                          <a:solidFill>
                            <a:schemeClr val="bg1"/>
                          </a:solidFill>
                          <a:effectLst/>
                        </a:rPr>
                        <a:t>无</a:t>
                      </a:r>
                      <a:endParaRPr lang="zh-CN" altLang="en-US"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0.5,[2,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0.75,[2,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1,[2, 5]</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tc>
                  <a:txBody>
                    <a:bodyPr/>
                    <a:lstStyle/>
                    <a:p>
                      <a:pPr algn="l" rtl="0" fontAlgn="ctr">
                        <a:lnSpc>
                          <a:spcPct val="150000"/>
                        </a:lnSpc>
                      </a:pPr>
                      <a:r>
                        <a:rPr lang="en-US" altLang="zh-CN" sz="1800" b="1" u="none" strike="noStrike" dirty="0">
                          <a:solidFill>
                            <a:schemeClr val="bg1"/>
                          </a:solidFill>
                          <a:effectLst/>
                        </a:rPr>
                        <a:t>0.5,[2, 10]</a:t>
                      </a:r>
                      <a:endParaRPr lang="en-US" altLang="zh-CN" sz="1800" b="1" i="0" u="none" strike="noStrike" dirty="0">
                        <a:solidFill>
                          <a:schemeClr val="bg1"/>
                        </a:solidFill>
                        <a:effectLst/>
                        <a:latin typeface="Times New Roman" panose="02020603050405020304" pitchFamily="18" charset="0"/>
                        <a:ea typeface="等线" panose="02010600030101010101" pitchFamily="2" charset="-122"/>
                      </a:endParaRPr>
                    </a:p>
                  </a:txBody>
                  <a:tcPr marL="9318" marR="9318" marT="9318" marB="0" anchor="ctr">
                    <a:solidFill>
                      <a:schemeClr val="accent1"/>
                    </a:solidFill>
                  </a:tcPr>
                </a:tc>
                <a:extLst>
                  <a:ext uri="{0D108BD9-81ED-4DB2-BD59-A6C34878D82A}">
                    <a16:rowId xmlns:a16="http://schemas.microsoft.com/office/drawing/2014/main" val="1008533682"/>
                  </a:ext>
                </a:extLst>
              </a:tr>
              <a:tr h="332473">
                <a:tc rowSpan="4">
                  <a:txBody>
                    <a:bodyPr/>
                    <a:lstStyle/>
                    <a:p>
                      <a:pPr algn="l" rtl="0" fontAlgn="ctr">
                        <a:lnSpc>
                          <a:spcPct val="150000"/>
                        </a:lnSpc>
                      </a:pPr>
                      <a:r>
                        <a:rPr lang="en-US" sz="1800" b="1" u="none" strike="noStrike" dirty="0">
                          <a:effectLst/>
                        </a:rPr>
                        <a:t>T1_in</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dirty="0">
                          <a:effectLst/>
                        </a:rPr>
                        <a:t>average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0.5348</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0.5281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0.8877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0.9001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0.8815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0.8954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693178649"/>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0.6352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0.6352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0.847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0.8532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0.8501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0.8702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248108599"/>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0.5518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0.8918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0.9212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694708206"/>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dirty="0">
                          <a:effectLst/>
                        </a:rPr>
                        <a:t>0.4343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0.3942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0.9243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0.9258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0.9134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0.9212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512762867"/>
                  </a:ext>
                </a:extLst>
              </a:tr>
              <a:tr h="295531">
                <a:tc rowSpan="4">
                  <a:txBody>
                    <a:bodyPr/>
                    <a:lstStyle/>
                    <a:p>
                      <a:pPr algn="l" rtl="0" fontAlgn="ctr">
                        <a:lnSpc>
                          <a:spcPct val="150000"/>
                        </a:lnSpc>
                      </a:pPr>
                      <a:r>
                        <a:rPr lang="en-US" sz="1800" b="1" u="none" strike="noStrike" dirty="0">
                          <a:effectLst/>
                        </a:rPr>
                        <a:t>T1_out</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a:effectLst/>
                        </a:rPr>
                        <a:t>average acc</a:t>
                      </a:r>
                      <a:endParaRPr lang="en-US" sz="1800" b="1"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0.5549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0.5245</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0.897</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398966593"/>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0.6352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0.6352</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0.8655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0.8779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070976615"/>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0.5394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0.5379</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0.8779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0.9042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0.8856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0.9011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361242770"/>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0.49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0.4003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0.9258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0.9073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0.9057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0.9165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86368282"/>
                  </a:ext>
                </a:extLst>
              </a:tr>
              <a:tr h="295531">
                <a:tc rowSpan="4">
                  <a:txBody>
                    <a:bodyPr/>
                    <a:lstStyle/>
                    <a:p>
                      <a:pPr algn="l" rtl="0" fontAlgn="ctr">
                        <a:lnSpc>
                          <a:spcPct val="150000"/>
                        </a:lnSpc>
                      </a:pPr>
                      <a:r>
                        <a:rPr lang="en-US" sz="1800" b="1" u="none" strike="noStrike" dirty="0">
                          <a:effectLst/>
                        </a:rPr>
                        <a:t>T2</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fontAlgn="t">
                        <a:lnSpc>
                          <a:spcPct val="150000"/>
                        </a:lnSpc>
                      </a:pPr>
                      <a:r>
                        <a:rPr lang="en-US" sz="1800" b="1" u="none" strike="noStrike" dirty="0">
                          <a:effectLst/>
                        </a:rPr>
                        <a:t>average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0.4992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0.5003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0.8705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0.8844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0.8689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571274516"/>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spleen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0.61</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0.6116</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0.8523</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0.8884</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0.8716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110567445"/>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kidney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0.5409</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0.5409</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0.886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0.8957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0.8748</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0.8876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2043292981"/>
                  </a:ext>
                </a:extLst>
              </a:tr>
              <a:tr h="295531">
                <a:tc vMerge="1">
                  <a:txBody>
                    <a:bodyPr/>
                    <a:lstStyle/>
                    <a:p>
                      <a:endParaRPr lang="zh-CN" altLang="en-US"/>
                    </a:p>
                  </a:txBody>
                  <a:tcPr/>
                </a:tc>
                <a:tc>
                  <a:txBody>
                    <a:bodyPr/>
                    <a:lstStyle/>
                    <a:p>
                      <a:pPr algn="l" fontAlgn="t">
                        <a:lnSpc>
                          <a:spcPct val="150000"/>
                        </a:lnSpc>
                      </a:pPr>
                      <a:r>
                        <a:rPr lang="en-US" sz="1800" b="1" u="none" strike="noStrike" dirty="0">
                          <a:effectLst/>
                        </a:rPr>
                        <a:t>liver acc</a:t>
                      </a:r>
                      <a:endParaRPr lang="en-US" sz="1800" b="1"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tc>
                <a:tc>
                  <a:txBody>
                    <a:bodyPr/>
                    <a:lstStyle/>
                    <a:p>
                      <a:pPr algn="l" rtl="0" fontAlgn="ctr">
                        <a:lnSpc>
                          <a:spcPct val="150000"/>
                        </a:lnSpc>
                      </a:pPr>
                      <a:r>
                        <a:rPr lang="en-US" altLang="zh-CN" sz="1800" u="none" strike="noStrike">
                          <a:effectLst/>
                        </a:rPr>
                        <a:t>0.3467</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dirty="0">
                          <a:effectLst/>
                        </a:rPr>
                        <a:t>0.3483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solidFill>
                      <a:schemeClr val="accent4"/>
                    </a:solidFill>
                  </a:tcPr>
                </a:tc>
                <a:tc>
                  <a:txBody>
                    <a:bodyPr/>
                    <a:lstStyle/>
                    <a:p>
                      <a:pPr algn="l" rtl="0" fontAlgn="ctr">
                        <a:lnSpc>
                          <a:spcPct val="150000"/>
                        </a:lnSpc>
                      </a:pPr>
                      <a:r>
                        <a:rPr lang="en-US" altLang="zh-CN" sz="1800" u="none" strike="noStrike">
                          <a:effectLst/>
                        </a:rPr>
                        <a:t>0.8732</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0.8796</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a:effectLst/>
                        </a:rPr>
                        <a:t>0.8475</a:t>
                      </a:r>
                      <a:endParaRPr lang="en-US" altLang="zh-CN" sz="1800" b="0" i="0" u="none" strike="noStrike">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tc>
                  <a:txBody>
                    <a:bodyPr/>
                    <a:lstStyle/>
                    <a:p>
                      <a:pPr algn="l" rtl="0" fontAlgn="ctr">
                        <a:lnSpc>
                          <a:spcPct val="150000"/>
                        </a:lnSpc>
                      </a:pPr>
                      <a:r>
                        <a:rPr lang="en-US" altLang="zh-CN" sz="1800" u="none" strike="noStrike" dirty="0">
                          <a:effectLst/>
                        </a:rPr>
                        <a:t>0.8604</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endParaRPr>
                    </a:p>
                  </a:txBody>
                  <a:tcPr marL="9318" marR="9318" marT="9318" marB="0" anchor="ctr"/>
                </a:tc>
                <a:extLst>
                  <a:ext uri="{0D108BD9-81ED-4DB2-BD59-A6C34878D82A}">
                    <a16:rowId xmlns:a16="http://schemas.microsoft.com/office/drawing/2014/main" val="3804307614"/>
                  </a:ext>
                </a:extLst>
              </a:tr>
            </a:tbl>
          </a:graphicData>
        </a:graphic>
      </p:graphicFrame>
    </p:spTree>
    <p:extLst>
      <p:ext uri="{BB962C8B-B14F-4D97-AF65-F5344CB8AC3E}">
        <p14:creationId xmlns:p14="http://schemas.microsoft.com/office/powerpoint/2010/main" val="371028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5805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90679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483579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3" name="表格 2">
            <a:extLst>
              <a:ext uri="{FF2B5EF4-FFF2-40B4-BE49-F238E27FC236}">
                <a16:creationId xmlns:a16="http://schemas.microsoft.com/office/drawing/2014/main" id="{198E8879-F044-74F6-C62E-60CEFD56E5B2}"/>
              </a:ext>
            </a:extLst>
          </p:cNvPr>
          <p:cNvGraphicFramePr>
            <a:graphicFrameLocks noGrp="1"/>
          </p:cNvGraphicFramePr>
          <p:nvPr>
            <p:extLst>
              <p:ext uri="{D42A27DB-BD31-4B8C-83A1-F6EECF244321}">
                <p14:modId xmlns:p14="http://schemas.microsoft.com/office/powerpoint/2010/main" val="1594112534"/>
              </p:ext>
            </p:extLst>
          </p:nvPr>
        </p:nvGraphicFramePr>
        <p:xfrm>
          <a:off x="367840" y="2156347"/>
          <a:ext cx="11300990" cy="3355620"/>
        </p:xfrm>
        <a:graphic>
          <a:graphicData uri="http://schemas.openxmlformats.org/drawingml/2006/table">
            <a:tbl>
              <a:tblPr firstRow="1" bandRow="1">
                <a:tableStyleId>{5C22544A-7EE6-4342-B048-85BDC9FD1C3A}</a:tableStyleId>
              </a:tblPr>
              <a:tblGrid>
                <a:gridCol w="1130099">
                  <a:extLst>
                    <a:ext uri="{9D8B030D-6E8A-4147-A177-3AD203B41FA5}">
                      <a16:colId xmlns:a16="http://schemas.microsoft.com/office/drawing/2014/main" val="891346135"/>
                    </a:ext>
                  </a:extLst>
                </a:gridCol>
                <a:gridCol w="1130099">
                  <a:extLst>
                    <a:ext uri="{9D8B030D-6E8A-4147-A177-3AD203B41FA5}">
                      <a16:colId xmlns:a16="http://schemas.microsoft.com/office/drawing/2014/main" val="3184875327"/>
                    </a:ext>
                  </a:extLst>
                </a:gridCol>
                <a:gridCol w="852141">
                  <a:extLst>
                    <a:ext uri="{9D8B030D-6E8A-4147-A177-3AD203B41FA5}">
                      <a16:colId xmlns:a16="http://schemas.microsoft.com/office/drawing/2014/main" val="3751108926"/>
                    </a:ext>
                  </a:extLst>
                </a:gridCol>
                <a:gridCol w="1408057">
                  <a:extLst>
                    <a:ext uri="{9D8B030D-6E8A-4147-A177-3AD203B41FA5}">
                      <a16:colId xmlns:a16="http://schemas.microsoft.com/office/drawing/2014/main" val="2251494086"/>
                    </a:ext>
                  </a:extLst>
                </a:gridCol>
                <a:gridCol w="1130099">
                  <a:extLst>
                    <a:ext uri="{9D8B030D-6E8A-4147-A177-3AD203B41FA5}">
                      <a16:colId xmlns:a16="http://schemas.microsoft.com/office/drawing/2014/main" val="335364417"/>
                    </a:ext>
                  </a:extLst>
                </a:gridCol>
                <a:gridCol w="1130099">
                  <a:extLst>
                    <a:ext uri="{9D8B030D-6E8A-4147-A177-3AD203B41FA5}">
                      <a16:colId xmlns:a16="http://schemas.microsoft.com/office/drawing/2014/main" val="3112691872"/>
                    </a:ext>
                  </a:extLst>
                </a:gridCol>
                <a:gridCol w="1130099">
                  <a:extLst>
                    <a:ext uri="{9D8B030D-6E8A-4147-A177-3AD203B41FA5}">
                      <a16:colId xmlns:a16="http://schemas.microsoft.com/office/drawing/2014/main" val="2803923910"/>
                    </a:ext>
                  </a:extLst>
                </a:gridCol>
                <a:gridCol w="1130099">
                  <a:extLst>
                    <a:ext uri="{9D8B030D-6E8A-4147-A177-3AD203B41FA5}">
                      <a16:colId xmlns:a16="http://schemas.microsoft.com/office/drawing/2014/main" val="1206696290"/>
                    </a:ext>
                  </a:extLst>
                </a:gridCol>
                <a:gridCol w="1130099">
                  <a:extLst>
                    <a:ext uri="{9D8B030D-6E8A-4147-A177-3AD203B41FA5}">
                      <a16:colId xmlns:a16="http://schemas.microsoft.com/office/drawing/2014/main" val="2332021292"/>
                    </a:ext>
                  </a:extLst>
                </a:gridCol>
                <a:gridCol w="1130099">
                  <a:extLst>
                    <a:ext uri="{9D8B030D-6E8A-4147-A177-3AD203B41FA5}">
                      <a16:colId xmlns:a16="http://schemas.microsoft.com/office/drawing/2014/main" val="1852409031"/>
                    </a:ext>
                  </a:extLst>
                </a:gridCol>
              </a:tblGrid>
              <a:tr h="914400">
                <a:tc>
                  <a:txBody>
                    <a:bodyPr/>
                    <a:lstStyle/>
                    <a:p>
                      <a:r>
                        <a:rPr lang="en-US" altLang="zh-CN" dirty="0"/>
                        <a:t>Flip</a:t>
                      </a:r>
                      <a:endParaRPr lang="zh-CN" altLang="en-US" dirty="0"/>
                    </a:p>
                  </a:txBody>
                  <a:tcPr/>
                </a:tc>
                <a:tc>
                  <a:txBody>
                    <a:bodyPr/>
                    <a:lstStyle/>
                    <a:p>
                      <a:r>
                        <a:rPr lang="zh-CN" altLang="en-US" dirty="0"/>
                        <a:t>无</a:t>
                      </a:r>
                    </a:p>
                  </a:txBody>
                  <a:tcPr/>
                </a:tc>
                <a:tc>
                  <a:txBody>
                    <a:bodyPr/>
                    <a:lstStyle/>
                    <a:p>
                      <a:r>
                        <a:rPr lang="zh-CN" altLang="en-US" dirty="0"/>
                        <a:t>有</a:t>
                      </a:r>
                    </a:p>
                  </a:txBody>
                  <a:tcPr/>
                </a:tc>
                <a:tc>
                  <a:txBody>
                    <a:bodyPr/>
                    <a:lstStyle/>
                    <a:p>
                      <a:r>
                        <a:rPr lang="zh-CN" altLang="en-US" dirty="0"/>
                        <a:t>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a:t>
                      </a:r>
                    </a:p>
                    <a:p>
                      <a:endParaRPr lang="zh-CN" altLang="en-US" dirty="0"/>
                    </a:p>
                  </a:txBody>
                  <a:tcPr/>
                </a:tc>
                <a:extLst>
                  <a:ext uri="{0D108BD9-81ED-4DB2-BD59-A6C34878D82A}">
                    <a16:rowId xmlns:a16="http://schemas.microsoft.com/office/drawing/2014/main" val="3445708649"/>
                  </a:ext>
                </a:extLst>
              </a:tr>
              <a:tr h="914400">
                <a:tc>
                  <a:txBody>
                    <a:bodyPr/>
                    <a:lstStyle/>
                    <a:p>
                      <a:r>
                        <a:rPr lang="en-US" altLang="zh-CN" dirty="0"/>
                        <a:t>Shuffle remap</a:t>
                      </a:r>
                      <a:endParaRPr lang="zh-CN" altLang="en-US" dirty="0"/>
                    </a:p>
                  </a:txBody>
                  <a:tcPr/>
                </a:tc>
                <a:tc>
                  <a:txBody>
                    <a:bodyPr/>
                    <a:lstStyle/>
                    <a:p>
                      <a:r>
                        <a:rPr lang="zh-CN" altLang="en-US" dirty="0"/>
                        <a:t>无</a:t>
                      </a:r>
                    </a:p>
                  </a:txBody>
                  <a:tcPr/>
                </a:tc>
                <a:tc>
                  <a:txBody>
                    <a:bodyPr/>
                    <a:lstStyle/>
                    <a:p>
                      <a:r>
                        <a:rPr lang="zh-CN" altLang="en-US" dirty="0"/>
                        <a:t>无</a:t>
                      </a:r>
                    </a:p>
                  </a:txBody>
                  <a:tcPr/>
                </a:tc>
                <a:tc>
                  <a:txBody>
                    <a:bodyPr/>
                    <a:lstStyle/>
                    <a:p>
                      <a:r>
                        <a:rPr lang="en-US" altLang="zh-CN" dirty="0"/>
                        <a:t>Prob=0.5</a:t>
                      </a:r>
                    </a:p>
                    <a:p>
                      <a:r>
                        <a:rPr lang="en-US" altLang="zh-CN" dirty="0"/>
                        <a:t>Random point=[2, 5]</a:t>
                      </a:r>
                      <a:endParaRPr lang="zh-CN" altLang="en-US" dirty="0"/>
                    </a:p>
                  </a:txBody>
                  <a:tcPr/>
                </a:tc>
                <a:tc>
                  <a:txBody>
                    <a:bodyPr/>
                    <a:lstStyle/>
                    <a:p>
                      <a:r>
                        <a:rPr lang="en-US" altLang="zh-CN" dirty="0"/>
                        <a:t>0.9,</a:t>
                      </a:r>
                    </a:p>
                    <a:p>
                      <a:r>
                        <a:rPr lang="en-US" altLang="zh-CN" dirty="0"/>
                        <a:t>[2, 5]</a:t>
                      </a:r>
                      <a:endParaRPr lang="zh-CN" altLang="en-US" dirty="0"/>
                    </a:p>
                    <a:p>
                      <a:endParaRPr lang="zh-CN" altLang="en-US" dirty="0"/>
                    </a:p>
                  </a:txBody>
                  <a:tcPr/>
                </a:tc>
                <a:tc>
                  <a:txBody>
                    <a:bodyPr/>
                    <a:lstStyle/>
                    <a:p>
                      <a:r>
                        <a:rPr lang="en-US" altLang="zh-CN" dirty="0"/>
                        <a:t>1,</a:t>
                      </a:r>
                    </a:p>
                    <a:p>
                      <a:r>
                        <a:rPr lang="en-US" altLang="zh-CN" dirty="0"/>
                        <a:t>[2, 5]</a:t>
                      </a:r>
                      <a:endParaRPr lang="zh-CN" altLang="en-US" dirty="0"/>
                    </a:p>
                    <a:p>
                      <a:endParaRPr lang="zh-CN" altLang="en-US" dirty="0"/>
                    </a:p>
                  </a:txBody>
                  <a:tcPr/>
                </a:tc>
                <a:tc>
                  <a:txBody>
                    <a:bodyPr/>
                    <a:lstStyle/>
                    <a:p>
                      <a:r>
                        <a:rPr lang="en-US" altLang="zh-CN" dirty="0"/>
                        <a:t>0.5,</a:t>
                      </a:r>
                    </a:p>
                    <a:p>
                      <a:r>
                        <a:rPr lang="en-US" altLang="zh-CN" dirty="0"/>
                        <a:t>[2, 10]</a:t>
                      </a:r>
                      <a:endParaRPr lang="zh-CN" altLang="en-US" dirty="0"/>
                    </a:p>
                    <a:p>
                      <a:endParaRPr lang="zh-CN" altLang="en-US" dirty="0"/>
                    </a:p>
                  </a:txBody>
                  <a:tcPr/>
                </a:tc>
                <a:tc>
                  <a:txBody>
                    <a:bodyPr/>
                    <a:lstStyle/>
                    <a:p>
                      <a:r>
                        <a:rPr lang="en-US" altLang="zh-CN" dirty="0"/>
                        <a:t>0.9,</a:t>
                      </a:r>
                    </a:p>
                    <a:p>
                      <a:r>
                        <a:rPr lang="en-US" altLang="zh-CN" dirty="0"/>
                        <a:t>[2, 10]</a:t>
                      </a:r>
                      <a:endParaRPr lang="zh-CN" altLang="en-US" dirty="0"/>
                    </a:p>
                    <a:p>
                      <a:endParaRPr lang="zh-CN" altLang="en-US" dirty="0"/>
                    </a:p>
                  </a:txBody>
                  <a:tcPr/>
                </a:tc>
                <a:tc>
                  <a:txBody>
                    <a:bodyPr/>
                    <a:lstStyle/>
                    <a:p>
                      <a:r>
                        <a:rPr lang="en-US" altLang="zh-CN" dirty="0"/>
                        <a:t>1,</a:t>
                      </a:r>
                    </a:p>
                    <a:p>
                      <a:r>
                        <a:rPr lang="en-US" altLang="zh-CN" dirty="0"/>
                        <a:t>[2, 10]</a:t>
                      </a:r>
                      <a:endParaRPr lang="zh-CN" altLang="en-US" dirty="0"/>
                    </a:p>
                    <a:p>
                      <a:endParaRPr lang="zh-CN" altLang="en-US" dirty="0"/>
                    </a:p>
                  </a:txBody>
                  <a:tcPr/>
                </a:tc>
                <a:tc>
                  <a:txBody>
                    <a:bodyPr/>
                    <a:lstStyle/>
                    <a:p>
                      <a:r>
                        <a:rPr lang="zh-CN" altLang="en-US" dirty="0"/>
                        <a:t>无</a:t>
                      </a:r>
                    </a:p>
                  </a:txBody>
                  <a:tcPr/>
                </a:tc>
                <a:extLst>
                  <a:ext uri="{0D108BD9-81ED-4DB2-BD59-A6C34878D82A}">
                    <a16:rowId xmlns:a16="http://schemas.microsoft.com/office/drawing/2014/main" val="3271141709"/>
                  </a:ext>
                </a:extLst>
              </a:tr>
              <a:tr h="508940">
                <a:tc>
                  <a:txBody>
                    <a:bodyPr/>
                    <a:lstStyle/>
                    <a:p>
                      <a:r>
                        <a:rPr lang="en-US" altLang="zh-CN" dirty="0"/>
                        <a:t>T1_in</a:t>
                      </a:r>
                      <a:endParaRPr lang="zh-CN" altLang="en-US" dirty="0"/>
                    </a:p>
                  </a:txBody>
                  <a:tcPr/>
                </a:tc>
                <a:tc>
                  <a:txBody>
                    <a:bodyPr/>
                    <a:lstStyle/>
                    <a:p>
                      <a:r>
                        <a:rPr lang="en-US" altLang="zh-CN" dirty="0"/>
                        <a:t>0.3617</a:t>
                      </a:r>
                      <a:endParaRPr lang="zh-CN" altLang="en-US" dirty="0"/>
                    </a:p>
                  </a:txBody>
                  <a:tcPr/>
                </a:tc>
                <a:tc>
                  <a:txBody>
                    <a:bodyPr/>
                    <a:lstStyle/>
                    <a:p>
                      <a:r>
                        <a:rPr lang="en-US" altLang="zh-CN" dirty="0"/>
                        <a:t>0.4080</a:t>
                      </a:r>
                      <a:endParaRPr lang="zh-CN" altLang="en-US" dirty="0"/>
                    </a:p>
                  </a:txBody>
                  <a:tcPr/>
                </a:tc>
                <a:tc>
                  <a:txBody>
                    <a:bodyPr/>
                    <a:lstStyle/>
                    <a:p>
                      <a:r>
                        <a:rPr lang="en-US" altLang="zh-CN" dirty="0"/>
                        <a:t>0.8779</a:t>
                      </a:r>
                      <a:endParaRPr lang="zh-CN" altLang="en-US" dirty="0"/>
                    </a:p>
                  </a:txBody>
                  <a:tcPr/>
                </a:tc>
                <a:tc>
                  <a:txBody>
                    <a:bodyPr/>
                    <a:lstStyle/>
                    <a:p>
                      <a:r>
                        <a:rPr lang="en-US" altLang="zh-CN" dirty="0"/>
                        <a:t>0.8903</a:t>
                      </a:r>
                      <a:endParaRPr lang="zh-CN" altLang="en-US" dirty="0"/>
                    </a:p>
                  </a:txBody>
                  <a:tcPr/>
                </a:tc>
                <a:tc>
                  <a:txBody>
                    <a:bodyPr/>
                    <a:lstStyle/>
                    <a:p>
                      <a:r>
                        <a:rPr lang="en-US" altLang="zh-CN" dirty="0"/>
                        <a:t>0.8809</a:t>
                      </a:r>
                      <a:endParaRPr lang="zh-CN" altLang="en-US" dirty="0"/>
                    </a:p>
                  </a:txBody>
                  <a:tcPr/>
                </a:tc>
                <a:tc>
                  <a:txBody>
                    <a:bodyPr/>
                    <a:lstStyle/>
                    <a:p>
                      <a:r>
                        <a:rPr lang="en-US" altLang="zh-CN" dirty="0"/>
                        <a:t>0.8702</a:t>
                      </a:r>
                      <a:endParaRPr lang="zh-CN" altLang="en-US" dirty="0"/>
                    </a:p>
                  </a:txBody>
                  <a:tcPr/>
                </a:tc>
                <a:tc>
                  <a:txBody>
                    <a:bodyPr/>
                    <a:lstStyle/>
                    <a:p>
                      <a:r>
                        <a:rPr lang="en-US" altLang="zh-CN" dirty="0"/>
                        <a:t>0.8872</a:t>
                      </a:r>
                      <a:endParaRPr lang="zh-CN" altLang="en-US" dirty="0"/>
                    </a:p>
                  </a:txBody>
                  <a:tcPr/>
                </a:tc>
                <a:tc>
                  <a:txBody>
                    <a:bodyPr/>
                    <a:lstStyle/>
                    <a:p>
                      <a:r>
                        <a:rPr lang="en-US" altLang="zh-CN" dirty="0"/>
                        <a:t>0.8887</a:t>
                      </a:r>
                      <a:endParaRPr lang="zh-CN" altLang="en-US" dirty="0"/>
                    </a:p>
                  </a:txBody>
                  <a:tcPr/>
                </a:tc>
                <a:tc>
                  <a:txBody>
                    <a:bodyPr/>
                    <a:lstStyle/>
                    <a:p>
                      <a:r>
                        <a:rPr lang="en-US" altLang="zh-CN" dirty="0"/>
                        <a:t>0.9119</a:t>
                      </a:r>
                      <a:endParaRPr lang="zh-CN" altLang="en-US" dirty="0"/>
                    </a:p>
                  </a:txBody>
                  <a:tcPr/>
                </a:tc>
                <a:extLst>
                  <a:ext uri="{0D108BD9-81ED-4DB2-BD59-A6C34878D82A}">
                    <a16:rowId xmlns:a16="http://schemas.microsoft.com/office/drawing/2014/main" val="574348140"/>
                  </a:ext>
                </a:extLst>
              </a:tr>
              <a:tr h="508940">
                <a:tc>
                  <a:txBody>
                    <a:bodyPr/>
                    <a:lstStyle/>
                    <a:p>
                      <a:r>
                        <a:rPr lang="en-US" altLang="zh-CN" dirty="0"/>
                        <a:t>T1_out</a:t>
                      </a:r>
                      <a:endParaRPr lang="zh-CN" altLang="en-US" dirty="0"/>
                    </a:p>
                  </a:txBody>
                  <a:tcPr/>
                </a:tc>
                <a:tc>
                  <a:txBody>
                    <a:bodyPr/>
                    <a:lstStyle/>
                    <a:p>
                      <a:r>
                        <a:rPr lang="en-US" altLang="zh-CN" dirty="0"/>
                        <a:t>0.3632</a:t>
                      </a:r>
                      <a:endParaRPr lang="zh-CN" altLang="en-US" dirty="0"/>
                    </a:p>
                  </a:txBody>
                  <a:tcPr/>
                </a:tc>
                <a:tc>
                  <a:txBody>
                    <a:bodyPr/>
                    <a:lstStyle/>
                    <a:p>
                      <a:r>
                        <a:rPr lang="en-US" altLang="zh-CN" dirty="0"/>
                        <a:t>0.3941</a:t>
                      </a:r>
                      <a:endParaRPr lang="zh-CN" altLang="en-US" dirty="0"/>
                    </a:p>
                  </a:txBody>
                  <a:tcPr/>
                </a:tc>
                <a:tc>
                  <a:txBody>
                    <a:bodyPr/>
                    <a:lstStyle/>
                    <a:p>
                      <a:r>
                        <a:rPr lang="en-US" altLang="zh-CN" dirty="0"/>
                        <a:t>0.8655</a:t>
                      </a:r>
                      <a:endParaRPr lang="zh-CN" altLang="en-US" dirty="0"/>
                    </a:p>
                  </a:txBody>
                  <a:tcPr/>
                </a:tc>
                <a:tc>
                  <a:txBody>
                    <a:bodyPr/>
                    <a:lstStyle/>
                    <a:p>
                      <a:r>
                        <a:rPr lang="en-US" altLang="zh-CN" dirty="0"/>
                        <a:t>0.8856</a:t>
                      </a:r>
                      <a:endParaRPr lang="zh-CN" altLang="en-US" dirty="0"/>
                    </a:p>
                  </a:txBody>
                  <a:tcPr/>
                </a:tc>
                <a:tc>
                  <a:txBody>
                    <a:bodyPr/>
                    <a:lstStyle/>
                    <a:p>
                      <a:r>
                        <a:rPr lang="en-US" altLang="zh-CN" dirty="0"/>
                        <a:t>0.8933</a:t>
                      </a:r>
                      <a:endParaRPr lang="zh-CN" altLang="en-US" dirty="0"/>
                    </a:p>
                  </a:txBody>
                  <a:tcPr/>
                </a:tc>
                <a:tc>
                  <a:txBody>
                    <a:bodyPr/>
                    <a:lstStyle/>
                    <a:p>
                      <a:r>
                        <a:rPr lang="en-US" altLang="zh-CN" dirty="0"/>
                        <a:t>0.8794</a:t>
                      </a:r>
                      <a:endParaRPr lang="zh-CN" altLang="en-US" dirty="0"/>
                    </a:p>
                  </a:txBody>
                  <a:tcPr/>
                </a:tc>
                <a:tc>
                  <a:txBody>
                    <a:bodyPr/>
                    <a:lstStyle/>
                    <a:p>
                      <a:r>
                        <a:rPr lang="en-US" altLang="zh-CN" dirty="0"/>
                        <a:t>0.8849</a:t>
                      </a:r>
                      <a:endParaRPr lang="zh-CN" altLang="en-US" dirty="0"/>
                    </a:p>
                  </a:txBody>
                  <a:tcPr/>
                </a:tc>
                <a:tc>
                  <a:txBody>
                    <a:bodyPr/>
                    <a:lstStyle/>
                    <a:p>
                      <a:r>
                        <a:rPr lang="en-US" altLang="zh-CN" dirty="0"/>
                        <a:t>0.8949</a:t>
                      </a:r>
                      <a:endParaRPr lang="zh-CN" altLang="en-US" dirty="0"/>
                    </a:p>
                  </a:txBody>
                  <a:tcPr/>
                </a:tc>
                <a:tc>
                  <a:txBody>
                    <a:bodyPr/>
                    <a:lstStyle/>
                    <a:p>
                      <a:r>
                        <a:rPr lang="en-US" altLang="zh-CN" dirty="0"/>
                        <a:t>0.9212</a:t>
                      </a:r>
                      <a:endParaRPr lang="zh-CN" altLang="en-US" dirty="0"/>
                    </a:p>
                  </a:txBody>
                  <a:tcPr/>
                </a:tc>
                <a:extLst>
                  <a:ext uri="{0D108BD9-81ED-4DB2-BD59-A6C34878D82A}">
                    <a16:rowId xmlns:a16="http://schemas.microsoft.com/office/drawing/2014/main" val="2055444285"/>
                  </a:ext>
                </a:extLst>
              </a:tr>
              <a:tr h="508940">
                <a:tc>
                  <a:txBody>
                    <a:bodyPr/>
                    <a:lstStyle/>
                    <a:p>
                      <a:r>
                        <a:rPr lang="en-US" altLang="zh-CN" dirty="0"/>
                        <a:t>T2</a:t>
                      </a:r>
                      <a:endParaRPr lang="zh-CN" altLang="en-US" dirty="0"/>
                    </a:p>
                  </a:txBody>
                  <a:tcPr/>
                </a:tc>
                <a:tc>
                  <a:txBody>
                    <a:bodyPr/>
                    <a:lstStyle/>
                    <a:p>
                      <a:r>
                        <a:rPr lang="en-US" altLang="zh-CN" dirty="0"/>
                        <a:t>0.3515</a:t>
                      </a:r>
                      <a:endParaRPr lang="zh-CN" altLang="en-US" dirty="0"/>
                    </a:p>
                  </a:txBody>
                  <a:tcPr/>
                </a:tc>
                <a:tc>
                  <a:txBody>
                    <a:bodyPr/>
                    <a:lstStyle/>
                    <a:p>
                      <a:r>
                        <a:rPr lang="en-US" altLang="zh-CN" dirty="0"/>
                        <a:t>0.3499</a:t>
                      </a:r>
                      <a:endParaRPr lang="zh-CN" altLang="en-US" dirty="0"/>
                    </a:p>
                  </a:txBody>
                  <a:tcPr/>
                </a:tc>
                <a:tc>
                  <a:txBody>
                    <a:bodyPr/>
                    <a:lstStyle/>
                    <a:p>
                      <a:r>
                        <a:rPr lang="en-US" altLang="zh-CN" dirty="0"/>
                        <a:t>0.7448</a:t>
                      </a:r>
                      <a:endParaRPr lang="zh-CN" altLang="en-US" dirty="0"/>
                    </a:p>
                  </a:txBody>
                  <a:tcPr/>
                </a:tc>
                <a:tc>
                  <a:txBody>
                    <a:bodyPr/>
                    <a:lstStyle/>
                    <a:p>
                      <a:r>
                        <a:rPr lang="en-US" altLang="zh-CN" dirty="0"/>
                        <a:t>0.7961</a:t>
                      </a:r>
                      <a:endParaRPr lang="zh-CN" altLang="en-US" dirty="0"/>
                    </a:p>
                  </a:txBody>
                  <a:tcPr/>
                </a:tc>
                <a:tc>
                  <a:txBody>
                    <a:bodyPr/>
                    <a:lstStyle/>
                    <a:p>
                      <a:r>
                        <a:rPr lang="en-US" altLang="zh-CN" dirty="0"/>
                        <a:t>0.7945</a:t>
                      </a:r>
                      <a:endParaRPr lang="zh-CN" altLang="en-US" dirty="0"/>
                    </a:p>
                  </a:txBody>
                  <a:tcPr/>
                </a:tc>
                <a:tc>
                  <a:txBody>
                    <a:bodyPr/>
                    <a:lstStyle/>
                    <a:p>
                      <a:r>
                        <a:rPr lang="en-US" altLang="zh-CN" dirty="0"/>
                        <a:t>0.7881</a:t>
                      </a:r>
                      <a:endParaRPr lang="zh-CN" altLang="en-US" dirty="0"/>
                    </a:p>
                  </a:txBody>
                  <a:tcPr/>
                </a:tc>
                <a:tc>
                  <a:txBody>
                    <a:bodyPr/>
                    <a:lstStyle/>
                    <a:p>
                      <a:r>
                        <a:rPr lang="en-US" altLang="zh-CN" dirty="0"/>
                        <a:t>0.8523</a:t>
                      </a:r>
                      <a:endParaRPr lang="zh-CN" altLang="en-US" dirty="0"/>
                    </a:p>
                  </a:txBody>
                  <a:tcPr/>
                </a:tc>
                <a:tc>
                  <a:txBody>
                    <a:bodyPr/>
                    <a:lstStyle/>
                    <a:p>
                      <a:r>
                        <a:rPr lang="en-US" altLang="zh-CN" dirty="0"/>
                        <a:t>0.8716</a:t>
                      </a:r>
                      <a:endParaRPr lang="zh-CN" altLang="en-US" dirty="0"/>
                    </a:p>
                  </a:txBody>
                  <a:tcPr/>
                </a:tc>
                <a:tc>
                  <a:txBody>
                    <a:bodyPr/>
                    <a:lstStyle/>
                    <a:p>
                      <a:r>
                        <a:rPr lang="en-US" altLang="zh-CN" dirty="0"/>
                        <a:t>0.8347</a:t>
                      </a:r>
                      <a:endParaRPr lang="zh-CN" altLang="en-US" dirty="0"/>
                    </a:p>
                  </a:txBody>
                  <a:tcPr/>
                </a:tc>
                <a:extLst>
                  <a:ext uri="{0D108BD9-81ED-4DB2-BD59-A6C34878D82A}">
                    <a16:rowId xmlns:a16="http://schemas.microsoft.com/office/drawing/2014/main" val="2516485212"/>
                  </a:ext>
                </a:extLst>
              </a:tr>
            </a:tbl>
          </a:graphicData>
        </a:graphic>
      </p:graphicFrame>
    </p:spTree>
    <p:extLst>
      <p:ext uri="{BB962C8B-B14F-4D97-AF65-F5344CB8AC3E}">
        <p14:creationId xmlns:p14="http://schemas.microsoft.com/office/powerpoint/2010/main" val="426786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A8FBB940-08AE-DDC2-F84F-9C7C307B0345}"/>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研究意义</a:t>
            </a:r>
          </a:p>
        </p:txBody>
      </p:sp>
    </p:spTree>
    <p:extLst>
      <p:ext uri="{BB962C8B-B14F-4D97-AF65-F5344CB8AC3E}">
        <p14:creationId xmlns:p14="http://schemas.microsoft.com/office/powerpoint/2010/main" val="169055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研究意义</a:t>
            </a:r>
          </a:p>
        </p:txBody>
      </p:sp>
      <p:sp>
        <p:nvSpPr>
          <p:cNvPr id="8" name="文本框 7">
            <a:extLst>
              <a:ext uri="{FF2B5EF4-FFF2-40B4-BE49-F238E27FC236}">
                <a16:creationId xmlns:a16="http://schemas.microsoft.com/office/drawing/2014/main" id="{E965F7B1-2EA0-0A33-F3B4-CB56973C4D26}"/>
              </a:ext>
            </a:extLst>
          </p:cNvPr>
          <p:cNvSpPr txBox="1"/>
          <p:nvPr/>
        </p:nvSpPr>
        <p:spPr>
          <a:xfrm>
            <a:off x="502024" y="995789"/>
            <a:ext cx="11205882" cy="5996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mn-ea"/>
              </a:rPr>
              <a:t>医疗影像是目前临床上疾病筛查、诊断、治疗和评估的重要工具。</a:t>
            </a:r>
            <a:endParaRPr lang="en-US" altLang="zh-CN" sz="2800" dirty="0">
              <a:latin typeface="+mn-ea"/>
            </a:endParaRPr>
          </a:p>
          <a:p>
            <a:pPr marL="457200" indent="-457200" algn="l">
              <a:lnSpc>
                <a:spcPct val="150000"/>
              </a:lnSpc>
              <a:buFont typeface="Arial" panose="020B0604020202020204" pitchFamily="34" charset="0"/>
              <a:buChar char="•"/>
            </a:pPr>
            <a:r>
              <a:rPr lang="zh-CN" altLang="en-US" sz="2800" i="0" dirty="0">
                <a:effectLst/>
                <a:latin typeface="-apple-system"/>
              </a:rPr>
              <a:t>在图像分割方面</a:t>
            </a:r>
            <a:r>
              <a:rPr lang="en-US" altLang="zh-CN" sz="2800" i="0" dirty="0">
                <a:effectLst/>
                <a:latin typeface="-apple-system"/>
              </a:rPr>
              <a:t>,</a:t>
            </a:r>
            <a:r>
              <a:rPr lang="zh-CN" altLang="en-US" sz="2800" i="0" dirty="0">
                <a:effectLst/>
                <a:latin typeface="-apple-system"/>
              </a:rPr>
              <a:t>全卷积网络</a:t>
            </a:r>
            <a:r>
              <a:rPr lang="en-US" altLang="zh-CN" sz="2800" i="0" dirty="0">
                <a:effectLst/>
                <a:latin typeface="-apple-system"/>
              </a:rPr>
              <a:t>(FCN)</a:t>
            </a:r>
            <a:r>
              <a:rPr lang="zh-CN" altLang="en-US" sz="2800" i="0" dirty="0">
                <a:effectLst/>
                <a:latin typeface="-apple-system"/>
              </a:rPr>
              <a:t>、</a:t>
            </a:r>
            <a:r>
              <a:rPr lang="en-US" altLang="zh-CN" sz="2800" i="0" dirty="0">
                <a:effectLst/>
                <a:latin typeface="-apple-system"/>
              </a:rPr>
              <a:t>U-Net</a:t>
            </a:r>
            <a:r>
              <a:rPr lang="zh-CN" altLang="en-US" sz="2800" i="0" dirty="0">
                <a:effectLst/>
                <a:latin typeface="-apple-system"/>
              </a:rPr>
              <a:t>等模型极大地提高了分割精度。基于深度学习的分割模型已经在组织和病变分割中取得普遍应用。</a:t>
            </a:r>
          </a:p>
          <a:p>
            <a:pPr marL="457200" indent="-457200" algn="l">
              <a:lnSpc>
                <a:spcPct val="150000"/>
              </a:lnSpc>
              <a:buFont typeface="Arial" panose="020B0604020202020204" pitchFamily="34" charset="0"/>
              <a:buChar char="•"/>
            </a:pPr>
            <a:r>
              <a:rPr lang="zh-CN" altLang="en-US" sz="2800" i="0" dirty="0">
                <a:effectLst/>
                <a:latin typeface="-apple-system"/>
              </a:rPr>
              <a:t>在病变检测中</a:t>
            </a:r>
            <a:r>
              <a:rPr lang="en-US" altLang="zh-CN" sz="2800" i="0" dirty="0">
                <a:effectLst/>
                <a:latin typeface="-apple-system"/>
              </a:rPr>
              <a:t>,</a:t>
            </a:r>
            <a:r>
              <a:rPr lang="zh-CN" altLang="en-US" sz="2800" i="0" dirty="0">
                <a:effectLst/>
                <a:latin typeface="-apple-system"/>
              </a:rPr>
              <a:t>区域卷积神经网络</a:t>
            </a:r>
            <a:r>
              <a:rPr lang="en-US" altLang="zh-CN" sz="2800" i="0" dirty="0">
                <a:effectLst/>
                <a:latin typeface="-apple-system"/>
              </a:rPr>
              <a:t>(R-CNN)</a:t>
            </a:r>
            <a:r>
              <a:rPr lang="zh-CN" altLang="en-US" sz="2800" i="0" dirty="0">
                <a:effectLst/>
                <a:latin typeface="-apple-system"/>
              </a:rPr>
              <a:t>系列模型也获得广泛采用。利用特征金字塔网络进行多尺度特征提取</a:t>
            </a:r>
            <a:r>
              <a:rPr lang="en-US" altLang="zh-CN" sz="2800" i="0" dirty="0">
                <a:effectLst/>
                <a:latin typeface="-apple-system"/>
              </a:rPr>
              <a:t>,</a:t>
            </a:r>
            <a:r>
              <a:rPr lang="zh-CN" altLang="en-US" sz="2800" i="0" dirty="0">
                <a:effectLst/>
                <a:latin typeface="-apple-system"/>
              </a:rPr>
              <a:t>结合区域提议网络实现了病变的精确定位。</a:t>
            </a:r>
          </a:p>
          <a:p>
            <a:pPr>
              <a:lnSpc>
                <a:spcPct val="150000"/>
              </a:lnSpc>
              <a:spcBef>
                <a:spcPts val="600"/>
              </a:spcBef>
              <a:spcAft>
                <a:spcPts val="600"/>
              </a:spcAft>
            </a:pPr>
            <a:endParaRPr lang="zh-CN" altLang="en-US" sz="2800" dirty="0">
              <a:latin typeface="+mn-ea"/>
            </a:endParaRPr>
          </a:p>
          <a:p>
            <a:pPr>
              <a:lnSpc>
                <a:spcPct val="150000"/>
              </a:lnSpc>
            </a:pPr>
            <a:endParaRPr lang="en-US" altLang="zh-CN" sz="2800" dirty="0">
              <a:latin typeface="PingFang SC"/>
            </a:endParaRPr>
          </a:p>
        </p:txBody>
      </p:sp>
    </p:spTree>
    <p:extLst>
      <p:ext uri="{BB962C8B-B14F-4D97-AF65-F5344CB8AC3E}">
        <p14:creationId xmlns:p14="http://schemas.microsoft.com/office/powerpoint/2010/main" val="23003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C5895D60-48E3-686B-02DA-301F979BE495}"/>
              </a:ext>
            </a:extLst>
          </p:cNvPr>
          <p:cNvSpPr txBox="1"/>
          <p:nvPr/>
        </p:nvSpPr>
        <p:spPr>
          <a:xfrm>
            <a:off x="630857" y="1485900"/>
            <a:ext cx="11225783" cy="32583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传统的机器学习模型是基于训练和测试数据独立同分布（</a:t>
            </a:r>
            <a:r>
              <a:rPr lang="en-US" altLang="zh-CN" sz="2800" b="0" i="0" dirty="0">
                <a:effectLst/>
                <a:latin typeface="-apple-system"/>
              </a:rPr>
              <a:t>independent and identically distributed</a:t>
            </a:r>
            <a:r>
              <a:rPr lang="zh-CN" altLang="en-US" sz="2800" dirty="0"/>
              <a:t>）的假设进行训练的。</a:t>
            </a:r>
            <a:endParaRPr lang="en-US" altLang="zh-CN" sz="2800" dirty="0"/>
          </a:p>
          <a:p>
            <a:pPr marL="457200" indent="-457200">
              <a:lnSpc>
                <a:spcPct val="150000"/>
              </a:lnSpc>
              <a:buFont typeface="Arial" panose="020B0604020202020204" pitchFamily="34" charset="0"/>
              <a:buChar char="•"/>
            </a:pPr>
            <a:r>
              <a:rPr lang="zh-CN" altLang="en-US" sz="2800" dirty="0"/>
              <a:t>收集所有可能域的数据来训练模型十分昂贵，甚至是不可能的。</a:t>
            </a:r>
            <a:endParaRPr lang="en-US" altLang="zh-CN" sz="2800" dirty="0"/>
          </a:p>
          <a:p>
            <a:pPr marL="457200" indent="-457200">
              <a:lnSpc>
                <a:spcPct val="150000"/>
              </a:lnSpc>
              <a:buFont typeface="Arial" panose="020B0604020202020204" pitchFamily="34" charset="0"/>
              <a:buChar char="•"/>
            </a:pPr>
            <a:r>
              <a:rPr lang="zh-CN" altLang="en-US" sz="2800" dirty="0"/>
              <a:t>因此，提高机器学习模型的泛化能力在工业和学术领域都具有重要意义。</a:t>
            </a:r>
          </a:p>
        </p:txBody>
      </p:sp>
      <p:sp>
        <p:nvSpPr>
          <p:cNvPr id="5" name="文本框 4">
            <a:extLst>
              <a:ext uri="{FF2B5EF4-FFF2-40B4-BE49-F238E27FC236}">
                <a16:creationId xmlns:a16="http://schemas.microsoft.com/office/drawing/2014/main" id="{16F71E3B-3859-1648-51AE-1C895495646E}"/>
              </a:ext>
            </a:extLst>
          </p:cNvPr>
          <p:cNvSpPr txBox="1"/>
          <p:nvPr/>
        </p:nvSpPr>
        <p:spPr>
          <a:xfrm>
            <a:off x="300675" y="100513"/>
            <a:ext cx="4064000" cy="646331"/>
          </a:xfrm>
          <a:prstGeom prst="rect">
            <a:avLst/>
          </a:prstGeom>
          <a:noFill/>
        </p:spPr>
        <p:txBody>
          <a:bodyPr wrap="square" rtlCol="0">
            <a:spAutoFit/>
          </a:bodyPr>
          <a:lstStyle/>
          <a:p>
            <a:r>
              <a:rPr lang="zh-CN" altLang="en-US" sz="3600" dirty="0"/>
              <a:t>研究意义</a:t>
            </a:r>
          </a:p>
        </p:txBody>
      </p:sp>
    </p:spTree>
    <p:extLst>
      <p:ext uri="{BB962C8B-B14F-4D97-AF65-F5344CB8AC3E}">
        <p14:creationId xmlns:p14="http://schemas.microsoft.com/office/powerpoint/2010/main" val="35649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C77F0083-A4C8-3723-3043-63CF3A4D7019}"/>
              </a:ext>
            </a:extLst>
          </p:cNvPr>
          <p:cNvSpPr txBox="1"/>
          <p:nvPr/>
        </p:nvSpPr>
        <p:spPr>
          <a:xfrm>
            <a:off x="3722945" y="2676343"/>
            <a:ext cx="4190305" cy="1015663"/>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p>
        </p:txBody>
      </p:sp>
    </p:spTree>
    <p:extLst>
      <p:ext uri="{BB962C8B-B14F-4D97-AF65-F5344CB8AC3E}">
        <p14:creationId xmlns:p14="http://schemas.microsoft.com/office/powerpoint/2010/main" val="392689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42B464D2-5B4E-0C13-22B0-744CA5E12C29}"/>
              </a:ext>
            </a:extLst>
          </p:cNvPr>
          <p:cNvSpPr txBox="1"/>
          <p:nvPr/>
        </p:nvSpPr>
        <p:spPr>
          <a:xfrm>
            <a:off x="881743" y="1058620"/>
            <a:ext cx="10482943" cy="2611997"/>
          </a:xfrm>
          <a:prstGeom prst="rect">
            <a:avLst/>
          </a:prstGeom>
          <a:noFill/>
        </p:spPr>
        <p:txBody>
          <a:bodyPr wrap="square">
            <a:spAutoFit/>
          </a:bodyPr>
          <a:lstStyle/>
          <a:p>
            <a:pPr>
              <a:lnSpc>
                <a:spcPct val="150000"/>
              </a:lnSpc>
            </a:pPr>
            <a:r>
              <a:rPr lang="zh-CN" altLang="en-US" sz="2800" b="0" i="0" dirty="0">
                <a:effectLst/>
                <a:latin typeface="-apple-system"/>
              </a:rPr>
              <a:t>机器学习系统通常假设训练分布和测试分布是相同的。为此</a:t>
            </a:r>
            <a:r>
              <a:rPr lang="en-US" altLang="zh-CN" sz="2800" b="0" i="0" dirty="0">
                <a:effectLst/>
                <a:latin typeface="-apple-system"/>
              </a:rPr>
              <a:t>,</a:t>
            </a:r>
            <a:r>
              <a:rPr lang="zh-CN" altLang="en-US" sz="2800" b="0" i="0" dirty="0">
                <a:effectLst/>
                <a:latin typeface="-apple-system"/>
              </a:rPr>
              <a:t>一个关键要求是开发能够泛化到未见分布的模型。域泛化（</a:t>
            </a:r>
            <a:r>
              <a:rPr lang="en-US" altLang="zh-CN" sz="2800" b="0" i="0" dirty="0">
                <a:effectLst/>
                <a:latin typeface="-apple-system"/>
              </a:rPr>
              <a:t>domain generalization</a:t>
            </a:r>
            <a:r>
              <a:rPr lang="zh-CN" altLang="en-US" sz="2800" b="0" i="0" dirty="0">
                <a:effectLst/>
                <a:latin typeface="-apple-system"/>
              </a:rPr>
              <a:t>），也叫分布外泛化（</a:t>
            </a:r>
            <a:r>
              <a:rPr lang="en-US" altLang="zh-CN" sz="2800" dirty="0"/>
              <a:t>out-of-distribution generalization</a:t>
            </a:r>
            <a:r>
              <a:rPr lang="zh-CN" altLang="en-US" sz="2800" b="0" i="0" dirty="0">
                <a:effectLst/>
                <a:latin typeface="-apple-system"/>
              </a:rPr>
              <a:t>），近年来受到了越来越多的关注。</a:t>
            </a:r>
            <a:endParaRPr lang="zh-CN" altLang="en-US" sz="2800" dirty="0"/>
          </a:p>
        </p:txBody>
      </p:sp>
    </p:spTree>
    <p:extLst>
      <p:ext uri="{BB962C8B-B14F-4D97-AF65-F5344CB8AC3E}">
        <p14:creationId xmlns:p14="http://schemas.microsoft.com/office/powerpoint/2010/main" val="15285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7734D1D5-599B-3868-53F2-7E1B19D609F1}"/>
              </a:ext>
            </a:extLst>
          </p:cNvPr>
          <p:cNvSpPr txBox="1"/>
          <p:nvPr/>
        </p:nvSpPr>
        <p:spPr>
          <a:xfrm>
            <a:off x="1013196" y="1377053"/>
            <a:ext cx="10323232" cy="1384995"/>
          </a:xfrm>
          <a:prstGeom prst="rect">
            <a:avLst/>
          </a:prstGeom>
          <a:noFill/>
        </p:spPr>
        <p:txBody>
          <a:bodyPr wrap="square">
            <a:spAutoFit/>
          </a:bodyPr>
          <a:lstStyle/>
          <a:p>
            <a:r>
              <a:rPr lang="zh-CN" altLang="en-US" sz="2800" b="0" i="0" dirty="0">
                <a:effectLst/>
                <a:latin typeface="-apple-system"/>
              </a:rPr>
              <a:t>域泛化处理这样一个具有挑战性的问题</a:t>
            </a:r>
            <a:r>
              <a:rPr lang="en-US" altLang="zh-CN" sz="2800" dirty="0">
                <a:latin typeface="-apple-system"/>
              </a:rPr>
              <a:t>:</a:t>
            </a:r>
          </a:p>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a:extLst>
              <a:ext uri="{FF2B5EF4-FFF2-40B4-BE49-F238E27FC236}">
                <a16:creationId xmlns:a16="http://schemas.microsoft.com/office/drawing/2014/main" id="{C2F30345-F1DC-F92B-02D7-485ED8248CCC}"/>
              </a:ext>
            </a:extLst>
          </p:cNvPr>
          <p:cNvPicPr>
            <a:picLocks noChangeAspect="1"/>
          </p:cNvPicPr>
          <p:nvPr/>
        </p:nvPicPr>
        <p:blipFill>
          <a:blip r:embed="rId4"/>
          <a:stretch>
            <a:fillRect/>
          </a:stretch>
        </p:blipFill>
        <p:spPr>
          <a:xfrm>
            <a:off x="914136" y="2988640"/>
            <a:ext cx="10000031" cy="3675224"/>
          </a:xfrm>
          <a:prstGeom prst="rect">
            <a:avLst/>
          </a:prstGeom>
        </p:spPr>
      </p:pic>
    </p:spTree>
    <p:extLst>
      <p:ext uri="{BB962C8B-B14F-4D97-AF65-F5344CB8AC3E}">
        <p14:creationId xmlns:p14="http://schemas.microsoft.com/office/powerpoint/2010/main" val="426230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F9CD2A6-D437-A027-7D19-2D8547E73723}"/>
              </a:ext>
            </a:extLst>
          </p:cNvPr>
          <p:cNvPicPr>
            <a:picLocks noChangeAspect="1"/>
          </p:cNvPicPr>
          <p:nvPr/>
        </p:nvPicPr>
        <p:blipFill>
          <a:blip r:embed="rId4"/>
          <a:stretch>
            <a:fillRect/>
          </a:stretch>
        </p:blipFill>
        <p:spPr>
          <a:xfrm>
            <a:off x="597250" y="1720823"/>
            <a:ext cx="10734597" cy="4003877"/>
          </a:xfrm>
          <a:prstGeom prst="rect">
            <a:avLst/>
          </a:prstGeom>
        </p:spPr>
      </p:pic>
    </p:spTree>
    <p:extLst>
      <p:ext uri="{BB962C8B-B14F-4D97-AF65-F5344CB8AC3E}">
        <p14:creationId xmlns:p14="http://schemas.microsoft.com/office/powerpoint/2010/main" val="17351163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6F069122-BE6B-48F8-9173-21863A112F7E}" vid="{9BE60197-291B-4E97-BA54-E121A02F79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2197</TotalTime>
  <Words>1294</Words>
  <Application>Microsoft Office PowerPoint</Application>
  <PresentationFormat>宽屏</PresentationFormat>
  <Paragraphs>243</Paragraphs>
  <Slides>28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PingFang SC</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Yiming Zhang</cp:lastModifiedBy>
  <cp:revision>9</cp:revision>
  <dcterms:created xsi:type="dcterms:W3CDTF">2023-11-21T11:03:24Z</dcterms:created>
  <dcterms:modified xsi:type="dcterms:W3CDTF">2023-11-28T13:20:48Z</dcterms:modified>
</cp:coreProperties>
</file>