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7" r:id="rId3"/>
    <p:sldId id="275" r:id="rId5"/>
    <p:sldId id="258" r:id="rId6"/>
    <p:sldId id="260" r:id="rId7"/>
    <p:sldId id="283" r:id="rId8"/>
    <p:sldId id="261" r:id="rId9"/>
    <p:sldId id="274" r:id="rId10"/>
    <p:sldId id="269" r:id="rId11"/>
    <p:sldId id="270" r:id="rId12"/>
    <p:sldId id="271" r:id="rId13"/>
    <p:sldId id="272" r:id="rId14"/>
    <p:sldId id="262" r:id="rId15"/>
    <p:sldId id="263" r:id="rId16"/>
    <p:sldId id="264" r:id="rId17"/>
    <p:sldId id="265" r:id="rId18"/>
    <p:sldId id="284" r:id="rId19"/>
    <p:sldId id="285" r:id="rId20"/>
    <p:sldId id="286"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6374"/>
  </p:normalViewPr>
  <p:slideViewPr>
    <p:cSldViewPr snapToGrid="0" showGuides="1">
      <p:cViewPr varScale="1">
        <p:scale>
          <a:sx n="67" d="100"/>
          <a:sy n="67" d="100"/>
        </p:scale>
        <p:origin x="1363" y="67"/>
      </p:cViewPr>
      <p:guideLst>
        <p:guide orient="horz" pos="2160"/>
        <p:guide pos="385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对比学习是一种简单有效的解决方法，通过利用来自不同域的样本对之间丰富的语义关系来学习域不变表征。</a:t>
            </a:r>
            <a:endParaRPr lang="zh-CN" altLang="en-US" sz="1200" b="0" i="0" dirty="0">
              <a:solidFill>
                <a:srgbClr val="000000"/>
              </a:solidFill>
              <a:effectLst/>
              <a:latin typeface="微软雅黑" panose="020B0503020204020204" pitchFamily="34" charset="-122"/>
              <a:ea typeface="微软雅黑" panose="020B0503020204020204" pitchFamily="34" charset="-122"/>
            </a:endParaRPr>
          </a:p>
          <a:p>
            <a:r>
              <a:rPr lang="zh-CN" altLang="en-US" sz="1200" b="0" i="0" dirty="0">
                <a:solidFill>
                  <a:srgbClr val="000000"/>
                </a:solidFill>
                <a:effectLst/>
                <a:latin typeface="微软雅黑" panose="020B0503020204020204" pitchFamily="34" charset="-122"/>
                <a:ea typeface="微软雅黑" panose="020B0503020204020204" pitchFamily="34" charset="-122"/>
              </a:rPr>
              <a:t>常见的思路是将来自不同域的正样本对拉近，同时将</a:t>
            </a:r>
            <a:r>
              <a:rPr lang="zh-CN" altLang="en-US" sz="1200" b="0" i="0" dirty="0">
                <a:solidFill>
                  <a:srgbClr val="000000"/>
                </a:solidFill>
                <a:effectLst/>
                <a:latin typeface="微软雅黑" panose="020B0503020204020204" pitchFamily="34" charset="-122"/>
                <a:ea typeface="微软雅黑" panose="020B0503020204020204" pitchFamily="34" charset="-122"/>
              </a:rPr>
              <a:t>负样本对推远。</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作者认为，在训练过程中优化一些难正样本对可能会降低模型的泛化性。将其称为正对齐问题</a:t>
            </a:r>
            <a:endParaRPr lang="en-US" altLang="zh-CN" dirty="0">
              <a:sym typeface="+mn-ea"/>
            </a:endParaRPr>
          </a:p>
          <a:p>
            <a:r>
              <a:rPr lang="zh-CN" altLang="en-US" b="0" i="0" dirty="0">
                <a:solidFill>
                  <a:srgbClr val="000000"/>
                </a:solidFill>
                <a:effectLst/>
                <a:latin typeface="微软雅黑" panose="020B0503020204020204" pitchFamily="34" charset="-122"/>
                <a:ea typeface="微软雅黑" panose="020B0503020204020204" pitchFamily="34" charset="-122"/>
              </a:rPr>
              <a:t>于是作者提出了一种基于代理的对比损失。将样本到样本的关系替换为代理到样本的关系，在很大程度上缓解了正对齐问题</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基于对比的方法和基于代理的方法的主要区别在于关系构建。如下图所示，基于对比的损失主要集中在探索丰富的样本间关系，而基于代理的损失使用代理来表示子训练集，实现了快速的收敛，但缺少了一些语义关系。</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t>加</a:t>
            </a:r>
            <a:r>
              <a:rPr lang="en-US" altLang="zh-CN" dirty="0"/>
              <a:t>projection head</a:t>
            </a:r>
            <a:r>
              <a:rPr lang="zh-CN" altLang="en-US" dirty="0"/>
              <a:t>的原因：</a:t>
            </a:r>
            <a:endParaRPr lang="zh-CN" altLang="en-US" dirty="0"/>
          </a:p>
          <a:p>
            <a:pPr algn="l"/>
            <a:r>
              <a:rPr lang="zh-CN" altLang="en-US" dirty="0"/>
              <a:t>由于基于代理的方法比较容易收敛，因此得分函数的输出往往是稀疏矩阵，导致代理与样本嵌入难以学习到更多的语义特征。投影头可以将代理和样本嵌入映射到另一个空间。然后应用更不容易收敛的基于代理的对比损失，代理权重和样本嵌入都可以通过反向传播来学习更有价值的特征</a:t>
            </a:r>
            <a:endParaRPr lang="zh-CN" altLang="en-US" dirty="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这里的</a:t>
            </a:r>
            <a:r>
              <a:rPr lang="en-US" altLang="zh-CN" dirty="0"/>
              <a:t>zi </a:t>
            </a:r>
            <a:r>
              <a:rPr lang="en-US" altLang="zh-CN" dirty="0" err="1"/>
              <a:t>zj</a:t>
            </a:r>
            <a:r>
              <a:rPr lang="zh-CN" altLang="en-US" dirty="0"/>
              <a:t>来自不同域的同一类</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在这里为了简化问题，作者在这里不考虑多正样本对的情况</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104390" y="1636395"/>
            <a:ext cx="7563485" cy="1198880"/>
          </a:xfrm>
          <a:prstGeom prst="rect">
            <a:avLst/>
          </a:prstGeom>
          <a:noFill/>
        </p:spPr>
        <p:txBody>
          <a:bodyPr wrap="square" rtlCol="0" anchor="t">
            <a:spAutoFit/>
          </a:bodyPr>
          <a:lstStyle/>
          <a:p>
            <a:r>
              <a:rPr lang="zh-CN" altLang="en-US" sz="3600">
                <a:latin typeface="Times New Roman Regular" panose="02020603050405020304" charset="0"/>
                <a:cs typeface="Times New Roman Regular" panose="02020603050405020304" charset="0"/>
              </a:rPr>
              <a:t>PCL: Proxy-based Contrastive Learning for Domain Generalization</a:t>
            </a:r>
            <a:endParaRPr lang="zh-CN" altLang="en-US" sz="3600">
              <a:latin typeface="Times New Roman Regular" panose="02020603050405020304" charset="0"/>
              <a:cs typeface="Times New Roman Regular" panose="02020603050405020304" charset="0"/>
            </a:endParaRPr>
          </a:p>
        </p:txBody>
      </p:sp>
      <p:sp>
        <p:nvSpPr>
          <p:cNvPr id="5" name="文本框 4"/>
          <p:cNvSpPr txBox="1"/>
          <p:nvPr/>
        </p:nvSpPr>
        <p:spPr>
          <a:xfrm>
            <a:off x="9872345" y="5100955"/>
            <a:ext cx="1757680" cy="645160"/>
          </a:xfrm>
          <a:prstGeom prst="rect">
            <a:avLst/>
          </a:prstGeom>
          <a:noFill/>
        </p:spPr>
        <p:txBody>
          <a:bodyPr wrap="none" rtlCol="0">
            <a:spAutoFit/>
          </a:bodyPr>
          <a:lstStyle/>
          <a:p>
            <a:pPr algn="ctr"/>
            <a:r>
              <a:rPr lang="en-US" altLang="zh-CN"/>
              <a:t>2023</a:t>
            </a:r>
            <a:r>
              <a:rPr lang="zh-CN" altLang="en-US"/>
              <a:t>年</a:t>
            </a:r>
            <a:r>
              <a:rPr lang="en-US" altLang="zh-CN"/>
              <a:t>12</a:t>
            </a:r>
            <a:r>
              <a:rPr lang="zh-CN" altLang="en-US"/>
              <a:t>月</a:t>
            </a:r>
            <a:r>
              <a:rPr lang="en-US" altLang="zh-CN"/>
              <a:t>8</a:t>
            </a:r>
            <a:r>
              <a:rPr lang="zh-CN" altLang="en-US"/>
              <a:t>日</a:t>
            </a:r>
            <a:endParaRPr lang="zh-CN" altLang="en-US"/>
          </a:p>
          <a:p>
            <a:pPr algn="ctr"/>
            <a:r>
              <a:rPr lang="zh-CN" altLang="en-US"/>
              <a:t>张一鸣</a:t>
            </a:r>
            <a:endParaRPr lang="zh-CN" altLang="en-US"/>
          </a:p>
        </p:txBody>
      </p:sp>
      <p:sp>
        <p:nvSpPr>
          <p:cNvPr id="6" name="文本框 5"/>
          <p:cNvSpPr txBox="1"/>
          <p:nvPr/>
        </p:nvSpPr>
        <p:spPr>
          <a:xfrm>
            <a:off x="351155" y="5928360"/>
            <a:ext cx="11489690" cy="583565"/>
          </a:xfrm>
          <a:prstGeom prst="rect">
            <a:avLst/>
          </a:prstGeom>
          <a:noFill/>
        </p:spPr>
        <p:txBody>
          <a:bodyPr wrap="square" rtlCol="0" anchor="t">
            <a:spAutoFit/>
          </a:bodyPr>
          <a:lstStyle/>
          <a:p>
            <a:r>
              <a:rPr lang="zh-CN" altLang="en-US" sz="1600"/>
              <a:t>X. Yao et al., "PCL: Proxy-based Contrastive Learning for Domain Generalization," 2022 IEEE/CVF Conference on Computer Vision and Pattern Recognition (CVPR), New Orleans, LA, USA, 2022, pp. 7087-7097, doi: 10.1109/CVPR52688.2022.00696.</a:t>
            </a:r>
            <a:endParaRPr lang="zh-CN"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4467860" y="3436620"/>
            <a:ext cx="3255645" cy="1530350"/>
          </a:xfrm>
          <a:prstGeom prst="rect">
            <a:avLst/>
          </a:prstGeom>
        </p:spPr>
      </p:pic>
      <p:pic>
        <p:nvPicPr>
          <p:cNvPr id="4" name="图片 3"/>
          <p:cNvPicPr>
            <a:picLocks noChangeAspect="1"/>
          </p:cNvPicPr>
          <p:nvPr/>
        </p:nvPicPr>
        <p:blipFill>
          <a:blip r:embed="rId4"/>
          <a:stretch>
            <a:fillRect/>
          </a:stretch>
        </p:blipFill>
        <p:spPr>
          <a:xfrm>
            <a:off x="860425" y="1155700"/>
            <a:ext cx="4787265" cy="368300"/>
          </a:xfrm>
          <a:prstGeom prst="rect">
            <a:avLst/>
          </a:prstGeom>
        </p:spPr>
      </p:pic>
      <p:sp>
        <p:nvSpPr>
          <p:cNvPr id="5" name="文本框 4"/>
          <p:cNvSpPr txBox="1"/>
          <p:nvPr/>
        </p:nvSpPr>
        <p:spPr>
          <a:xfrm>
            <a:off x="860425" y="1524000"/>
            <a:ext cx="4959985" cy="1198880"/>
          </a:xfrm>
          <a:prstGeom prst="rect">
            <a:avLst/>
          </a:prstGeom>
          <a:noFill/>
        </p:spPr>
        <p:txBody>
          <a:bodyPr wrap="square" rtlCol="0">
            <a:spAutoFit/>
          </a:bodyPr>
          <a:lstStyle/>
          <a:p>
            <a:r>
              <a:rPr lang="en-US" altLang="zh-CN"/>
              <a:t>pcl_loss</a:t>
            </a:r>
            <a:r>
              <a:rPr lang="zh-CN" altLang="en-US"/>
              <a:t>的三个输入分别是</a:t>
            </a:r>
            <a:endParaRPr lang="zh-CN" altLang="en-US"/>
          </a:p>
          <a:p>
            <a:r>
              <a:rPr lang="en-US" altLang="zh-CN"/>
              <a:t>feature</a:t>
            </a:r>
            <a:endParaRPr lang="en-US" altLang="zh-CN"/>
          </a:p>
          <a:p>
            <a:r>
              <a:rPr lang="en-US" altLang="zh-CN"/>
              <a:t>label</a:t>
            </a:r>
            <a:endParaRPr lang="en-US" altLang="zh-CN"/>
          </a:p>
          <a:p>
            <a:r>
              <a:rPr lang="en-US" altLang="zh-CN"/>
              <a:t>proxy</a:t>
            </a:r>
            <a:endParaRPr lang="en-US" altLang="zh-CN"/>
          </a:p>
        </p:txBody>
      </p:sp>
      <p:pic>
        <p:nvPicPr>
          <p:cNvPr id="6" name="图片 5"/>
          <p:cNvPicPr>
            <a:picLocks noChangeAspect="1"/>
          </p:cNvPicPr>
          <p:nvPr/>
        </p:nvPicPr>
        <p:blipFill>
          <a:blip r:embed="rId5"/>
          <a:stretch>
            <a:fillRect/>
          </a:stretch>
        </p:blipFill>
        <p:spPr>
          <a:xfrm>
            <a:off x="767080" y="3482340"/>
            <a:ext cx="3162300" cy="1038225"/>
          </a:xfrm>
          <a:prstGeom prst="rect">
            <a:avLst/>
          </a:prstGeom>
        </p:spPr>
      </p:pic>
      <p:sp>
        <p:nvSpPr>
          <p:cNvPr id="9" name="文本框 8"/>
          <p:cNvSpPr txBox="1"/>
          <p:nvPr/>
        </p:nvSpPr>
        <p:spPr>
          <a:xfrm>
            <a:off x="767080" y="3114040"/>
            <a:ext cx="1202690" cy="368300"/>
          </a:xfrm>
          <a:prstGeom prst="rect">
            <a:avLst/>
          </a:prstGeom>
          <a:noFill/>
        </p:spPr>
        <p:txBody>
          <a:bodyPr wrap="none" rtlCol="0">
            <a:spAutoFit/>
          </a:bodyPr>
          <a:lstStyle/>
          <a:p>
            <a:r>
              <a:rPr lang="en-US" altLang="zh-CN"/>
              <a:t>rep</a:t>
            </a:r>
            <a:r>
              <a:rPr lang="zh-CN" altLang="en-US"/>
              <a:t>来源：</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249045" y="1309370"/>
            <a:ext cx="1685290" cy="368300"/>
          </a:xfrm>
          <a:prstGeom prst="rect">
            <a:avLst/>
          </a:prstGeom>
          <a:noFill/>
        </p:spPr>
        <p:txBody>
          <a:bodyPr wrap="none" rtlCol="0">
            <a:spAutoFit/>
          </a:bodyPr>
          <a:lstStyle/>
          <a:p>
            <a:r>
              <a:rPr lang="en-US" altLang="zh-CN"/>
              <a:t>Proxy</a:t>
            </a:r>
            <a:r>
              <a:rPr lang="zh-CN" altLang="en-US"/>
              <a:t>的生成：</a:t>
            </a:r>
            <a:endParaRPr lang="zh-CN" altLang="en-US"/>
          </a:p>
        </p:txBody>
      </p:sp>
      <p:pic>
        <p:nvPicPr>
          <p:cNvPr id="4" name="图片 3"/>
          <p:cNvPicPr>
            <a:picLocks noChangeAspect="1"/>
          </p:cNvPicPr>
          <p:nvPr/>
        </p:nvPicPr>
        <p:blipFill>
          <a:blip r:embed="rId3"/>
          <a:stretch>
            <a:fillRect/>
          </a:stretch>
        </p:blipFill>
        <p:spPr>
          <a:xfrm>
            <a:off x="1187450" y="1931670"/>
            <a:ext cx="6551930" cy="425450"/>
          </a:xfrm>
          <a:prstGeom prst="rect">
            <a:avLst/>
          </a:prstGeom>
        </p:spPr>
      </p:pic>
      <p:pic>
        <p:nvPicPr>
          <p:cNvPr id="5" name="图片 4"/>
          <p:cNvPicPr>
            <a:picLocks noChangeAspect="1"/>
          </p:cNvPicPr>
          <p:nvPr/>
        </p:nvPicPr>
        <p:blipFill>
          <a:blip r:embed="rId4"/>
          <a:stretch>
            <a:fillRect/>
          </a:stretch>
        </p:blipFill>
        <p:spPr>
          <a:xfrm>
            <a:off x="1249045" y="2727960"/>
            <a:ext cx="10050780" cy="728345"/>
          </a:xfrm>
          <a:prstGeom prst="rect">
            <a:avLst/>
          </a:prstGeom>
        </p:spPr>
      </p:pic>
      <p:pic>
        <p:nvPicPr>
          <p:cNvPr id="6" name="图片 5"/>
          <p:cNvPicPr>
            <a:picLocks noChangeAspect="1"/>
          </p:cNvPicPr>
          <p:nvPr/>
        </p:nvPicPr>
        <p:blipFill>
          <a:blip r:embed="rId5"/>
          <a:stretch>
            <a:fillRect/>
          </a:stretch>
        </p:blipFill>
        <p:spPr>
          <a:xfrm>
            <a:off x="1249045" y="3716020"/>
            <a:ext cx="5307330" cy="1314450"/>
          </a:xfrm>
          <a:prstGeom prst="rect">
            <a:avLst/>
          </a:prstGeom>
        </p:spPr>
      </p:pic>
      <p:pic>
        <p:nvPicPr>
          <p:cNvPr id="8" name="图片 7"/>
          <p:cNvPicPr>
            <a:picLocks noChangeAspect="1"/>
          </p:cNvPicPr>
          <p:nvPr/>
        </p:nvPicPr>
        <p:blipFill>
          <a:blip r:embed="rId6"/>
          <a:stretch>
            <a:fillRect/>
          </a:stretch>
        </p:blipFill>
        <p:spPr>
          <a:xfrm>
            <a:off x="1187450" y="5918835"/>
            <a:ext cx="5514975" cy="367665"/>
          </a:xfrm>
          <a:prstGeom prst="rect">
            <a:avLst/>
          </a:prstGeom>
        </p:spPr>
      </p:pic>
      <p:sp>
        <p:nvSpPr>
          <p:cNvPr id="9" name="文本框 8"/>
          <p:cNvSpPr txBox="1"/>
          <p:nvPr/>
        </p:nvSpPr>
        <p:spPr>
          <a:xfrm>
            <a:off x="1187450" y="5437505"/>
            <a:ext cx="7771765" cy="368300"/>
          </a:xfrm>
          <a:prstGeom prst="rect">
            <a:avLst/>
          </a:prstGeom>
          <a:noFill/>
        </p:spPr>
        <p:txBody>
          <a:bodyPr wrap="none" rtlCol="0">
            <a:spAutoFit/>
          </a:bodyPr>
          <a:lstStyle/>
          <a:p>
            <a:r>
              <a:rPr lang="zh-CN" altLang="en-US"/>
              <a:t>此时</a:t>
            </a:r>
            <a:r>
              <a:rPr lang="en-US" altLang="zh-CN"/>
              <a:t>fc_proj</a:t>
            </a:r>
            <a:r>
              <a:rPr lang="zh-CN" altLang="en-US"/>
              <a:t>的尺寸为</a:t>
            </a:r>
            <a:r>
              <a:rPr lang="en-US" altLang="zh-CN"/>
              <a:t>num_classes*feature_size</a:t>
            </a:r>
            <a:r>
              <a:rPr lang="zh-CN" altLang="en-US"/>
              <a:t>，直接送入</a:t>
            </a:r>
            <a:r>
              <a:rPr lang="en-US" altLang="zh-CN"/>
              <a:t>pcl_loss</a:t>
            </a:r>
            <a:r>
              <a:rPr lang="zh-CN" altLang="en-US"/>
              <a:t>进行计算</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287020" y="1619250"/>
            <a:ext cx="4104005" cy="1443355"/>
          </a:xfrm>
          <a:prstGeom prst="rect">
            <a:avLst/>
          </a:prstGeom>
        </p:spPr>
      </p:pic>
      <p:pic>
        <p:nvPicPr>
          <p:cNvPr id="4" name="图片 3"/>
          <p:cNvPicPr>
            <a:picLocks noChangeAspect="1"/>
          </p:cNvPicPr>
          <p:nvPr/>
        </p:nvPicPr>
        <p:blipFill>
          <a:blip r:embed="rId4"/>
          <a:stretch>
            <a:fillRect/>
          </a:stretch>
        </p:blipFill>
        <p:spPr>
          <a:xfrm>
            <a:off x="4744085" y="1207770"/>
            <a:ext cx="7112635" cy="53549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711200" y="1402715"/>
            <a:ext cx="9519285" cy="714375"/>
          </a:xfrm>
          <a:prstGeom prst="rect">
            <a:avLst/>
          </a:prstGeom>
        </p:spPr>
      </p:pic>
      <p:sp>
        <p:nvSpPr>
          <p:cNvPr id="6" name="文本框 5"/>
          <p:cNvSpPr txBox="1"/>
          <p:nvPr/>
        </p:nvSpPr>
        <p:spPr>
          <a:xfrm>
            <a:off x="997585" y="2292985"/>
            <a:ext cx="1926590" cy="922020"/>
          </a:xfrm>
          <a:prstGeom prst="rect">
            <a:avLst/>
          </a:prstGeom>
          <a:noFill/>
        </p:spPr>
        <p:txBody>
          <a:bodyPr wrap="none" rtlCol="0">
            <a:spAutoFit/>
          </a:bodyPr>
          <a:lstStyle/>
          <a:p>
            <a:r>
              <a:rPr lang="en-US" altLang="zh-CN"/>
              <a:t>feature:  256*128</a:t>
            </a:r>
            <a:endParaRPr lang="en-US" altLang="zh-CN"/>
          </a:p>
          <a:p>
            <a:r>
              <a:rPr lang="en-US" altLang="zh-CN"/>
              <a:t>proxy:    10*128</a:t>
            </a:r>
            <a:endParaRPr lang="en-US" altLang="zh-CN"/>
          </a:p>
          <a:p>
            <a:r>
              <a:rPr lang="en-US" altLang="zh-CN"/>
              <a:t>pred:      256*10</a:t>
            </a:r>
            <a:endParaRPr lang="en-US" altLang="zh-CN"/>
          </a:p>
        </p:txBody>
      </p:sp>
      <p:pic>
        <p:nvPicPr>
          <p:cNvPr id="8" name="图片 7"/>
          <p:cNvPicPr>
            <a:picLocks noChangeAspect="1"/>
          </p:cNvPicPr>
          <p:nvPr/>
        </p:nvPicPr>
        <p:blipFill>
          <a:blip r:embed="rId4"/>
          <a:stretch>
            <a:fillRect/>
          </a:stretch>
        </p:blipFill>
        <p:spPr>
          <a:xfrm>
            <a:off x="711200" y="3286760"/>
            <a:ext cx="10527665" cy="12687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798195" y="2500630"/>
            <a:ext cx="7569200" cy="3415030"/>
          </a:xfrm>
          <a:prstGeom prst="rect">
            <a:avLst/>
          </a:prstGeom>
          <a:noFill/>
        </p:spPr>
        <p:txBody>
          <a:bodyPr wrap="none" rtlCol="0">
            <a:spAutoFit/>
          </a:bodyPr>
          <a:lstStyle/>
          <a:p>
            <a:pPr algn="l">
              <a:lnSpc>
                <a:spcPct val="150000"/>
              </a:lnSpc>
            </a:pPr>
            <a:r>
              <a:rPr lang="en-US" altLang="zh-CN"/>
              <a:t>feature: N*128</a:t>
            </a:r>
            <a:r>
              <a:rPr lang="zh-CN" altLang="en-US"/>
              <a:t>的</a:t>
            </a:r>
            <a:r>
              <a:rPr lang="en-US" altLang="zh-CN"/>
              <a:t>feature</a:t>
            </a:r>
            <a:r>
              <a:rPr lang="zh-CN" altLang="en-US"/>
              <a:t>与自身转置矩阵相乘，得到</a:t>
            </a:r>
            <a:r>
              <a:rPr lang="en-US" altLang="zh-CN"/>
              <a:t>N*N</a:t>
            </a:r>
            <a:r>
              <a:rPr lang="zh-CN" altLang="en-US"/>
              <a:t>的自相似性矩阵，</a:t>
            </a:r>
            <a:endParaRPr lang="zh-CN" altLang="en-US"/>
          </a:p>
          <a:p>
            <a:pPr algn="l">
              <a:lnSpc>
                <a:spcPct val="150000"/>
              </a:lnSpc>
            </a:pPr>
            <a:r>
              <a:rPr lang="zh-CN" altLang="en-US"/>
              <a:t>其中 (i, j) 位置的元素表示第 i 个样本与第 j 个样本的相似性。</a:t>
            </a:r>
            <a:endParaRPr lang="zh-CN" altLang="en-US"/>
          </a:p>
          <a:p>
            <a:pPr algn="l">
              <a:lnSpc>
                <a:spcPct val="150000"/>
              </a:lnSpc>
            </a:pPr>
            <a:endParaRPr lang="zh-CN" altLang="en-US"/>
          </a:p>
          <a:p>
            <a:pPr algn="l">
              <a:lnSpc>
                <a:spcPct val="150000"/>
              </a:lnSpc>
            </a:pPr>
            <a:r>
              <a:rPr lang="en-US" altLang="zh-CN"/>
              <a:t>label_matrix: label_matrix 是一个 (N, N) 的布尔类型矩阵，</a:t>
            </a:r>
            <a:endParaRPr lang="en-US" altLang="zh-CN"/>
          </a:p>
          <a:p>
            <a:pPr algn="l">
              <a:lnSpc>
                <a:spcPct val="150000"/>
              </a:lnSpc>
            </a:pPr>
            <a:r>
              <a:rPr lang="en-US" altLang="zh-CN"/>
              <a:t>用于表示目标张量中不同位置的元素是否相等,</a:t>
            </a:r>
            <a:endParaRPr lang="en-US" altLang="zh-CN"/>
          </a:p>
          <a:p>
            <a:pPr algn="l">
              <a:lnSpc>
                <a:spcPct val="150000"/>
              </a:lnSpc>
            </a:pPr>
            <a:r>
              <a:rPr lang="en-US" altLang="zh-CN"/>
              <a:t>其中 label_matrix[i, j] 表示目标张量中第 i 个元素与第 j 个元素是否相等。</a:t>
            </a:r>
            <a:endParaRPr lang="en-US" altLang="zh-CN"/>
          </a:p>
          <a:p>
            <a:pPr algn="l">
              <a:lnSpc>
                <a:spcPct val="150000"/>
              </a:lnSpc>
            </a:pPr>
            <a:endParaRPr lang="en-US" altLang="zh-CN"/>
          </a:p>
          <a:p>
            <a:pPr algn="l">
              <a:lnSpc>
                <a:spcPct val="150000"/>
              </a:lnSpc>
            </a:pPr>
            <a:r>
              <a:rPr lang="en-US" altLang="zh-CN"/>
              <a:t>index_matrix: </a:t>
            </a:r>
            <a:r>
              <a:rPr lang="zh-CN" altLang="en-US"/>
              <a:t>形状为</a:t>
            </a:r>
            <a:r>
              <a:rPr lang="en-US" altLang="zh-CN"/>
              <a:t>N*N</a:t>
            </a:r>
            <a:r>
              <a:rPr lang="zh-CN" altLang="en-US"/>
              <a:t>，对角线为</a:t>
            </a:r>
            <a:r>
              <a:rPr lang="en-US" altLang="zh-CN"/>
              <a:t>1</a:t>
            </a:r>
            <a:endParaRPr lang="en-US" altLang="zh-CN"/>
          </a:p>
        </p:txBody>
      </p:sp>
      <p:pic>
        <p:nvPicPr>
          <p:cNvPr id="6" name="图片 5"/>
          <p:cNvPicPr>
            <a:picLocks noChangeAspect="1"/>
          </p:cNvPicPr>
          <p:nvPr/>
        </p:nvPicPr>
        <p:blipFill>
          <a:blip r:embed="rId3"/>
          <a:stretch>
            <a:fillRect/>
          </a:stretch>
        </p:blipFill>
        <p:spPr>
          <a:xfrm>
            <a:off x="798195" y="894715"/>
            <a:ext cx="9044940" cy="1332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436880" y="1058545"/>
            <a:ext cx="8449310" cy="951865"/>
          </a:xfrm>
          <a:prstGeom prst="rect">
            <a:avLst/>
          </a:prstGeom>
        </p:spPr>
      </p:pic>
      <p:sp>
        <p:nvSpPr>
          <p:cNvPr id="4" name="文本框 3"/>
          <p:cNvSpPr txBox="1"/>
          <p:nvPr/>
        </p:nvSpPr>
        <p:spPr>
          <a:xfrm>
            <a:off x="671195" y="2010410"/>
            <a:ext cx="6753860" cy="368300"/>
          </a:xfrm>
          <a:prstGeom prst="rect">
            <a:avLst/>
          </a:prstGeom>
          <a:noFill/>
        </p:spPr>
        <p:txBody>
          <a:bodyPr wrap="none" rtlCol="0">
            <a:spAutoFit/>
          </a:bodyPr>
          <a:lstStyle/>
          <a:p>
            <a:r>
              <a:rPr lang="zh-CN" altLang="en-US"/>
              <a:t>用自相似矩阵</a:t>
            </a:r>
            <a:r>
              <a:rPr lang="en-US" altLang="zh-CN"/>
              <a:t>feature</a:t>
            </a:r>
            <a:r>
              <a:rPr lang="zh-CN" altLang="en-US"/>
              <a:t>点乘负样本对矩阵，并对</a:t>
            </a:r>
            <a:r>
              <a:rPr lang="en-US" altLang="zh-CN"/>
              <a:t>&lt;1e-6</a:t>
            </a:r>
            <a:r>
              <a:rPr lang="zh-CN" altLang="en-US"/>
              <a:t>的值取负无穷</a:t>
            </a:r>
            <a:endParaRPr lang="zh-CN" altLang="en-US"/>
          </a:p>
        </p:txBody>
      </p:sp>
      <p:pic>
        <p:nvPicPr>
          <p:cNvPr id="5" name="图片 4"/>
          <p:cNvPicPr>
            <a:picLocks noChangeAspect="1"/>
          </p:cNvPicPr>
          <p:nvPr/>
        </p:nvPicPr>
        <p:blipFill>
          <a:blip r:embed="rId4"/>
          <a:stretch>
            <a:fillRect/>
          </a:stretch>
        </p:blipFill>
        <p:spPr>
          <a:xfrm>
            <a:off x="671195" y="2733040"/>
            <a:ext cx="7036435" cy="962660"/>
          </a:xfrm>
          <a:prstGeom prst="rect">
            <a:avLst/>
          </a:prstGeom>
        </p:spPr>
      </p:pic>
      <p:sp>
        <p:nvSpPr>
          <p:cNvPr id="6" name="文本框 5"/>
          <p:cNvSpPr txBox="1"/>
          <p:nvPr/>
        </p:nvSpPr>
        <p:spPr>
          <a:xfrm>
            <a:off x="537845" y="3983355"/>
            <a:ext cx="8998585" cy="368300"/>
          </a:xfrm>
          <a:prstGeom prst="rect">
            <a:avLst/>
          </a:prstGeom>
          <a:noFill/>
        </p:spPr>
        <p:txBody>
          <a:bodyPr wrap="none" rtlCol="0">
            <a:spAutoFit/>
          </a:bodyPr>
          <a:lstStyle/>
          <a:p>
            <a:r>
              <a:rPr lang="zh-CN" altLang="en-US"/>
              <a:t>将</a:t>
            </a:r>
            <a:r>
              <a:rPr lang="en-US" altLang="zh-CN"/>
              <a:t>pred cat</a:t>
            </a:r>
            <a:r>
              <a:rPr lang="zh-CN" altLang="en-US"/>
              <a:t>到</a:t>
            </a:r>
            <a:r>
              <a:rPr lang="en-US" altLang="zh-CN"/>
              <a:t>feature</a:t>
            </a:r>
            <a:r>
              <a:rPr lang="zh-CN" altLang="en-US"/>
              <a:t>矩阵的第一列，乘上</a:t>
            </a:r>
            <a:r>
              <a:rPr lang="en-US" altLang="zh-CN"/>
              <a:t>scale factor</a:t>
            </a:r>
            <a:r>
              <a:rPr lang="zh-CN" altLang="en-US"/>
              <a:t>后经过</a:t>
            </a:r>
            <a:r>
              <a:rPr lang="en-US" altLang="zh-CN"/>
              <a:t>log_softmax</a:t>
            </a:r>
            <a:r>
              <a:rPr lang="zh-CN" altLang="en-US"/>
              <a:t>，最后算</a:t>
            </a:r>
            <a:r>
              <a:rPr lang="en-US" altLang="zh-CN"/>
              <a:t>nll loss</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600075" y="51136"/>
            <a:ext cx="4064000" cy="707886"/>
          </a:xfrm>
          <a:prstGeom prst="rect">
            <a:avLst/>
          </a:prstGeom>
          <a:noFill/>
        </p:spPr>
        <p:txBody>
          <a:bodyPr wrap="square" rtlCol="0">
            <a:spAutoFit/>
          </a:bodyPr>
          <a:lstStyle/>
          <a:p>
            <a:r>
              <a:rPr lang="zh-CN" altLang="en-US" sz="4000" dirty="0"/>
              <a:t>结果</a:t>
            </a:r>
            <a:endParaRPr lang="zh-CN" altLang="en-US" sz="4000" dirty="0"/>
          </a:p>
        </p:txBody>
      </p:sp>
      <p:pic>
        <p:nvPicPr>
          <p:cNvPr id="9" name="图片 8"/>
          <p:cNvPicPr>
            <a:picLocks noChangeAspect="1"/>
          </p:cNvPicPr>
          <p:nvPr/>
        </p:nvPicPr>
        <p:blipFill>
          <a:blip r:embed="rId3"/>
          <a:stretch>
            <a:fillRect/>
          </a:stretch>
        </p:blipFill>
        <p:spPr>
          <a:xfrm>
            <a:off x="600075" y="872505"/>
            <a:ext cx="5238750" cy="5953125"/>
          </a:xfrm>
          <a:prstGeom prst="rect">
            <a:avLst/>
          </a:prstGeom>
        </p:spPr>
      </p:pic>
      <p:pic>
        <p:nvPicPr>
          <p:cNvPr id="13" name="图片 12"/>
          <p:cNvPicPr>
            <a:picLocks noChangeAspect="1"/>
          </p:cNvPicPr>
          <p:nvPr/>
        </p:nvPicPr>
        <p:blipFill>
          <a:blip r:embed="rId4"/>
          <a:stretch>
            <a:fillRect/>
          </a:stretch>
        </p:blipFill>
        <p:spPr>
          <a:xfrm>
            <a:off x="6210300" y="1030700"/>
            <a:ext cx="5381625" cy="5295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367840" y="1058620"/>
            <a:ext cx="5619750" cy="4010025"/>
          </a:xfrm>
          <a:prstGeom prst="rect">
            <a:avLst/>
          </a:prstGeom>
        </p:spPr>
      </p:pic>
      <p:pic>
        <p:nvPicPr>
          <p:cNvPr id="6" name="图片 5"/>
          <p:cNvPicPr>
            <a:picLocks noChangeAspect="1"/>
          </p:cNvPicPr>
          <p:nvPr/>
        </p:nvPicPr>
        <p:blipFill>
          <a:blip r:embed="rId4"/>
          <a:stretch>
            <a:fillRect/>
          </a:stretch>
        </p:blipFill>
        <p:spPr>
          <a:xfrm>
            <a:off x="6014400" y="956618"/>
            <a:ext cx="5876925" cy="5095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60888" y="1100983"/>
            <a:ext cx="10328408" cy="519417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域泛化是指从不同的源域中训练一个模型，该模型可以直接泛化到</a:t>
            </a:r>
            <a:r>
              <a:rPr lang="zh-CN" altLang="en-US" sz="2800" dirty="0">
                <a:solidFill>
                  <a:srgbClr val="000000"/>
                </a:solidFill>
                <a:latin typeface="微软雅黑" panose="020B0503020204020204" pitchFamily="34" charset="-122"/>
                <a:ea typeface="微软雅黑" panose="020B0503020204020204" pitchFamily="34" charset="-122"/>
              </a:rPr>
              <a:t>模型未见</a:t>
            </a:r>
            <a:r>
              <a:rPr lang="zh-CN" altLang="en-US" sz="2800" b="0" i="0" dirty="0">
                <a:solidFill>
                  <a:srgbClr val="000000"/>
                </a:solidFill>
                <a:effectLst/>
                <a:latin typeface="微软雅黑" panose="020B0503020204020204" pitchFamily="34" charset="-122"/>
                <a:ea typeface="微软雅黑" panose="020B0503020204020204" pitchFamily="34" charset="-122"/>
              </a:rPr>
              <a:t>的目标域。</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在本文中，</a:t>
            </a:r>
            <a:r>
              <a:rPr lang="zh-CN" altLang="en-US" sz="2800" dirty="0">
                <a:solidFill>
                  <a:srgbClr val="000000"/>
                </a:solidFill>
                <a:latin typeface="微软雅黑" panose="020B0503020204020204" pitchFamily="34" charset="-122"/>
                <a:ea typeface="微软雅黑" panose="020B0503020204020204" pitchFamily="34" charset="-122"/>
              </a:rPr>
              <a:t>作者</a:t>
            </a:r>
            <a:r>
              <a:rPr lang="zh-CN" altLang="en-US" sz="2800" b="0" i="0" dirty="0">
                <a:solidFill>
                  <a:srgbClr val="000000"/>
                </a:solidFill>
                <a:effectLst/>
                <a:latin typeface="微软雅黑" panose="020B0503020204020204" pitchFamily="34" charset="-122"/>
                <a:ea typeface="微软雅黑" panose="020B0503020204020204" pitchFamily="34" charset="-122"/>
              </a:rPr>
              <a:t>发现直接应用基于对比的方法在域泛化中</a:t>
            </a:r>
            <a:r>
              <a:rPr lang="zh-CN" altLang="en-US" sz="2800" dirty="0">
                <a:solidFill>
                  <a:srgbClr val="000000"/>
                </a:solidFill>
                <a:latin typeface="微软雅黑" panose="020B0503020204020204" pitchFamily="34" charset="-122"/>
                <a:ea typeface="微软雅黑" panose="020B0503020204020204" pitchFamily="34" charset="-122"/>
              </a:rPr>
              <a:t>效果不佳</a:t>
            </a:r>
            <a:r>
              <a:rPr lang="zh-CN" altLang="en-US" sz="2800" b="0" i="0" dirty="0">
                <a:solidFill>
                  <a:srgbClr val="000000"/>
                </a:solidFill>
                <a:effectLst/>
                <a:latin typeface="微软雅黑" panose="020B0503020204020204" pitchFamily="34" charset="-122"/>
                <a:ea typeface="微软雅黑" panose="020B0503020204020204" pitchFamily="34" charset="-122"/>
              </a:rPr>
              <a:t>。作者认为，由于不同域之间存在显著的分布差距，执着于对齐正样本对往往会阻碍模型的泛化。</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为了解决这个问题，提出了一种新的基于代理的对比学习方法，该方法将原始的样本对样本关系替换为代理对样本关系，显著缓解了正对齐问题。</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1043940" y="1058545"/>
            <a:ext cx="6433820" cy="645160"/>
          </a:xfrm>
          <a:prstGeom prst="rect">
            <a:avLst/>
          </a:prstGeom>
          <a:noFill/>
        </p:spPr>
        <p:txBody>
          <a:bodyPr wrap="square" rtlCol="0" anchor="t">
            <a:spAutoFit/>
          </a:bodyPr>
          <a:lstStyle/>
          <a:p>
            <a:r>
              <a:rPr lang="zh-CN" altLang="en-US" dirty="0"/>
              <a:t>传统的基于对比的损失利用样本对间的关系来优化模型，其中来自同类不同域的样本可以被视为正样本对。</a:t>
            </a:r>
            <a:endParaRPr lang="zh-CN" altLang="en-US" dirty="0"/>
          </a:p>
        </p:txBody>
      </p:sp>
      <p:pic>
        <p:nvPicPr>
          <p:cNvPr id="8" name="图片 7"/>
          <p:cNvPicPr>
            <a:picLocks noChangeAspect="1"/>
          </p:cNvPicPr>
          <p:nvPr/>
        </p:nvPicPr>
        <p:blipFill>
          <a:blip r:embed="rId3"/>
          <a:stretch>
            <a:fillRect/>
          </a:stretch>
        </p:blipFill>
        <p:spPr>
          <a:xfrm>
            <a:off x="1362392" y="2392680"/>
            <a:ext cx="2959100" cy="3213100"/>
          </a:xfrm>
          <a:prstGeom prst="rect">
            <a:avLst/>
          </a:prstGeom>
        </p:spPr>
      </p:pic>
      <p:pic>
        <p:nvPicPr>
          <p:cNvPr id="5" name="图片 4"/>
          <p:cNvPicPr>
            <a:picLocks noChangeAspect="1"/>
          </p:cNvPicPr>
          <p:nvPr/>
        </p:nvPicPr>
        <p:blipFill>
          <a:blip r:embed="rId4"/>
          <a:stretch>
            <a:fillRect/>
          </a:stretch>
        </p:blipFill>
        <p:spPr>
          <a:xfrm>
            <a:off x="7477760" y="2255519"/>
            <a:ext cx="3111986" cy="32130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901700" y="2150745"/>
            <a:ext cx="6606540" cy="3326765"/>
          </a:xfrm>
          <a:prstGeom prst="rect">
            <a:avLst/>
          </a:prstGeom>
        </p:spPr>
      </p:pic>
      <p:sp>
        <p:nvSpPr>
          <p:cNvPr id="4" name="文本框 3"/>
          <p:cNvSpPr txBox="1"/>
          <p:nvPr/>
        </p:nvSpPr>
        <p:spPr>
          <a:xfrm>
            <a:off x="1187450" y="894715"/>
            <a:ext cx="9084945" cy="922020"/>
          </a:xfrm>
          <a:prstGeom prst="rect">
            <a:avLst/>
          </a:prstGeom>
          <a:noFill/>
        </p:spPr>
        <p:txBody>
          <a:bodyPr wrap="square" rtlCol="0" anchor="t">
            <a:spAutoFit/>
          </a:bodyPr>
          <a:lstStyle/>
          <a:p>
            <a:r>
              <a:rPr lang="zh-CN" altLang="en-US" dirty="0"/>
              <a:t>为了解决对比学习带来的正对齐问题，作者</a:t>
            </a:r>
            <a:r>
              <a:rPr lang="zh-CN" altLang="en-US" dirty="0"/>
              <a:t>提出从基于代理的方法来解决这个问题。</a:t>
            </a:r>
            <a:endParaRPr lang="zh-CN" altLang="en-US" dirty="0"/>
          </a:p>
          <a:p>
            <a:r>
              <a:rPr lang="zh-CN" altLang="en-US" dirty="0"/>
              <a:t>代理可以被视为子数据集的代表，理想情况下对噪声样本或异常值更具鲁棒性。</a:t>
            </a:r>
            <a:endParaRPr lang="zh-CN" altLang="en-US" dirty="0"/>
          </a:p>
          <a:p>
            <a:r>
              <a:rPr lang="zh-CN" altLang="en-US" dirty="0"/>
              <a:t>一种常见的基于代理的方法是</a:t>
            </a:r>
            <a:r>
              <a:rPr lang="en-US" altLang="zh-CN" dirty="0" err="1"/>
              <a:t>softmax</a:t>
            </a:r>
            <a:r>
              <a:rPr lang="en-US" altLang="zh-CN" dirty="0"/>
              <a:t> CE loss</a:t>
            </a:r>
            <a:r>
              <a:rPr lang="zh-CN" altLang="en-US" dirty="0"/>
              <a:t>，其中代理用于代表类别。</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627380" y="1058545"/>
            <a:ext cx="5892800" cy="3670300"/>
          </a:xfrm>
          <a:prstGeom prst="rect">
            <a:avLst/>
          </a:prstGeom>
        </p:spPr>
      </p:pic>
      <p:pic>
        <p:nvPicPr>
          <p:cNvPr id="6" name="图片 5"/>
          <p:cNvPicPr>
            <a:picLocks noChangeAspect="1"/>
          </p:cNvPicPr>
          <p:nvPr/>
        </p:nvPicPr>
        <p:blipFill>
          <a:blip r:embed="rId4"/>
          <a:stretch>
            <a:fillRect/>
          </a:stretch>
        </p:blipFill>
        <p:spPr>
          <a:xfrm>
            <a:off x="886777" y="5068570"/>
            <a:ext cx="3057525" cy="628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65150" y="1058545"/>
            <a:ext cx="1880235" cy="645160"/>
          </a:xfrm>
          <a:prstGeom prst="rect">
            <a:avLst/>
          </a:prstGeom>
          <a:noFill/>
        </p:spPr>
        <p:txBody>
          <a:bodyPr wrap="none" rtlCol="0">
            <a:spAutoFit/>
          </a:bodyPr>
          <a:lstStyle/>
          <a:p>
            <a:r>
              <a:rPr lang="en-US" altLang="zh-CN"/>
              <a:t>Softmax CE loss</a:t>
            </a:r>
            <a:endParaRPr lang="en-US" altLang="zh-CN"/>
          </a:p>
          <a:p>
            <a:endParaRPr lang="en-US" altLang="zh-CN"/>
          </a:p>
        </p:txBody>
      </p:sp>
      <p:pic>
        <p:nvPicPr>
          <p:cNvPr id="4" name="图片 3"/>
          <p:cNvPicPr>
            <a:picLocks noChangeAspect="1"/>
          </p:cNvPicPr>
          <p:nvPr/>
        </p:nvPicPr>
        <p:blipFill>
          <a:blip r:embed="rId3"/>
          <a:stretch>
            <a:fillRect/>
          </a:stretch>
        </p:blipFill>
        <p:spPr>
          <a:xfrm>
            <a:off x="367665" y="1951990"/>
            <a:ext cx="5422900" cy="11049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636207" y="3057144"/>
                <a:ext cx="5716905" cy="368935"/>
              </a:xfrm>
              <a:prstGeom prst="rect">
                <a:avLst/>
              </a:prstGeom>
              <a:noFill/>
            </p:spPr>
            <p:txBody>
              <a:bodyPr wrap="none" rtlCol="0" anchor="t">
                <a:spAutoFit/>
              </a:bodyPr>
              <a:lstStyle/>
              <a:p>
                <a:pPr algn="l"/>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是目标类别的代理，</a:t>
                </a:r>
                <a:r>
                  <a:rPr lang="en-US" altLang="zh-CN" i="1">
                    <a:latin typeface="DejaVu Math TeX Gyre" panose="02000503000000000000" charset="0"/>
                    <a:cs typeface="DejaVu Math TeX Gyre" panose="02000503000000000000" charset="0"/>
                  </a:rPr>
                  <a:t>z</a:t>
                </a:r>
                <a:r>
                  <a:rPr lang="zh-CN" altLang="en-US" i="1">
                    <a:latin typeface="DejaVu Math TeX Gyre" panose="02000503000000000000" charset="0"/>
                    <a:cs typeface="DejaVu Math TeX Gyre" panose="02000503000000000000" charset="0"/>
                  </a:rPr>
                  <a:t>是由特征提取器</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𝐹</m:t>
                        </m:r>
                      </m:e>
                      <m:sub>
                        <m:r>
                          <a:rPr lang="en-US" altLang="zh-CN" i="1">
                            <a:latin typeface="Cambria Math" panose="02040503050406030204" pitchFamily="18" charset="0"/>
                            <a:cs typeface="DejaVu Math TeX Gyre" panose="02000503000000000000" charset="0"/>
                          </a:rPr>
                          <m:t>𝜃</m:t>
                        </m:r>
                      </m:sub>
                    </m:sSub>
                  </m:oMath>
                </a14:m>
                <a:r>
                  <a:rPr lang="zh-CN" altLang="en-US" i="1">
                    <a:latin typeface="DejaVu Math TeX Gyre" panose="02000503000000000000" charset="0"/>
                    <a:cs typeface="DejaVu Math TeX Gyre" panose="02000503000000000000" charset="0"/>
                  </a:rPr>
                  <a:t>生成的特征</a:t>
                </a:r>
                <a:endParaRPr lang="zh-CN" altLang="en-US" i="1">
                  <a:latin typeface="DejaVu Math TeX Gyre" panose="02000503000000000000" charset="0"/>
                  <a:cs typeface="DejaVu Math TeX Gyre" panose="02000503000000000000"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36207" y="3057144"/>
                <a:ext cx="5716905" cy="368935"/>
              </a:xfrm>
              <a:prstGeom prst="rect">
                <a:avLst/>
              </a:prstGeom>
              <a:blipFill rotWithShape="1">
                <a:blip r:embed="rId4"/>
                <a:stretch>
                  <a:fillRect l="-10" t="-69" r="10" b="69"/>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652462" y="3063191"/>
            <a:ext cx="4486275" cy="1590675"/>
          </a:xfrm>
          <a:prstGeom prst="rect">
            <a:avLst/>
          </a:prstGeom>
        </p:spPr>
      </p:pic>
      <p:pic>
        <p:nvPicPr>
          <p:cNvPr id="6" name="图片 5"/>
          <p:cNvPicPr>
            <a:picLocks noChangeAspect="1"/>
          </p:cNvPicPr>
          <p:nvPr/>
        </p:nvPicPr>
        <p:blipFill>
          <a:blip r:embed="rId4"/>
          <a:stretch>
            <a:fillRect/>
          </a:stretch>
        </p:blipFill>
        <p:spPr>
          <a:xfrm>
            <a:off x="809625" y="1177389"/>
            <a:ext cx="3943350" cy="771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781050" y="1999615"/>
            <a:ext cx="5549900" cy="1041400"/>
          </a:xfrm>
          <a:prstGeom prst="rect">
            <a:avLst/>
          </a:prstGeom>
        </p:spPr>
      </p:pic>
      <p:sp>
        <p:nvSpPr>
          <p:cNvPr id="5" name="文本框 4"/>
          <p:cNvSpPr txBox="1"/>
          <p:nvPr/>
        </p:nvSpPr>
        <p:spPr>
          <a:xfrm>
            <a:off x="565150" y="1058545"/>
            <a:ext cx="2564765" cy="368300"/>
          </a:xfrm>
          <a:prstGeom prst="rect">
            <a:avLst/>
          </a:prstGeom>
          <a:noFill/>
        </p:spPr>
        <p:txBody>
          <a:bodyPr wrap="none" rtlCol="0">
            <a:spAutoFit/>
          </a:bodyPr>
          <a:lstStyle/>
          <a:p>
            <a:pPr algn="l"/>
            <a:r>
              <a:rPr lang="en-US" altLang="zh-CN"/>
              <a:t> contrastive-based loss</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23240" y="1851660"/>
            <a:ext cx="7327900" cy="2603500"/>
          </a:xfrm>
          <a:prstGeom prst="rect">
            <a:avLst/>
          </a:prstGeom>
        </p:spPr>
      </p:pic>
      <p:sp>
        <p:nvSpPr>
          <p:cNvPr id="4" name="文本框 3"/>
          <p:cNvSpPr txBox="1"/>
          <p:nvPr/>
        </p:nvSpPr>
        <p:spPr>
          <a:xfrm>
            <a:off x="854075" y="1258570"/>
            <a:ext cx="4306570" cy="368300"/>
          </a:xfrm>
          <a:prstGeom prst="rect">
            <a:avLst/>
          </a:prstGeom>
          <a:noFill/>
        </p:spPr>
        <p:txBody>
          <a:bodyPr wrap="square" rtlCol="0" anchor="t">
            <a:spAutoFit/>
          </a:bodyPr>
          <a:lstStyle/>
          <a:p>
            <a:r>
              <a:rPr lang="zh-CN" altLang="en-US"/>
              <a:t>Proxy-based Contrastive </a:t>
            </a:r>
            <a:r>
              <a:rPr lang="en-US" altLang="zh-CN"/>
              <a:t>loss</a:t>
            </a:r>
            <a:endParaRPr lang="en-US" altLang="zh-CN"/>
          </a:p>
        </p:txBody>
      </p:sp>
      <mc:AlternateContent xmlns:mc="http://schemas.openxmlformats.org/markup-compatibility/2006">
        <mc:Choice xmlns:a14="http://schemas.microsoft.com/office/drawing/2010/main" Requires="a14">
          <p:sp>
            <p:nvSpPr>
              <p:cNvPr id="5" name="文本框 4"/>
              <p:cNvSpPr txBox="1"/>
              <p:nvPr/>
            </p:nvSpPr>
            <p:spPr>
              <a:xfrm>
                <a:off x="946785" y="4679950"/>
                <a:ext cx="5684520" cy="1209675"/>
              </a:xfrm>
              <a:prstGeom prst="rect">
                <a:avLst/>
              </a:prstGeom>
              <a:noFill/>
            </p:spPr>
            <p:txBody>
              <a:bodyPr wrap="square" rtlCol="0" anchor="t">
                <a:spAutoFit/>
              </a:bodyPr>
              <a:lstStyle/>
              <a:p>
                <a14:m>
                  <m:oMath xmlns:m="http://schemas.openxmlformats.org/officeDocument/2006/math">
                    <m:r>
                      <m:rPr>
                        <m:sty m:val="p"/>
                      </m:rPr>
                      <a:rPr lang="en-US" altLang="zh-CN">
                        <a:latin typeface="Cambria Math" panose="02040503050406030204" pitchFamily="18" charset="0"/>
                        <a:cs typeface="DejaVu Math TeX Gyre" panose="02000503000000000000" charset="0"/>
                      </a:rPr>
                      <m:t>N</m:t>
                    </m:r>
                  </m:oMath>
                </a14:m>
                <a:r>
                  <a:rPr lang="zh-CN" altLang="en-US">
                    <a:latin typeface="DejaVu Math TeX Gyre" panose="02000503000000000000" charset="0"/>
                    <a:cs typeface="DejaVu Math TeX Gyre" panose="02000503000000000000" charset="0"/>
                  </a:rPr>
                  <a:t>是当前</a:t>
                </a:r>
                <a:r>
                  <a:rPr lang="en-US" altLang="zh-CN">
                    <a:latin typeface="DejaVu Math TeX Gyre" panose="02000503000000000000" charset="0"/>
                    <a:cs typeface="DejaVu Math TeX Gyre" panose="02000503000000000000" charset="0"/>
                  </a:rPr>
                  <a:t>batch</a:t>
                </a:r>
                <a:r>
                  <a:rPr lang="zh-CN" altLang="en-US">
                    <a:latin typeface="DejaVu Math TeX Gyre" panose="02000503000000000000" charset="0"/>
                    <a:cs typeface="DejaVu Math TeX Gyre" panose="02000503000000000000" charset="0"/>
                  </a:rPr>
                  <a:t>中样本个数</a:t>
                </a:r>
                <a:endParaRPr lang="zh-CN" altLang="en-US">
                  <a:latin typeface="DejaVu Math TeX Gyre" panose="02000503000000000000" charset="0"/>
                  <a:cs typeface="DejaVu Math TeX Gyre" panose="02000503000000000000" charset="0"/>
                </a:endParaRPr>
              </a:p>
              <a:p>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𝑥</m:t>
                        </m:r>
                      </m:e>
                      <m:sub>
                        <m:r>
                          <a:rPr lang="en-US" altLang="zh-CN" i="1">
                            <a:latin typeface="Cambria Math" panose="02040503050406030204" pitchFamily="18" charset="0"/>
                            <a:cs typeface="DejaVu Math TeX Gyre" panose="02000503000000000000" charset="0"/>
                          </a:rPr>
                          <m:t>𝑖</m:t>
                        </m:r>
                      </m:sub>
                    </m:sSub>
                  </m:oMath>
                </a14:m>
                <a:r>
                  <a:rPr lang="zh-CN" altLang="en-US" i="1">
                    <a:latin typeface="DejaVu Math TeX Gyre" panose="02000503000000000000" charset="0"/>
                    <a:cs typeface="DejaVu Math TeX Gyre" panose="02000503000000000000" charset="0"/>
                  </a:rPr>
                  <a:t>对应类别的代理权重</a:t>
                </a:r>
                <a:endParaRPr lang="zh-CN" altLang="en-US" i="1">
                  <a:latin typeface="DejaVu Math TeX Gyre" panose="02000503000000000000" charset="0"/>
                  <a:cs typeface="DejaVu Math TeX Gyre" panose="02000503000000000000" charset="0"/>
                </a:endParaRPr>
              </a:p>
              <a:p>
                <a:r>
                  <a:rPr lang="en-US" altLang="zh-CN" i="1">
                    <a:latin typeface="DejaVu Math TeX Gyre" panose="02000503000000000000" charset="0"/>
                    <a:cs typeface="DejaVu Math TeX Gyre" panose="02000503000000000000" charset="0"/>
                  </a:rPr>
                  <a:t>C</a:t>
                </a:r>
                <a:r>
                  <a:rPr lang="zh-CN" altLang="en-US" i="1">
                    <a:latin typeface="DejaVu Math TeX Gyre" panose="02000503000000000000" charset="0"/>
                    <a:cs typeface="DejaVu Math TeX Gyre" panose="02000503000000000000" charset="0"/>
                  </a:rPr>
                  <a:t>是类别数</a:t>
                </a:r>
                <a:endParaRPr lang="zh-CN" altLang="en-US" i="1">
                  <a:latin typeface="DejaVu Math TeX Gyre" panose="02000503000000000000" charset="0"/>
                  <a:cs typeface="DejaVu Math TeX Gyre" panose="02000503000000000000" charset="0"/>
                </a:endParaRPr>
              </a:p>
              <a:p>
                <a:r>
                  <a:rPr lang="en-US" altLang="zh-CN" i="1">
                    <a:latin typeface="DejaVu Math TeX Gyre" panose="02000503000000000000" charset="0"/>
                    <a:cs typeface="DejaVu Math TeX Gyre" panose="02000503000000000000" charset="0"/>
                  </a:rPr>
                  <a:t>K</a:t>
                </a:r>
                <a:r>
                  <a:rPr lang="zh-CN" altLang="en-US" i="1">
                    <a:latin typeface="DejaVu Math TeX Gyre" panose="02000503000000000000" charset="0"/>
                    <a:cs typeface="DejaVu Math TeX Gyre" panose="02000503000000000000" charset="0"/>
                  </a:rPr>
                  <a:t>是</a:t>
                </a:r>
                <a14:m>
                  <m:oMath xmlns:m="http://schemas.openxmlformats.org/officeDocument/2006/math">
                    <m:r>
                      <a:rPr lang="zh-CN" altLang="en-US" i="1">
                        <a:latin typeface="Cambria Math" panose="02040503050406030204" pitchFamily="18" charset="0"/>
                        <a:cs typeface="DejaVu Math TeX Gyre" panose="02000503000000000000" charset="0"/>
                      </a:rPr>
                      <m:t>基于</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𝑥</m:t>
                        </m:r>
                      </m:e>
                      <m:sub>
                        <m:r>
                          <a:rPr lang="en-US" altLang="zh-CN" i="1">
                            <a:latin typeface="Cambria Math" panose="02040503050406030204" pitchFamily="18" charset="0"/>
                            <a:cs typeface="DejaVu Math TeX Gyre" panose="02000503000000000000" charset="0"/>
                          </a:rPr>
                          <m:t>𝑖</m:t>
                        </m:r>
                      </m:sub>
                    </m:sSub>
                  </m:oMath>
                </a14:m>
                <a:r>
                  <a:rPr lang="zh-CN" altLang="en-US" i="1">
                    <a:latin typeface="DejaVu Math TeX Gyre" panose="02000503000000000000" charset="0"/>
                    <a:cs typeface="DejaVu Math TeX Gyre" panose="02000503000000000000" charset="0"/>
                  </a:rPr>
                  <a:t>的负样本对个数</a:t>
                </a:r>
                <a:endParaRPr lang="zh-CN" altLang="en-US" i="1">
                  <a:latin typeface="DejaVu Math TeX Gyre" panose="02000503000000000000" charset="0"/>
                  <a:cs typeface="DejaVu Math TeX Gyre" panose="02000503000000000000"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946785" y="4679950"/>
                <a:ext cx="5684520" cy="1209675"/>
              </a:xfrm>
              <a:prstGeom prst="rect">
                <a:avLst/>
              </a:prstGeom>
              <a:blipFill rotWithShape="1">
                <a:blip r:embed="rId4"/>
                <a:stretch>
                  <a:fillRect b="-3045"/>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1860</Words>
  <Application>WPS 演示</Application>
  <PresentationFormat>宽屏</PresentationFormat>
  <Paragraphs>97</Paragraphs>
  <Slides>18</Slides>
  <Notes>18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宋体</vt:lpstr>
      <vt:lpstr>Wingdings</vt:lpstr>
      <vt:lpstr>Calibri</vt:lpstr>
      <vt:lpstr>Helvetica Neue</vt:lpstr>
      <vt:lpstr>Times New Roman Regular</vt:lpstr>
      <vt:lpstr>微软雅黑</vt:lpstr>
      <vt:lpstr>汉仪旗黑</vt:lpstr>
      <vt:lpstr>Cambria Math</vt:lpstr>
      <vt:lpstr>DejaVu Math TeX Gyre</vt:lpstr>
      <vt:lpstr>汉仪书宋二KW</vt:lpstr>
      <vt:lpstr>Kingsoft Math</vt:lpstr>
      <vt:lpstr>宋体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MarvinTheBot</cp:lastModifiedBy>
  <cp:revision>15</cp:revision>
  <dcterms:created xsi:type="dcterms:W3CDTF">2023-12-07T01:47:51Z</dcterms:created>
  <dcterms:modified xsi:type="dcterms:W3CDTF">2023-12-07T01:47:51Z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EE67AECF73DA5E74112670659BFEB0DC_41</vt:lpwstr>
  </property>
</Properties>
</file>