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5765800" cy="3600450"/>
  <p:notesSz cx="5765800" cy="36004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116139"/>
            <a:ext cx="4900930" cy="756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016252"/>
            <a:ext cx="4036060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22C72"/>
                </a:solidFill>
                <a:latin typeface="Cambria"/>
                <a:cs typeface="Cambria"/>
              </a:defRPr>
            </a:lvl1pPr>
          </a:lstStyle>
          <a:p>
            <a:pPr marL="9461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22C72"/>
                </a:solidFill>
                <a:latin typeface="Cambria"/>
                <a:cs typeface="Cambria"/>
              </a:defRPr>
            </a:lvl1pPr>
          </a:lstStyle>
          <a:p>
            <a:pPr marL="9461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22C72"/>
                </a:solidFill>
                <a:latin typeface="Cambria"/>
                <a:cs typeface="Cambria"/>
              </a:defRPr>
            </a:lvl1pPr>
          </a:lstStyle>
          <a:p>
            <a:pPr marL="9461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600450"/>
          </a:xfrm>
          <a:custGeom>
            <a:avLst/>
            <a:gdLst/>
            <a:ahLst/>
            <a:cxnLst/>
            <a:rect l="l" t="t" r="r" b="b"/>
            <a:pathLst>
              <a:path w="5760085" h="3600450">
                <a:moveTo>
                  <a:pt x="5759996" y="0"/>
                </a:moveTo>
                <a:lnTo>
                  <a:pt x="0" y="0"/>
                </a:lnTo>
                <a:lnTo>
                  <a:pt x="0" y="3600005"/>
                </a:lnTo>
                <a:lnTo>
                  <a:pt x="5759996" y="3600005"/>
                </a:lnTo>
                <a:lnTo>
                  <a:pt x="5759996" y="0"/>
                </a:lnTo>
                <a:close/>
              </a:path>
            </a:pathLst>
          </a:custGeom>
          <a:solidFill>
            <a:srgbClr val="722C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22C72"/>
                </a:solidFill>
                <a:latin typeface="Cambria"/>
                <a:cs typeface="Cambria"/>
              </a:defRPr>
            </a:lvl1pPr>
          </a:lstStyle>
          <a:p>
            <a:pPr marL="9461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22C72"/>
                </a:solidFill>
                <a:latin typeface="Cambria"/>
                <a:cs typeface="Cambria"/>
              </a:defRPr>
            </a:lvl1pPr>
          </a:lstStyle>
          <a:p>
            <a:pPr marL="9461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60045" cy="354965"/>
          </a:xfrm>
          <a:custGeom>
            <a:avLst/>
            <a:gdLst/>
            <a:ahLst/>
            <a:cxnLst/>
            <a:rect l="l" t="t" r="r" b="b"/>
            <a:pathLst>
              <a:path w="360045" h="354965">
                <a:moveTo>
                  <a:pt x="0" y="354660"/>
                </a:moveTo>
                <a:lnTo>
                  <a:pt x="0" y="0"/>
                </a:lnTo>
                <a:lnTo>
                  <a:pt x="359994" y="0"/>
                </a:lnTo>
                <a:lnTo>
                  <a:pt x="359994" y="354660"/>
                </a:lnTo>
                <a:lnTo>
                  <a:pt x="0" y="354660"/>
                </a:lnTo>
                <a:close/>
              </a:path>
            </a:pathLst>
          </a:custGeom>
          <a:solidFill>
            <a:srgbClr val="C593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59994" y="0"/>
            <a:ext cx="5400040" cy="354965"/>
          </a:xfrm>
          <a:custGeom>
            <a:avLst/>
            <a:gdLst/>
            <a:ahLst/>
            <a:cxnLst/>
            <a:rect l="l" t="t" r="r" b="b"/>
            <a:pathLst>
              <a:path w="5400040" h="354965">
                <a:moveTo>
                  <a:pt x="0" y="354660"/>
                </a:moveTo>
                <a:lnTo>
                  <a:pt x="0" y="0"/>
                </a:lnTo>
                <a:lnTo>
                  <a:pt x="5400001" y="0"/>
                </a:lnTo>
                <a:lnTo>
                  <a:pt x="5400001" y="354660"/>
                </a:lnTo>
                <a:lnTo>
                  <a:pt x="0" y="354660"/>
                </a:lnTo>
                <a:close/>
              </a:path>
            </a:pathLst>
          </a:custGeom>
          <a:solidFill>
            <a:srgbClr val="722C7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86836" y="56136"/>
            <a:ext cx="301711" cy="23802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4000" y="114508"/>
            <a:ext cx="575403" cy="1203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303" y="44930"/>
            <a:ext cx="31438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564" y="1082951"/>
            <a:ext cx="5163185" cy="101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348418"/>
            <a:ext cx="1845056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348418"/>
            <a:ext cx="1326134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53138" y="3418315"/>
            <a:ext cx="347979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22C72"/>
                </a:solidFill>
                <a:latin typeface="Cambria"/>
                <a:cs typeface="Cambria"/>
              </a:defRPr>
            </a:lvl1pPr>
          </a:lstStyle>
          <a:p>
            <a:pPr marL="9461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jpg"/><Relationship Id="rId10" Type="http://schemas.openxmlformats.org/officeDocument/2006/relationships/image" Target="../media/image15.jp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jp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jpg"/><Relationship Id="rId11" Type="http://schemas.openxmlformats.org/officeDocument/2006/relationships/image" Target="../media/image29.jpg"/><Relationship Id="rId12" Type="http://schemas.openxmlformats.org/officeDocument/2006/relationships/image" Target="../media/image30.jpg"/><Relationship Id="rId13" Type="http://schemas.openxmlformats.org/officeDocument/2006/relationships/image" Target="../media/image31.jpg"/><Relationship Id="rId14" Type="http://schemas.openxmlformats.org/officeDocument/2006/relationships/image" Target="../media/image32.png"/><Relationship Id="rId15" Type="http://schemas.openxmlformats.org/officeDocument/2006/relationships/image" Target="../media/image33.jpg"/><Relationship Id="rId16" Type="http://schemas.openxmlformats.org/officeDocument/2006/relationships/image" Target="../media/image3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30"/>
            <a:ext cx="5752533" cy="358341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11264" y="818832"/>
            <a:ext cx="5137785" cy="255270"/>
          </a:xfrm>
          <a:custGeom>
            <a:avLst/>
            <a:gdLst/>
            <a:ahLst/>
            <a:cxnLst/>
            <a:rect l="l" t="t" r="r" b="b"/>
            <a:pathLst>
              <a:path w="5137785" h="255269">
                <a:moveTo>
                  <a:pt x="5137467" y="0"/>
                </a:moveTo>
                <a:lnTo>
                  <a:pt x="0" y="0"/>
                </a:lnTo>
                <a:lnTo>
                  <a:pt x="0" y="254800"/>
                </a:lnTo>
                <a:lnTo>
                  <a:pt x="5137467" y="254800"/>
                </a:lnTo>
                <a:lnTo>
                  <a:pt x="5137467" y="0"/>
                </a:lnTo>
                <a:close/>
              </a:path>
            </a:pathLst>
          </a:custGeom>
          <a:solidFill>
            <a:srgbClr val="B3D7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11264" y="812886"/>
            <a:ext cx="5137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mbria"/>
                <a:cs typeface="Cambria"/>
              </a:rPr>
              <a:t>Implicit</a:t>
            </a:r>
            <a:r>
              <a:rPr dirty="0" sz="1200" spc="1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hard</a:t>
            </a:r>
            <a:r>
              <a:rPr dirty="0" sz="1200" spc="1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pair</a:t>
            </a:r>
            <a:r>
              <a:rPr dirty="0" sz="1200" spc="114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mining</a:t>
            </a:r>
            <a:r>
              <a:rPr dirty="0" sz="1200" spc="1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in</a:t>
            </a:r>
            <a:r>
              <a:rPr dirty="0" sz="1200" spc="1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contrastive</a:t>
            </a:r>
            <a:r>
              <a:rPr dirty="0" sz="1200" spc="114">
                <a:latin typeface="Cambria"/>
                <a:cs typeface="Cambria"/>
              </a:rPr>
              <a:t> </a:t>
            </a:r>
            <a:r>
              <a:rPr dirty="0" sz="1200" spc="-20">
                <a:latin typeface="Cambria"/>
                <a:cs typeface="Cambria"/>
              </a:rPr>
              <a:t>loss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15493" y="1067307"/>
            <a:ext cx="5129530" cy="45085"/>
          </a:xfrm>
          <a:custGeom>
            <a:avLst/>
            <a:gdLst/>
            <a:ahLst/>
            <a:cxnLst/>
            <a:rect l="l" t="t" r="r" b="b"/>
            <a:pathLst>
              <a:path w="5129530" h="45084">
                <a:moveTo>
                  <a:pt x="5129009" y="0"/>
                </a:moveTo>
                <a:lnTo>
                  <a:pt x="0" y="0"/>
                </a:lnTo>
                <a:lnTo>
                  <a:pt x="0" y="44500"/>
                </a:lnTo>
                <a:lnTo>
                  <a:pt x="5129009" y="44500"/>
                </a:lnTo>
                <a:lnTo>
                  <a:pt x="5129009" y="0"/>
                </a:lnTo>
                <a:close/>
              </a:path>
            </a:pathLst>
          </a:custGeom>
          <a:solidFill>
            <a:srgbClr val="EEF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66458" y="1162374"/>
            <a:ext cx="4108450" cy="7346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C59321"/>
              </a:buClr>
              <a:buFont typeface="Verdana"/>
              <a:buChar char="•"/>
              <a:tabLst>
                <a:tab pos="170180" algn="l"/>
              </a:tabLst>
            </a:pPr>
            <a:r>
              <a:rPr dirty="0" sz="1000">
                <a:latin typeface="Cambria"/>
                <a:cs typeface="Cambria"/>
              </a:rPr>
              <a:t>By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controlling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 i="1">
                <a:latin typeface="DejaVu Sans Condensed"/>
                <a:cs typeface="DejaVu Sans Condensed"/>
              </a:rPr>
              <a:t>α</a:t>
            </a:r>
            <a:r>
              <a:rPr dirty="0" sz="1000">
                <a:latin typeface="Cambria"/>
                <a:cs typeface="Cambria"/>
              </a:rPr>
              <a:t>,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contrastive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loss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implicitly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conduct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hard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pair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mining.</a:t>
            </a:r>
            <a:endParaRPr sz="1000">
              <a:latin typeface="Cambria"/>
              <a:cs typeface="Cambria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C59321"/>
              </a:buClr>
              <a:buFont typeface="Verdana"/>
              <a:buChar char="•"/>
              <a:tabLst>
                <a:tab pos="170180" algn="l"/>
              </a:tabLst>
            </a:pPr>
            <a:r>
              <a:rPr dirty="0" sz="1000">
                <a:latin typeface="Cambria"/>
                <a:cs typeface="Cambria"/>
              </a:rPr>
              <a:t>Sufficient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pairs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guarantee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the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performance.</a:t>
            </a:r>
            <a:endParaRPr sz="1000">
              <a:latin typeface="Cambria"/>
              <a:cs typeface="Cambria"/>
            </a:endParaRPr>
          </a:p>
          <a:p>
            <a:pPr algn="ctr" marR="899794">
              <a:lnSpc>
                <a:spcPct val="100000"/>
              </a:lnSpc>
              <a:spcBef>
                <a:spcPts val="555"/>
              </a:spcBef>
            </a:pPr>
            <a:r>
              <a:rPr dirty="0" sz="1200" spc="-7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018855" y="1927898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 h="0">
                <a:moveTo>
                  <a:pt x="0" y="0"/>
                </a:moveTo>
                <a:lnTo>
                  <a:pt x="95529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681492" y="1892424"/>
            <a:ext cx="4445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35" i="1">
                <a:latin typeface="DejaVu Sans Condensed"/>
                <a:cs typeface="DejaVu Sans Condensed"/>
              </a:rPr>
              <a:t>α</a:t>
            </a:r>
            <a:r>
              <a:rPr dirty="0" sz="800" spc="135" i="1">
                <a:latin typeface="DejaVu Sans"/>
                <a:cs typeface="DejaVu Sans"/>
              </a:rPr>
              <a:t>→∞</a:t>
            </a:r>
            <a:r>
              <a:rPr dirty="0" sz="800" spc="70" i="1">
                <a:latin typeface="DejaVu Sans"/>
                <a:cs typeface="DejaVu Sans"/>
              </a:rPr>
              <a:t> </a:t>
            </a:r>
            <a:r>
              <a:rPr dirty="0" baseline="-4629" sz="1800" spc="-15" i="1">
                <a:latin typeface="Arial"/>
                <a:cs typeface="Arial"/>
              </a:rPr>
              <a:t>α</a:t>
            </a:r>
            <a:endParaRPr baseline="-4629"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62227" y="1801327"/>
            <a:ext cx="14255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985519" algn="l"/>
              </a:tabLst>
            </a:pPr>
            <a:r>
              <a:rPr dirty="0" sz="1200" spc="95" i="1">
                <a:latin typeface="Verdana"/>
                <a:cs typeface="Verdana"/>
              </a:rPr>
              <a:t>L</a:t>
            </a:r>
            <a:r>
              <a:rPr dirty="0" baseline="-13888" sz="1200" spc="142">
                <a:latin typeface="Georgia"/>
                <a:cs typeface="Georgia"/>
              </a:rPr>
              <a:t>CL</a:t>
            </a:r>
            <a:r>
              <a:rPr dirty="0" baseline="-13888" sz="1200" spc="277">
                <a:latin typeface="Georgia"/>
                <a:cs typeface="Georgia"/>
              </a:rPr>
              <a:t> </a:t>
            </a:r>
            <a:r>
              <a:rPr dirty="0" sz="1200" spc="229">
                <a:latin typeface="Times New Roman"/>
                <a:cs typeface="Times New Roman"/>
              </a:rPr>
              <a:t>=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lim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65" i="1">
                <a:latin typeface="Verdana"/>
                <a:cs typeface="Verdana"/>
              </a:rPr>
              <a:t>−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log(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69653" y="1688970"/>
            <a:ext cx="7404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exp(</a:t>
            </a:r>
            <a:r>
              <a:rPr dirty="0" sz="1200" i="1">
                <a:latin typeface="Arial"/>
                <a:cs typeface="Arial"/>
              </a:rPr>
              <a:t>α</a:t>
            </a:r>
            <a:r>
              <a:rPr dirty="0" sz="1200" spc="25" i="1">
                <a:latin typeface="Arial"/>
                <a:cs typeface="Arial"/>
              </a:rPr>
              <a:t>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80" i="1">
                <a:latin typeface="Verdana"/>
                <a:cs typeface="Verdana"/>
              </a:rPr>
              <a:t> </a:t>
            </a:r>
            <a:r>
              <a:rPr dirty="0" sz="1200" spc="-25" i="1">
                <a:latin typeface="Palatino Linotype"/>
                <a:cs typeface="Palatino Linotype"/>
              </a:rPr>
              <a:t>s</a:t>
            </a:r>
            <a:r>
              <a:rPr dirty="0" baseline="-13888" sz="1200" spc="-37" i="1">
                <a:latin typeface="Palatino Linotype"/>
                <a:cs typeface="Palatino Linotype"/>
              </a:rPr>
              <a:t>p</a:t>
            </a:r>
            <a:r>
              <a:rPr dirty="0" sz="1200" spc="-2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564980" y="1927898"/>
            <a:ext cx="1924685" cy="0"/>
          </a:xfrm>
          <a:custGeom>
            <a:avLst/>
            <a:gdLst/>
            <a:ahLst/>
            <a:cxnLst/>
            <a:rect l="l" t="t" r="r" b="b"/>
            <a:pathLst>
              <a:path w="1924685" h="0">
                <a:moveTo>
                  <a:pt x="0" y="0"/>
                </a:moveTo>
                <a:lnTo>
                  <a:pt x="1924177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101454" y="2011373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p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52280" y="1937991"/>
            <a:ext cx="8388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exp(</a:t>
            </a:r>
            <a:r>
              <a:rPr dirty="0" sz="1200" i="1">
                <a:latin typeface="Arial"/>
                <a:cs typeface="Arial"/>
              </a:rPr>
              <a:t>α</a:t>
            </a:r>
            <a:r>
              <a:rPr dirty="0" sz="1200" spc="-25" i="1">
                <a:latin typeface="Arial"/>
                <a:cs typeface="Arial"/>
              </a:rPr>
              <a:t>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125" i="1">
                <a:latin typeface="Verdana"/>
                <a:cs typeface="Verdana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s</a:t>
            </a:r>
            <a:r>
              <a:rPr dirty="0" sz="1200" spc="200" i="1">
                <a:latin typeface="Palatino Linotype"/>
                <a:cs typeface="Palatino Linotype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8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99320" y="1824111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15"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59581" y="1914790"/>
            <a:ext cx="850265" cy="265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44"/>
              </a:lnSpc>
              <a:spcBef>
                <a:spcPts val="95"/>
              </a:spcBef>
              <a:tabLst>
                <a:tab pos="808990" algn="l"/>
              </a:tabLst>
            </a:pPr>
            <a:r>
              <a:rPr dirty="0" sz="800" spc="-75" i="1">
                <a:latin typeface="Palatino Linotype"/>
                <a:cs typeface="Palatino Linotype"/>
              </a:rPr>
              <a:t>N</a:t>
            </a:r>
            <a:r>
              <a:rPr dirty="0" sz="800" spc="-75" i="1">
                <a:latin typeface="DejaVu Sans"/>
                <a:cs typeface="DejaVu Sans"/>
              </a:rPr>
              <a:t>—</a:t>
            </a:r>
            <a:r>
              <a:rPr dirty="0" sz="800" spc="-50">
                <a:latin typeface="Cambria"/>
                <a:cs typeface="Cambria"/>
              </a:rPr>
              <a:t>1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baseline="3472" sz="1200" spc="-75" i="1">
                <a:latin typeface="Palatino Linotype"/>
                <a:cs typeface="Palatino Linotype"/>
              </a:rPr>
              <a:t>j</a:t>
            </a:r>
            <a:endParaRPr baseline="3472" sz="1200">
              <a:latin typeface="Palatino Linotype"/>
              <a:cs typeface="Palatino Linotype"/>
            </a:endParaRPr>
          </a:p>
          <a:p>
            <a:pPr marL="12700">
              <a:lnSpc>
                <a:spcPts val="944"/>
              </a:lnSpc>
            </a:pPr>
            <a:r>
              <a:rPr dirty="0" sz="800" spc="-25" i="1">
                <a:latin typeface="Palatino Linotype"/>
                <a:cs typeface="Palatino Linotype"/>
              </a:rPr>
              <a:t>j</a:t>
            </a:r>
            <a:r>
              <a:rPr dirty="0" sz="800" spc="-25">
                <a:latin typeface="Georgia"/>
                <a:cs typeface="Georgia"/>
              </a:rPr>
              <a:t>=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56036" y="2011107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n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06850" y="1937991"/>
            <a:ext cx="6953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exp(</a:t>
            </a:r>
            <a:r>
              <a:rPr dirty="0" sz="1200" i="1">
                <a:latin typeface="Arial"/>
                <a:cs typeface="Arial"/>
              </a:rPr>
              <a:t>α</a:t>
            </a:r>
            <a:r>
              <a:rPr dirty="0" sz="1200" spc="-20" i="1">
                <a:latin typeface="Arial"/>
                <a:cs typeface="Arial"/>
              </a:rPr>
              <a:t>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120" i="1">
                <a:latin typeface="Verdana"/>
                <a:cs typeface="Verdana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s</a:t>
            </a:r>
            <a:r>
              <a:rPr dirty="0" sz="1200" spc="270" i="1">
                <a:latin typeface="Palatino Linotype"/>
                <a:cs typeface="Palatino Linotype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76457" y="1801327"/>
            <a:ext cx="831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15959" y="2223627"/>
            <a:ext cx="1016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018855" y="246255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 h="0">
                <a:moveTo>
                  <a:pt x="0" y="0"/>
                </a:moveTo>
                <a:lnTo>
                  <a:pt x="95529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681492" y="2427081"/>
            <a:ext cx="4445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35" i="1">
                <a:latin typeface="DejaVu Sans Condensed"/>
                <a:cs typeface="DejaVu Sans Condensed"/>
              </a:rPr>
              <a:t>α</a:t>
            </a:r>
            <a:r>
              <a:rPr dirty="0" sz="800" spc="135" i="1">
                <a:latin typeface="DejaVu Sans"/>
                <a:cs typeface="DejaVu Sans"/>
              </a:rPr>
              <a:t>→∞</a:t>
            </a:r>
            <a:r>
              <a:rPr dirty="0" sz="800" spc="70" i="1">
                <a:latin typeface="DejaVu Sans"/>
                <a:cs typeface="DejaVu Sans"/>
              </a:rPr>
              <a:t> </a:t>
            </a:r>
            <a:r>
              <a:rPr dirty="0" baseline="-4629" sz="1800" spc="-15" i="1">
                <a:latin typeface="Arial"/>
                <a:cs typeface="Arial"/>
              </a:rPr>
              <a:t>α</a:t>
            </a:r>
            <a:endParaRPr baseline="-4629" sz="18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/19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2637688" y="2196806"/>
            <a:ext cx="241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75" i="1">
                <a:latin typeface="Palatino Linotype"/>
                <a:cs typeface="Palatino Linotype"/>
              </a:rPr>
              <a:t>N</a:t>
            </a:r>
            <a:r>
              <a:rPr dirty="0" sz="800" spc="-75" i="1">
                <a:latin typeface="DejaVu Sans"/>
                <a:cs typeface="DejaVu Sans"/>
              </a:rPr>
              <a:t>—</a:t>
            </a:r>
            <a:r>
              <a:rPr dirty="0" sz="800" spc="-5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635846" y="2191750"/>
            <a:ext cx="2451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980"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664307" y="2568548"/>
            <a:ext cx="187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latin typeface="Palatino Linotype"/>
                <a:cs typeface="Palatino Linotype"/>
              </a:rPr>
              <a:t>j</a:t>
            </a:r>
            <a:r>
              <a:rPr dirty="0" sz="800" spc="-25">
                <a:latin typeface="Georgia"/>
                <a:cs typeface="Georgia"/>
              </a:rPr>
              <a:t>=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77806" y="2306369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j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377806" y="2409379"/>
            <a:ext cx="3835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9405" algn="l"/>
              </a:tabLst>
            </a:pPr>
            <a:r>
              <a:rPr dirty="0" sz="800" spc="-50" i="1">
                <a:latin typeface="Palatino Linotype"/>
                <a:cs typeface="Palatino Linotype"/>
              </a:rPr>
              <a:t>n</a:t>
            </a:r>
            <a:r>
              <a:rPr dirty="0" sz="800" i="1">
                <a:latin typeface="Palatino Linotype"/>
                <a:cs typeface="Palatino Linotype"/>
              </a:rPr>
              <a:t>	</a:t>
            </a:r>
            <a:r>
              <a:rPr dirty="0" sz="800" spc="-50" i="1">
                <a:latin typeface="Palatino Linotype"/>
                <a:cs typeface="Palatino Linotype"/>
              </a:rPr>
              <a:t>p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498384" y="2335984"/>
            <a:ext cx="24428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715" algn="l"/>
                <a:tab pos="1394460" algn="l"/>
              </a:tabLst>
            </a:pPr>
            <a:r>
              <a:rPr dirty="0" sz="1200" spc="229">
                <a:latin typeface="Times New Roman"/>
                <a:cs typeface="Times New Roman"/>
              </a:rPr>
              <a:t>=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lim</a:t>
            </a:r>
            <a:r>
              <a:rPr dirty="0" sz="1200">
                <a:latin typeface="Times New Roman"/>
                <a:cs typeface="Times New Roman"/>
              </a:rPr>
              <a:t>	log(</a:t>
            </a:r>
            <a:r>
              <a:rPr dirty="0" sz="1200">
                <a:latin typeface="Cambria"/>
                <a:cs typeface="Cambria"/>
              </a:rPr>
              <a:t>1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180">
                <a:latin typeface="Times New Roman"/>
                <a:cs typeface="Times New Roman"/>
              </a:rPr>
              <a:t>+</a:t>
            </a:r>
            <a:r>
              <a:rPr dirty="0" sz="1200">
                <a:latin typeface="Times New Roman"/>
                <a:cs typeface="Times New Roman"/>
              </a:rPr>
              <a:t>	exp(</a:t>
            </a:r>
            <a:r>
              <a:rPr dirty="0" sz="1200" i="1">
                <a:latin typeface="Arial"/>
                <a:cs typeface="Arial"/>
              </a:rPr>
              <a:t>α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 i="1">
                <a:latin typeface="Palatino Linotype"/>
                <a:cs typeface="Palatino Linotype"/>
              </a:rPr>
              <a:t>s</a:t>
            </a:r>
            <a:r>
              <a:rPr dirty="0" sz="1200" spc="130" i="1">
                <a:latin typeface="Palatino Linotype"/>
                <a:cs typeface="Palatino Linotype"/>
              </a:rPr>
              <a:t>  </a:t>
            </a:r>
            <a:r>
              <a:rPr dirty="0" sz="1200" spc="-65" i="1">
                <a:latin typeface="Verdana"/>
                <a:cs typeface="Verdana"/>
              </a:rPr>
              <a:t>−</a:t>
            </a:r>
            <a:r>
              <a:rPr dirty="0" sz="1200" spc="-120" i="1">
                <a:latin typeface="Verdana"/>
                <a:cs typeface="Verdana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s</a:t>
            </a:r>
            <a:r>
              <a:rPr dirty="0" sz="1200" spc="215" i="1">
                <a:latin typeface="Palatino Linotype"/>
                <a:cs typeface="Palatino Linotype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)))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058542" y="2838410"/>
            <a:ext cx="51498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9405" algn="l"/>
              </a:tabLst>
            </a:pPr>
            <a:r>
              <a:rPr dirty="0" sz="800" spc="-50" i="1">
                <a:latin typeface="Palatino Linotype"/>
                <a:cs typeface="Palatino Linotype"/>
              </a:rPr>
              <a:t>n</a:t>
            </a:r>
            <a:r>
              <a:rPr dirty="0" sz="800" i="1">
                <a:latin typeface="Palatino Linotype"/>
                <a:cs typeface="Palatino Linotype"/>
              </a:rPr>
              <a:t>	p</a:t>
            </a:r>
            <a:r>
              <a:rPr dirty="0" sz="800" spc="170" i="1">
                <a:latin typeface="Palatino Linotype"/>
                <a:cs typeface="Palatino Linotype"/>
              </a:rPr>
              <a:t> </a:t>
            </a:r>
            <a:r>
              <a:rPr dirty="0" sz="800" spc="85">
                <a:latin typeface="Georgia"/>
                <a:cs typeface="Georgia"/>
              </a:rPr>
              <a:t>+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72984" y="2765028"/>
            <a:ext cx="11734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229">
                <a:latin typeface="Times New Roman"/>
                <a:cs typeface="Times New Roman"/>
              </a:rPr>
              <a:t>=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max[</a:t>
            </a:r>
            <a:r>
              <a:rPr dirty="0" sz="1200" i="1">
                <a:latin typeface="Palatino Linotype"/>
                <a:cs typeface="Palatino Linotype"/>
              </a:rPr>
              <a:t>s</a:t>
            </a:r>
            <a:r>
              <a:rPr dirty="0" baseline="45138" sz="1200" i="1">
                <a:latin typeface="Palatino Linotype"/>
                <a:cs typeface="Palatino Linotype"/>
              </a:rPr>
              <a:t>j</a:t>
            </a:r>
            <a:r>
              <a:rPr dirty="0" baseline="45138" sz="1200" spc="480" i="1">
                <a:latin typeface="Palatino Linotype"/>
                <a:cs typeface="Palatino Linotype"/>
              </a:rPr>
              <a:t> </a:t>
            </a:r>
            <a:r>
              <a:rPr dirty="0" sz="1200" spc="-65" i="1">
                <a:latin typeface="Verdana"/>
                <a:cs typeface="Verdana"/>
              </a:rPr>
              <a:t>−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s</a:t>
            </a:r>
            <a:r>
              <a:rPr dirty="0" sz="1200" spc="135" i="1">
                <a:latin typeface="Palatino Linotype"/>
                <a:cs typeface="Palatino Linotype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]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 spc="-50" i="1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210263" y="2229533"/>
            <a:ext cx="2025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Cambria"/>
                <a:cs typeface="Cambria"/>
              </a:rPr>
              <a:t>(3)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Hard</a:t>
            </a:r>
            <a:r>
              <a:rPr dirty="0" spc="110"/>
              <a:t> </a:t>
            </a:r>
            <a:r>
              <a:rPr dirty="0"/>
              <a:t>pair</a:t>
            </a:r>
            <a:r>
              <a:rPr dirty="0" spc="114"/>
              <a:t> </a:t>
            </a:r>
            <a:r>
              <a:rPr dirty="0" spc="45"/>
              <a:t>mining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11264" y="539051"/>
            <a:ext cx="5137785" cy="255270"/>
          </a:xfrm>
          <a:custGeom>
            <a:avLst/>
            <a:gdLst/>
            <a:ahLst/>
            <a:cxnLst/>
            <a:rect l="l" t="t" r="r" b="b"/>
            <a:pathLst>
              <a:path w="5137785" h="255270">
                <a:moveTo>
                  <a:pt x="5137467" y="0"/>
                </a:moveTo>
                <a:lnTo>
                  <a:pt x="0" y="0"/>
                </a:lnTo>
                <a:lnTo>
                  <a:pt x="0" y="254800"/>
                </a:lnTo>
                <a:lnTo>
                  <a:pt x="5137467" y="254800"/>
                </a:lnTo>
                <a:lnTo>
                  <a:pt x="5137467" y="0"/>
                </a:lnTo>
                <a:close/>
              </a:path>
            </a:pathLst>
          </a:custGeom>
          <a:solidFill>
            <a:srgbClr val="B3D7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11264" y="533092"/>
            <a:ext cx="5137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95"/>
              </a:spcBef>
            </a:pPr>
            <a:r>
              <a:rPr dirty="0" sz="1200" spc="70">
                <a:latin typeface="Cambria"/>
                <a:cs typeface="Cambria"/>
              </a:rPr>
              <a:t>High</a:t>
            </a:r>
            <a:r>
              <a:rPr dirty="0" sz="1200" spc="1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complexity</a:t>
            </a:r>
            <a:r>
              <a:rPr dirty="0" sz="1200" spc="1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may</a:t>
            </a:r>
            <a:r>
              <a:rPr dirty="0" sz="1200" spc="1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impede</a:t>
            </a:r>
            <a:r>
              <a:rPr dirty="0" sz="1200" spc="1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the</a:t>
            </a:r>
            <a:r>
              <a:rPr dirty="0" sz="1200" spc="13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performance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15493" y="787526"/>
            <a:ext cx="5129530" cy="45085"/>
          </a:xfrm>
          <a:custGeom>
            <a:avLst/>
            <a:gdLst/>
            <a:ahLst/>
            <a:cxnLst/>
            <a:rect l="l" t="t" r="r" b="b"/>
            <a:pathLst>
              <a:path w="5129530" h="45084">
                <a:moveTo>
                  <a:pt x="5129009" y="0"/>
                </a:moveTo>
                <a:lnTo>
                  <a:pt x="0" y="0"/>
                </a:lnTo>
                <a:lnTo>
                  <a:pt x="0" y="44500"/>
                </a:lnTo>
                <a:lnTo>
                  <a:pt x="5129009" y="44500"/>
                </a:lnTo>
                <a:lnTo>
                  <a:pt x="5129009" y="0"/>
                </a:lnTo>
                <a:close/>
              </a:path>
            </a:pathLst>
          </a:custGeom>
          <a:solidFill>
            <a:srgbClr val="EEF6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826902" y="1004918"/>
            <a:ext cx="2038350" cy="1983105"/>
            <a:chOff x="1826902" y="1004918"/>
            <a:chExt cx="2038350" cy="1983105"/>
          </a:xfrm>
        </p:grpSpPr>
        <p:sp>
          <p:nvSpPr>
            <p:cNvPr id="6" name="object 6" descr=""/>
            <p:cNvSpPr/>
            <p:nvPr/>
          </p:nvSpPr>
          <p:spPr>
            <a:xfrm>
              <a:off x="1829125" y="1888578"/>
              <a:ext cx="1998345" cy="13335"/>
            </a:xfrm>
            <a:custGeom>
              <a:avLst/>
              <a:gdLst/>
              <a:ahLst/>
              <a:cxnLst/>
              <a:rect l="l" t="t" r="r" b="b"/>
              <a:pathLst>
                <a:path w="1998345" h="13335">
                  <a:moveTo>
                    <a:pt x="0" y="0"/>
                  </a:moveTo>
                  <a:lnTo>
                    <a:pt x="1743041" y="12933"/>
                  </a:lnTo>
                  <a:lnTo>
                    <a:pt x="1998243" y="12933"/>
                  </a:lnTo>
                </a:path>
              </a:pathLst>
            </a:custGeom>
            <a:ln w="4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27369" y="18882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0" y="0"/>
                  </a:moveTo>
                  <a:lnTo>
                    <a:pt x="0" y="26611"/>
                  </a:lnTo>
                  <a:lnTo>
                    <a:pt x="35481" y="13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27369" y="18882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481" y="13305"/>
                  </a:moveTo>
                  <a:lnTo>
                    <a:pt x="0" y="0"/>
                  </a:lnTo>
                  <a:lnTo>
                    <a:pt x="0" y="26611"/>
                  </a:lnTo>
                  <a:lnTo>
                    <a:pt x="35481" y="13305"/>
                  </a:lnTo>
                  <a:close/>
                </a:path>
              </a:pathLst>
            </a:custGeom>
            <a:ln w="4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66935" y="1042618"/>
              <a:ext cx="6350" cy="1943100"/>
            </a:xfrm>
            <a:custGeom>
              <a:avLst/>
              <a:gdLst/>
              <a:ahLst/>
              <a:cxnLst/>
              <a:rect l="l" t="t" r="r" b="b"/>
              <a:pathLst>
                <a:path w="6350" h="1943100">
                  <a:moveTo>
                    <a:pt x="0" y="1943074"/>
                  </a:moveTo>
                  <a:lnTo>
                    <a:pt x="6063" y="465538"/>
                  </a:lnTo>
                  <a:lnTo>
                    <a:pt x="521" y="0"/>
                  </a:lnTo>
                </a:path>
              </a:pathLst>
            </a:custGeom>
            <a:ln w="4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54153" y="1007140"/>
              <a:ext cx="26670" cy="36195"/>
            </a:xfrm>
            <a:custGeom>
              <a:avLst/>
              <a:gdLst/>
              <a:ahLst/>
              <a:cxnLst/>
              <a:rect l="l" t="t" r="r" b="b"/>
              <a:pathLst>
                <a:path w="26669" h="36194">
                  <a:moveTo>
                    <a:pt x="12882" y="0"/>
                  </a:moveTo>
                  <a:lnTo>
                    <a:pt x="0" y="35636"/>
                  </a:lnTo>
                  <a:lnTo>
                    <a:pt x="26609" y="35322"/>
                  </a:lnTo>
                  <a:lnTo>
                    <a:pt x="12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54153" y="1007140"/>
              <a:ext cx="26670" cy="36195"/>
            </a:xfrm>
            <a:custGeom>
              <a:avLst/>
              <a:gdLst/>
              <a:ahLst/>
              <a:cxnLst/>
              <a:rect l="l" t="t" r="r" b="b"/>
              <a:pathLst>
                <a:path w="26669" h="36194">
                  <a:moveTo>
                    <a:pt x="12882" y="0"/>
                  </a:moveTo>
                  <a:lnTo>
                    <a:pt x="0" y="35636"/>
                  </a:lnTo>
                  <a:lnTo>
                    <a:pt x="26609" y="35322"/>
                  </a:lnTo>
                  <a:lnTo>
                    <a:pt x="12882" y="0"/>
                  </a:lnTo>
                  <a:close/>
                </a:path>
              </a:pathLst>
            </a:custGeom>
            <a:ln w="4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06059" y="2420432"/>
              <a:ext cx="71120" cy="173355"/>
            </a:xfrm>
            <a:custGeom>
              <a:avLst/>
              <a:gdLst/>
              <a:ahLst/>
              <a:cxnLst/>
              <a:rect l="l" t="t" r="r" b="b"/>
              <a:pathLst>
                <a:path w="71119" h="173355">
                  <a:moveTo>
                    <a:pt x="0" y="172973"/>
                  </a:moveTo>
                  <a:lnTo>
                    <a:pt x="70963" y="172973"/>
                  </a:lnTo>
                  <a:lnTo>
                    <a:pt x="70963" y="0"/>
                  </a:lnTo>
                  <a:lnTo>
                    <a:pt x="0" y="0"/>
                  </a:lnTo>
                  <a:lnTo>
                    <a:pt x="0" y="172973"/>
                  </a:lnTo>
                  <a:close/>
                </a:path>
              </a:pathLst>
            </a:custGeom>
            <a:solidFill>
              <a:srgbClr val="40F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06059" y="2593406"/>
              <a:ext cx="71120" cy="131445"/>
            </a:xfrm>
            <a:custGeom>
              <a:avLst/>
              <a:gdLst/>
              <a:ahLst/>
              <a:cxnLst/>
              <a:rect l="l" t="t" r="r" b="b"/>
              <a:pathLst>
                <a:path w="71119" h="131444">
                  <a:moveTo>
                    <a:pt x="70963" y="0"/>
                  </a:moveTo>
                  <a:lnTo>
                    <a:pt x="0" y="0"/>
                  </a:lnTo>
                  <a:lnTo>
                    <a:pt x="0" y="130839"/>
                  </a:lnTo>
                  <a:lnTo>
                    <a:pt x="70963" y="130839"/>
                  </a:lnTo>
                  <a:lnTo>
                    <a:pt x="70963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985776" y="1721654"/>
              <a:ext cx="71120" cy="175260"/>
            </a:xfrm>
            <a:custGeom>
              <a:avLst/>
              <a:gdLst/>
              <a:ahLst/>
              <a:cxnLst/>
              <a:rect l="l" t="t" r="r" b="b"/>
              <a:pathLst>
                <a:path w="71119" h="175260">
                  <a:moveTo>
                    <a:pt x="70963" y="0"/>
                  </a:moveTo>
                  <a:lnTo>
                    <a:pt x="0" y="0"/>
                  </a:lnTo>
                  <a:lnTo>
                    <a:pt x="0" y="175191"/>
                  </a:lnTo>
                  <a:lnTo>
                    <a:pt x="70963" y="175191"/>
                  </a:lnTo>
                  <a:lnTo>
                    <a:pt x="70963" y="0"/>
                  </a:lnTo>
                  <a:close/>
                </a:path>
              </a:pathLst>
            </a:custGeom>
            <a:solidFill>
              <a:srgbClr val="40F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67639" y="1766610"/>
              <a:ext cx="71120" cy="131445"/>
            </a:xfrm>
            <a:custGeom>
              <a:avLst/>
              <a:gdLst/>
              <a:ahLst/>
              <a:cxnLst/>
              <a:rect l="l" t="t" r="r" b="b"/>
              <a:pathLst>
                <a:path w="71120" h="131444">
                  <a:moveTo>
                    <a:pt x="70963" y="0"/>
                  </a:moveTo>
                  <a:lnTo>
                    <a:pt x="0" y="0"/>
                  </a:lnTo>
                  <a:lnTo>
                    <a:pt x="0" y="130839"/>
                  </a:lnTo>
                  <a:lnTo>
                    <a:pt x="70963" y="130839"/>
                  </a:lnTo>
                  <a:lnTo>
                    <a:pt x="70963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92603" y="2247834"/>
            <a:ext cx="65405" cy="111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97993" y="2855459"/>
            <a:ext cx="1796414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Arial"/>
                <a:cs typeface="Arial"/>
              </a:rPr>
              <a:t>Gradients</a:t>
            </a:r>
            <a:r>
              <a:rPr dirty="0" sz="750" spc="75">
                <a:latin typeface="Times New Roman"/>
                <a:cs typeface="Times New Roman"/>
              </a:rPr>
              <a:t> </a:t>
            </a:r>
            <a:r>
              <a:rPr dirty="0" sz="750">
                <a:latin typeface="Arial"/>
                <a:cs typeface="Arial"/>
              </a:rPr>
              <a:t>of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Arial"/>
                <a:cs typeface="Arial"/>
              </a:rPr>
              <a:t>the</a:t>
            </a:r>
            <a:r>
              <a:rPr dirty="0" sz="750" spc="80">
                <a:latin typeface="Times New Roman"/>
                <a:cs typeface="Times New Roman"/>
              </a:rPr>
              <a:t> </a:t>
            </a:r>
            <a:r>
              <a:rPr dirty="0" sz="750">
                <a:latin typeface="Arial"/>
                <a:cs typeface="Arial"/>
              </a:rPr>
              <a:t>positive</a:t>
            </a:r>
            <a:r>
              <a:rPr dirty="0" sz="750" spc="75">
                <a:latin typeface="Times New Roman"/>
                <a:cs typeface="Times New Roman"/>
              </a:rPr>
              <a:t> </a:t>
            </a:r>
            <a:r>
              <a:rPr dirty="0" sz="750">
                <a:latin typeface="Arial"/>
                <a:cs typeface="Arial"/>
              </a:rPr>
              <a:t>similarity</a:t>
            </a:r>
            <a:r>
              <a:rPr dirty="0" sz="750" spc="8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Arial"/>
                <a:cs typeface="Arial"/>
              </a:rPr>
              <a:t>score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31833" y="1909834"/>
            <a:ext cx="118745" cy="414655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</a:rPr>
              <a:t>Negative</a:t>
            </a:r>
            <a:r>
              <a:rPr dirty="0" sz="600" spc="110">
                <a:latin typeface="Times New Roman"/>
                <a:cs typeface="Times New Roman"/>
              </a:rPr>
              <a:t> </a:t>
            </a:r>
            <a:r>
              <a:rPr dirty="0" sz="600" spc="-5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713697" y="1909834"/>
            <a:ext cx="118745" cy="417195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</a:rPr>
              <a:t>Negative</a:t>
            </a:r>
            <a:r>
              <a:rPr dirty="0" sz="600" spc="110">
                <a:latin typeface="Times New Roman"/>
                <a:cs typeface="Times New Roman"/>
              </a:rPr>
              <a:t> </a:t>
            </a:r>
            <a:r>
              <a:rPr dirty="0" sz="600" spc="-50">
                <a:latin typeface="Arial"/>
                <a:cs typeface="Arial"/>
              </a:rPr>
              <a:t>B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106059" y="1639372"/>
            <a:ext cx="1826260" cy="1294765"/>
            <a:chOff x="2106059" y="1639372"/>
            <a:chExt cx="1826260" cy="1294765"/>
          </a:xfrm>
        </p:grpSpPr>
        <p:sp>
          <p:nvSpPr>
            <p:cNvPr id="21" name="object 21" descr=""/>
            <p:cNvSpPr/>
            <p:nvPr/>
          </p:nvSpPr>
          <p:spPr>
            <a:xfrm>
              <a:off x="2106059" y="1892411"/>
              <a:ext cx="71120" cy="275590"/>
            </a:xfrm>
            <a:custGeom>
              <a:avLst/>
              <a:gdLst/>
              <a:ahLst/>
              <a:cxnLst/>
              <a:rect l="l" t="t" r="r" b="b"/>
              <a:pathLst>
                <a:path w="71119" h="275589">
                  <a:moveTo>
                    <a:pt x="70963" y="0"/>
                  </a:moveTo>
                  <a:lnTo>
                    <a:pt x="0" y="0"/>
                  </a:lnTo>
                  <a:lnTo>
                    <a:pt x="0" y="274983"/>
                  </a:lnTo>
                  <a:lnTo>
                    <a:pt x="70963" y="274983"/>
                  </a:lnTo>
                  <a:lnTo>
                    <a:pt x="70963" y="0"/>
                  </a:lnTo>
                  <a:close/>
                </a:path>
              </a:pathLst>
            </a:custGeom>
            <a:solidFill>
              <a:srgbClr val="3A8E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106371" y="1639379"/>
              <a:ext cx="700405" cy="781685"/>
            </a:xfrm>
            <a:custGeom>
              <a:avLst/>
              <a:gdLst/>
              <a:ahLst/>
              <a:cxnLst/>
              <a:rect l="l" t="t" r="r" b="b"/>
              <a:pathLst>
                <a:path w="700405" h="781685">
                  <a:moveTo>
                    <a:pt x="70967" y="528015"/>
                  </a:moveTo>
                  <a:lnTo>
                    <a:pt x="0" y="528015"/>
                  </a:lnTo>
                  <a:lnTo>
                    <a:pt x="0" y="781062"/>
                  </a:lnTo>
                  <a:lnTo>
                    <a:pt x="70967" y="781062"/>
                  </a:lnTo>
                  <a:lnTo>
                    <a:pt x="70967" y="528015"/>
                  </a:lnTo>
                  <a:close/>
                </a:path>
                <a:path w="700405" h="781685">
                  <a:moveTo>
                    <a:pt x="700214" y="0"/>
                  </a:moveTo>
                  <a:lnTo>
                    <a:pt x="629246" y="0"/>
                  </a:lnTo>
                  <a:lnTo>
                    <a:pt x="629246" y="253034"/>
                  </a:lnTo>
                  <a:lnTo>
                    <a:pt x="700214" y="253034"/>
                  </a:lnTo>
                  <a:lnTo>
                    <a:pt x="700214" y="0"/>
                  </a:lnTo>
                  <a:close/>
                </a:path>
              </a:pathLst>
            </a:custGeom>
            <a:solidFill>
              <a:srgbClr val="F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04022" y="2931770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 h="0">
                  <a:moveTo>
                    <a:pt x="0" y="0"/>
                  </a:moveTo>
                  <a:lnTo>
                    <a:pt x="125543" y="0"/>
                  </a:lnTo>
                </a:path>
              </a:pathLst>
            </a:custGeom>
            <a:ln w="3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963842" y="1916115"/>
            <a:ext cx="118745" cy="42037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</a:rPr>
              <a:t>Negative</a:t>
            </a:r>
            <a:r>
              <a:rPr dirty="0" sz="600" spc="110">
                <a:latin typeface="Times New Roman"/>
                <a:cs typeface="Times New Roman"/>
              </a:rPr>
              <a:t> </a:t>
            </a:r>
            <a:r>
              <a:rPr dirty="0" sz="600" spc="-5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245706" y="1917553"/>
            <a:ext cx="118745" cy="41910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</a:rPr>
              <a:t>Negative</a:t>
            </a:r>
            <a:r>
              <a:rPr dirty="0" sz="600" spc="110">
                <a:latin typeface="Times New Roman"/>
                <a:cs typeface="Times New Roman"/>
              </a:rPr>
              <a:t> </a:t>
            </a:r>
            <a:r>
              <a:rPr dirty="0" sz="600" spc="-50">
                <a:latin typeface="Arial"/>
                <a:cs typeface="Arial"/>
              </a:rPr>
              <a:t>D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65922" y="2748297"/>
            <a:ext cx="201930" cy="307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" marR="30480" indent="-17145">
              <a:lnSpc>
                <a:spcPct val="123600"/>
              </a:lnSpc>
              <a:spcBef>
                <a:spcPts val="95"/>
              </a:spcBef>
            </a:pPr>
            <a:r>
              <a:rPr dirty="0" sz="750" spc="40" i="1">
                <a:latin typeface="Georgia"/>
                <a:cs typeface="Georgia"/>
              </a:rPr>
              <a:t>∂</a:t>
            </a:r>
            <a:r>
              <a:rPr dirty="0" sz="750" spc="40" i="1">
                <a:latin typeface="Verdana"/>
                <a:cs typeface="Verdana"/>
              </a:rPr>
              <a:t>L</a:t>
            </a:r>
            <a:r>
              <a:rPr dirty="0" sz="750" spc="40" i="1">
                <a:latin typeface="Verdana"/>
                <a:cs typeface="Verdana"/>
              </a:rPr>
              <a:t> </a:t>
            </a:r>
            <a:r>
              <a:rPr dirty="0" sz="750" spc="-25" i="1">
                <a:latin typeface="Trebuchet MS"/>
                <a:cs typeface="Trebuchet MS"/>
              </a:rPr>
              <a:t>s</a:t>
            </a:r>
            <a:r>
              <a:rPr dirty="0" baseline="-10101" sz="825" spc="-37" i="1">
                <a:latin typeface="Verdana"/>
                <a:cs typeface="Verdana"/>
              </a:rPr>
              <a:t>p</a:t>
            </a:r>
            <a:endParaRPr baseline="-10101" sz="825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408238" y="2028290"/>
            <a:ext cx="96520" cy="111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5">
                <a:latin typeface="Arial"/>
                <a:cs typeface="Arial"/>
              </a:rPr>
              <a:t>…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093679" y="2729286"/>
            <a:ext cx="96520" cy="111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5">
                <a:latin typeface="Arial"/>
                <a:cs typeface="Arial"/>
              </a:rPr>
              <a:t>…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2254809" y="2651921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542" y="0"/>
                </a:lnTo>
              </a:path>
            </a:pathLst>
          </a:custGeom>
          <a:ln w="39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216709" y="2468450"/>
            <a:ext cx="201930" cy="307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" marR="30480" indent="-17145">
              <a:lnSpc>
                <a:spcPct val="123600"/>
              </a:lnSpc>
              <a:spcBef>
                <a:spcPts val="95"/>
              </a:spcBef>
            </a:pPr>
            <a:r>
              <a:rPr dirty="0" sz="750" spc="40" i="1">
                <a:latin typeface="Georgia"/>
                <a:cs typeface="Georgia"/>
              </a:rPr>
              <a:t>∂</a:t>
            </a:r>
            <a:r>
              <a:rPr dirty="0" sz="750" spc="40" i="1">
                <a:latin typeface="Verdana"/>
                <a:cs typeface="Verdana"/>
              </a:rPr>
              <a:t>L</a:t>
            </a:r>
            <a:r>
              <a:rPr dirty="0" sz="750" spc="40" i="1">
                <a:latin typeface="Verdana"/>
                <a:cs typeface="Verdana"/>
              </a:rPr>
              <a:t> </a:t>
            </a:r>
            <a:r>
              <a:rPr dirty="0" sz="750" spc="-25" i="1">
                <a:latin typeface="Trebuchet MS"/>
                <a:cs typeface="Trebuchet MS"/>
              </a:rPr>
              <a:t>s</a:t>
            </a:r>
            <a:r>
              <a:rPr dirty="0" baseline="-10101" sz="825" spc="-37" i="1">
                <a:latin typeface="Verdana"/>
                <a:cs typeface="Verdana"/>
              </a:rPr>
              <a:t>p</a:t>
            </a:r>
            <a:endParaRPr baseline="-10101" sz="825">
              <a:latin typeface="Verdana"/>
              <a:cs typeface="Verdana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2568254" y="175785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565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542883" y="1710987"/>
            <a:ext cx="163830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4814" sz="1125" spc="-37" i="1">
                <a:latin typeface="Trebuchet MS"/>
                <a:cs typeface="Trebuchet MS"/>
              </a:rPr>
              <a:t>s</a:t>
            </a:r>
            <a:r>
              <a:rPr dirty="0" sz="500" spc="-25" i="1">
                <a:latin typeface="Verdana"/>
                <a:cs typeface="Verdana"/>
              </a:rPr>
              <a:t>a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613671" y="1791944"/>
            <a:ext cx="73660" cy="10731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00" spc="60" i="1">
                <a:latin typeface="Verdana"/>
                <a:cs typeface="Verdana"/>
              </a:rPr>
              <a:t>n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2834261" y="1762778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565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2808890" y="1715915"/>
            <a:ext cx="156210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4814" sz="1125" spc="-37" i="1">
                <a:latin typeface="Trebuchet MS"/>
                <a:cs typeface="Trebuchet MS"/>
              </a:rPr>
              <a:t>s</a:t>
            </a:r>
            <a:r>
              <a:rPr dirty="0" sz="500" spc="-25" i="1">
                <a:latin typeface="Verdana"/>
                <a:cs typeface="Verdana"/>
              </a:rPr>
              <a:t>b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879678" y="1796870"/>
            <a:ext cx="73660" cy="10731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00" spc="60" i="1">
                <a:latin typeface="Verdana"/>
                <a:cs typeface="Verdana"/>
              </a:rPr>
              <a:t>n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3092333" y="175785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569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3066966" y="1710987"/>
            <a:ext cx="156210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4814" sz="1125" spc="-37" i="1">
                <a:latin typeface="Trebuchet MS"/>
                <a:cs typeface="Trebuchet MS"/>
              </a:rPr>
              <a:t>s</a:t>
            </a:r>
            <a:r>
              <a:rPr dirty="0" sz="500" spc="-25" i="1">
                <a:latin typeface="Georgia"/>
                <a:cs typeface="Georgia"/>
              </a:rPr>
              <a:t>c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137753" y="1791944"/>
            <a:ext cx="73660" cy="10731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00" spc="80" i="1">
                <a:latin typeface="Georgia"/>
                <a:cs typeface="Georgia"/>
              </a:rPr>
              <a:t>n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555554" y="1604842"/>
            <a:ext cx="97091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130" algn="l"/>
                <a:tab pos="536575" algn="l"/>
                <a:tab pos="834390" algn="l"/>
              </a:tabLst>
            </a:pPr>
            <a:r>
              <a:rPr dirty="0" baseline="3703" sz="1125" spc="44" i="1">
                <a:latin typeface="Georgia"/>
                <a:cs typeface="Georgia"/>
              </a:rPr>
              <a:t>∂</a:t>
            </a:r>
            <a:r>
              <a:rPr dirty="0" baseline="3703" sz="1125" spc="44" i="1">
                <a:latin typeface="Verdana"/>
                <a:cs typeface="Verdana"/>
              </a:rPr>
              <a:t>L</a:t>
            </a:r>
            <a:r>
              <a:rPr dirty="0" baseline="3703" sz="1125" i="1">
                <a:latin typeface="Verdana"/>
                <a:cs typeface="Verdana"/>
              </a:rPr>
              <a:t>	</a:t>
            </a:r>
            <a:r>
              <a:rPr dirty="0" sz="750" spc="30" i="1">
                <a:latin typeface="Georgia"/>
                <a:cs typeface="Georgia"/>
              </a:rPr>
              <a:t>∂</a:t>
            </a:r>
            <a:r>
              <a:rPr dirty="0" sz="750" spc="30" i="1">
                <a:latin typeface="Verdana"/>
                <a:cs typeface="Verdana"/>
              </a:rPr>
              <a:t>L</a:t>
            </a:r>
            <a:r>
              <a:rPr dirty="0" sz="750" i="1">
                <a:latin typeface="Verdana"/>
                <a:cs typeface="Verdana"/>
              </a:rPr>
              <a:t>	</a:t>
            </a:r>
            <a:r>
              <a:rPr dirty="0" baseline="3703" sz="1125" spc="44" i="1">
                <a:latin typeface="Georgia"/>
                <a:cs typeface="Georgia"/>
              </a:rPr>
              <a:t>∂</a:t>
            </a:r>
            <a:r>
              <a:rPr dirty="0" baseline="3703" sz="1125" spc="44" i="1">
                <a:latin typeface="Verdana"/>
                <a:cs typeface="Verdana"/>
              </a:rPr>
              <a:t>L</a:t>
            </a:r>
            <a:r>
              <a:rPr dirty="0" baseline="3703" sz="1125" i="1">
                <a:latin typeface="Verdana"/>
                <a:cs typeface="Verdana"/>
              </a:rPr>
              <a:t>	</a:t>
            </a:r>
            <a:r>
              <a:rPr dirty="0" baseline="3703" sz="1125" spc="44" i="1">
                <a:latin typeface="Georgia"/>
                <a:cs typeface="Georgia"/>
              </a:rPr>
              <a:t>∂</a:t>
            </a:r>
            <a:r>
              <a:rPr dirty="0" baseline="3703" sz="1125" spc="44" i="1">
                <a:latin typeface="Verdana"/>
                <a:cs typeface="Verdana"/>
              </a:rPr>
              <a:t>L</a:t>
            </a:r>
            <a:endParaRPr baseline="3703" sz="1125">
              <a:latin typeface="Verdana"/>
              <a:cs typeface="Verdana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3390056" y="1758307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565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3364689" y="1711439"/>
            <a:ext cx="16192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4814" sz="1125" spc="-37" i="1">
                <a:latin typeface="Trebuchet MS"/>
                <a:cs typeface="Trebuchet MS"/>
              </a:rPr>
              <a:t>s</a:t>
            </a:r>
            <a:r>
              <a:rPr dirty="0" sz="500" spc="-25" i="1">
                <a:latin typeface="Georgia"/>
                <a:cs typeface="Georgia"/>
              </a:rPr>
              <a:t>d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435478" y="1792397"/>
            <a:ext cx="73660" cy="10731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00" spc="80" i="1">
                <a:latin typeface="Georgia"/>
                <a:cs typeface="Georgia"/>
              </a:rPr>
              <a:t>n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599117" y="1680126"/>
            <a:ext cx="96520" cy="111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5">
                <a:latin typeface="Arial"/>
                <a:cs typeface="Arial"/>
              </a:rPr>
              <a:t>…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718313" y="2459121"/>
            <a:ext cx="204470" cy="1123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50" spc="114" i="1">
                <a:latin typeface="Georgia"/>
                <a:cs typeface="Georgia"/>
              </a:rPr>
              <a:t>N</a:t>
            </a:r>
            <a:r>
              <a:rPr dirty="0" sz="550" spc="114" i="1">
                <a:latin typeface="Arial"/>
                <a:cs typeface="Arial"/>
              </a:rPr>
              <a:t>−</a:t>
            </a:r>
            <a:r>
              <a:rPr dirty="0" sz="550" spc="114">
                <a:latin typeface="Georgia"/>
                <a:cs typeface="Georgia"/>
              </a:rPr>
              <a:t>1</a:t>
            </a:r>
            <a:endParaRPr sz="550">
              <a:latin typeface="Georgia"/>
              <a:cs typeface="Georgi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733171" y="2459125"/>
            <a:ext cx="174625" cy="149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64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736293" y="2710112"/>
            <a:ext cx="168910" cy="1123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50" spc="95" i="1">
                <a:latin typeface="Georgia"/>
                <a:cs typeface="Georgia"/>
              </a:rPr>
              <a:t>j</a:t>
            </a:r>
            <a:r>
              <a:rPr dirty="0" sz="550" spc="95">
                <a:latin typeface="Georgia"/>
                <a:cs typeface="Georgia"/>
              </a:rPr>
              <a:t>=1</a:t>
            </a:r>
            <a:endParaRPr sz="550">
              <a:latin typeface="Georgia"/>
              <a:cs typeface="Georgia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2939535" y="2647422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 h="0">
                <a:moveTo>
                  <a:pt x="0" y="0"/>
                </a:moveTo>
                <a:lnTo>
                  <a:pt x="131819" y="0"/>
                </a:lnTo>
              </a:path>
            </a:pathLst>
          </a:custGeom>
          <a:ln w="41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2915029" y="2593734"/>
            <a:ext cx="158750" cy="149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7777" sz="1200" spc="82" i="1">
                <a:latin typeface="Trebuchet MS"/>
                <a:cs typeface="Trebuchet MS"/>
              </a:rPr>
              <a:t>s</a:t>
            </a:r>
            <a:r>
              <a:rPr dirty="0" sz="550" spc="55" i="1">
                <a:latin typeface="Georgia"/>
                <a:cs typeface="Georgia"/>
              </a:rPr>
              <a:t>j</a:t>
            </a:r>
            <a:endParaRPr sz="550">
              <a:latin typeface="Georgia"/>
              <a:cs typeface="Georgi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988847" y="2686442"/>
            <a:ext cx="76835" cy="1123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50" spc="75" i="1">
                <a:latin typeface="Georgia"/>
                <a:cs typeface="Georgia"/>
              </a:rPr>
              <a:t>n</a:t>
            </a:r>
            <a:endParaRPr sz="550">
              <a:latin typeface="Georgia"/>
              <a:cs typeface="Georgia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3250164" y="2647422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 h="0">
                <a:moveTo>
                  <a:pt x="0" y="0"/>
                </a:moveTo>
                <a:lnTo>
                  <a:pt x="131814" y="0"/>
                </a:lnTo>
              </a:path>
            </a:pathLst>
          </a:custGeom>
          <a:ln w="41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2901436" y="2455422"/>
            <a:ext cx="531495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366395" marR="43180" indent="-328930">
              <a:lnSpc>
                <a:spcPct val="121700"/>
              </a:lnSpc>
              <a:spcBef>
                <a:spcPts val="95"/>
              </a:spcBef>
              <a:tabLst>
                <a:tab pos="348615" algn="l"/>
              </a:tabLst>
            </a:pPr>
            <a:r>
              <a:rPr dirty="0" sz="800" spc="35" i="1">
                <a:latin typeface="Georgia"/>
                <a:cs typeface="Georgia"/>
              </a:rPr>
              <a:t>∂</a:t>
            </a:r>
            <a:r>
              <a:rPr dirty="0" sz="800" spc="35" i="1">
                <a:latin typeface="Arial"/>
                <a:cs typeface="Arial"/>
              </a:rPr>
              <a:t>L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sz="800" spc="35" i="1">
                <a:latin typeface="Georgia"/>
                <a:cs typeface="Georgia"/>
              </a:rPr>
              <a:t>∂</a:t>
            </a:r>
            <a:r>
              <a:rPr dirty="0" sz="800" spc="35" i="1">
                <a:latin typeface="Arial"/>
                <a:cs typeface="Arial"/>
              </a:rPr>
              <a:t>L</a:t>
            </a:r>
            <a:r>
              <a:rPr dirty="0" sz="800" spc="35" i="1">
                <a:latin typeface="Arial"/>
                <a:cs typeface="Arial"/>
              </a:rPr>
              <a:t> </a:t>
            </a:r>
            <a:r>
              <a:rPr dirty="0" sz="800" spc="-25" i="1">
                <a:latin typeface="Trebuchet MS"/>
                <a:cs typeface="Trebuchet MS"/>
              </a:rPr>
              <a:t>s</a:t>
            </a:r>
            <a:r>
              <a:rPr dirty="0" baseline="-10101" sz="825" spc="-37" i="1">
                <a:latin typeface="Georgia"/>
                <a:cs typeface="Georgia"/>
              </a:rPr>
              <a:t>p</a:t>
            </a:r>
            <a:endParaRPr baseline="-10101" sz="825">
              <a:latin typeface="Georgia"/>
              <a:cs typeface="Georgi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087344" y="2557259"/>
            <a:ext cx="336550" cy="149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4005" algn="l"/>
              </a:tabLst>
            </a:pPr>
            <a:r>
              <a:rPr dirty="0" sz="800">
                <a:latin typeface="Tahoma"/>
                <a:cs typeface="Tahoma"/>
              </a:rPr>
              <a:t>=</a:t>
            </a:r>
            <a:r>
              <a:rPr dirty="0" sz="800" spc="20">
                <a:latin typeface="Tahoma"/>
                <a:cs typeface="Tahoma"/>
              </a:rPr>
              <a:t> </a:t>
            </a:r>
            <a:r>
              <a:rPr dirty="0" sz="800" spc="-50" i="1">
                <a:latin typeface="Arial"/>
                <a:cs typeface="Arial"/>
              </a:rPr>
              <a:t>|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sz="800" spc="-50" i="1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2453767" y="1617037"/>
            <a:ext cx="71120" cy="275590"/>
          </a:xfrm>
          <a:custGeom>
            <a:avLst/>
            <a:gdLst/>
            <a:ahLst/>
            <a:cxnLst/>
            <a:rect l="l" t="t" r="r" b="b"/>
            <a:pathLst>
              <a:path w="71119" h="275589">
                <a:moveTo>
                  <a:pt x="70963" y="0"/>
                </a:moveTo>
                <a:lnTo>
                  <a:pt x="0" y="0"/>
                </a:lnTo>
                <a:lnTo>
                  <a:pt x="0" y="274983"/>
                </a:lnTo>
                <a:lnTo>
                  <a:pt x="70963" y="274983"/>
                </a:lnTo>
                <a:lnTo>
                  <a:pt x="70963" y="0"/>
                </a:lnTo>
                <a:close/>
              </a:path>
            </a:pathLst>
          </a:custGeom>
          <a:solidFill>
            <a:srgbClr val="3A8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2412834" y="3113857"/>
            <a:ext cx="93471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Cambria"/>
                <a:cs typeface="Cambria"/>
              </a:rPr>
              <a:t>gradients</a:t>
            </a:r>
            <a:r>
              <a:rPr dirty="0" sz="900" spc="95">
                <a:latin typeface="Cambria"/>
                <a:cs typeface="Cambria"/>
              </a:rPr>
              <a:t> </a:t>
            </a:r>
            <a:r>
              <a:rPr dirty="0" sz="900" spc="-10">
                <a:latin typeface="Cambria"/>
                <a:cs typeface="Cambria"/>
              </a:rPr>
              <a:t>analysis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/19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Gradient</a:t>
            </a:r>
            <a:r>
              <a:rPr dirty="0" spc="65"/>
              <a:t> </a:t>
            </a:r>
            <a:r>
              <a:rPr dirty="0" spc="50"/>
              <a:t>Analysis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1264" y="769302"/>
            <a:ext cx="5137785" cy="254000"/>
            <a:chOff x="311264" y="769302"/>
            <a:chExt cx="5137785" cy="254000"/>
          </a:xfrm>
        </p:grpSpPr>
        <p:sp>
          <p:nvSpPr>
            <p:cNvPr id="3" name="object 3" descr=""/>
            <p:cNvSpPr/>
            <p:nvPr/>
          </p:nvSpPr>
          <p:spPr>
            <a:xfrm>
              <a:off x="311264" y="769302"/>
              <a:ext cx="5137785" cy="215265"/>
            </a:xfrm>
            <a:custGeom>
              <a:avLst/>
              <a:gdLst/>
              <a:ahLst/>
              <a:cxnLst/>
              <a:rect l="l" t="t" r="r" b="b"/>
              <a:pathLst>
                <a:path w="5137785" h="215265">
                  <a:moveTo>
                    <a:pt x="5137467" y="0"/>
                  </a:moveTo>
                  <a:lnTo>
                    <a:pt x="0" y="0"/>
                  </a:lnTo>
                  <a:lnTo>
                    <a:pt x="0" y="215252"/>
                  </a:lnTo>
                  <a:lnTo>
                    <a:pt x="5137467" y="215252"/>
                  </a:lnTo>
                  <a:lnTo>
                    <a:pt x="5137467" y="0"/>
                  </a:lnTo>
                  <a:close/>
                </a:path>
              </a:pathLst>
            </a:custGeom>
            <a:solidFill>
              <a:srgbClr val="FF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15493" y="978230"/>
              <a:ext cx="5129530" cy="45085"/>
            </a:xfrm>
            <a:custGeom>
              <a:avLst/>
              <a:gdLst/>
              <a:ahLst/>
              <a:cxnLst/>
              <a:rect l="l" t="t" r="r" b="b"/>
              <a:pathLst>
                <a:path w="5129530" h="45084">
                  <a:moveTo>
                    <a:pt x="5129009" y="0"/>
                  </a:moveTo>
                  <a:lnTo>
                    <a:pt x="0" y="0"/>
                  </a:lnTo>
                  <a:lnTo>
                    <a:pt x="0" y="44500"/>
                  </a:lnTo>
                  <a:lnTo>
                    <a:pt x="5129009" y="44500"/>
                  </a:lnTo>
                  <a:lnTo>
                    <a:pt x="5129009" y="0"/>
                  </a:lnTo>
                  <a:close/>
                </a:path>
              </a:pathLst>
            </a:custGeom>
            <a:solidFill>
              <a:srgbClr val="FFF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98564" y="763356"/>
            <a:ext cx="5163185" cy="791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mbria"/>
                <a:cs typeface="Cambria"/>
              </a:rPr>
              <a:t>Combine</a:t>
            </a:r>
            <a:r>
              <a:rPr dirty="0" sz="1200" spc="17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Softmax</a:t>
            </a:r>
            <a:r>
              <a:rPr dirty="0" sz="1200" spc="175">
                <a:latin typeface="Cambria"/>
                <a:cs typeface="Cambria"/>
              </a:rPr>
              <a:t> </a:t>
            </a:r>
            <a:r>
              <a:rPr dirty="0" sz="1200" spc="100">
                <a:latin typeface="Cambria"/>
                <a:cs typeface="Cambria"/>
              </a:rPr>
              <a:t>CE</a:t>
            </a:r>
            <a:r>
              <a:rPr dirty="0" sz="1200" spc="17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and</a:t>
            </a:r>
            <a:r>
              <a:rPr dirty="0" sz="1200" spc="17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Conrtastive</a:t>
            </a:r>
            <a:r>
              <a:rPr dirty="0" sz="1200" spc="175">
                <a:latin typeface="Cambria"/>
                <a:cs typeface="Cambria"/>
              </a:rPr>
              <a:t> </a:t>
            </a:r>
            <a:r>
              <a:rPr dirty="0" sz="1200" spc="-20">
                <a:latin typeface="Cambria"/>
                <a:cs typeface="Cambria"/>
              </a:rPr>
              <a:t>Loss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 marL="337820" indent="-132080">
              <a:lnSpc>
                <a:spcPct val="100000"/>
              </a:lnSpc>
              <a:buClr>
                <a:srgbClr val="C59321"/>
              </a:buClr>
              <a:buFont typeface="Verdana"/>
              <a:buChar char="•"/>
              <a:tabLst>
                <a:tab pos="337820" algn="l"/>
              </a:tabLst>
            </a:pPr>
            <a:r>
              <a:rPr dirty="0" sz="1000">
                <a:solidFill>
                  <a:srgbClr val="F36A12"/>
                </a:solidFill>
                <a:latin typeface="Cambria"/>
                <a:cs typeface="Cambria"/>
              </a:rPr>
              <a:t>Softmax</a:t>
            </a:r>
            <a:r>
              <a:rPr dirty="0" sz="1000">
                <a:latin typeface="Cambria"/>
                <a:cs typeface="Cambria"/>
              </a:rPr>
              <a:t>:</a:t>
            </a:r>
            <a:r>
              <a:rPr dirty="0" sz="1000" spc="229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Low</a:t>
            </a:r>
            <a:r>
              <a:rPr dirty="0" sz="1000" spc="14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complexity,</a:t>
            </a:r>
            <a:r>
              <a:rPr dirty="0" sz="1000" spc="14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overlook</a:t>
            </a:r>
            <a:r>
              <a:rPr dirty="0" sz="1000" spc="14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sample-to-sample</a:t>
            </a:r>
            <a:r>
              <a:rPr dirty="0" sz="1000" spc="14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pairs</a:t>
            </a:r>
            <a:endParaRPr sz="1000">
              <a:latin typeface="Cambria"/>
              <a:cs typeface="Cambria"/>
            </a:endParaRPr>
          </a:p>
          <a:p>
            <a:pPr marL="337820" indent="-132080">
              <a:lnSpc>
                <a:spcPct val="100000"/>
              </a:lnSpc>
              <a:spcBef>
                <a:spcPts val="595"/>
              </a:spcBef>
              <a:buClr>
                <a:srgbClr val="C59321"/>
              </a:buClr>
              <a:buFont typeface="Verdana"/>
              <a:buChar char="•"/>
              <a:tabLst>
                <a:tab pos="337820" algn="l"/>
              </a:tabLst>
            </a:pPr>
            <a:r>
              <a:rPr dirty="0" sz="1000">
                <a:solidFill>
                  <a:srgbClr val="006EBE"/>
                </a:solidFill>
                <a:latin typeface="Cambria"/>
                <a:cs typeface="Cambria"/>
              </a:rPr>
              <a:t>Contrastive</a:t>
            </a:r>
            <a:r>
              <a:rPr dirty="0" sz="1000">
                <a:latin typeface="Cambria"/>
                <a:cs typeface="Cambria"/>
              </a:rPr>
              <a:t>:</a:t>
            </a:r>
            <a:r>
              <a:rPr dirty="0" sz="1000" spc="155">
                <a:latin typeface="Cambria"/>
                <a:cs typeface="Cambria"/>
              </a:rPr>
              <a:t> </a:t>
            </a:r>
            <a:r>
              <a:rPr dirty="0" sz="1000" spc="60">
                <a:latin typeface="Cambria"/>
                <a:cs typeface="Cambria"/>
              </a:rPr>
              <a:t>High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complexity,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rich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pairs,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unstable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convergence.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5295" y="1751073"/>
            <a:ext cx="1336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07440" algn="l"/>
              </a:tabLst>
            </a:pPr>
            <a:r>
              <a:rPr dirty="0" sz="1200" spc="90" i="1">
                <a:latin typeface="Verdana"/>
                <a:cs typeface="Verdana"/>
              </a:rPr>
              <a:t>L</a:t>
            </a:r>
            <a:r>
              <a:rPr dirty="0" baseline="-13888" sz="1200" spc="135">
                <a:latin typeface="Georgia"/>
                <a:cs typeface="Georgia"/>
              </a:rPr>
              <a:t>PCL</a:t>
            </a:r>
            <a:r>
              <a:rPr dirty="0" baseline="-13888" sz="1200" spc="284">
                <a:latin typeface="Georgia"/>
                <a:cs typeface="Georgia"/>
              </a:rPr>
              <a:t> </a:t>
            </a:r>
            <a:r>
              <a:rPr dirty="0" sz="1200" spc="229">
                <a:latin typeface="Times New Roman"/>
                <a:cs typeface="Times New Roman"/>
              </a:rPr>
              <a:t>=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−</a:t>
            </a:r>
            <a:r>
              <a:rPr dirty="0" baseline="-37037" sz="1800" spc="-37" i="1">
                <a:latin typeface="Palatino Linotype"/>
                <a:cs typeface="Palatino Linotype"/>
              </a:rPr>
              <a:t>N</a:t>
            </a:r>
            <a:r>
              <a:rPr dirty="0" baseline="-37037" sz="1800" i="1">
                <a:latin typeface="Palatino Linotype"/>
                <a:cs typeface="Palatino Linotype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log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74874" y="1611895"/>
            <a:ext cx="1616075" cy="24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940">
              <a:lnSpc>
                <a:spcPts val="625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N</a:t>
            </a:r>
            <a:endParaRPr sz="800">
              <a:latin typeface="Palatino Linotype"/>
              <a:cs typeface="Palatino Linotype"/>
            </a:endParaRPr>
          </a:p>
          <a:p>
            <a:pPr marL="50800">
              <a:lnSpc>
                <a:spcPts val="1105"/>
              </a:lnSpc>
              <a:tabLst>
                <a:tab pos="690245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sz="1200" spc="155">
                <a:latin typeface="Cambria"/>
                <a:cs typeface="Cambria"/>
              </a:rPr>
              <a:t> </a:t>
            </a:r>
            <a:r>
              <a:rPr dirty="0" baseline="16203" sz="1800" spc="1387">
                <a:latin typeface="Arial"/>
                <a:cs typeface="Arial"/>
              </a:rPr>
              <a:t>Σ</a:t>
            </a:r>
            <a:r>
              <a:rPr dirty="0" baseline="16203" sz="1800">
                <a:latin typeface="Arial"/>
                <a:cs typeface="Arial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exp(</a:t>
            </a:r>
            <a:r>
              <a:rPr dirty="0" sz="1200" b="1">
                <a:latin typeface="Palatino Linotype"/>
                <a:cs typeface="Palatino Linotype"/>
              </a:rPr>
              <a:t>w</a:t>
            </a:r>
            <a:r>
              <a:rPr dirty="0" baseline="31250" sz="1200" i="1">
                <a:latin typeface="DejaVu Sans"/>
                <a:cs typeface="DejaVu Sans"/>
              </a:rPr>
              <a:t>T</a:t>
            </a:r>
            <a:r>
              <a:rPr dirty="0" sz="1200" b="1">
                <a:latin typeface="Palatino Linotype"/>
                <a:cs typeface="Palatino Linotype"/>
              </a:rPr>
              <a:t>z</a:t>
            </a:r>
            <a:r>
              <a:rPr dirty="0" baseline="-13888" sz="1200" i="1">
                <a:latin typeface="Palatino Linotype"/>
                <a:cs typeface="Palatino Linotype"/>
              </a:rPr>
              <a:t>i</a:t>
            </a:r>
            <a:r>
              <a:rPr dirty="0" baseline="-13888" sz="1200" spc="419" i="1">
                <a:latin typeface="Palatino Linotype"/>
                <a:cs typeface="Palatino Linotype"/>
              </a:rPr>
              <a:t>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spc="30" i="1">
                <a:latin typeface="Arial"/>
                <a:cs typeface="Arial"/>
              </a:rPr>
              <a:t>α</a:t>
            </a:r>
            <a:r>
              <a:rPr dirty="0" sz="1200" spc="3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03982" y="1983624"/>
            <a:ext cx="187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latin typeface="Palatino Linotype"/>
                <a:cs typeface="Palatino Linotype"/>
              </a:rPr>
              <a:t>i</a:t>
            </a:r>
            <a:r>
              <a:rPr dirty="0" sz="800" spc="-25">
                <a:latin typeface="Georgia"/>
                <a:cs typeface="Georgia"/>
              </a:rPr>
              <a:t>=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65360" y="1877644"/>
            <a:ext cx="875030" cy="0"/>
          </a:xfrm>
          <a:custGeom>
            <a:avLst/>
            <a:gdLst/>
            <a:ahLst/>
            <a:cxnLst/>
            <a:rect l="l" t="t" r="r" b="b"/>
            <a:pathLst>
              <a:path w="875029" h="0">
                <a:moveTo>
                  <a:pt x="0" y="0"/>
                </a:moveTo>
                <a:lnTo>
                  <a:pt x="874763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439414" y="1736495"/>
            <a:ext cx="127000" cy="326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">
              <a:lnSpc>
                <a:spcPts val="944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c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1425"/>
              </a:lnSpc>
            </a:pPr>
            <a:r>
              <a:rPr dirty="0" sz="1200" spc="-5" i="1">
                <a:latin typeface="Palatino Linotype"/>
                <a:cs typeface="Palatino Linotype"/>
              </a:rPr>
              <a:t>Z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/19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942613" y="1751073"/>
            <a:ext cx="666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i="1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210263" y="1751073"/>
            <a:ext cx="2025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Cambria"/>
                <a:cs typeface="Cambria"/>
              </a:rPr>
              <a:t>(4)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7294" y="2157677"/>
            <a:ext cx="1267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Cambria"/>
                <a:cs typeface="Cambria"/>
              </a:rPr>
              <a:t>where</a:t>
            </a:r>
            <a:r>
              <a:rPr dirty="0" sz="1100" spc="55">
                <a:latin typeface="Cambria"/>
                <a:cs typeface="Cambria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Z</a:t>
            </a:r>
            <a:r>
              <a:rPr dirty="0" sz="1100" spc="20" i="1">
                <a:latin typeface="Palatino Linotype"/>
                <a:cs typeface="Palatino Linotype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6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given</a:t>
            </a:r>
            <a:r>
              <a:rPr dirty="0" sz="1100" spc="55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by: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24991" y="2610457"/>
            <a:ext cx="6121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i="1">
                <a:latin typeface="Palatino Linotype"/>
                <a:cs typeface="Palatino Linotype"/>
              </a:rPr>
              <a:t>Z</a:t>
            </a:r>
            <a:r>
              <a:rPr dirty="0" sz="1200" spc="25" i="1">
                <a:latin typeface="Palatino Linotype"/>
                <a:cs typeface="Palatino Linotype"/>
              </a:rPr>
              <a:t> </a:t>
            </a:r>
            <a:r>
              <a:rPr dirty="0" sz="1200" spc="229">
                <a:latin typeface="Times New Roman"/>
                <a:cs typeface="Times New Roman"/>
              </a:rPr>
              <a:t>=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exp(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37652" y="2598380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65" i="1">
                <a:latin typeface="DejaVu Sans"/>
                <a:cs typeface="DejaVu Sans"/>
              </a:rPr>
              <a:t>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37652" y="2698596"/>
            <a:ext cx="66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c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803539" y="2683838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i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92883" y="2471279"/>
            <a:ext cx="22732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0" i="1">
                <a:latin typeface="Palatino Linotype"/>
                <a:cs typeface="Palatino Linotype"/>
              </a:rPr>
              <a:t>C</a:t>
            </a:r>
            <a:r>
              <a:rPr dirty="0" sz="800" spc="-80" i="1">
                <a:latin typeface="DejaVu Sans"/>
                <a:cs typeface="DejaVu Sans"/>
              </a:rPr>
              <a:t>—</a:t>
            </a:r>
            <a:r>
              <a:rPr dirty="0" sz="800" spc="-5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284107" y="2466210"/>
            <a:ext cx="2451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980"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11185" y="2610457"/>
            <a:ext cx="13284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9969" algn="l"/>
              </a:tabLst>
            </a:pPr>
            <a:r>
              <a:rPr dirty="0" sz="1200" b="1">
                <a:latin typeface="Palatino Linotype"/>
                <a:cs typeface="Palatino Linotype"/>
              </a:rPr>
              <a:t>w</a:t>
            </a:r>
            <a:r>
              <a:rPr dirty="0" sz="1200" spc="400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z</a:t>
            </a:r>
            <a:r>
              <a:rPr dirty="0" sz="1200" spc="229" b="1">
                <a:latin typeface="Palatino Linotype"/>
                <a:cs typeface="Palatino Linotype"/>
              </a:rPr>
              <a:t>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55" i="1">
                <a:latin typeface="Arial"/>
                <a:cs typeface="Arial"/>
              </a:rPr>
              <a:t>α</a:t>
            </a:r>
            <a:r>
              <a:rPr dirty="0" sz="1200" spc="55">
                <a:latin typeface="Times New Roman"/>
                <a:cs typeface="Times New Roman"/>
              </a:rPr>
              <a:t>)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80">
                <a:latin typeface="Times New Roman"/>
                <a:cs typeface="Times New Roman"/>
              </a:rPr>
              <a:t>+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exp(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03919" y="2843008"/>
            <a:ext cx="20510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latin typeface="Palatino Linotype"/>
                <a:cs typeface="Palatino Linotype"/>
              </a:rPr>
              <a:t>k</a:t>
            </a:r>
            <a:r>
              <a:rPr dirty="0" sz="800" spc="-25">
                <a:latin typeface="Georgia"/>
                <a:cs typeface="Georgia"/>
              </a:rPr>
              <a:t>=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40151" y="2598380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65" i="1">
                <a:latin typeface="DejaVu Sans"/>
                <a:cs typeface="DejaVu Sans"/>
              </a:rPr>
              <a:t>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40151" y="2698596"/>
            <a:ext cx="704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k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106039" y="2683838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j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813672" y="2610457"/>
            <a:ext cx="7645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Palatino Linotype"/>
                <a:cs typeface="Palatino Linotype"/>
              </a:rPr>
              <a:t>w</a:t>
            </a:r>
            <a:r>
              <a:rPr dirty="0" sz="1200" spc="400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z</a:t>
            </a:r>
            <a:r>
              <a:rPr dirty="0" sz="1200" spc="229" b="1">
                <a:latin typeface="Palatino Linotype"/>
                <a:cs typeface="Palatino Linotype"/>
              </a:rPr>
              <a:t>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55" i="1">
                <a:latin typeface="Arial"/>
                <a:cs typeface="Arial"/>
              </a:rPr>
              <a:t>α</a:t>
            </a:r>
            <a:r>
              <a:rPr dirty="0" sz="1200" spc="55">
                <a:latin typeface="Times New Roman"/>
                <a:cs typeface="Times New Roman"/>
              </a:rPr>
              <a:t>)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8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18140" y="2471279"/>
            <a:ext cx="933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K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586607" y="2466223"/>
            <a:ext cx="358140" cy="523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z="1200" spc="980"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800" spc="-10" i="1">
                <a:latin typeface="Palatino Linotype"/>
                <a:cs typeface="Palatino Linotype"/>
              </a:rPr>
              <a:t>j</a:t>
            </a:r>
            <a:r>
              <a:rPr dirty="0" sz="800" spc="-10">
                <a:latin typeface="Georgia"/>
                <a:cs typeface="Georgia"/>
              </a:rPr>
              <a:t>=</a:t>
            </a:r>
            <a:r>
              <a:rPr dirty="0" sz="800" spc="-10">
                <a:latin typeface="Cambria"/>
                <a:cs typeface="Cambria"/>
              </a:rPr>
              <a:t>1</a:t>
            </a:r>
            <a:r>
              <a:rPr dirty="0" sz="800" spc="-10" i="1">
                <a:latin typeface="DejaVu Sans Condensed"/>
                <a:cs typeface="DejaVu Sans Condensed"/>
              </a:rPr>
              <a:t>,</a:t>
            </a:r>
            <a:r>
              <a:rPr dirty="0" sz="800" spc="-10" i="1">
                <a:latin typeface="Palatino Linotype"/>
                <a:cs typeface="Palatino Linotype"/>
              </a:rPr>
              <a:t>j</a:t>
            </a:r>
            <a:r>
              <a:rPr dirty="0" sz="800" spc="-10" i="1">
                <a:latin typeface="DejaVu Sans"/>
                <a:cs typeface="DejaVu Sans"/>
              </a:rPr>
              <a:t>/</a:t>
            </a:r>
            <a:r>
              <a:rPr dirty="0" sz="800" spc="-10">
                <a:latin typeface="Georgia"/>
                <a:cs typeface="Georgia"/>
              </a:rPr>
              <a:t>=</a:t>
            </a:r>
            <a:r>
              <a:rPr dirty="0" sz="800" spc="-10" i="1">
                <a:latin typeface="Palatino Linotype"/>
                <a:cs typeface="Palatino Linotype"/>
              </a:rPr>
              <a:t>i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944111" y="2610457"/>
            <a:ext cx="3105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Times New Roman"/>
                <a:cs typeface="Times New Roman"/>
              </a:rPr>
              <a:t>exp(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304969" y="2598380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65" i="1">
                <a:latin typeface="DejaVu Sans"/>
                <a:cs typeface="DejaVu Sans"/>
              </a:rPr>
              <a:t>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304969" y="2698608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i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470857" y="2683838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j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229049" y="2610457"/>
            <a:ext cx="606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Palatino Linotype"/>
                <a:cs typeface="Palatino Linotype"/>
              </a:rPr>
              <a:t>z</a:t>
            </a:r>
            <a:r>
              <a:rPr dirty="0" sz="1200" spc="400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z</a:t>
            </a:r>
            <a:r>
              <a:rPr dirty="0" sz="1200" spc="229" b="1">
                <a:latin typeface="Palatino Linotype"/>
                <a:cs typeface="Palatino Linotype"/>
              </a:rPr>
              <a:t>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-25" i="1">
                <a:latin typeface="Arial"/>
                <a:cs typeface="Arial"/>
              </a:rPr>
              <a:t>α</a:t>
            </a:r>
            <a:r>
              <a:rPr dirty="0" sz="1200" spc="-25">
                <a:latin typeface="Times New Roman"/>
                <a:cs typeface="Times New Roman"/>
              </a:rPr>
              <a:t>)</a:t>
            </a:r>
            <a:r>
              <a:rPr dirty="0" sz="1200" spc="-25" i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210263" y="2610457"/>
            <a:ext cx="2025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Cambria"/>
                <a:cs typeface="Cambria"/>
              </a:rPr>
              <a:t>(5)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0"/>
              <a:t>Our</a:t>
            </a:r>
            <a:r>
              <a:rPr dirty="0" spc="50"/>
              <a:t> </a:t>
            </a:r>
            <a:r>
              <a:rPr dirty="0" spc="-10"/>
              <a:t>solution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157" y="1375700"/>
            <a:ext cx="309372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b="1">
                <a:latin typeface="Palatino Linotype"/>
                <a:cs typeface="Palatino Linotype"/>
              </a:rPr>
              <a:t>Experimental</a:t>
            </a:r>
            <a:r>
              <a:rPr dirty="0" sz="2450" spc="145" b="1">
                <a:latin typeface="Palatino Linotype"/>
                <a:cs typeface="Palatino Linotype"/>
              </a:rPr>
              <a:t> </a:t>
            </a:r>
            <a:r>
              <a:rPr dirty="0" sz="2450" spc="-10" b="1">
                <a:latin typeface="Palatino Linotype"/>
                <a:cs typeface="Palatino Linotype"/>
              </a:rPr>
              <a:t>Results</a:t>
            </a:r>
            <a:endParaRPr sz="24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3995" y="2608991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08492" y="2608991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52989" y="2608991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97487" y="2608991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941977" y="2608991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479" y="2608991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30969" y="2608991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63995" y="119764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19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08492" y="119764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19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252989" y="119764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19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597487" y="119764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19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941977" y="119764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19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286479" y="119764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19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630969" y="119764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19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63995" y="2502225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19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63995" y="2212318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19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63995" y="1922415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19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63995" y="1632509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19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63995" y="1342605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19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592784" y="250222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3818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592784" y="2212318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3818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592784" y="192241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3818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592784" y="1632509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3818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 descr=""/>
          <p:cNvGrpSpPr/>
          <p:nvPr/>
        </p:nvGrpSpPr>
        <p:grpSpPr>
          <a:xfrm>
            <a:off x="562090" y="1195738"/>
            <a:ext cx="2071370" cy="1453515"/>
            <a:chOff x="562090" y="1195738"/>
            <a:chExt cx="2071370" cy="1453515"/>
          </a:xfrm>
        </p:grpSpPr>
        <p:sp>
          <p:nvSpPr>
            <p:cNvPr id="26" name="object 26" descr=""/>
            <p:cNvSpPr/>
            <p:nvPr/>
          </p:nvSpPr>
          <p:spPr>
            <a:xfrm>
              <a:off x="2592784" y="1342605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5" h="0">
                  <a:moveTo>
                    <a:pt x="3818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63995" y="1197643"/>
              <a:ext cx="2067560" cy="1449705"/>
            </a:xfrm>
            <a:custGeom>
              <a:avLst/>
              <a:gdLst/>
              <a:ahLst/>
              <a:cxnLst/>
              <a:rect l="l" t="t" r="r" b="b"/>
              <a:pathLst>
                <a:path w="2067560" h="1449705">
                  <a:moveTo>
                    <a:pt x="0" y="1449535"/>
                  </a:moveTo>
                  <a:lnTo>
                    <a:pt x="0" y="0"/>
                  </a:lnTo>
                  <a:lnTo>
                    <a:pt x="2066973" y="0"/>
                  </a:lnTo>
                  <a:lnTo>
                    <a:pt x="2066973" y="1449535"/>
                  </a:lnTo>
                  <a:lnTo>
                    <a:pt x="0" y="1449535"/>
                  </a:lnTo>
                  <a:close/>
                </a:path>
              </a:pathLst>
            </a:custGeom>
            <a:ln w="3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38094" y="2620278"/>
            <a:ext cx="120396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127760" algn="l"/>
              </a:tabLst>
            </a:pPr>
            <a:r>
              <a:rPr dirty="0" sz="1000" i="1">
                <a:latin typeface="Verdana"/>
                <a:cs typeface="Verdana"/>
              </a:rPr>
              <a:t>−</a:t>
            </a:r>
            <a:r>
              <a:rPr dirty="0" sz="1000">
                <a:latin typeface="Times New Roman"/>
                <a:cs typeface="Times New Roman"/>
              </a:rPr>
              <a:t>60</a:t>
            </a:r>
            <a:r>
              <a:rPr dirty="0" sz="1000" spc="190">
                <a:latin typeface="Times New Roman"/>
                <a:cs typeface="Times New Roman"/>
              </a:rPr>
              <a:t>  </a:t>
            </a:r>
            <a:r>
              <a:rPr dirty="0" sz="1000" i="1">
                <a:latin typeface="Verdana"/>
                <a:cs typeface="Verdana"/>
              </a:rPr>
              <a:t>−</a:t>
            </a:r>
            <a:r>
              <a:rPr dirty="0" sz="1000">
                <a:latin typeface="Times New Roman"/>
                <a:cs typeface="Times New Roman"/>
              </a:rPr>
              <a:t>40</a:t>
            </a:r>
            <a:r>
              <a:rPr dirty="0" sz="1000" spc="195">
                <a:latin typeface="Times New Roman"/>
                <a:cs typeface="Times New Roman"/>
              </a:rPr>
              <a:t>  </a:t>
            </a:r>
            <a:r>
              <a:rPr dirty="0" sz="1000" spc="-25" i="1">
                <a:latin typeface="Verdana"/>
                <a:cs typeface="Verdana"/>
              </a:rPr>
              <a:t>−</a:t>
            </a:r>
            <a:r>
              <a:rPr dirty="0" sz="1000" spc="-25">
                <a:latin typeface="Times New Roman"/>
                <a:cs typeface="Times New Roman"/>
              </a:rPr>
              <a:t>20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5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866165" y="2620278"/>
            <a:ext cx="84074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56870" algn="l"/>
                <a:tab pos="701040" algn="l"/>
              </a:tabLst>
            </a:pPr>
            <a:r>
              <a:rPr dirty="0" sz="1000" spc="-25">
                <a:latin typeface="Times New Roman"/>
                <a:cs typeface="Times New Roman"/>
              </a:rPr>
              <a:t>20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25">
                <a:latin typeface="Times New Roman"/>
                <a:cs typeface="Times New Roman"/>
              </a:rPr>
              <a:t>40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25">
                <a:latin typeface="Times New Roman"/>
                <a:cs typeface="Times New Roman"/>
              </a:rPr>
              <a:t>60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93287" y="2396826"/>
            <a:ext cx="25209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25" i="1">
                <a:latin typeface="Verdana"/>
                <a:cs typeface="Verdana"/>
              </a:rPr>
              <a:t>−</a:t>
            </a:r>
            <a:r>
              <a:rPr dirty="0" sz="1000" spc="-25">
                <a:latin typeface="Times New Roman"/>
                <a:cs typeface="Times New Roman"/>
              </a:rPr>
              <a:t>40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93287" y="2106919"/>
            <a:ext cx="25209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25" i="1">
                <a:latin typeface="Verdana"/>
                <a:cs typeface="Verdana"/>
              </a:rPr>
              <a:t>−</a:t>
            </a:r>
            <a:r>
              <a:rPr dirty="0" sz="1000" spc="-25"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56587" y="1822390"/>
            <a:ext cx="8890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93507" y="1532483"/>
            <a:ext cx="15176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25"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93507" y="1242585"/>
            <a:ext cx="15176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25">
                <a:latin typeface="Times New Roman"/>
                <a:cs typeface="Times New Roman"/>
              </a:rPr>
              <a:t>40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993" y="1200900"/>
            <a:ext cx="1986625" cy="1301776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1357498" y="970807"/>
            <a:ext cx="480059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10">
                <a:latin typeface="Times New Roman"/>
                <a:cs typeface="Times New Roman"/>
              </a:rPr>
              <a:t>Baseline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268189" y="1218446"/>
            <a:ext cx="287655" cy="738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4399"/>
              </a:lnSpc>
              <a:spcBef>
                <a:spcPts val="95"/>
              </a:spcBef>
            </a:pPr>
            <a:r>
              <a:rPr dirty="0" sz="600" spc="-25">
                <a:latin typeface="Cambria"/>
                <a:cs typeface="Cambria"/>
              </a:rPr>
              <a:t>dog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elephat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giraffe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guitar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horse</a:t>
            </a:r>
            <a:endParaRPr sz="600">
              <a:latin typeface="Cambria"/>
              <a:cs typeface="Cambria"/>
            </a:endParaRPr>
          </a:p>
          <a:p>
            <a:pPr algn="ctr" marL="24765" marR="17145">
              <a:lnSpc>
                <a:spcPts val="660"/>
              </a:lnSpc>
              <a:spcBef>
                <a:spcPts val="180"/>
              </a:spcBef>
            </a:pPr>
            <a:r>
              <a:rPr dirty="0" sz="600" spc="-10">
                <a:latin typeface="Cambria"/>
                <a:cs typeface="Cambria"/>
              </a:rPr>
              <a:t>house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person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286433" y="2861812"/>
            <a:ext cx="4273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Cambria"/>
                <a:cs typeface="Cambria"/>
              </a:rPr>
              <a:t>softmax</a:t>
            </a:r>
            <a:endParaRPr sz="900">
              <a:latin typeface="Cambria"/>
              <a:cs typeface="Cambri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3321327" y="1194410"/>
            <a:ext cx="2072639" cy="1454785"/>
            <a:chOff x="3321327" y="1194410"/>
            <a:chExt cx="2072639" cy="1454785"/>
          </a:xfrm>
        </p:grpSpPr>
        <p:sp>
          <p:nvSpPr>
            <p:cNvPr id="40" name="object 40" descr=""/>
            <p:cNvSpPr/>
            <p:nvPr/>
          </p:nvSpPr>
          <p:spPr>
            <a:xfrm>
              <a:off x="3323232" y="1196315"/>
              <a:ext cx="2068830" cy="1450975"/>
            </a:xfrm>
            <a:custGeom>
              <a:avLst/>
              <a:gdLst/>
              <a:ahLst/>
              <a:cxnLst/>
              <a:rect l="l" t="t" r="r" b="b"/>
              <a:pathLst>
                <a:path w="2068829" h="1450975">
                  <a:moveTo>
                    <a:pt x="0" y="1450730"/>
                  </a:moveTo>
                  <a:lnTo>
                    <a:pt x="0" y="1412511"/>
                  </a:lnTo>
                </a:path>
                <a:path w="2068829" h="1450975">
                  <a:moveTo>
                    <a:pt x="344777" y="1450730"/>
                  </a:moveTo>
                  <a:lnTo>
                    <a:pt x="344777" y="1412511"/>
                  </a:lnTo>
                </a:path>
                <a:path w="2068829" h="1450975">
                  <a:moveTo>
                    <a:pt x="689559" y="1450730"/>
                  </a:moveTo>
                  <a:lnTo>
                    <a:pt x="689559" y="1412511"/>
                  </a:lnTo>
                </a:path>
                <a:path w="2068829" h="1450975">
                  <a:moveTo>
                    <a:pt x="1034347" y="1450730"/>
                  </a:moveTo>
                  <a:lnTo>
                    <a:pt x="1034347" y="1412511"/>
                  </a:lnTo>
                </a:path>
                <a:path w="2068829" h="1450975">
                  <a:moveTo>
                    <a:pt x="1379122" y="1450730"/>
                  </a:moveTo>
                  <a:lnTo>
                    <a:pt x="1379122" y="1412511"/>
                  </a:lnTo>
                </a:path>
                <a:path w="2068829" h="1450975">
                  <a:moveTo>
                    <a:pt x="1723896" y="1450730"/>
                  </a:moveTo>
                  <a:lnTo>
                    <a:pt x="1723896" y="1412511"/>
                  </a:lnTo>
                </a:path>
                <a:path w="2068829" h="1450975">
                  <a:moveTo>
                    <a:pt x="2068683" y="1450730"/>
                  </a:moveTo>
                  <a:lnTo>
                    <a:pt x="2068683" y="1412511"/>
                  </a:lnTo>
                </a:path>
                <a:path w="2068829" h="1450975">
                  <a:moveTo>
                    <a:pt x="0" y="0"/>
                  </a:moveTo>
                  <a:lnTo>
                    <a:pt x="0" y="38216"/>
                  </a:lnTo>
                </a:path>
                <a:path w="2068829" h="1450975">
                  <a:moveTo>
                    <a:pt x="344777" y="0"/>
                  </a:moveTo>
                  <a:lnTo>
                    <a:pt x="344777" y="38216"/>
                  </a:lnTo>
                </a:path>
                <a:path w="2068829" h="1450975">
                  <a:moveTo>
                    <a:pt x="689559" y="0"/>
                  </a:moveTo>
                  <a:lnTo>
                    <a:pt x="689559" y="38216"/>
                  </a:lnTo>
                </a:path>
                <a:path w="2068829" h="1450975">
                  <a:moveTo>
                    <a:pt x="1034347" y="0"/>
                  </a:moveTo>
                  <a:lnTo>
                    <a:pt x="1034347" y="38216"/>
                  </a:lnTo>
                </a:path>
                <a:path w="2068829" h="1450975">
                  <a:moveTo>
                    <a:pt x="1379122" y="0"/>
                  </a:moveTo>
                  <a:lnTo>
                    <a:pt x="1379122" y="38216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047129" y="1196315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w="0" h="31115">
                  <a:moveTo>
                    <a:pt x="0" y="0"/>
                  </a:moveTo>
                  <a:lnTo>
                    <a:pt x="0" y="30813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23232" y="1196315"/>
              <a:ext cx="2068830" cy="1306195"/>
            </a:xfrm>
            <a:custGeom>
              <a:avLst/>
              <a:gdLst/>
              <a:ahLst/>
              <a:cxnLst/>
              <a:rect l="l" t="t" r="r" b="b"/>
              <a:pathLst>
                <a:path w="2068829" h="1306195">
                  <a:moveTo>
                    <a:pt x="2068683" y="0"/>
                  </a:moveTo>
                  <a:lnTo>
                    <a:pt x="2068683" y="38216"/>
                  </a:lnTo>
                </a:path>
                <a:path w="2068829" h="1306195">
                  <a:moveTo>
                    <a:pt x="0" y="1305657"/>
                  </a:moveTo>
                  <a:lnTo>
                    <a:pt x="38218" y="1305657"/>
                  </a:lnTo>
                </a:path>
                <a:path w="2068829" h="1306195">
                  <a:moveTo>
                    <a:pt x="0" y="1015509"/>
                  </a:moveTo>
                  <a:lnTo>
                    <a:pt x="38218" y="1015509"/>
                  </a:lnTo>
                </a:path>
                <a:path w="2068829" h="1306195">
                  <a:moveTo>
                    <a:pt x="0" y="725362"/>
                  </a:moveTo>
                  <a:lnTo>
                    <a:pt x="38218" y="725362"/>
                  </a:lnTo>
                </a:path>
                <a:path w="2068829" h="1306195">
                  <a:moveTo>
                    <a:pt x="0" y="435216"/>
                  </a:moveTo>
                  <a:lnTo>
                    <a:pt x="38218" y="435216"/>
                  </a:lnTo>
                </a:path>
                <a:path w="2068829" h="1306195">
                  <a:moveTo>
                    <a:pt x="0" y="145070"/>
                  </a:moveTo>
                  <a:lnTo>
                    <a:pt x="38218" y="145070"/>
                  </a:lnTo>
                </a:path>
                <a:path w="2068829" h="1306195">
                  <a:moveTo>
                    <a:pt x="2068683" y="1305657"/>
                  </a:moveTo>
                  <a:lnTo>
                    <a:pt x="2030467" y="1305657"/>
                  </a:lnTo>
                </a:path>
                <a:path w="2068829" h="1306195">
                  <a:moveTo>
                    <a:pt x="2068683" y="1015509"/>
                  </a:moveTo>
                  <a:lnTo>
                    <a:pt x="2030467" y="1015509"/>
                  </a:lnTo>
                </a:path>
                <a:path w="2068829" h="1306195">
                  <a:moveTo>
                    <a:pt x="2068683" y="725362"/>
                  </a:moveTo>
                  <a:lnTo>
                    <a:pt x="2030467" y="725362"/>
                  </a:lnTo>
                </a:path>
                <a:path w="2068829" h="1306195">
                  <a:moveTo>
                    <a:pt x="2068683" y="435216"/>
                  </a:moveTo>
                  <a:lnTo>
                    <a:pt x="2030467" y="435216"/>
                  </a:lnTo>
                </a:path>
                <a:path w="2068829" h="1306195">
                  <a:moveTo>
                    <a:pt x="2068683" y="145070"/>
                  </a:moveTo>
                  <a:lnTo>
                    <a:pt x="2030467" y="1450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23232" y="1196315"/>
              <a:ext cx="2068830" cy="1450975"/>
            </a:xfrm>
            <a:custGeom>
              <a:avLst/>
              <a:gdLst/>
              <a:ahLst/>
              <a:cxnLst/>
              <a:rect l="l" t="t" r="r" b="b"/>
              <a:pathLst>
                <a:path w="2068829" h="1450975">
                  <a:moveTo>
                    <a:pt x="0" y="1450730"/>
                  </a:moveTo>
                  <a:lnTo>
                    <a:pt x="0" y="0"/>
                  </a:lnTo>
                  <a:lnTo>
                    <a:pt x="2068683" y="0"/>
                  </a:lnTo>
                  <a:lnTo>
                    <a:pt x="2068683" y="1450730"/>
                  </a:lnTo>
                  <a:lnTo>
                    <a:pt x="0" y="1450730"/>
                  </a:lnTo>
                  <a:close/>
                </a:path>
              </a:pathLst>
            </a:custGeom>
            <a:ln w="3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197238" y="2620138"/>
            <a:ext cx="120459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28395" algn="l"/>
              </a:tabLst>
            </a:pPr>
            <a:r>
              <a:rPr dirty="0" sz="1000" i="1">
                <a:latin typeface="Verdana"/>
                <a:cs typeface="Verdana"/>
              </a:rPr>
              <a:t>−</a:t>
            </a:r>
            <a:r>
              <a:rPr dirty="0" sz="1000">
                <a:latin typeface="Times New Roman"/>
                <a:cs typeface="Times New Roman"/>
              </a:rPr>
              <a:t>60</a:t>
            </a:r>
            <a:r>
              <a:rPr dirty="0" sz="1000" spc="190">
                <a:latin typeface="Times New Roman"/>
                <a:cs typeface="Times New Roman"/>
              </a:rPr>
              <a:t>  </a:t>
            </a:r>
            <a:r>
              <a:rPr dirty="0" sz="1000" i="1">
                <a:latin typeface="Verdana"/>
                <a:cs typeface="Verdana"/>
              </a:rPr>
              <a:t>−</a:t>
            </a:r>
            <a:r>
              <a:rPr dirty="0" sz="1000">
                <a:latin typeface="Times New Roman"/>
                <a:cs typeface="Times New Roman"/>
              </a:rPr>
              <a:t>40</a:t>
            </a:r>
            <a:r>
              <a:rPr dirty="0" sz="1000" spc="195">
                <a:latin typeface="Times New Roman"/>
                <a:cs typeface="Times New Roman"/>
              </a:rPr>
              <a:t>  </a:t>
            </a:r>
            <a:r>
              <a:rPr dirty="0" sz="1000" spc="-25" i="1">
                <a:latin typeface="Verdana"/>
                <a:cs typeface="Verdana"/>
              </a:rPr>
              <a:t>−</a:t>
            </a:r>
            <a:r>
              <a:rPr dirty="0" sz="1000" spc="-25">
                <a:latin typeface="Times New Roman"/>
                <a:cs typeface="Times New Roman"/>
              </a:rPr>
              <a:t>20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5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626490" y="2620138"/>
            <a:ext cx="84137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6870" algn="l"/>
                <a:tab pos="701675" algn="l"/>
              </a:tabLst>
            </a:pPr>
            <a:r>
              <a:rPr dirty="0" sz="1000" spc="-25">
                <a:latin typeface="Times New Roman"/>
                <a:cs typeface="Times New Roman"/>
              </a:rPr>
              <a:t>20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25">
                <a:latin typeface="Times New Roman"/>
                <a:cs typeface="Times New Roman"/>
              </a:rPr>
              <a:t>40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25">
                <a:latin typeface="Times New Roman"/>
                <a:cs typeface="Times New Roman"/>
              </a:rPr>
              <a:t>60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052311" y="2396501"/>
            <a:ext cx="25209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5" i="1">
                <a:latin typeface="Verdana"/>
                <a:cs typeface="Verdana"/>
              </a:rPr>
              <a:t>−</a:t>
            </a:r>
            <a:r>
              <a:rPr dirty="0" sz="1000" spc="-25">
                <a:latin typeface="Times New Roman"/>
                <a:cs typeface="Times New Roman"/>
              </a:rPr>
              <a:t>40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052311" y="2106354"/>
            <a:ext cx="25209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5" i="1">
                <a:latin typeface="Verdana"/>
                <a:cs typeface="Verdana"/>
              </a:rPr>
              <a:t>−</a:t>
            </a:r>
            <a:r>
              <a:rPr dirty="0" sz="1000" spc="-25"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215745" y="1821580"/>
            <a:ext cx="8890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152613" y="1531442"/>
            <a:ext cx="15176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5"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152613" y="1241305"/>
            <a:ext cx="15176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5">
                <a:latin typeface="Times New Roman"/>
                <a:cs typeface="Times New Roman"/>
              </a:rPr>
              <a:t>40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3578945" y="1212479"/>
            <a:ext cx="1771650" cy="1443355"/>
            <a:chOff x="3578945" y="1212479"/>
            <a:chExt cx="1771650" cy="1443355"/>
          </a:xfrm>
        </p:grpSpPr>
        <p:sp>
          <p:nvSpPr>
            <p:cNvPr id="52" name="object 52" descr=""/>
            <p:cNvSpPr/>
            <p:nvPr/>
          </p:nvSpPr>
          <p:spPr>
            <a:xfrm>
              <a:off x="3580736" y="224968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89">
                  <a:moveTo>
                    <a:pt x="16683" y="0"/>
                  </a:moveTo>
                  <a:lnTo>
                    <a:pt x="4809" y="0"/>
                  </a:lnTo>
                  <a:lnTo>
                    <a:pt x="0" y="4809"/>
                  </a:lnTo>
                  <a:lnTo>
                    <a:pt x="0" y="16683"/>
                  </a:lnTo>
                  <a:lnTo>
                    <a:pt x="4809" y="21493"/>
                  </a:lnTo>
                  <a:lnTo>
                    <a:pt x="16683" y="21493"/>
                  </a:lnTo>
                  <a:lnTo>
                    <a:pt x="21493" y="16683"/>
                  </a:lnTo>
                  <a:lnTo>
                    <a:pt x="21493" y="4809"/>
                  </a:lnTo>
                  <a:lnTo>
                    <a:pt x="16683" y="0"/>
                  </a:lnTo>
                  <a:close/>
                </a:path>
              </a:pathLst>
            </a:custGeom>
            <a:solidFill>
              <a:srgbClr val="DD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580737" y="224968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89">
                  <a:moveTo>
                    <a:pt x="21493" y="10746"/>
                  </a:moveTo>
                  <a:lnTo>
                    <a:pt x="21493" y="4809"/>
                  </a:lnTo>
                  <a:lnTo>
                    <a:pt x="16683" y="0"/>
                  </a:lnTo>
                  <a:lnTo>
                    <a:pt x="10746" y="0"/>
                  </a:lnTo>
                  <a:lnTo>
                    <a:pt x="4809" y="0"/>
                  </a:lnTo>
                  <a:lnTo>
                    <a:pt x="0" y="4809"/>
                  </a:lnTo>
                  <a:lnTo>
                    <a:pt x="0" y="10746"/>
                  </a:lnTo>
                  <a:lnTo>
                    <a:pt x="0" y="16683"/>
                  </a:lnTo>
                  <a:lnTo>
                    <a:pt x="4809" y="21493"/>
                  </a:lnTo>
                  <a:lnTo>
                    <a:pt x="10746" y="21493"/>
                  </a:lnTo>
                  <a:lnTo>
                    <a:pt x="16683" y="21493"/>
                  </a:lnTo>
                  <a:lnTo>
                    <a:pt x="21493" y="16683"/>
                  </a:lnTo>
                  <a:lnTo>
                    <a:pt x="21493" y="10746"/>
                  </a:lnTo>
                  <a:close/>
                </a:path>
              </a:pathLst>
            </a:custGeom>
            <a:ln w="3582">
              <a:solidFill>
                <a:srgbClr val="DDA2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1042" y="1212479"/>
              <a:ext cx="1679492" cy="1442729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5273671" y="2234756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89">
                  <a:moveTo>
                    <a:pt x="16689" y="0"/>
                  </a:moveTo>
                  <a:lnTo>
                    <a:pt x="4814" y="0"/>
                  </a:lnTo>
                  <a:lnTo>
                    <a:pt x="0" y="4809"/>
                  </a:lnTo>
                  <a:lnTo>
                    <a:pt x="0" y="16678"/>
                  </a:lnTo>
                  <a:lnTo>
                    <a:pt x="4814" y="21493"/>
                  </a:lnTo>
                  <a:lnTo>
                    <a:pt x="16689" y="21493"/>
                  </a:lnTo>
                  <a:lnTo>
                    <a:pt x="21503" y="16678"/>
                  </a:lnTo>
                  <a:lnTo>
                    <a:pt x="21503" y="4809"/>
                  </a:lnTo>
                  <a:lnTo>
                    <a:pt x="16689" y="0"/>
                  </a:lnTo>
                  <a:close/>
                </a:path>
              </a:pathLst>
            </a:custGeom>
            <a:solidFill>
              <a:srgbClr val="1D71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273671" y="2234756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89">
                  <a:moveTo>
                    <a:pt x="21503" y="10746"/>
                  </a:moveTo>
                  <a:lnTo>
                    <a:pt x="21503" y="4809"/>
                  </a:lnTo>
                  <a:lnTo>
                    <a:pt x="16689" y="0"/>
                  </a:lnTo>
                  <a:lnTo>
                    <a:pt x="10751" y="0"/>
                  </a:lnTo>
                  <a:lnTo>
                    <a:pt x="4814" y="0"/>
                  </a:lnTo>
                  <a:lnTo>
                    <a:pt x="0" y="4809"/>
                  </a:lnTo>
                  <a:lnTo>
                    <a:pt x="0" y="10746"/>
                  </a:lnTo>
                  <a:lnTo>
                    <a:pt x="0" y="16678"/>
                  </a:lnTo>
                  <a:lnTo>
                    <a:pt x="4814" y="21493"/>
                  </a:lnTo>
                  <a:lnTo>
                    <a:pt x="10751" y="21493"/>
                  </a:lnTo>
                  <a:lnTo>
                    <a:pt x="16689" y="21493"/>
                  </a:lnTo>
                  <a:lnTo>
                    <a:pt x="21503" y="16678"/>
                  </a:lnTo>
                  <a:lnTo>
                    <a:pt x="21503" y="10746"/>
                  </a:lnTo>
                  <a:close/>
                </a:path>
              </a:pathLst>
            </a:custGeom>
            <a:ln w="3582">
              <a:solidFill>
                <a:srgbClr val="1D71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4216853" y="969302"/>
            <a:ext cx="28130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30">
                <a:latin typeface="Times New Roman"/>
                <a:cs typeface="Times New Roman"/>
              </a:rPr>
              <a:t>PCL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028846" y="1217146"/>
            <a:ext cx="288290" cy="739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4500"/>
              </a:lnSpc>
              <a:spcBef>
                <a:spcPts val="95"/>
              </a:spcBef>
            </a:pPr>
            <a:r>
              <a:rPr dirty="0" sz="600" spc="-25">
                <a:latin typeface="Cambria"/>
                <a:cs typeface="Cambria"/>
              </a:rPr>
              <a:t>dog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elephat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giraffe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guitar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horse</a:t>
            </a:r>
            <a:endParaRPr sz="600">
              <a:latin typeface="Cambria"/>
              <a:cs typeface="Cambria"/>
            </a:endParaRPr>
          </a:p>
          <a:p>
            <a:pPr algn="ctr" marL="24765" marR="17145">
              <a:lnSpc>
                <a:spcPts val="660"/>
              </a:lnSpc>
              <a:spcBef>
                <a:spcPts val="180"/>
              </a:spcBef>
            </a:pPr>
            <a:r>
              <a:rPr dirty="0" sz="600" spc="-10">
                <a:latin typeface="Cambria"/>
                <a:cs typeface="Cambria"/>
              </a:rPr>
              <a:t>house</a:t>
            </a:r>
            <a:r>
              <a:rPr dirty="0" sz="600" spc="500">
                <a:latin typeface="Cambria"/>
                <a:cs typeface="Cambria"/>
              </a:rPr>
              <a:t> </a:t>
            </a:r>
            <a:r>
              <a:rPr dirty="0" sz="600" spc="-10">
                <a:latin typeface="Cambria"/>
                <a:cs typeface="Cambria"/>
              </a:rPr>
              <a:t>person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121581" y="2861812"/>
            <a:ext cx="2768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latin typeface="Cambria"/>
                <a:cs typeface="Cambria"/>
              </a:rPr>
              <a:t>Ours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Visualizaiton</a:t>
            </a:r>
            <a:r>
              <a:rPr dirty="0" spc="165"/>
              <a:t> </a:t>
            </a:r>
            <a:r>
              <a:rPr dirty="0" spc="20"/>
              <a:t>of</a:t>
            </a:r>
            <a:r>
              <a:rPr dirty="0" spc="170"/>
              <a:t> </a:t>
            </a:r>
            <a:r>
              <a:rPr dirty="0" spc="20"/>
              <a:t>learned</a:t>
            </a:r>
            <a:r>
              <a:rPr dirty="0" spc="170"/>
              <a:t> </a:t>
            </a:r>
            <a:r>
              <a:rPr dirty="0" spc="-10"/>
              <a:t>features</a:t>
            </a:r>
          </a:p>
        </p:txBody>
      </p:sp>
      <p:sp>
        <p:nvSpPr>
          <p:cNvPr id="61" name="object 61" descr=""/>
          <p:cNvSpPr txBox="1"/>
          <p:nvPr/>
        </p:nvSpPr>
        <p:spPr>
          <a:xfrm>
            <a:off x="5378538" y="3411824"/>
            <a:ext cx="3225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722C72"/>
                </a:solidFill>
                <a:latin typeface="Cambria"/>
                <a:cs typeface="Cambria"/>
              </a:rPr>
              <a:t>14/19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94" y="730623"/>
            <a:ext cx="458089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Table: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Comparison</a:t>
            </a:r>
            <a:r>
              <a:rPr dirty="0" sz="1000" spc="1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with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state-of-the-</a:t>
            </a:r>
            <a:r>
              <a:rPr dirty="0" sz="1000">
                <a:latin typeface="Cambria"/>
                <a:cs typeface="Cambria"/>
              </a:rPr>
              <a:t>art</a:t>
            </a:r>
            <a:r>
              <a:rPr dirty="0" sz="1000" spc="1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methods</a:t>
            </a:r>
            <a:r>
              <a:rPr dirty="0" sz="1000" spc="1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OfficeHome</a:t>
            </a:r>
            <a:r>
              <a:rPr dirty="0" sz="1000" spc="1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benchmark</a:t>
            </a:r>
            <a:r>
              <a:rPr dirty="0" sz="1000" spc="13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with</a:t>
            </a:r>
            <a:r>
              <a:rPr dirty="0" sz="1000">
                <a:latin typeface="Cambria"/>
                <a:cs typeface="Cambria"/>
              </a:rPr>
              <a:t> ResNet-50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imagenet-pretrained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model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97090" y="1174409"/>
          <a:ext cx="3079750" cy="135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394"/>
                <a:gridCol w="423544"/>
                <a:gridCol w="423544"/>
                <a:gridCol w="423544"/>
                <a:gridCol w="423544"/>
                <a:gridCol w="433705"/>
              </a:tblGrid>
              <a:tr h="267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150" spc="-10" b="1">
                          <a:latin typeface="Palatino Linotype"/>
                          <a:cs typeface="Palatino Linotype"/>
                        </a:rPr>
                        <a:t>Algorithm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150" b="1">
                          <a:latin typeface="Palatino Linotype"/>
                          <a:cs typeface="Palatino Linotype"/>
                        </a:rPr>
                        <a:t>A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150" b="1">
                          <a:latin typeface="Palatino Linotype"/>
                          <a:cs typeface="Palatino Linotype"/>
                        </a:rPr>
                        <a:t>C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150" b="1">
                          <a:latin typeface="Palatino Linotype"/>
                          <a:cs typeface="Palatino Linotype"/>
                        </a:rPr>
                        <a:t>P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150" b="1">
                          <a:latin typeface="Palatino Linotype"/>
                          <a:cs typeface="Palatino Linotype"/>
                        </a:rPr>
                        <a:t>R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150" spc="-25" b="1">
                          <a:latin typeface="Palatino Linotype"/>
                          <a:cs typeface="Palatino Linotype"/>
                        </a:rPr>
                        <a:t>Avg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4"/>
                        </a:spcBef>
                      </a:pPr>
                      <a:r>
                        <a:rPr dirty="0" sz="1150" spc="-10">
                          <a:latin typeface="Cambria"/>
                          <a:cs typeface="Cambria"/>
                        </a:rPr>
                        <a:t>Mixstyle</a:t>
                      </a:r>
                      <a:r>
                        <a:rPr dirty="0" baseline="29411" sz="1275" spc="-15">
                          <a:latin typeface="Cambria"/>
                          <a:cs typeface="Cambria"/>
                        </a:rPr>
                        <a:t>1</a:t>
                      </a:r>
                      <a:endParaRPr baseline="29411" sz="1275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4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51.1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4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53.2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4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68.2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4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69.2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4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60.4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10">
                          <a:latin typeface="Cambria"/>
                          <a:cs typeface="Cambria"/>
                        </a:rPr>
                        <a:t>SagNet</a:t>
                      </a:r>
                      <a:r>
                        <a:rPr dirty="0" baseline="29411" sz="1275" spc="-15">
                          <a:latin typeface="Cambria"/>
                          <a:cs typeface="Cambria"/>
                        </a:rPr>
                        <a:t>2</a:t>
                      </a:r>
                      <a:endParaRPr baseline="29411" sz="1275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63.4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54.8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75.8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78.3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68.1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95">
                          <a:latin typeface="Cambria"/>
                          <a:cs typeface="Cambria"/>
                        </a:rPr>
                        <a:t>CORAL</a:t>
                      </a:r>
                      <a:r>
                        <a:rPr dirty="0" baseline="29411" sz="1275" spc="142">
                          <a:latin typeface="Cambria"/>
                          <a:cs typeface="Cambria"/>
                        </a:rPr>
                        <a:t>3</a:t>
                      </a:r>
                      <a:endParaRPr baseline="29411" sz="1275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65.3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54.4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76.5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78.4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68.7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/>
                </a:tc>
              </a:tr>
              <a:tr h="236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50" spc="50">
                          <a:latin typeface="Cambria"/>
                          <a:cs typeface="Cambria"/>
                        </a:rPr>
                        <a:t>SWAD</a:t>
                      </a:r>
                      <a:r>
                        <a:rPr dirty="0" baseline="29411" sz="1275" spc="75">
                          <a:latin typeface="Cambria"/>
                          <a:cs typeface="Cambria"/>
                        </a:rPr>
                        <a:t>4</a:t>
                      </a:r>
                      <a:endParaRPr baseline="29411" sz="1275">
                        <a:latin typeface="Cambria"/>
                        <a:cs typeface="Cambria"/>
                      </a:endParaRPr>
                    </a:p>
                  </a:txBody>
                  <a:tcPr marL="0" marR="0" marB="0" marT="317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66.1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57.7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78.4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80.2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70.6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17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30">
                          <a:latin typeface="Cambria"/>
                          <a:cs typeface="Cambria"/>
                        </a:rPr>
                        <a:t>Ours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20" b="1">
                          <a:latin typeface="Palatino Linotype"/>
                          <a:cs typeface="Palatino Linotype"/>
                        </a:rPr>
                        <a:t>67.3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20" b="1">
                          <a:latin typeface="Palatino Linotype"/>
                          <a:cs typeface="Palatino Linotype"/>
                        </a:rPr>
                        <a:t>59.9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20" b="1">
                          <a:latin typeface="Palatino Linotype"/>
                          <a:cs typeface="Palatino Linotype"/>
                        </a:rPr>
                        <a:t>78.7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20" b="1">
                          <a:latin typeface="Palatino Linotype"/>
                          <a:cs typeface="Palatino Linotype"/>
                        </a:rPr>
                        <a:t>80.7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20" b="1">
                          <a:latin typeface="Palatino Linotype"/>
                          <a:cs typeface="Palatino Linotype"/>
                        </a:rPr>
                        <a:t>71.6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59994" y="28456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1894" y="2855437"/>
            <a:ext cx="4999355" cy="586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95"/>
              </a:spcBef>
            </a:pPr>
            <a:r>
              <a:rPr dirty="0" baseline="37037" sz="900">
                <a:latin typeface="Cambria"/>
                <a:cs typeface="Cambria"/>
              </a:rPr>
              <a:t>1</a:t>
            </a:r>
            <a:r>
              <a:rPr dirty="0" sz="900" b="1">
                <a:latin typeface="Palatino Linotype"/>
                <a:cs typeface="Palatino Linotype"/>
              </a:rPr>
              <a:t>Zhou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Kaiyang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generalization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with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mixstyle.</a:t>
            </a:r>
            <a:r>
              <a:rPr dirty="0" sz="900" spc="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ICLR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marL="198755">
              <a:lnSpc>
                <a:spcPct val="100000"/>
              </a:lnSpc>
              <a:spcBef>
                <a:spcPts val="45"/>
              </a:spcBef>
            </a:pPr>
            <a:r>
              <a:rPr dirty="0" baseline="37037" sz="900">
                <a:latin typeface="Cambria"/>
                <a:cs typeface="Cambria"/>
              </a:rPr>
              <a:t>2</a:t>
            </a:r>
            <a:r>
              <a:rPr dirty="0" sz="900" b="1">
                <a:latin typeface="Palatino Linotype"/>
                <a:cs typeface="Palatino Linotype"/>
              </a:rPr>
              <a:t>Nam</a:t>
            </a:r>
            <a:r>
              <a:rPr dirty="0" sz="900">
                <a:latin typeface="Cambria"/>
                <a:cs typeface="Cambria"/>
              </a:rPr>
              <a:t>; </a:t>
            </a:r>
            <a:r>
              <a:rPr dirty="0" sz="900" b="1">
                <a:latin typeface="Palatino Linotype"/>
                <a:cs typeface="Palatino Linotype"/>
              </a:rPr>
              <a:t>Hyeonseob</a:t>
            </a:r>
            <a:r>
              <a:rPr dirty="0" sz="900">
                <a:latin typeface="Cambria"/>
                <a:cs typeface="Cambria"/>
              </a:rPr>
              <a:t>;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Reducing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gap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by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reducing</a:t>
            </a:r>
            <a:r>
              <a:rPr dirty="0" sz="900" spc="-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style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bias.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CVPR.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marL="198755">
              <a:lnSpc>
                <a:spcPct val="100000"/>
              </a:lnSpc>
              <a:spcBef>
                <a:spcPts val="45"/>
              </a:spcBef>
            </a:pPr>
            <a:r>
              <a:rPr dirty="0" baseline="37037" sz="900">
                <a:latin typeface="Cambria"/>
                <a:cs typeface="Cambria"/>
              </a:rPr>
              <a:t>3</a:t>
            </a:r>
            <a:r>
              <a:rPr dirty="0" sz="900" b="1">
                <a:latin typeface="Palatino Linotype"/>
                <a:cs typeface="Palatino Linotype"/>
              </a:rPr>
              <a:t>Sun</a:t>
            </a:r>
            <a:r>
              <a:rPr dirty="0" sz="900">
                <a:latin typeface="Cambria"/>
                <a:cs typeface="Cambria"/>
              </a:rPr>
              <a:t>; </a:t>
            </a:r>
            <a:r>
              <a:rPr dirty="0" sz="900" spc="-10" b="1">
                <a:latin typeface="Palatino Linotype"/>
                <a:cs typeface="Palatino Linotype"/>
              </a:rPr>
              <a:t>Baochen</a:t>
            </a:r>
            <a:r>
              <a:rPr dirty="0" sz="900" spc="-10">
                <a:latin typeface="Cambria"/>
                <a:cs typeface="Cambria"/>
              </a:rPr>
              <a:t>;</a:t>
            </a:r>
            <a:endParaRPr sz="9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Palatino Linotype"/>
                <a:cs typeface="Palatino Linotype"/>
              </a:rPr>
              <a:t>and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Kate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Saenko.</a:t>
            </a:r>
            <a:r>
              <a:rPr dirty="0" sz="900" spc="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Deep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coral: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Correlation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alignment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for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deep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adaptation.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ECCV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-5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2016.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7987" y="3416733"/>
            <a:ext cx="4726940" cy="1797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baseline="37037" sz="900">
                <a:latin typeface="Cambria"/>
                <a:cs typeface="Cambria"/>
              </a:rPr>
              <a:t>4</a:t>
            </a:r>
            <a:r>
              <a:rPr dirty="0" sz="900" b="1">
                <a:latin typeface="Palatino Linotype"/>
                <a:cs typeface="Palatino Linotype"/>
              </a:rPr>
              <a:t>Cha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Junbum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Swad:</a:t>
            </a:r>
            <a:r>
              <a:rPr dirty="0" sz="900" spc="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generalization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by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seeking</a:t>
            </a:r>
            <a:r>
              <a:rPr dirty="0" sz="900" spc="-25" b="1">
                <a:latin typeface="Palatino Linotype"/>
                <a:cs typeface="Palatino Linotype"/>
              </a:rPr>
              <a:t> flat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minima.</a:t>
            </a:r>
            <a:r>
              <a:rPr dirty="0" sz="900" spc="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NeurIPS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15</a:t>
            </a:fld>
            <a:r>
              <a:rPr dirty="0" spc="-10"/>
              <a:t>/19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Experimental</a:t>
            </a:r>
            <a:r>
              <a:rPr dirty="0" spc="330"/>
              <a:t> </a:t>
            </a:r>
            <a:r>
              <a:rPr dirty="0" spc="-10"/>
              <a:t>Results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94" y="736744"/>
            <a:ext cx="482663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Table: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Comparison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with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state-of-the-</a:t>
            </a:r>
            <a:r>
              <a:rPr dirty="0" sz="1000">
                <a:latin typeface="Cambria"/>
                <a:cs typeface="Cambria"/>
              </a:rPr>
              <a:t>art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methods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 spc="60">
                <a:latin typeface="Cambria"/>
                <a:cs typeface="Cambria"/>
              </a:rPr>
              <a:t>PACS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benchmark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with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ResNet-</a:t>
            </a:r>
            <a:r>
              <a:rPr dirty="0" sz="1000" spc="-25">
                <a:latin typeface="Cambria"/>
                <a:cs typeface="Cambria"/>
              </a:rPr>
              <a:t>50</a:t>
            </a:r>
            <a:r>
              <a:rPr dirty="0" sz="1000">
                <a:latin typeface="Cambria"/>
                <a:cs typeface="Cambria"/>
              </a:rPr>
              <a:t> imagenet-pretrained</a:t>
            </a:r>
            <a:r>
              <a:rPr dirty="0" sz="1000" spc="14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model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96245" y="1180468"/>
          <a:ext cx="3081020" cy="133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869"/>
                <a:gridCol w="419100"/>
                <a:gridCol w="419100"/>
                <a:gridCol w="419100"/>
                <a:gridCol w="419100"/>
                <a:gridCol w="464184"/>
              </a:tblGrid>
              <a:tr h="264795"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10" b="1">
                          <a:latin typeface="Palatino Linotype"/>
                          <a:cs typeface="Palatino Linotype"/>
                        </a:rPr>
                        <a:t>Algorithm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238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>
                          <a:latin typeface="Cambria"/>
                          <a:cs typeface="Cambria"/>
                        </a:rPr>
                        <a:t>A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>
                          <a:latin typeface="Cambria"/>
                          <a:cs typeface="Cambria"/>
                        </a:rPr>
                        <a:t>C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>
                          <a:latin typeface="Cambria"/>
                          <a:cs typeface="Cambria"/>
                        </a:rPr>
                        <a:t>P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>
                          <a:latin typeface="Cambria"/>
                          <a:cs typeface="Cambria"/>
                        </a:rPr>
                        <a:t>S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45">
                          <a:latin typeface="Cambria"/>
                          <a:cs typeface="Cambria"/>
                        </a:rPr>
                        <a:t>Avg.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238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 algn="r" marR="118745">
                        <a:lnSpc>
                          <a:spcPts val="1325"/>
                        </a:lnSpc>
                        <a:spcBef>
                          <a:spcPts val="240"/>
                        </a:spcBef>
                      </a:pPr>
                      <a:r>
                        <a:rPr dirty="0" sz="1150" spc="-10">
                          <a:latin typeface="Cambria"/>
                          <a:cs typeface="Cambria"/>
                        </a:rPr>
                        <a:t>Mixstyle</a:t>
                      </a:r>
                      <a:r>
                        <a:rPr dirty="0" baseline="26143" sz="1275" spc="-15">
                          <a:latin typeface="Cambria"/>
                          <a:cs typeface="Cambria"/>
                        </a:rPr>
                        <a:t>5</a:t>
                      </a:r>
                      <a:endParaRPr baseline="26143" sz="1275">
                        <a:latin typeface="Cambria"/>
                        <a:cs typeface="Cambria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40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86.8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40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79.0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40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96.6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40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78.5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240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85.2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marR="139700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90">
                          <a:latin typeface="Cambria"/>
                          <a:cs typeface="Cambria"/>
                        </a:rPr>
                        <a:t>CORAL</a:t>
                      </a:r>
                      <a:r>
                        <a:rPr dirty="0" baseline="26143" sz="1275" spc="135">
                          <a:latin typeface="Cambria"/>
                          <a:cs typeface="Cambria"/>
                        </a:rPr>
                        <a:t>6</a:t>
                      </a:r>
                      <a:endParaRPr baseline="26143" sz="1275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88.3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80.0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97.5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78.8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86.2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</a:tr>
              <a:tr h="182245">
                <a:tc>
                  <a:txBody>
                    <a:bodyPr/>
                    <a:lstStyle/>
                    <a:p>
                      <a:pPr marL="165100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10">
                          <a:latin typeface="Cambria"/>
                          <a:cs typeface="Cambria"/>
                        </a:rPr>
                        <a:t>SagNet</a:t>
                      </a:r>
                      <a:r>
                        <a:rPr dirty="0" baseline="26143" sz="1275" spc="-15">
                          <a:latin typeface="Cambria"/>
                          <a:cs typeface="Cambria"/>
                        </a:rPr>
                        <a:t>7</a:t>
                      </a:r>
                      <a:endParaRPr baseline="26143" sz="1275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87.4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80.7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97.1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80.0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86.3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/>
                </a:tc>
              </a:tr>
              <a:tr h="233679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 spc="40">
                          <a:latin typeface="Cambria"/>
                          <a:cs typeface="Cambria"/>
                        </a:rPr>
                        <a:t>SWAD</a:t>
                      </a:r>
                      <a:r>
                        <a:rPr dirty="0" baseline="26143" sz="1275" spc="60">
                          <a:latin typeface="Cambria"/>
                          <a:cs typeface="Cambria"/>
                        </a:rPr>
                        <a:t>8</a:t>
                      </a:r>
                      <a:endParaRPr baseline="26143" sz="1275">
                        <a:latin typeface="Cambria"/>
                        <a:cs typeface="Cambria"/>
                      </a:endParaRPr>
                    </a:p>
                  </a:txBody>
                  <a:tcPr marL="0" marR="0" marB="0" marT="190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89.3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83.4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97.3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82.5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88.1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190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Ours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50" spc="-20" b="1">
                          <a:latin typeface="Palatino Linotype"/>
                          <a:cs typeface="Palatino Linotype"/>
                        </a:rPr>
                        <a:t>90.2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50" spc="-20" b="1">
                          <a:latin typeface="Palatino Linotype"/>
                          <a:cs typeface="Palatino Linotype"/>
                        </a:rPr>
                        <a:t>83.9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98.1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50" spc="-20">
                          <a:latin typeface="Cambria"/>
                          <a:cs typeface="Cambria"/>
                        </a:rPr>
                        <a:t>82.6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50" spc="-20" b="1">
                          <a:latin typeface="Palatino Linotype"/>
                          <a:cs typeface="Palatino Linotype"/>
                        </a:rPr>
                        <a:t>88.7</a:t>
                      </a:r>
                      <a:endParaRPr sz="11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048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59994" y="28456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1894" y="2855437"/>
            <a:ext cx="4999355" cy="586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95"/>
              </a:spcBef>
            </a:pPr>
            <a:r>
              <a:rPr dirty="0" baseline="37037" sz="900">
                <a:latin typeface="Cambria"/>
                <a:cs typeface="Cambria"/>
              </a:rPr>
              <a:t>5</a:t>
            </a:r>
            <a:r>
              <a:rPr dirty="0" sz="900" b="1">
                <a:latin typeface="Palatino Linotype"/>
                <a:cs typeface="Palatino Linotype"/>
              </a:rPr>
              <a:t>Zhou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Kaiyang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generalization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with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mixstyle.</a:t>
            </a:r>
            <a:r>
              <a:rPr dirty="0" sz="900" spc="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ICLR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marL="198755">
              <a:lnSpc>
                <a:spcPct val="100000"/>
              </a:lnSpc>
              <a:spcBef>
                <a:spcPts val="45"/>
              </a:spcBef>
            </a:pPr>
            <a:r>
              <a:rPr dirty="0" baseline="37037" sz="900">
                <a:latin typeface="Cambria"/>
                <a:cs typeface="Cambria"/>
              </a:rPr>
              <a:t>6</a:t>
            </a:r>
            <a:r>
              <a:rPr dirty="0" sz="900" b="1">
                <a:latin typeface="Palatino Linotype"/>
                <a:cs typeface="Palatino Linotype"/>
              </a:rPr>
              <a:t>Sun</a:t>
            </a:r>
            <a:r>
              <a:rPr dirty="0" sz="900">
                <a:latin typeface="Cambria"/>
                <a:cs typeface="Cambria"/>
              </a:rPr>
              <a:t>; </a:t>
            </a:r>
            <a:r>
              <a:rPr dirty="0" sz="900" spc="-10" b="1">
                <a:latin typeface="Palatino Linotype"/>
                <a:cs typeface="Palatino Linotype"/>
              </a:rPr>
              <a:t>Baochen</a:t>
            </a:r>
            <a:r>
              <a:rPr dirty="0" sz="900" spc="-10">
                <a:latin typeface="Cambria"/>
                <a:cs typeface="Cambria"/>
              </a:rPr>
              <a:t>;</a:t>
            </a:r>
            <a:endParaRPr sz="9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Palatino Linotype"/>
                <a:cs typeface="Palatino Linotype"/>
              </a:rPr>
              <a:t>and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Kate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Saenko.</a:t>
            </a:r>
            <a:r>
              <a:rPr dirty="0" sz="900" spc="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Deep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coral: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Correlation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alignment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for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deep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adaptation.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ECCV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-5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2016.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marL="198755">
              <a:lnSpc>
                <a:spcPct val="100000"/>
              </a:lnSpc>
              <a:spcBef>
                <a:spcPts val="45"/>
              </a:spcBef>
            </a:pPr>
            <a:r>
              <a:rPr dirty="0" baseline="37037" sz="900">
                <a:latin typeface="Cambria"/>
                <a:cs typeface="Cambria"/>
              </a:rPr>
              <a:t>7</a:t>
            </a:r>
            <a:r>
              <a:rPr dirty="0" sz="900" b="1">
                <a:latin typeface="Palatino Linotype"/>
                <a:cs typeface="Palatino Linotype"/>
              </a:rPr>
              <a:t>Nam</a:t>
            </a:r>
            <a:r>
              <a:rPr dirty="0" sz="900">
                <a:latin typeface="Cambria"/>
                <a:cs typeface="Cambria"/>
              </a:rPr>
              <a:t>; </a:t>
            </a:r>
            <a:r>
              <a:rPr dirty="0" sz="900" b="1">
                <a:latin typeface="Palatino Linotype"/>
                <a:cs typeface="Palatino Linotype"/>
              </a:rPr>
              <a:t>Hyeonseob</a:t>
            </a:r>
            <a:r>
              <a:rPr dirty="0" sz="900">
                <a:latin typeface="Cambria"/>
                <a:cs typeface="Cambria"/>
              </a:rPr>
              <a:t>;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Reducing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gap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by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reducing</a:t>
            </a:r>
            <a:r>
              <a:rPr dirty="0" sz="900" spc="-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style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bias.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CVPR.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7987" y="3416733"/>
            <a:ext cx="4726940" cy="1797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baseline="37037" sz="900">
                <a:latin typeface="Cambria"/>
                <a:cs typeface="Cambria"/>
              </a:rPr>
              <a:t>4</a:t>
            </a:r>
            <a:r>
              <a:rPr dirty="0" sz="900" b="1">
                <a:latin typeface="Palatino Linotype"/>
                <a:cs typeface="Palatino Linotype"/>
              </a:rPr>
              <a:t>Cha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Junbum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Swad:</a:t>
            </a:r>
            <a:r>
              <a:rPr dirty="0" sz="900" spc="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generalization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by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seeking</a:t>
            </a:r>
            <a:r>
              <a:rPr dirty="0" sz="900" spc="-25" b="1">
                <a:latin typeface="Palatino Linotype"/>
                <a:cs typeface="Palatino Linotype"/>
              </a:rPr>
              <a:t> flat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minima.</a:t>
            </a:r>
            <a:r>
              <a:rPr dirty="0" sz="900" spc="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NeurIPS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15</a:t>
            </a:fld>
            <a:r>
              <a:rPr dirty="0" spc="-10"/>
              <a:t>/19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Experimental</a:t>
            </a:r>
            <a:r>
              <a:rPr dirty="0" spc="330"/>
              <a:t> </a:t>
            </a:r>
            <a:r>
              <a:rPr dirty="0" spc="-10"/>
              <a:t>results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94" y="804524"/>
            <a:ext cx="471805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Table: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Comparison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with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state-of-the-</a:t>
            </a:r>
            <a:r>
              <a:rPr dirty="0" sz="1000">
                <a:latin typeface="Cambria"/>
                <a:cs typeface="Cambria"/>
              </a:rPr>
              <a:t>art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methods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TerraIncognita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benchmark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with</a:t>
            </a:r>
            <a:r>
              <a:rPr dirty="0" sz="1000">
                <a:latin typeface="Cambria"/>
                <a:cs typeface="Cambria"/>
              </a:rPr>
              <a:t> ResNet-50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imagenet-pretrained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model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26588" y="1247497"/>
          <a:ext cx="4415790" cy="117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/>
                <a:gridCol w="842010"/>
                <a:gridCol w="777875"/>
                <a:gridCol w="777875"/>
                <a:gridCol w="777875"/>
                <a:gridCol w="407670"/>
              </a:tblGrid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10" b="1">
                          <a:latin typeface="Palatino Linotype"/>
                          <a:cs typeface="Palatino Linotype"/>
                        </a:rPr>
                        <a:t>Algorithm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10" b="1">
                          <a:latin typeface="Palatino Linotype"/>
                          <a:cs typeface="Palatino Linotype"/>
                        </a:rPr>
                        <a:t>Location100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10" b="1">
                          <a:latin typeface="Palatino Linotype"/>
                          <a:cs typeface="Palatino Linotype"/>
                        </a:rPr>
                        <a:t>Location38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10" b="1">
                          <a:latin typeface="Palatino Linotype"/>
                          <a:cs typeface="Palatino Linotype"/>
                        </a:rPr>
                        <a:t>Location43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10" b="1">
                          <a:latin typeface="Palatino Linotype"/>
                          <a:cs typeface="Palatino Linotype"/>
                        </a:rPr>
                        <a:t>Location46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 b="1">
                          <a:latin typeface="Palatino Linotype"/>
                          <a:cs typeface="Palatino Linotype"/>
                        </a:rPr>
                        <a:t>Avg.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15"/>
                        </a:spcBef>
                      </a:pPr>
                      <a:r>
                        <a:rPr dirty="0" sz="1000" spc="-10">
                          <a:latin typeface="Cambria"/>
                          <a:cs typeface="Cambria"/>
                        </a:rPr>
                        <a:t>Mixstyle</a:t>
                      </a:r>
                      <a:r>
                        <a:rPr dirty="0" baseline="25925" sz="1125" spc="-15">
                          <a:latin typeface="Cambria"/>
                          <a:cs typeface="Cambria"/>
                        </a:rPr>
                        <a:t>9</a:t>
                      </a:r>
                      <a:endParaRPr baseline="25925" sz="1125">
                        <a:latin typeface="Cambria"/>
                        <a:cs typeface="Cambria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15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54.3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15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34.1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15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55.9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15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31.7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40"/>
                        </a:lnSpc>
                        <a:spcBef>
                          <a:spcPts val="215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44.0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60">
                          <a:latin typeface="Cambria"/>
                          <a:cs typeface="Cambria"/>
                        </a:rPr>
                        <a:t>CORAL</a:t>
                      </a:r>
                      <a:r>
                        <a:rPr dirty="0" baseline="25925" sz="1125" spc="89">
                          <a:latin typeface="Cambria"/>
                          <a:cs typeface="Cambria"/>
                        </a:rPr>
                        <a:t>10</a:t>
                      </a:r>
                      <a:endParaRPr baseline="25925" sz="1125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51.6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42.2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57.0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39.8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47.7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10">
                          <a:latin typeface="Cambria"/>
                          <a:cs typeface="Cambria"/>
                        </a:rPr>
                        <a:t>SagNet</a:t>
                      </a:r>
                      <a:r>
                        <a:rPr dirty="0" baseline="25925" sz="1125" spc="-15">
                          <a:latin typeface="Cambria"/>
                          <a:cs typeface="Cambria"/>
                        </a:rPr>
                        <a:t>11</a:t>
                      </a:r>
                      <a:endParaRPr baseline="25925" sz="1125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53.0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43.0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57.9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40.4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4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48.6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/>
                </a:tc>
              </a:tr>
              <a:tr h="204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0">
                          <a:latin typeface="Cambria"/>
                          <a:cs typeface="Cambria"/>
                        </a:rPr>
                        <a:t>SWAD</a:t>
                      </a:r>
                      <a:r>
                        <a:rPr dirty="0" baseline="25925" sz="1125" spc="-15">
                          <a:latin typeface="Cambria"/>
                          <a:cs typeface="Cambria"/>
                        </a:rPr>
                        <a:t>12</a:t>
                      </a:r>
                      <a:endParaRPr baseline="25925" sz="1125">
                        <a:latin typeface="Cambria"/>
                        <a:cs typeface="Cambria"/>
                      </a:endParaRPr>
                    </a:p>
                  </a:txBody>
                  <a:tcPr marL="0" marR="0" marB="0" marT="254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55.4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44.9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59.7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39.9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50.0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54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Ours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20">
                          <a:latin typeface="Cambria"/>
                          <a:cs typeface="Cambria"/>
                        </a:rPr>
                        <a:t>58.7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20" b="1">
                          <a:latin typeface="Palatino Linotype"/>
                          <a:cs typeface="Palatino Linotype"/>
                        </a:rPr>
                        <a:t>46.3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20" b="1">
                          <a:latin typeface="Palatino Linotype"/>
                          <a:cs typeface="Palatino Linotype"/>
                        </a:rPr>
                        <a:t>60.0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20" b="1">
                          <a:latin typeface="Palatino Linotype"/>
                          <a:cs typeface="Palatino Linotype"/>
                        </a:rPr>
                        <a:t>43.6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20" b="1">
                          <a:latin typeface="Palatino Linotype"/>
                          <a:cs typeface="Palatino Linotype"/>
                        </a:rPr>
                        <a:t>52.1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730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59994" y="28456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Experimental</a:t>
            </a:r>
            <a:r>
              <a:rPr dirty="0" spc="330"/>
              <a:t> </a:t>
            </a:r>
            <a:r>
              <a:rPr dirty="0" spc="-10"/>
              <a:t>Resutls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47294" y="2849348"/>
            <a:ext cx="4948555" cy="74739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45"/>
              </a:spcBef>
            </a:pPr>
            <a:r>
              <a:rPr dirty="0" baseline="37037" sz="900">
                <a:latin typeface="Cambria"/>
                <a:cs typeface="Cambria"/>
              </a:rPr>
              <a:t>9</a:t>
            </a:r>
            <a:r>
              <a:rPr dirty="0" sz="900" b="1">
                <a:latin typeface="Palatino Linotype"/>
                <a:cs typeface="Palatino Linotype"/>
              </a:rPr>
              <a:t>Zhou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Kaiyang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generalization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with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mixstyle.</a:t>
            </a:r>
            <a:r>
              <a:rPr dirty="0" sz="900" spc="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ICLR</a:t>
            </a:r>
            <a:r>
              <a:rPr dirty="0" sz="900" spc="-15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marL="135255">
              <a:lnSpc>
                <a:spcPct val="100000"/>
              </a:lnSpc>
              <a:spcBef>
                <a:spcPts val="40"/>
              </a:spcBef>
            </a:pPr>
            <a:r>
              <a:rPr dirty="0" baseline="37037" sz="900">
                <a:latin typeface="Cambria"/>
                <a:cs typeface="Cambria"/>
              </a:rPr>
              <a:t>10</a:t>
            </a:r>
            <a:r>
              <a:rPr dirty="0" sz="900" b="1">
                <a:latin typeface="Palatino Linotype"/>
                <a:cs typeface="Palatino Linotype"/>
              </a:rPr>
              <a:t>Sun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-35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Baochen</a:t>
            </a:r>
            <a:r>
              <a:rPr dirty="0" sz="900" spc="-10">
                <a:latin typeface="Cambria"/>
                <a:cs typeface="Cambria"/>
              </a:rPr>
              <a:t>;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b="1">
                <a:latin typeface="Palatino Linotype"/>
                <a:cs typeface="Palatino Linotype"/>
              </a:rPr>
              <a:t>and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Kate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Saenko.</a:t>
            </a:r>
            <a:r>
              <a:rPr dirty="0" sz="900" spc="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Deep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coral: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Correlation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alignment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for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deep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adaptation.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ECCV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-5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2016.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marL="135255">
              <a:lnSpc>
                <a:spcPct val="100000"/>
              </a:lnSpc>
              <a:spcBef>
                <a:spcPts val="40"/>
              </a:spcBef>
            </a:pPr>
            <a:r>
              <a:rPr dirty="0" baseline="37037" sz="900">
                <a:latin typeface="Cambria"/>
                <a:cs typeface="Cambria"/>
              </a:rPr>
              <a:t>11</a:t>
            </a:r>
            <a:r>
              <a:rPr dirty="0" sz="900" b="1">
                <a:latin typeface="Palatino Linotype"/>
                <a:cs typeface="Palatino Linotype"/>
              </a:rPr>
              <a:t>Nam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-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Hyeonseob</a:t>
            </a:r>
            <a:r>
              <a:rPr dirty="0" sz="900">
                <a:latin typeface="Cambria"/>
                <a:cs typeface="Cambria"/>
              </a:rPr>
              <a:t>;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Reducing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gap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by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reducing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style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bias.</a:t>
            </a:r>
            <a:r>
              <a:rPr dirty="0" sz="900" spc="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CVPR.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marL="135255">
              <a:lnSpc>
                <a:spcPct val="100000"/>
              </a:lnSpc>
              <a:spcBef>
                <a:spcPts val="45"/>
              </a:spcBef>
            </a:pPr>
            <a:r>
              <a:rPr dirty="0" baseline="37037" sz="900">
                <a:latin typeface="Cambria"/>
                <a:cs typeface="Cambria"/>
              </a:rPr>
              <a:t>12</a:t>
            </a:r>
            <a:r>
              <a:rPr dirty="0" sz="900" b="1">
                <a:latin typeface="Palatino Linotype"/>
                <a:cs typeface="Palatino Linotype"/>
              </a:rPr>
              <a:t>Cha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Junbum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Swad:</a:t>
            </a:r>
            <a:r>
              <a:rPr dirty="0" sz="900" spc="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generalization</a:t>
            </a:r>
            <a:r>
              <a:rPr dirty="0" sz="900" spc="-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by</a:t>
            </a:r>
            <a:r>
              <a:rPr dirty="0" sz="900" spc="-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seeking</a:t>
            </a:r>
            <a:r>
              <a:rPr dirty="0" sz="900" spc="-25" b="1">
                <a:latin typeface="Palatino Linotype"/>
                <a:cs typeface="Palatino Linotype"/>
              </a:rPr>
              <a:t> flat </a:t>
            </a:r>
            <a:r>
              <a:rPr dirty="0" sz="900" b="1">
                <a:latin typeface="Palatino Linotype"/>
                <a:cs typeface="Palatino Linotype"/>
              </a:rPr>
              <a:t>minima.</a:t>
            </a:r>
            <a:r>
              <a:rPr dirty="0" sz="900" spc="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NeurIPS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78538" y="3418315"/>
            <a:ext cx="322580" cy="1651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10">
                <a:solidFill>
                  <a:srgbClr val="722C72"/>
                </a:solidFill>
                <a:latin typeface="Cambria"/>
                <a:cs typeface="Cambria"/>
              </a:rPr>
              <a:t>17/19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94" y="787036"/>
            <a:ext cx="456057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Table:</a:t>
            </a:r>
            <a:r>
              <a:rPr dirty="0" sz="1000" spc="1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Comparison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with</a:t>
            </a:r>
            <a:r>
              <a:rPr dirty="0" sz="1000" spc="12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state-of-the-</a:t>
            </a:r>
            <a:r>
              <a:rPr dirty="0" sz="1000">
                <a:latin typeface="Cambria"/>
                <a:cs typeface="Cambria"/>
              </a:rPr>
              <a:t>art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methods</a:t>
            </a:r>
            <a:r>
              <a:rPr dirty="0" sz="1000" spc="1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DomainNet</a:t>
            </a:r>
            <a:r>
              <a:rPr dirty="0" sz="1000" spc="1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benchmark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with</a:t>
            </a:r>
            <a:r>
              <a:rPr dirty="0" sz="1000">
                <a:latin typeface="Cambria"/>
                <a:cs typeface="Cambria"/>
              </a:rPr>
              <a:t> ResNet-50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ImageNet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pre-trained</a:t>
            </a:r>
            <a:r>
              <a:rPr dirty="0" sz="1000" spc="11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model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81074" y="1230193"/>
          <a:ext cx="3907790" cy="1214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225"/>
                <a:gridCol w="379730"/>
                <a:gridCol w="398144"/>
                <a:gridCol w="464819"/>
                <a:gridCol w="494665"/>
                <a:gridCol w="379730"/>
                <a:gridCol w="539115"/>
                <a:gridCol w="389254"/>
              </a:tblGrid>
              <a:tr h="2400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50" spc="-10" b="1">
                          <a:latin typeface="Palatino Linotype"/>
                          <a:cs typeface="Palatino Linotype"/>
                        </a:rPr>
                        <a:t>Algorithm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50" spc="-20" b="1">
                          <a:latin typeface="Palatino Linotype"/>
                          <a:cs typeface="Palatino Linotype"/>
                        </a:rPr>
                        <a:t>clip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50" spc="-20" b="1">
                          <a:latin typeface="Palatino Linotype"/>
                          <a:cs typeface="Palatino Linotype"/>
                        </a:rPr>
                        <a:t>info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50" spc="-10" b="1">
                          <a:latin typeface="Palatino Linotype"/>
                          <a:cs typeface="Palatino Linotype"/>
                        </a:rPr>
                        <a:t>paint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50" spc="-10" b="1">
                          <a:latin typeface="Palatino Linotype"/>
                          <a:cs typeface="Palatino Linotype"/>
                        </a:rPr>
                        <a:t>quick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50" spc="-20" b="1">
                          <a:latin typeface="Palatino Linotype"/>
                          <a:cs typeface="Palatino Linotype"/>
                        </a:rPr>
                        <a:t>real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50" spc="-10" b="1">
                          <a:latin typeface="Palatino Linotype"/>
                          <a:cs typeface="Palatino Linotype"/>
                        </a:rPr>
                        <a:t>sketch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50" spc="-25" b="1">
                          <a:latin typeface="Palatino Linotype"/>
                          <a:cs typeface="Palatino Linotype"/>
                        </a:rPr>
                        <a:t>Avg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10"/>
                        </a:spcBef>
                      </a:pPr>
                      <a:r>
                        <a:rPr dirty="0" sz="1050" spc="-10">
                          <a:latin typeface="Cambria"/>
                          <a:cs typeface="Cambria"/>
                        </a:rPr>
                        <a:t>Mixstyle</a:t>
                      </a:r>
                      <a:r>
                        <a:rPr dirty="0" baseline="29629" sz="1125" spc="-15">
                          <a:latin typeface="Cambria"/>
                          <a:cs typeface="Cambria"/>
                        </a:rPr>
                        <a:t>13</a:t>
                      </a:r>
                      <a:endParaRPr baseline="29629" sz="1125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51.9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13.3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2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37.0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12.3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46.1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43.4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34.0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10">
                          <a:latin typeface="Cambria"/>
                          <a:cs typeface="Cambria"/>
                        </a:rPr>
                        <a:t>SagNet</a:t>
                      </a:r>
                      <a:r>
                        <a:rPr dirty="0" baseline="29629" sz="1125" spc="-15">
                          <a:latin typeface="Cambria"/>
                          <a:cs typeface="Cambria"/>
                        </a:rPr>
                        <a:t>14</a:t>
                      </a:r>
                      <a:endParaRPr baseline="29629" sz="1125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57.7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19.0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45.3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12.7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58.1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48.8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40.3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</a:tr>
              <a:tr h="1657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60">
                          <a:latin typeface="Cambria"/>
                          <a:cs typeface="Cambria"/>
                        </a:rPr>
                        <a:t>CORAL</a:t>
                      </a:r>
                      <a:r>
                        <a:rPr dirty="0" baseline="29629" sz="1125" spc="89">
                          <a:latin typeface="Cambria"/>
                          <a:cs typeface="Cambria"/>
                        </a:rPr>
                        <a:t>15</a:t>
                      </a:r>
                      <a:endParaRPr baseline="29629" sz="1125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59.2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19.7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46.6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13.4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59.8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50.1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41.5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/>
                </a:tc>
              </a:tr>
              <a:tr h="21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10">
                          <a:latin typeface="Cambria"/>
                          <a:cs typeface="Cambria"/>
                        </a:rPr>
                        <a:t>SWAD</a:t>
                      </a:r>
                      <a:r>
                        <a:rPr dirty="0" baseline="29629" sz="1125" spc="-15">
                          <a:latin typeface="Cambria"/>
                          <a:cs typeface="Cambria"/>
                        </a:rPr>
                        <a:t>16</a:t>
                      </a:r>
                      <a:endParaRPr baseline="29629" sz="1125">
                        <a:latin typeface="Cambria"/>
                        <a:cs typeface="Cambria"/>
                      </a:endParaRPr>
                    </a:p>
                  </a:txBody>
                  <a:tcPr marL="0" marR="0" marB="0" marT="6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66.0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22.4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53.5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20" b="1">
                          <a:latin typeface="Palatino Linotype"/>
                          <a:cs typeface="Palatino Linotype"/>
                        </a:rPr>
                        <a:t>16.1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65.8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55.5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46.5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6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Ours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50" spc="-20" b="1">
                          <a:latin typeface="Palatino Linotype"/>
                          <a:cs typeface="Palatino Linotype"/>
                        </a:rPr>
                        <a:t>67.9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24.3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50" spc="-20" b="1">
                          <a:latin typeface="Palatino Linotype"/>
                          <a:cs typeface="Palatino Linotype"/>
                        </a:rPr>
                        <a:t>55.3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ambria"/>
                          <a:cs typeface="Cambria"/>
                        </a:rPr>
                        <a:t>15.7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50" spc="-20" b="1">
                          <a:latin typeface="Palatino Linotype"/>
                          <a:cs typeface="Palatino Linotype"/>
                        </a:rPr>
                        <a:t>66.6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50" spc="-20" b="1">
                          <a:latin typeface="Palatino Linotype"/>
                          <a:cs typeface="Palatino Linotype"/>
                        </a:rPr>
                        <a:t>56.4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50" spc="-20" b="1">
                          <a:latin typeface="Palatino Linotype"/>
                          <a:cs typeface="Palatino Linotype"/>
                        </a:rPr>
                        <a:t>47.7</a:t>
                      </a:r>
                      <a:endParaRPr sz="10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59994" y="28456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626" y="2855437"/>
            <a:ext cx="4439285" cy="447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>
                <a:latin typeface="Cambria"/>
                <a:cs typeface="Cambria"/>
              </a:rPr>
              <a:t>13</a:t>
            </a:r>
            <a:r>
              <a:rPr dirty="0" sz="900" b="1">
                <a:latin typeface="Palatino Linotype"/>
                <a:cs typeface="Palatino Linotype"/>
              </a:rPr>
              <a:t>Zhou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Kaiyang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generalization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with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mixstyle.</a:t>
            </a:r>
            <a:r>
              <a:rPr dirty="0" sz="900" spc="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ICLR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baseline="37037" sz="900">
                <a:latin typeface="Cambria"/>
                <a:cs typeface="Cambria"/>
              </a:rPr>
              <a:t>14</a:t>
            </a:r>
            <a:r>
              <a:rPr dirty="0" sz="900" b="1">
                <a:latin typeface="Palatino Linotype"/>
                <a:cs typeface="Palatino Linotype"/>
              </a:rPr>
              <a:t>Nam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-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Hyeonseob</a:t>
            </a:r>
            <a:r>
              <a:rPr dirty="0" sz="900">
                <a:latin typeface="Cambria"/>
                <a:cs typeface="Cambria"/>
              </a:rPr>
              <a:t>;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Reducing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gap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by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reducing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style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bias.</a:t>
            </a:r>
            <a:r>
              <a:rPr dirty="0" sz="900" spc="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CVPR.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baseline="37037" sz="900">
                <a:latin typeface="Cambria"/>
                <a:cs typeface="Cambria"/>
              </a:rPr>
              <a:t>15</a:t>
            </a:r>
            <a:r>
              <a:rPr dirty="0" sz="900" b="1">
                <a:latin typeface="Palatino Linotype"/>
                <a:cs typeface="Palatino Linotype"/>
              </a:rPr>
              <a:t>Sun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-35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Baochen</a:t>
            </a:r>
            <a:r>
              <a:rPr dirty="0" sz="900" spc="-10">
                <a:latin typeface="Cambria"/>
                <a:cs typeface="Cambria"/>
              </a:rPr>
              <a:t>;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7294" y="3286578"/>
            <a:ext cx="4948555" cy="3098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900" b="1">
                <a:latin typeface="Palatino Linotype"/>
                <a:cs typeface="Palatino Linotype"/>
              </a:rPr>
              <a:t>and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Kate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Saenko.</a:t>
            </a:r>
            <a:r>
              <a:rPr dirty="0" sz="900" spc="1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Deep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coral: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Correlation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alignment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for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deep</a:t>
            </a:r>
            <a:r>
              <a:rPr dirty="0" sz="900" spc="-3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3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adaptation.</a:t>
            </a:r>
            <a:r>
              <a:rPr dirty="0" sz="900" spc="20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ECCV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-5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2016.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  <a:p>
            <a:pPr algn="r" marR="65405">
              <a:lnSpc>
                <a:spcPct val="100000"/>
              </a:lnSpc>
              <a:spcBef>
                <a:spcPts val="45"/>
              </a:spcBef>
            </a:pPr>
            <a:r>
              <a:rPr dirty="0" baseline="37037" sz="900">
                <a:latin typeface="Cambria"/>
                <a:cs typeface="Cambria"/>
              </a:rPr>
              <a:t>16</a:t>
            </a:r>
            <a:r>
              <a:rPr dirty="0" sz="900" b="1">
                <a:latin typeface="Palatino Linotype"/>
                <a:cs typeface="Palatino Linotype"/>
              </a:rPr>
              <a:t>Cha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Junbum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et</a:t>
            </a:r>
            <a:r>
              <a:rPr dirty="0" sz="900" spc="-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al.</a:t>
            </a:r>
            <a:r>
              <a:rPr dirty="0" sz="900" spc="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Swad:</a:t>
            </a:r>
            <a:r>
              <a:rPr dirty="0" sz="900" spc="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Domain</a:t>
            </a:r>
            <a:r>
              <a:rPr dirty="0" sz="900" spc="-20" b="1">
                <a:latin typeface="Palatino Linotype"/>
                <a:cs typeface="Palatino Linotype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generalization</a:t>
            </a:r>
            <a:r>
              <a:rPr dirty="0" sz="900" spc="-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by</a:t>
            </a:r>
            <a:r>
              <a:rPr dirty="0" sz="900" spc="-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seeking</a:t>
            </a:r>
            <a:r>
              <a:rPr dirty="0" sz="900" spc="-25" b="1">
                <a:latin typeface="Palatino Linotype"/>
                <a:cs typeface="Palatino Linotype"/>
              </a:rPr>
              <a:t> flat </a:t>
            </a:r>
            <a:r>
              <a:rPr dirty="0" sz="900" b="1">
                <a:latin typeface="Palatino Linotype"/>
                <a:cs typeface="Palatino Linotype"/>
              </a:rPr>
              <a:t>minima.</a:t>
            </a:r>
            <a:r>
              <a:rPr dirty="0" sz="900" spc="25" b="1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NeurIPS</a:t>
            </a:r>
            <a:r>
              <a:rPr dirty="0" sz="900">
                <a:latin typeface="Cambria"/>
                <a:cs typeface="Cambria"/>
              </a:rPr>
              <a:t>;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spc="-10" b="1">
                <a:latin typeface="Palatino Linotype"/>
                <a:cs typeface="Palatino Linotype"/>
              </a:rPr>
              <a:t>2021.</a:t>
            </a:r>
            <a:r>
              <a:rPr dirty="0" sz="900" spc="-10">
                <a:latin typeface="Cambria"/>
                <a:cs typeface="Cambria"/>
              </a:rPr>
              <a:t>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78538" y="3418315"/>
            <a:ext cx="322580" cy="1651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10">
                <a:solidFill>
                  <a:srgbClr val="722C72"/>
                </a:solidFill>
                <a:latin typeface="Cambria"/>
                <a:cs typeface="Cambria"/>
              </a:rPr>
              <a:t>18/19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Experimental</a:t>
            </a:r>
            <a:r>
              <a:rPr dirty="0" spc="330"/>
              <a:t> </a:t>
            </a:r>
            <a:r>
              <a:rPr dirty="0" spc="-10"/>
              <a:t>Results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534" y="1405977"/>
            <a:ext cx="2132965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b="1">
                <a:solidFill>
                  <a:srgbClr val="006EBE"/>
                </a:solidFill>
                <a:latin typeface="Palatino Linotype"/>
                <a:cs typeface="Palatino Linotype"/>
              </a:rPr>
              <a:t>THANK</a:t>
            </a:r>
            <a:r>
              <a:rPr dirty="0" sz="2450" spc="100" b="1">
                <a:solidFill>
                  <a:srgbClr val="006EBE"/>
                </a:solidFill>
                <a:latin typeface="Palatino Linotype"/>
                <a:cs typeface="Palatino Linotype"/>
              </a:rPr>
              <a:t> </a:t>
            </a:r>
            <a:r>
              <a:rPr dirty="0" sz="2450" spc="-20" b="1">
                <a:solidFill>
                  <a:srgbClr val="006EBE"/>
                </a:solidFill>
                <a:latin typeface="Palatino Linotype"/>
                <a:cs typeface="Palatino Linotype"/>
              </a:rPr>
              <a:t>YOU!</a:t>
            </a:r>
            <a:endParaRPr sz="24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29173" y="3019822"/>
            <a:ext cx="2506345" cy="580390"/>
            <a:chOff x="3229173" y="3019822"/>
            <a:chExt cx="2506345" cy="5803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173" y="3019822"/>
              <a:ext cx="734139" cy="58007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7735" y="3163945"/>
              <a:ext cx="1727204" cy="234801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0" y="15203"/>
            <a:ext cx="1389772" cy="6879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3308" y="872931"/>
            <a:ext cx="4199890" cy="440055"/>
          </a:xfrm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300"/>
              </a:spcBef>
            </a:pPr>
            <a:r>
              <a:rPr dirty="0" spc="100">
                <a:solidFill>
                  <a:srgbClr val="722C72"/>
                </a:solidFill>
              </a:rPr>
              <a:t>PCL:</a:t>
            </a:r>
            <a:r>
              <a:rPr dirty="0" spc="229">
                <a:solidFill>
                  <a:srgbClr val="722C72"/>
                </a:solidFill>
              </a:rPr>
              <a:t> </a:t>
            </a:r>
            <a:r>
              <a:rPr dirty="0" spc="10">
                <a:solidFill>
                  <a:srgbClr val="722C72"/>
                </a:solidFill>
              </a:rPr>
              <a:t>Proxy-based</a:t>
            </a:r>
            <a:r>
              <a:rPr dirty="0" spc="235">
                <a:solidFill>
                  <a:srgbClr val="722C72"/>
                </a:solidFill>
              </a:rPr>
              <a:t> </a:t>
            </a:r>
            <a:r>
              <a:rPr dirty="0" spc="10">
                <a:solidFill>
                  <a:srgbClr val="722C72"/>
                </a:solidFill>
              </a:rPr>
              <a:t>Contrastive</a:t>
            </a:r>
            <a:r>
              <a:rPr dirty="0" spc="235">
                <a:solidFill>
                  <a:srgbClr val="722C72"/>
                </a:solidFill>
              </a:rPr>
              <a:t> </a:t>
            </a:r>
            <a:r>
              <a:rPr dirty="0" spc="10">
                <a:solidFill>
                  <a:srgbClr val="722C72"/>
                </a:solidFill>
              </a:rPr>
              <a:t>Learning</a:t>
            </a:r>
            <a:r>
              <a:rPr dirty="0" spc="235">
                <a:solidFill>
                  <a:srgbClr val="722C72"/>
                </a:solidFill>
              </a:rPr>
              <a:t> </a:t>
            </a:r>
            <a:r>
              <a:rPr dirty="0" spc="10">
                <a:solidFill>
                  <a:srgbClr val="722C72"/>
                </a:solidFill>
              </a:rPr>
              <a:t>for</a:t>
            </a:r>
            <a:r>
              <a:rPr dirty="0" spc="235">
                <a:solidFill>
                  <a:srgbClr val="722C72"/>
                </a:solidFill>
              </a:rPr>
              <a:t> </a:t>
            </a:r>
            <a:r>
              <a:rPr dirty="0" spc="60">
                <a:solidFill>
                  <a:srgbClr val="722C72"/>
                </a:solidFill>
              </a:rPr>
              <a:t>Domain </a:t>
            </a:r>
            <a:r>
              <a:rPr dirty="0" spc="-10">
                <a:solidFill>
                  <a:srgbClr val="722C72"/>
                </a:solidFill>
              </a:rPr>
              <a:t>Generalization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25208" y="1697188"/>
            <a:ext cx="4222115" cy="13557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dirty="0" sz="1100" b="1">
                <a:solidFill>
                  <a:srgbClr val="006EBE"/>
                </a:solidFill>
                <a:latin typeface="Palatino Linotype"/>
                <a:cs typeface="Palatino Linotype"/>
              </a:rPr>
              <a:t>Xufeng</a:t>
            </a:r>
            <a:r>
              <a:rPr dirty="0" sz="1100" spc="85" b="1">
                <a:solidFill>
                  <a:srgbClr val="006EBE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6EBE"/>
                </a:solidFill>
                <a:latin typeface="Palatino Linotype"/>
                <a:cs typeface="Palatino Linotype"/>
              </a:rPr>
              <a:t>Yao</a:t>
            </a:r>
            <a:r>
              <a:rPr dirty="0" baseline="27777" sz="1200">
                <a:solidFill>
                  <a:srgbClr val="006EBE"/>
                </a:solidFill>
                <a:latin typeface="Cambria"/>
                <a:cs typeface="Cambria"/>
              </a:rPr>
              <a:t>1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,</a:t>
            </a:r>
            <a:r>
              <a:rPr dirty="0" sz="1100" spc="12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Yang</a:t>
            </a:r>
            <a:r>
              <a:rPr dirty="0" sz="1100" spc="12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Bai</a:t>
            </a:r>
            <a:r>
              <a:rPr dirty="0" baseline="27777" sz="1200">
                <a:solidFill>
                  <a:srgbClr val="006EBE"/>
                </a:solidFill>
                <a:latin typeface="Cambria"/>
                <a:cs typeface="Cambria"/>
              </a:rPr>
              <a:t>1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,</a:t>
            </a:r>
            <a:r>
              <a:rPr dirty="0" sz="1100" spc="12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Xinyun</a:t>
            </a:r>
            <a:r>
              <a:rPr dirty="0" sz="1100" spc="12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Zhang</a:t>
            </a:r>
            <a:r>
              <a:rPr dirty="0" baseline="27777" sz="1200">
                <a:solidFill>
                  <a:srgbClr val="006EBE"/>
                </a:solidFill>
                <a:latin typeface="Cambria"/>
                <a:cs typeface="Cambria"/>
              </a:rPr>
              <a:t>1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,</a:t>
            </a:r>
            <a:r>
              <a:rPr dirty="0" sz="1100" spc="12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Yuechen</a:t>
            </a:r>
            <a:r>
              <a:rPr dirty="0" sz="1100" spc="12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Zhang</a:t>
            </a:r>
            <a:r>
              <a:rPr dirty="0" baseline="27777" sz="1200">
                <a:solidFill>
                  <a:srgbClr val="006EBE"/>
                </a:solidFill>
                <a:latin typeface="Cambria"/>
                <a:cs typeface="Cambria"/>
              </a:rPr>
              <a:t>1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,</a:t>
            </a:r>
            <a:r>
              <a:rPr dirty="0" sz="1100" spc="12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 spc="70">
                <a:solidFill>
                  <a:srgbClr val="006EBE"/>
                </a:solidFill>
                <a:latin typeface="Cambria"/>
                <a:cs typeface="Cambria"/>
              </a:rPr>
              <a:t>Qi</a:t>
            </a:r>
            <a:r>
              <a:rPr dirty="0" sz="1100" spc="120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006EBE"/>
                </a:solidFill>
                <a:latin typeface="Cambria"/>
                <a:cs typeface="Cambria"/>
              </a:rPr>
              <a:t>Sun</a:t>
            </a:r>
            <a:r>
              <a:rPr dirty="0" baseline="27777" sz="1200" spc="-15">
                <a:solidFill>
                  <a:srgbClr val="006EBE"/>
                </a:solidFill>
                <a:latin typeface="Cambria"/>
                <a:cs typeface="Cambria"/>
              </a:rPr>
              <a:t>1</a:t>
            </a:r>
            <a:r>
              <a:rPr dirty="0" sz="1100" spc="-10">
                <a:solidFill>
                  <a:srgbClr val="006EBE"/>
                </a:solidFill>
                <a:latin typeface="Cambria"/>
                <a:cs typeface="Cambria"/>
              </a:rPr>
              <a:t>,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Ran</a:t>
            </a:r>
            <a:r>
              <a:rPr dirty="0" sz="1100" spc="13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Chen</a:t>
            </a:r>
            <a:r>
              <a:rPr dirty="0" baseline="27777" sz="1200">
                <a:solidFill>
                  <a:srgbClr val="006EBE"/>
                </a:solidFill>
                <a:latin typeface="Cambria"/>
                <a:cs typeface="Cambria"/>
              </a:rPr>
              <a:t>1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,</a:t>
            </a:r>
            <a:r>
              <a:rPr dirty="0" sz="1100" spc="13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RuiYu</a:t>
            </a:r>
            <a:r>
              <a:rPr dirty="0" sz="1100" spc="13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Li</a:t>
            </a:r>
            <a:r>
              <a:rPr dirty="0" baseline="27777" sz="1200">
                <a:solidFill>
                  <a:srgbClr val="006EBE"/>
                </a:solidFill>
                <a:latin typeface="Cambria"/>
                <a:cs typeface="Cambria"/>
              </a:rPr>
              <a:t>2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,</a:t>
            </a:r>
            <a:r>
              <a:rPr dirty="0" sz="1100" spc="13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Bei</a:t>
            </a:r>
            <a:r>
              <a:rPr dirty="0" sz="1100" spc="13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 spc="-25">
                <a:solidFill>
                  <a:srgbClr val="006EBE"/>
                </a:solidFill>
                <a:latin typeface="Cambria"/>
                <a:cs typeface="Cambria"/>
              </a:rPr>
              <a:t>Yu</a:t>
            </a:r>
            <a:r>
              <a:rPr dirty="0" baseline="27777" sz="1200" spc="-37">
                <a:solidFill>
                  <a:srgbClr val="006EBE"/>
                </a:solidFill>
                <a:latin typeface="Cambria"/>
                <a:cs typeface="Cambria"/>
              </a:rPr>
              <a:t>1</a:t>
            </a:r>
            <a:endParaRPr baseline="27777"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</a:pPr>
            <a:r>
              <a:rPr dirty="0" baseline="27777" sz="1200">
                <a:solidFill>
                  <a:srgbClr val="006EBE"/>
                </a:solidFill>
                <a:latin typeface="Cambria"/>
                <a:cs typeface="Cambria"/>
              </a:rPr>
              <a:t>1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The</a:t>
            </a:r>
            <a:r>
              <a:rPr dirty="0" sz="1100" spc="10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Chinese</a:t>
            </a:r>
            <a:r>
              <a:rPr dirty="0" sz="1100" spc="110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University</a:t>
            </a:r>
            <a:r>
              <a:rPr dirty="0" sz="1100" spc="110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6EBE"/>
                </a:solidFill>
                <a:latin typeface="Cambria"/>
                <a:cs typeface="Cambria"/>
              </a:rPr>
              <a:t>of</a:t>
            </a:r>
            <a:r>
              <a:rPr dirty="0" sz="1100" spc="110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 spc="55">
                <a:solidFill>
                  <a:srgbClr val="006EBE"/>
                </a:solidFill>
                <a:latin typeface="Cambria"/>
                <a:cs typeface="Cambria"/>
              </a:rPr>
              <a:t>Hong</a:t>
            </a:r>
            <a:r>
              <a:rPr dirty="0" sz="1100" spc="110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100" spc="-20">
                <a:solidFill>
                  <a:srgbClr val="006EBE"/>
                </a:solidFill>
                <a:latin typeface="Cambria"/>
                <a:cs typeface="Cambria"/>
              </a:rPr>
              <a:t>Kong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baseline="27777" sz="1200" spc="-15">
                <a:solidFill>
                  <a:srgbClr val="006EBE"/>
                </a:solidFill>
                <a:latin typeface="Cambria"/>
                <a:cs typeface="Cambria"/>
              </a:rPr>
              <a:t>2</a:t>
            </a:r>
            <a:r>
              <a:rPr dirty="0" sz="1100" spc="-10">
                <a:solidFill>
                  <a:srgbClr val="006EBE"/>
                </a:solidFill>
                <a:latin typeface="Cambria"/>
                <a:cs typeface="Cambria"/>
              </a:rPr>
              <a:t>SmartMore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solidFill>
                  <a:srgbClr val="006EBE"/>
                </a:solidFill>
                <a:latin typeface="Courier New"/>
                <a:cs typeface="Courier New"/>
              </a:rPr>
              <a:t>{xfyao,byu}@cse.cuhk.edu.hk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</a:pPr>
            <a:r>
              <a:rPr dirty="0" sz="1100">
                <a:solidFill>
                  <a:srgbClr val="007F7F"/>
                </a:solidFill>
                <a:latin typeface="Cambria"/>
                <a:cs typeface="Cambria"/>
              </a:rPr>
              <a:t>May.</a:t>
            </a:r>
            <a:r>
              <a:rPr dirty="0" sz="1100" spc="35">
                <a:solidFill>
                  <a:srgbClr val="007F7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007F7F"/>
                </a:solidFill>
                <a:latin typeface="Cambria"/>
                <a:cs typeface="Cambria"/>
              </a:rPr>
              <a:t>27,</a:t>
            </a:r>
            <a:r>
              <a:rPr dirty="0" sz="1100" spc="35">
                <a:solidFill>
                  <a:srgbClr val="007F7F"/>
                </a:solidFill>
                <a:latin typeface="Cambria"/>
                <a:cs typeface="Cambria"/>
              </a:rPr>
              <a:t> </a:t>
            </a:r>
            <a:r>
              <a:rPr dirty="0" sz="1100" spc="-20">
                <a:solidFill>
                  <a:srgbClr val="007F7F"/>
                </a:solidFill>
                <a:latin typeface="Cambria"/>
                <a:cs typeface="Cambria"/>
              </a:rPr>
              <a:t>2022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35485" y="3411824"/>
            <a:ext cx="2654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solidFill>
                  <a:srgbClr val="722C72"/>
                </a:solidFill>
                <a:latin typeface="Cambria"/>
                <a:cs typeface="Cambria"/>
              </a:rPr>
              <a:t>2/19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606" y="1375700"/>
            <a:ext cx="408305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b="1">
                <a:latin typeface="Palatino Linotype"/>
                <a:cs typeface="Palatino Linotype"/>
              </a:rPr>
              <a:t>Background</a:t>
            </a:r>
            <a:r>
              <a:rPr dirty="0" sz="2450" spc="85" b="1">
                <a:latin typeface="Palatino Linotype"/>
                <a:cs typeface="Palatino Linotype"/>
              </a:rPr>
              <a:t> </a:t>
            </a:r>
            <a:r>
              <a:rPr dirty="0" sz="2450" b="1">
                <a:latin typeface="Palatino Linotype"/>
                <a:cs typeface="Palatino Linotype"/>
              </a:rPr>
              <a:t>and</a:t>
            </a:r>
            <a:r>
              <a:rPr dirty="0" sz="2450" spc="95" b="1">
                <a:latin typeface="Palatino Linotype"/>
                <a:cs typeface="Palatino Linotype"/>
              </a:rPr>
              <a:t> </a:t>
            </a:r>
            <a:r>
              <a:rPr dirty="0" sz="2450" spc="-10" b="1">
                <a:latin typeface="Palatino Linotype"/>
                <a:cs typeface="Palatino Linotype"/>
              </a:rPr>
              <a:t>Motivation</a:t>
            </a:r>
            <a:endParaRPr sz="24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045" y="470495"/>
            <a:ext cx="746036" cy="2486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067663" y="470495"/>
            <a:ext cx="1745614" cy="995044"/>
            <a:chOff x="2067663" y="470495"/>
            <a:chExt cx="1745614" cy="995044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761" y="470495"/>
              <a:ext cx="746036" cy="24867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7663" y="719174"/>
              <a:ext cx="1745134" cy="24867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8082" y="470495"/>
              <a:ext cx="248678" cy="24867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7663" y="967852"/>
              <a:ext cx="1740752" cy="2486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7663" y="1216531"/>
              <a:ext cx="1492073" cy="24867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4372" y="1247753"/>
              <a:ext cx="118314" cy="19609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795154" y="521881"/>
            <a:ext cx="237490" cy="8432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500" spc="-25">
                <a:latin typeface="Times New Roman"/>
                <a:cs typeface="Times New Roman"/>
              </a:rPr>
              <a:t>Art</a:t>
            </a:r>
            <a:endParaRPr sz="500">
              <a:latin typeface="Times New Roman"/>
              <a:cs typeface="Times New Roman"/>
            </a:endParaRPr>
          </a:p>
          <a:p>
            <a:pPr algn="ctr" marL="12065" marR="5080">
              <a:lnSpc>
                <a:spcPct val="322000"/>
              </a:lnSpc>
              <a:spcBef>
                <a:spcPts val="25"/>
              </a:spcBef>
            </a:pPr>
            <a:r>
              <a:rPr dirty="0" sz="500" spc="-10">
                <a:latin typeface="Times New Roman"/>
                <a:cs typeface="Times New Roman"/>
              </a:rPr>
              <a:t>Cartoon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Times New Roman"/>
                <a:cs typeface="Times New Roman"/>
              </a:rPr>
              <a:t>Photo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Times New Roman"/>
                <a:cs typeface="Times New Roman"/>
              </a:rPr>
              <a:t>Sketch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475406" y="2190323"/>
            <a:ext cx="233679" cy="294005"/>
            <a:chOff x="2475406" y="2190323"/>
            <a:chExt cx="233679" cy="294005"/>
          </a:xfrm>
        </p:grpSpPr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5406" y="2250685"/>
              <a:ext cx="233054" cy="23305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643897" y="2211138"/>
              <a:ext cx="0" cy="55880"/>
            </a:xfrm>
            <a:custGeom>
              <a:avLst/>
              <a:gdLst/>
              <a:ahLst/>
              <a:cxnLst/>
              <a:rect l="l" t="t" r="r" b="b"/>
              <a:pathLst>
                <a:path w="0" h="55880">
                  <a:moveTo>
                    <a:pt x="0" y="55625"/>
                  </a:moveTo>
                  <a:lnTo>
                    <a:pt x="0" y="0"/>
                  </a:lnTo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37324" y="2193610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37324" y="2193610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1885065" y="2181559"/>
            <a:ext cx="142875" cy="269240"/>
            <a:chOff x="1885065" y="2181559"/>
            <a:chExt cx="142875" cy="269240"/>
          </a:xfrm>
        </p:grpSpPr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5065" y="2265968"/>
              <a:ext cx="142708" cy="18480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965782" y="2202374"/>
              <a:ext cx="0" cy="55880"/>
            </a:xfrm>
            <a:custGeom>
              <a:avLst/>
              <a:gdLst/>
              <a:ahLst/>
              <a:cxnLst/>
              <a:rect l="l" t="t" r="r" b="b"/>
              <a:pathLst>
                <a:path w="0" h="55880">
                  <a:moveTo>
                    <a:pt x="0" y="55625"/>
                  </a:moveTo>
                  <a:lnTo>
                    <a:pt x="0" y="0"/>
                  </a:lnTo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959209" y="2184846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959209" y="2184846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/>
          <p:nvPr/>
        </p:nvSpPr>
        <p:spPr>
          <a:xfrm>
            <a:off x="1808029" y="1972816"/>
            <a:ext cx="297180" cy="161290"/>
          </a:xfrm>
          <a:custGeom>
            <a:avLst/>
            <a:gdLst/>
            <a:ahLst/>
            <a:cxnLst/>
            <a:rect l="l" t="t" r="r" b="b"/>
            <a:pathLst>
              <a:path w="297180" h="161289">
                <a:moveTo>
                  <a:pt x="289353" y="0"/>
                </a:moveTo>
                <a:lnTo>
                  <a:pt x="7356" y="0"/>
                </a:lnTo>
                <a:lnTo>
                  <a:pt x="0" y="7356"/>
                </a:lnTo>
                <a:lnTo>
                  <a:pt x="0" y="153831"/>
                </a:lnTo>
                <a:lnTo>
                  <a:pt x="7356" y="161187"/>
                </a:lnTo>
                <a:lnTo>
                  <a:pt x="289353" y="161187"/>
                </a:lnTo>
                <a:lnTo>
                  <a:pt x="296710" y="153831"/>
                </a:lnTo>
                <a:lnTo>
                  <a:pt x="296710" y="7356"/>
                </a:lnTo>
                <a:lnTo>
                  <a:pt x="289353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823168" y="1958897"/>
            <a:ext cx="266700" cy="182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3664" marR="5080" indent="-101600">
              <a:lnSpc>
                <a:spcPct val="103099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encoder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-50">
                <a:latin typeface="Arial"/>
                <a:cs typeface="Arial"/>
              </a:rPr>
              <a:t>q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453810" y="1972816"/>
            <a:ext cx="297180" cy="161290"/>
          </a:xfrm>
          <a:custGeom>
            <a:avLst/>
            <a:gdLst/>
            <a:ahLst/>
            <a:cxnLst/>
            <a:rect l="l" t="t" r="r" b="b"/>
            <a:pathLst>
              <a:path w="297180" h="161289">
                <a:moveTo>
                  <a:pt x="289353" y="0"/>
                </a:moveTo>
                <a:lnTo>
                  <a:pt x="7357" y="0"/>
                </a:lnTo>
                <a:lnTo>
                  <a:pt x="0" y="7356"/>
                </a:lnTo>
                <a:lnTo>
                  <a:pt x="0" y="153831"/>
                </a:lnTo>
                <a:lnTo>
                  <a:pt x="7357" y="161187"/>
                </a:lnTo>
                <a:lnTo>
                  <a:pt x="289353" y="161187"/>
                </a:lnTo>
                <a:lnTo>
                  <a:pt x="296711" y="153831"/>
                </a:lnTo>
                <a:lnTo>
                  <a:pt x="296711" y="7356"/>
                </a:lnTo>
                <a:lnTo>
                  <a:pt x="289353" y="0"/>
                </a:lnTo>
                <a:close/>
              </a:path>
            </a:pathLst>
          </a:custGeom>
          <a:solidFill>
            <a:srgbClr val="7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468949" y="1958897"/>
            <a:ext cx="266700" cy="182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570" marR="5080" indent="-103505">
              <a:lnSpc>
                <a:spcPct val="103099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encoder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-50">
                <a:latin typeface="Arial"/>
                <a:cs typeface="Arial"/>
              </a:rPr>
              <a:t>k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955922" y="1893442"/>
            <a:ext cx="20320" cy="76835"/>
            <a:chOff x="1955922" y="1893442"/>
            <a:chExt cx="20320" cy="76835"/>
          </a:xfrm>
        </p:grpSpPr>
        <p:sp>
          <p:nvSpPr>
            <p:cNvPr id="26" name="object 26" descr=""/>
            <p:cNvSpPr/>
            <p:nvPr/>
          </p:nvSpPr>
          <p:spPr>
            <a:xfrm>
              <a:off x="1965782" y="1914257"/>
              <a:ext cx="0" cy="55880"/>
            </a:xfrm>
            <a:custGeom>
              <a:avLst/>
              <a:gdLst/>
              <a:ahLst/>
              <a:cxnLst/>
              <a:rect l="l" t="t" r="r" b="b"/>
              <a:pathLst>
                <a:path w="0" h="55880">
                  <a:moveTo>
                    <a:pt x="0" y="55625"/>
                  </a:moveTo>
                  <a:lnTo>
                    <a:pt x="0" y="0"/>
                  </a:lnTo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959209" y="1896729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959209" y="1896729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2634038" y="1898920"/>
            <a:ext cx="20320" cy="76835"/>
            <a:chOff x="2634038" y="1898920"/>
            <a:chExt cx="20320" cy="76835"/>
          </a:xfrm>
        </p:grpSpPr>
        <p:sp>
          <p:nvSpPr>
            <p:cNvPr id="30" name="object 30" descr=""/>
            <p:cNvSpPr/>
            <p:nvPr/>
          </p:nvSpPr>
          <p:spPr>
            <a:xfrm>
              <a:off x="2643897" y="1919734"/>
              <a:ext cx="0" cy="55880"/>
            </a:xfrm>
            <a:custGeom>
              <a:avLst/>
              <a:gdLst/>
              <a:ahLst/>
              <a:cxnLst/>
              <a:rect l="l" t="t" r="r" b="b"/>
              <a:pathLst>
                <a:path w="0" h="55880">
                  <a:moveTo>
                    <a:pt x="0" y="55625"/>
                  </a:moveTo>
                  <a:lnTo>
                    <a:pt x="0" y="0"/>
                  </a:lnTo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37324" y="1902206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637324" y="1902206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881641" y="1699854"/>
            <a:ext cx="16827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2222" sz="1125" spc="-37" b="1" i="1">
                <a:latin typeface="Georgia"/>
                <a:cs typeface="Georgia"/>
              </a:rPr>
              <a:t>z</a:t>
            </a:r>
            <a:r>
              <a:rPr dirty="0" sz="500" spc="-25" i="1">
                <a:latin typeface="Georgia"/>
                <a:cs typeface="Georgia"/>
              </a:rPr>
              <a:t>q</a:t>
            </a:r>
            <a:endParaRPr sz="500">
              <a:latin typeface="Georgia"/>
              <a:cs typeface="Georgia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62495" y="1666138"/>
            <a:ext cx="127099" cy="102626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16710" y="1666138"/>
            <a:ext cx="127099" cy="99009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2127886" y="1615724"/>
            <a:ext cx="288925" cy="104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00" spc="-10">
                <a:latin typeface="Times New Roman"/>
                <a:cs typeface="Times New Roman"/>
              </a:rPr>
              <a:t>Similarity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498818" y="1697944"/>
            <a:ext cx="78295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40080" algn="l"/>
              </a:tabLst>
            </a:pPr>
            <a:r>
              <a:rPr dirty="0" baseline="-23809" sz="1050" spc="-37" b="1" i="1">
                <a:latin typeface="Georgia"/>
                <a:cs typeface="Georgia"/>
              </a:rPr>
              <a:t>z</a:t>
            </a:r>
            <a:r>
              <a:rPr dirty="0" sz="500" spc="-25" i="1">
                <a:latin typeface="Georgia"/>
                <a:cs typeface="Georgia"/>
              </a:rPr>
              <a:t>k</a:t>
            </a:r>
            <a:r>
              <a:rPr dirty="0" sz="500" i="1">
                <a:latin typeface="Georgia"/>
                <a:cs typeface="Georgia"/>
              </a:rPr>
              <a:t>	</a:t>
            </a:r>
            <a:r>
              <a:rPr dirty="0" baseline="-22222" sz="1125" spc="-37" b="1" i="1">
                <a:latin typeface="Georgia"/>
                <a:cs typeface="Georgia"/>
              </a:rPr>
              <a:t>z</a:t>
            </a:r>
            <a:r>
              <a:rPr dirty="0" sz="500" spc="-25" i="1">
                <a:latin typeface="Georgia"/>
                <a:cs typeface="Georgia"/>
              </a:rPr>
              <a:t>q</a:t>
            </a:r>
            <a:endParaRPr sz="500">
              <a:latin typeface="Georgia"/>
              <a:cs typeface="Georgia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97328" y="2274497"/>
            <a:ext cx="143907" cy="186355"/>
          </a:xfrm>
          <a:prstGeom prst="rect">
            <a:avLst/>
          </a:prstGeom>
        </p:spPr>
      </p:pic>
      <p:sp>
        <p:nvSpPr>
          <p:cNvPr id="39" name="object 39" descr=""/>
          <p:cNvSpPr/>
          <p:nvPr/>
        </p:nvSpPr>
        <p:spPr>
          <a:xfrm>
            <a:off x="3019655" y="1971802"/>
            <a:ext cx="299720" cy="162560"/>
          </a:xfrm>
          <a:custGeom>
            <a:avLst/>
            <a:gdLst/>
            <a:ahLst/>
            <a:cxnLst/>
            <a:rect l="l" t="t" r="r" b="b"/>
            <a:pathLst>
              <a:path w="299720" h="162560">
                <a:moveTo>
                  <a:pt x="291852" y="0"/>
                </a:moveTo>
                <a:lnTo>
                  <a:pt x="7361" y="0"/>
                </a:lnTo>
                <a:lnTo>
                  <a:pt x="0" y="7357"/>
                </a:lnTo>
                <a:lnTo>
                  <a:pt x="0" y="155185"/>
                </a:lnTo>
                <a:lnTo>
                  <a:pt x="7361" y="162542"/>
                </a:lnTo>
                <a:lnTo>
                  <a:pt x="291852" y="162542"/>
                </a:lnTo>
                <a:lnTo>
                  <a:pt x="299203" y="155185"/>
                </a:lnTo>
                <a:lnTo>
                  <a:pt x="299203" y="7357"/>
                </a:lnTo>
                <a:lnTo>
                  <a:pt x="291852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3036040" y="1958561"/>
            <a:ext cx="266700" cy="182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3664" marR="5080" indent="-101600">
              <a:lnSpc>
                <a:spcPct val="103099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encoder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-50">
                <a:latin typeface="Arial"/>
                <a:cs typeface="Arial"/>
              </a:rPr>
              <a:t>q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158882" y="1875071"/>
            <a:ext cx="20320" cy="344170"/>
            <a:chOff x="3158882" y="1875071"/>
            <a:chExt cx="20320" cy="344170"/>
          </a:xfrm>
        </p:grpSpPr>
        <p:sp>
          <p:nvSpPr>
            <p:cNvPr id="42" name="object 42" descr=""/>
            <p:cNvSpPr/>
            <p:nvPr/>
          </p:nvSpPr>
          <p:spPr>
            <a:xfrm>
              <a:off x="3168742" y="2168171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70"/>
                  </a:moveTo>
                  <a:lnTo>
                    <a:pt x="0" y="0"/>
                  </a:lnTo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162169" y="2150643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162169" y="2150643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168742" y="1895885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69"/>
                  </a:moveTo>
                  <a:lnTo>
                    <a:pt x="0" y="0"/>
                  </a:lnTo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162169" y="1878357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162169" y="1878357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73" y="0"/>
                  </a:moveTo>
                  <a:lnTo>
                    <a:pt x="0" y="17528"/>
                  </a:lnTo>
                  <a:lnTo>
                    <a:pt x="13146" y="17528"/>
                  </a:lnTo>
                  <a:lnTo>
                    <a:pt x="6573" y="0"/>
                  </a:lnTo>
                  <a:close/>
                </a:path>
              </a:pathLst>
            </a:custGeom>
            <a:ln w="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8" name="object 4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5455" y="1659358"/>
            <a:ext cx="119935" cy="97710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89748" y="1659356"/>
            <a:ext cx="119943" cy="94294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3354371" y="1611244"/>
            <a:ext cx="288925" cy="104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00" spc="-10">
                <a:latin typeface="Times New Roman"/>
                <a:cs typeface="Times New Roman"/>
              </a:rPr>
              <a:t>Similarity</a:t>
            </a:r>
            <a:endParaRPr sz="500">
              <a:latin typeface="Times New Roman"/>
              <a:cs typeface="Times New Roman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95880" y="1624359"/>
            <a:ext cx="89602" cy="89602"/>
          </a:xfrm>
          <a:prstGeom prst="rect">
            <a:avLst/>
          </a:prstGeom>
        </p:spPr>
      </p:pic>
      <p:sp>
        <p:nvSpPr>
          <p:cNvPr id="52" name="object 52" descr=""/>
          <p:cNvSpPr txBox="1"/>
          <p:nvPr/>
        </p:nvSpPr>
        <p:spPr>
          <a:xfrm>
            <a:off x="1858729" y="2438827"/>
            <a:ext cx="867410" cy="269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  <a:tabLst>
                <a:tab pos="713740" algn="l"/>
              </a:tabLst>
            </a:pPr>
            <a:r>
              <a:rPr dirty="0" baseline="-21367" sz="975" spc="-37" b="1" i="1">
                <a:latin typeface="Trebuchet MS"/>
                <a:cs typeface="Trebuchet MS"/>
              </a:rPr>
              <a:t>x</a:t>
            </a:r>
            <a:r>
              <a:rPr dirty="0" baseline="6172" sz="675" spc="-37" i="1">
                <a:latin typeface="Georgia"/>
                <a:cs typeface="Georgia"/>
              </a:rPr>
              <a:t>q</a:t>
            </a:r>
            <a:r>
              <a:rPr dirty="0" baseline="6172" sz="675" i="1">
                <a:latin typeface="Georgia"/>
                <a:cs typeface="Georgia"/>
              </a:rPr>
              <a:t>	</a:t>
            </a:r>
            <a:r>
              <a:rPr dirty="0" baseline="-21367" sz="975" spc="-37" b="1" i="1">
                <a:latin typeface="Trebuchet MS"/>
                <a:cs typeface="Trebuchet MS"/>
              </a:rPr>
              <a:t>x</a:t>
            </a:r>
            <a:r>
              <a:rPr dirty="0" sz="450" spc="-25" i="1">
                <a:latin typeface="Georgia"/>
                <a:cs typeface="Georgia"/>
              </a:rPr>
              <a:t>k</a:t>
            </a:r>
            <a:endParaRPr sz="450">
              <a:latin typeface="Georgia"/>
              <a:cs typeface="Georgia"/>
            </a:endParaRPr>
          </a:p>
          <a:p>
            <a:pPr marL="140970">
              <a:lnSpc>
                <a:spcPct val="100000"/>
              </a:lnSpc>
              <a:spcBef>
                <a:spcPts val="500"/>
              </a:spcBef>
            </a:pPr>
            <a:r>
              <a:rPr dirty="0" sz="500">
                <a:latin typeface="Arial"/>
                <a:cs typeface="Arial"/>
              </a:rPr>
              <a:t>contrastive-based</a:t>
            </a:r>
            <a:r>
              <a:rPr dirty="0" sz="500" spc="210">
                <a:latin typeface="Times New Roman"/>
                <a:cs typeface="Times New Roman"/>
              </a:rPr>
              <a:t> </a:t>
            </a:r>
            <a:r>
              <a:rPr dirty="0" sz="500" spc="-20">
                <a:latin typeface="Arial"/>
                <a:cs typeface="Arial"/>
              </a:rPr>
              <a:t>loss</a:t>
            </a:r>
            <a:endParaRPr sz="500">
              <a:latin typeface="Arial"/>
              <a:cs typeface="Arial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27943" y="1612008"/>
            <a:ext cx="88735" cy="88735"/>
          </a:xfrm>
          <a:prstGeom prst="rect">
            <a:avLst/>
          </a:prstGeom>
        </p:spPr>
      </p:pic>
      <p:sp>
        <p:nvSpPr>
          <p:cNvPr id="54" name="object 54" descr=""/>
          <p:cNvSpPr txBox="1"/>
          <p:nvPr/>
        </p:nvSpPr>
        <p:spPr>
          <a:xfrm>
            <a:off x="3055687" y="2425994"/>
            <a:ext cx="926465" cy="269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35"/>
              </a:spcBef>
            </a:pPr>
            <a:r>
              <a:rPr dirty="0" baseline="-25641" sz="975" spc="-37" b="1" i="1">
                <a:latin typeface="Trebuchet MS"/>
                <a:cs typeface="Trebuchet MS"/>
              </a:rPr>
              <a:t>x</a:t>
            </a:r>
            <a:r>
              <a:rPr dirty="0" sz="450" spc="-25" i="1">
                <a:latin typeface="Georgia"/>
                <a:cs typeface="Georgia"/>
              </a:rPr>
              <a:t>q</a:t>
            </a:r>
            <a:endParaRPr sz="45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dirty="0" sz="500">
                <a:latin typeface="Arial"/>
                <a:cs typeface="Arial"/>
              </a:rPr>
              <a:t>proxy-based</a:t>
            </a:r>
            <a:r>
              <a:rPr dirty="0" sz="500" spc="155">
                <a:latin typeface="Times New Roman"/>
                <a:cs typeface="Times New Roman"/>
              </a:rPr>
              <a:t> </a:t>
            </a:r>
            <a:r>
              <a:rPr dirty="0" sz="500">
                <a:latin typeface="Arial"/>
                <a:cs typeface="Arial"/>
              </a:rPr>
              <a:t>contrastive</a:t>
            </a:r>
            <a:r>
              <a:rPr dirty="0" sz="500" spc="155">
                <a:latin typeface="Times New Roman"/>
                <a:cs typeface="Times New Roman"/>
              </a:rPr>
              <a:t> </a:t>
            </a:r>
            <a:r>
              <a:rPr dirty="0" sz="500" spc="-20">
                <a:latin typeface="Arial"/>
                <a:cs typeface="Arial"/>
              </a:rPr>
              <a:t>loss</a:t>
            </a:r>
            <a:endParaRPr sz="5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700072" y="1736371"/>
            <a:ext cx="210185" cy="1346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700" spc="-25" b="1" i="1">
                <a:latin typeface="Trebuchet MS"/>
                <a:cs typeface="Trebuchet MS"/>
              </a:rPr>
              <a:t>w</a:t>
            </a:r>
            <a:r>
              <a:rPr dirty="0" baseline="-11111" sz="750" spc="-37">
                <a:latin typeface="Verdana"/>
                <a:cs typeface="Verdana"/>
              </a:rPr>
              <a:t>+</a:t>
            </a:r>
            <a:endParaRPr baseline="-11111" sz="750">
              <a:latin typeface="Verdana"/>
              <a:cs typeface="Verdana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3627939" y="1984481"/>
            <a:ext cx="297180" cy="161290"/>
          </a:xfrm>
          <a:custGeom>
            <a:avLst/>
            <a:gdLst/>
            <a:ahLst/>
            <a:cxnLst/>
            <a:rect l="l" t="t" r="r" b="b"/>
            <a:pathLst>
              <a:path w="297179" h="161289">
                <a:moveTo>
                  <a:pt x="289353" y="0"/>
                </a:moveTo>
                <a:lnTo>
                  <a:pt x="7359" y="0"/>
                </a:lnTo>
                <a:lnTo>
                  <a:pt x="0" y="7356"/>
                </a:lnTo>
                <a:lnTo>
                  <a:pt x="0" y="153831"/>
                </a:lnTo>
                <a:lnTo>
                  <a:pt x="7359" y="161188"/>
                </a:lnTo>
                <a:lnTo>
                  <a:pt x="289353" y="161188"/>
                </a:lnTo>
                <a:lnTo>
                  <a:pt x="296713" y="153831"/>
                </a:lnTo>
                <a:lnTo>
                  <a:pt x="296713" y="7356"/>
                </a:lnTo>
                <a:lnTo>
                  <a:pt x="289353" y="0"/>
                </a:lnTo>
                <a:close/>
              </a:path>
            </a:pathLst>
          </a:custGeom>
          <a:solidFill>
            <a:srgbClr val="7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3673852" y="1970560"/>
            <a:ext cx="205104" cy="182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" marR="5080" indent="-7620">
              <a:lnSpc>
                <a:spcPct val="103099"/>
              </a:lnSpc>
              <a:spcBef>
                <a:spcPts val="95"/>
              </a:spcBef>
            </a:pPr>
            <a:r>
              <a:rPr dirty="0" sz="500" spc="-20">
                <a:latin typeface="Arial"/>
                <a:cs typeface="Arial"/>
              </a:rPr>
              <a:t>Target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Arial"/>
                <a:cs typeface="Arial"/>
              </a:rPr>
              <a:t>proxy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3778826" y="1876947"/>
            <a:ext cx="20320" cy="72390"/>
            <a:chOff x="3778826" y="1876947"/>
            <a:chExt cx="20320" cy="72390"/>
          </a:xfrm>
        </p:grpSpPr>
        <p:sp>
          <p:nvSpPr>
            <p:cNvPr id="59" name="object 59" descr=""/>
            <p:cNvSpPr/>
            <p:nvPr/>
          </p:nvSpPr>
          <p:spPr>
            <a:xfrm>
              <a:off x="3788691" y="1897761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69"/>
                  </a:moveTo>
                  <a:lnTo>
                    <a:pt x="0" y="0"/>
                  </a:lnTo>
                </a:path>
              </a:pathLst>
            </a:custGeom>
            <a:ln w="6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782113" y="1880233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80" y="0"/>
                  </a:moveTo>
                  <a:lnTo>
                    <a:pt x="0" y="17528"/>
                  </a:lnTo>
                  <a:lnTo>
                    <a:pt x="13149" y="17528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782113" y="1880233"/>
              <a:ext cx="13335" cy="17780"/>
            </a:xfrm>
            <a:custGeom>
              <a:avLst/>
              <a:gdLst/>
              <a:ahLst/>
              <a:cxnLst/>
              <a:rect l="l" t="t" r="r" b="b"/>
              <a:pathLst>
                <a:path w="13335" h="17780">
                  <a:moveTo>
                    <a:pt x="6580" y="0"/>
                  </a:moveTo>
                  <a:lnTo>
                    <a:pt x="0" y="17528"/>
                  </a:lnTo>
                  <a:lnTo>
                    <a:pt x="13149" y="17528"/>
                  </a:lnTo>
                  <a:lnTo>
                    <a:pt x="6580" y="0"/>
                  </a:lnTo>
                  <a:close/>
                </a:path>
              </a:pathLst>
            </a:custGeom>
            <a:ln w="6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2405886" y="1462375"/>
            <a:ext cx="998855" cy="104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00">
                <a:latin typeface="Arial"/>
                <a:cs typeface="Arial"/>
              </a:rPr>
              <a:t>Typical</a:t>
            </a:r>
            <a:r>
              <a:rPr dirty="0" sz="500" spc="40">
                <a:latin typeface="Times New Roman"/>
                <a:cs typeface="Times New Roman"/>
              </a:rPr>
              <a:t> </a:t>
            </a:r>
            <a:r>
              <a:rPr dirty="0" sz="500">
                <a:latin typeface="Arial"/>
                <a:cs typeface="Arial"/>
              </a:rPr>
              <a:t>DG</a:t>
            </a:r>
            <a:r>
              <a:rPr dirty="0" sz="500" spc="40">
                <a:latin typeface="Times New Roman"/>
                <a:cs typeface="Times New Roman"/>
              </a:rPr>
              <a:t> </a:t>
            </a:r>
            <a:r>
              <a:rPr dirty="0" sz="500">
                <a:latin typeface="Arial"/>
                <a:cs typeface="Arial"/>
              </a:rPr>
              <a:t>benchmark,</a:t>
            </a:r>
            <a:r>
              <a:rPr dirty="0" sz="500" spc="45">
                <a:latin typeface="Times New Roman"/>
                <a:cs typeface="Times New Roman"/>
              </a:rPr>
              <a:t> </a:t>
            </a:r>
            <a:r>
              <a:rPr dirty="0" sz="500">
                <a:latin typeface="Arial"/>
                <a:cs typeface="Arial"/>
              </a:rPr>
              <a:t>i.e.,</a:t>
            </a:r>
            <a:r>
              <a:rPr dirty="0" sz="500" spc="65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pacs</a:t>
            </a:r>
            <a:endParaRPr sz="50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66458" y="2818046"/>
            <a:ext cx="4872990" cy="734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180" marR="30480" indent="-132715">
              <a:lnSpc>
                <a:spcPct val="100000"/>
              </a:lnSpc>
              <a:spcBef>
                <a:spcPts val="95"/>
              </a:spcBef>
              <a:buClr>
                <a:srgbClr val="C59321"/>
              </a:buClr>
              <a:buFont typeface="Verdana"/>
              <a:buChar char="•"/>
              <a:tabLst>
                <a:tab pos="170180" algn="l"/>
              </a:tabLst>
            </a:pPr>
            <a:r>
              <a:rPr dirty="0" sz="1000" spc="125">
                <a:latin typeface="Cambria"/>
                <a:cs typeface="Cambria"/>
              </a:rPr>
              <a:t>DG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aims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to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train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model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from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multiple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source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domains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that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can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generalize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well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on</a:t>
            </a:r>
            <a:r>
              <a:rPr dirty="0" sz="1000">
                <a:latin typeface="Cambria"/>
                <a:cs typeface="Cambria"/>
              </a:rPr>
              <a:t> target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domain.</a:t>
            </a:r>
            <a:endParaRPr sz="1000">
              <a:latin typeface="Cambria"/>
              <a:cs typeface="Cambria"/>
            </a:endParaRPr>
          </a:p>
          <a:p>
            <a:pPr marL="170180" indent="-132080">
              <a:lnSpc>
                <a:spcPct val="100000"/>
              </a:lnSpc>
              <a:spcBef>
                <a:spcPts val="390"/>
              </a:spcBef>
              <a:buClr>
                <a:srgbClr val="C59321"/>
              </a:buClr>
              <a:buFont typeface="Verdana"/>
              <a:buChar char="•"/>
              <a:tabLst>
                <a:tab pos="170180" algn="l"/>
              </a:tabLst>
            </a:pPr>
            <a:r>
              <a:rPr dirty="0" sz="1000">
                <a:latin typeface="Cambria"/>
                <a:cs typeface="Cambria"/>
              </a:rPr>
              <a:t>Contrastive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learning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offers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potential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solution,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but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is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not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effective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in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 spc="70">
                <a:latin typeface="Cambria"/>
                <a:cs typeface="Cambria"/>
              </a:rPr>
              <a:t>DG.</a:t>
            </a:r>
            <a:endParaRPr sz="1000">
              <a:latin typeface="Cambria"/>
              <a:cs typeface="Cambria"/>
            </a:endParaRPr>
          </a:p>
          <a:p>
            <a:pPr marL="170180" indent="-132080">
              <a:lnSpc>
                <a:spcPct val="100000"/>
              </a:lnSpc>
              <a:spcBef>
                <a:spcPts val="395"/>
              </a:spcBef>
              <a:buClr>
                <a:srgbClr val="C59321"/>
              </a:buClr>
              <a:buFont typeface="Verdana"/>
              <a:buChar char="•"/>
              <a:tabLst>
                <a:tab pos="170180" algn="l"/>
              </a:tabLst>
            </a:pPr>
            <a:r>
              <a:rPr dirty="0" sz="1000">
                <a:latin typeface="Cambria"/>
                <a:cs typeface="Cambria"/>
              </a:rPr>
              <a:t>We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aims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to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use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proxy-based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contrastive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learning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to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address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the</a:t>
            </a:r>
            <a:r>
              <a:rPr dirty="0" sz="1000" spc="6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problem.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Background</a:t>
            </a:r>
            <a:r>
              <a:rPr dirty="0" spc="190"/>
              <a:t> </a:t>
            </a:r>
            <a:r>
              <a:rPr dirty="0" spc="10"/>
              <a:t>of</a:t>
            </a:r>
            <a:r>
              <a:rPr dirty="0" spc="195"/>
              <a:t> </a:t>
            </a:r>
            <a:r>
              <a:rPr dirty="0" spc="70"/>
              <a:t>Domain</a:t>
            </a:r>
            <a:r>
              <a:rPr dirty="0" spc="195"/>
              <a:t> </a:t>
            </a:r>
            <a:r>
              <a:rPr dirty="0" spc="-10"/>
              <a:t>Generalization</a:t>
            </a:r>
          </a:p>
        </p:txBody>
      </p:sp>
      <p:sp>
        <p:nvSpPr>
          <p:cNvPr id="65" name="object 65" descr=""/>
          <p:cNvSpPr txBox="1"/>
          <p:nvPr/>
        </p:nvSpPr>
        <p:spPr>
          <a:xfrm>
            <a:off x="5435485" y="3411824"/>
            <a:ext cx="2654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solidFill>
                  <a:srgbClr val="722C72"/>
                </a:solidFill>
                <a:latin typeface="Cambria"/>
                <a:cs typeface="Cambria"/>
              </a:rPr>
              <a:t>4/19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760085" cy="354965"/>
            <a:chOff x="0" y="0"/>
            <a:chExt cx="5760085" cy="35496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360045" cy="354965"/>
            </a:xfrm>
            <a:custGeom>
              <a:avLst/>
              <a:gdLst/>
              <a:ahLst/>
              <a:cxnLst/>
              <a:rect l="l" t="t" r="r" b="b"/>
              <a:pathLst>
                <a:path w="360045" h="354965">
                  <a:moveTo>
                    <a:pt x="0" y="354660"/>
                  </a:moveTo>
                  <a:lnTo>
                    <a:pt x="0" y="0"/>
                  </a:lnTo>
                  <a:lnTo>
                    <a:pt x="359994" y="0"/>
                  </a:lnTo>
                  <a:lnTo>
                    <a:pt x="359994" y="354660"/>
                  </a:lnTo>
                  <a:lnTo>
                    <a:pt x="0" y="354660"/>
                  </a:lnTo>
                  <a:close/>
                </a:path>
              </a:pathLst>
            </a:custGeom>
            <a:solidFill>
              <a:srgbClr val="C593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59994" y="0"/>
              <a:ext cx="5400040" cy="354965"/>
            </a:xfrm>
            <a:custGeom>
              <a:avLst/>
              <a:gdLst/>
              <a:ahLst/>
              <a:cxnLst/>
              <a:rect l="l" t="t" r="r" b="b"/>
              <a:pathLst>
                <a:path w="5400040" h="354965">
                  <a:moveTo>
                    <a:pt x="0" y="354660"/>
                  </a:moveTo>
                  <a:lnTo>
                    <a:pt x="0" y="0"/>
                  </a:lnTo>
                  <a:lnTo>
                    <a:pt x="5400001" y="0"/>
                  </a:lnTo>
                  <a:lnTo>
                    <a:pt x="5400001" y="354660"/>
                  </a:lnTo>
                  <a:lnTo>
                    <a:pt x="0" y="354660"/>
                  </a:lnTo>
                  <a:close/>
                </a:path>
              </a:pathLst>
            </a:custGeom>
            <a:solidFill>
              <a:srgbClr val="722C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6836" y="56136"/>
              <a:ext cx="301711" cy="23802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4000" y="114508"/>
              <a:ext cx="575403" cy="12030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72400" y="2582021"/>
            <a:ext cx="190246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b="1">
                <a:latin typeface="Times New Roman"/>
                <a:cs typeface="Times New Roman"/>
              </a:rPr>
              <a:t>(a)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Contrastive-based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Loss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070238" y="561832"/>
            <a:ext cx="2025014" cy="2025014"/>
            <a:chOff x="3070238" y="561832"/>
            <a:chExt cx="2025014" cy="2025014"/>
          </a:xfrm>
        </p:grpSpPr>
        <p:sp>
          <p:nvSpPr>
            <p:cNvPr id="9" name="object 9" descr=""/>
            <p:cNvSpPr/>
            <p:nvPr/>
          </p:nvSpPr>
          <p:spPr>
            <a:xfrm>
              <a:off x="3075953" y="567547"/>
              <a:ext cx="2013585" cy="2013585"/>
            </a:xfrm>
            <a:custGeom>
              <a:avLst/>
              <a:gdLst/>
              <a:ahLst/>
              <a:cxnLst/>
              <a:rect l="l" t="t" r="r" b="b"/>
              <a:pathLst>
                <a:path w="2013585" h="2013585">
                  <a:moveTo>
                    <a:pt x="1718690" y="294884"/>
                  </a:moveTo>
                  <a:lnTo>
                    <a:pt x="1752362" y="330197"/>
                  </a:lnTo>
                  <a:lnTo>
                    <a:pt x="1783993" y="366703"/>
                  </a:lnTo>
                  <a:lnTo>
                    <a:pt x="1813583" y="404328"/>
                  </a:lnTo>
                  <a:lnTo>
                    <a:pt x="1841132" y="442997"/>
                  </a:lnTo>
                  <a:lnTo>
                    <a:pt x="1866641" y="482636"/>
                  </a:lnTo>
                  <a:lnTo>
                    <a:pt x="1890109" y="523170"/>
                  </a:lnTo>
                  <a:lnTo>
                    <a:pt x="1911536" y="564524"/>
                  </a:lnTo>
                  <a:lnTo>
                    <a:pt x="1930923" y="606625"/>
                  </a:lnTo>
                  <a:lnTo>
                    <a:pt x="1948269" y="649396"/>
                  </a:lnTo>
                  <a:lnTo>
                    <a:pt x="1963574" y="692764"/>
                  </a:lnTo>
                  <a:lnTo>
                    <a:pt x="1976838" y="736655"/>
                  </a:lnTo>
                  <a:lnTo>
                    <a:pt x="1988062" y="780992"/>
                  </a:lnTo>
                  <a:lnTo>
                    <a:pt x="1997245" y="825703"/>
                  </a:lnTo>
                  <a:lnTo>
                    <a:pt x="2004388" y="870712"/>
                  </a:lnTo>
                  <a:lnTo>
                    <a:pt x="2009489" y="915945"/>
                  </a:lnTo>
                  <a:lnTo>
                    <a:pt x="2012550" y="961327"/>
                  </a:lnTo>
                  <a:lnTo>
                    <a:pt x="2013571" y="1006784"/>
                  </a:lnTo>
                  <a:lnTo>
                    <a:pt x="2012550" y="1052240"/>
                  </a:lnTo>
                  <a:lnTo>
                    <a:pt x="2009489" y="1097622"/>
                  </a:lnTo>
                  <a:lnTo>
                    <a:pt x="2004388" y="1142855"/>
                  </a:lnTo>
                  <a:lnTo>
                    <a:pt x="1997245" y="1187864"/>
                  </a:lnTo>
                  <a:lnTo>
                    <a:pt x="1988062" y="1232575"/>
                  </a:lnTo>
                  <a:lnTo>
                    <a:pt x="1976838" y="1276913"/>
                  </a:lnTo>
                  <a:lnTo>
                    <a:pt x="1963574" y="1320803"/>
                  </a:lnTo>
                  <a:lnTo>
                    <a:pt x="1948269" y="1364171"/>
                  </a:lnTo>
                  <a:lnTo>
                    <a:pt x="1930923" y="1406943"/>
                  </a:lnTo>
                  <a:lnTo>
                    <a:pt x="1911536" y="1449043"/>
                  </a:lnTo>
                  <a:lnTo>
                    <a:pt x="1890109" y="1490397"/>
                  </a:lnTo>
                  <a:lnTo>
                    <a:pt x="1866641" y="1530931"/>
                  </a:lnTo>
                  <a:lnTo>
                    <a:pt x="1841132" y="1570570"/>
                  </a:lnTo>
                  <a:lnTo>
                    <a:pt x="1813583" y="1609239"/>
                  </a:lnTo>
                  <a:lnTo>
                    <a:pt x="1783993" y="1646865"/>
                  </a:lnTo>
                  <a:lnTo>
                    <a:pt x="1752362" y="1683371"/>
                  </a:lnTo>
                  <a:lnTo>
                    <a:pt x="1718690" y="1718684"/>
                  </a:lnTo>
                  <a:lnTo>
                    <a:pt x="1683377" y="1752355"/>
                  </a:lnTo>
                  <a:lnTo>
                    <a:pt x="1646870" y="1783986"/>
                  </a:lnTo>
                  <a:lnTo>
                    <a:pt x="1609245" y="1813577"/>
                  </a:lnTo>
                  <a:lnTo>
                    <a:pt x="1570575" y="1841126"/>
                  </a:lnTo>
                  <a:lnTo>
                    <a:pt x="1530936" y="1866635"/>
                  </a:lnTo>
                  <a:lnTo>
                    <a:pt x="1490402" y="1890104"/>
                  </a:lnTo>
                  <a:lnTo>
                    <a:pt x="1449047" y="1911531"/>
                  </a:lnTo>
                  <a:lnTo>
                    <a:pt x="1406947" y="1930918"/>
                  </a:lnTo>
                  <a:lnTo>
                    <a:pt x="1364175" y="1948264"/>
                  </a:lnTo>
                  <a:lnTo>
                    <a:pt x="1320806" y="1963569"/>
                  </a:lnTo>
                  <a:lnTo>
                    <a:pt x="1276916" y="1976834"/>
                  </a:lnTo>
                  <a:lnTo>
                    <a:pt x="1232578" y="1988058"/>
                  </a:lnTo>
                  <a:lnTo>
                    <a:pt x="1187867" y="1997241"/>
                  </a:lnTo>
                  <a:lnTo>
                    <a:pt x="1142857" y="2004384"/>
                  </a:lnTo>
                  <a:lnTo>
                    <a:pt x="1097624" y="2009485"/>
                  </a:lnTo>
                  <a:lnTo>
                    <a:pt x="1052242" y="2012546"/>
                  </a:lnTo>
                  <a:lnTo>
                    <a:pt x="1006785" y="2013567"/>
                  </a:lnTo>
                  <a:lnTo>
                    <a:pt x="961328" y="2012546"/>
                  </a:lnTo>
                  <a:lnTo>
                    <a:pt x="915946" y="2009485"/>
                  </a:lnTo>
                  <a:lnTo>
                    <a:pt x="870713" y="2004384"/>
                  </a:lnTo>
                  <a:lnTo>
                    <a:pt x="825704" y="1997241"/>
                  </a:lnTo>
                  <a:lnTo>
                    <a:pt x="780993" y="1988058"/>
                  </a:lnTo>
                  <a:lnTo>
                    <a:pt x="736655" y="1976834"/>
                  </a:lnTo>
                  <a:lnTo>
                    <a:pt x="692764" y="1963569"/>
                  </a:lnTo>
                  <a:lnTo>
                    <a:pt x="649395" y="1948264"/>
                  </a:lnTo>
                  <a:lnTo>
                    <a:pt x="606624" y="1930918"/>
                  </a:lnTo>
                  <a:lnTo>
                    <a:pt x="564523" y="1911531"/>
                  </a:lnTo>
                  <a:lnTo>
                    <a:pt x="523168" y="1890104"/>
                  </a:lnTo>
                  <a:lnTo>
                    <a:pt x="482634" y="1866635"/>
                  </a:lnTo>
                  <a:lnTo>
                    <a:pt x="442995" y="1841126"/>
                  </a:lnTo>
                  <a:lnTo>
                    <a:pt x="404325" y="1813577"/>
                  </a:lnTo>
                  <a:lnTo>
                    <a:pt x="366700" y="1783986"/>
                  </a:lnTo>
                  <a:lnTo>
                    <a:pt x="330193" y="1752355"/>
                  </a:lnTo>
                  <a:lnTo>
                    <a:pt x="294880" y="1718684"/>
                  </a:lnTo>
                  <a:lnTo>
                    <a:pt x="261208" y="1683371"/>
                  </a:lnTo>
                  <a:lnTo>
                    <a:pt x="229578" y="1646865"/>
                  </a:lnTo>
                  <a:lnTo>
                    <a:pt x="199988" y="1609239"/>
                  </a:lnTo>
                  <a:lnTo>
                    <a:pt x="172438" y="1570570"/>
                  </a:lnTo>
                  <a:lnTo>
                    <a:pt x="146929" y="1530931"/>
                  </a:lnTo>
                  <a:lnTo>
                    <a:pt x="123461" y="1490397"/>
                  </a:lnTo>
                  <a:lnTo>
                    <a:pt x="102034" y="1449043"/>
                  </a:lnTo>
                  <a:lnTo>
                    <a:pt x="82648" y="1406943"/>
                  </a:lnTo>
                  <a:lnTo>
                    <a:pt x="65302" y="1364171"/>
                  </a:lnTo>
                  <a:lnTo>
                    <a:pt x="49997" y="1320803"/>
                  </a:lnTo>
                  <a:lnTo>
                    <a:pt x="36732" y="1276913"/>
                  </a:lnTo>
                  <a:lnTo>
                    <a:pt x="25508" y="1232575"/>
                  </a:lnTo>
                  <a:lnTo>
                    <a:pt x="16325" y="1187864"/>
                  </a:lnTo>
                  <a:lnTo>
                    <a:pt x="9183" y="1142855"/>
                  </a:lnTo>
                  <a:lnTo>
                    <a:pt x="4081" y="1097622"/>
                  </a:lnTo>
                  <a:lnTo>
                    <a:pt x="1020" y="1052240"/>
                  </a:lnTo>
                  <a:lnTo>
                    <a:pt x="0" y="1006784"/>
                  </a:lnTo>
                  <a:lnTo>
                    <a:pt x="1020" y="961327"/>
                  </a:lnTo>
                  <a:lnTo>
                    <a:pt x="4081" y="915945"/>
                  </a:lnTo>
                  <a:lnTo>
                    <a:pt x="9183" y="870712"/>
                  </a:lnTo>
                  <a:lnTo>
                    <a:pt x="16325" y="825703"/>
                  </a:lnTo>
                  <a:lnTo>
                    <a:pt x="25508" y="780992"/>
                  </a:lnTo>
                  <a:lnTo>
                    <a:pt x="36732" y="736655"/>
                  </a:lnTo>
                  <a:lnTo>
                    <a:pt x="49997" y="692764"/>
                  </a:lnTo>
                  <a:lnTo>
                    <a:pt x="65302" y="649396"/>
                  </a:lnTo>
                  <a:lnTo>
                    <a:pt x="82648" y="606625"/>
                  </a:lnTo>
                  <a:lnTo>
                    <a:pt x="102034" y="564524"/>
                  </a:lnTo>
                  <a:lnTo>
                    <a:pt x="123461" y="523170"/>
                  </a:lnTo>
                  <a:lnTo>
                    <a:pt x="146929" y="482636"/>
                  </a:lnTo>
                  <a:lnTo>
                    <a:pt x="172438" y="442997"/>
                  </a:lnTo>
                  <a:lnTo>
                    <a:pt x="199988" y="404328"/>
                  </a:lnTo>
                  <a:lnTo>
                    <a:pt x="229578" y="366703"/>
                  </a:lnTo>
                  <a:lnTo>
                    <a:pt x="261208" y="330197"/>
                  </a:lnTo>
                  <a:lnTo>
                    <a:pt x="294880" y="294884"/>
                  </a:lnTo>
                  <a:lnTo>
                    <a:pt x="330193" y="261212"/>
                  </a:lnTo>
                  <a:lnTo>
                    <a:pt x="366700" y="229581"/>
                  </a:lnTo>
                  <a:lnTo>
                    <a:pt x="404325" y="199990"/>
                  </a:lnTo>
                  <a:lnTo>
                    <a:pt x="442995" y="172441"/>
                  </a:lnTo>
                  <a:lnTo>
                    <a:pt x="482634" y="146932"/>
                  </a:lnTo>
                  <a:lnTo>
                    <a:pt x="523168" y="123463"/>
                  </a:lnTo>
                  <a:lnTo>
                    <a:pt x="564523" y="102036"/>
                  </a:lnTo>
                  <a:lnTo>
                    <a:pt x="606624" y="82649"/>
                  </a:lnTo>
                  <a:lnTo>
                    <a:pt x="649395" y="65303"/>
                  </a:lnTo>
                  <a:lnTo>
                    <a:pt x="692764" y="49997"/>
                  </a:lnTo>
                  <a:lnTo>
                    <a:pt x="736655" y="36733"/>
                  </a:lnTo>
                  <a:lnTo>
                    <a:pt x="780993" y="25509"/>
                  </a:lnTo>
                  <a:lnTo>
                    <a:pt x="825704" y="16325"/>
                  </a:lnTo>
                  <a:lnTo>
                    <a:pt x="870713" y="9183"/>
                  </a:lnTo>
                  <a:lnTo>
                    <a:pt x="915946" y="4081"/>
                  </a:lnTo>
                  <a:lnTo>
                    <a:pt x="961328" y="1020"/>
                  </a:lnTo>
                  <a:lnTo>
                    <a:pt x="1006785" y="0"/>
                  </a:lnTo>
                  <a:lnTo>
                    <a:pt x="1052242" y="1020"/>
                  </a:lnTo>
                  <a:lnTo>
                    <a:pt x="1097624" y="4081"/>
                  </a:lnTo>
                  <a:lnTo>
                    <a:pt x="1142857" y="9183"/>
                  </a:lnTo>
                  <a:lnTo>
                    <a:pt x="1187867" y="16325"/>
                  </a:lnTo>
                  <a:lnTo>
                    <a:pt x="1232578" y="25509"/>
                  </a:lnTo>
                  <a:lnTo>
                    <a:pt x="1276916" y="36733"/>
                  </a:lnTo>
                  <a:lnTo>
                    <a:pt x="1320806" y="49997"/>
                  </a:lnTo>
                  <a:lnTo>
                    <a:pt x="1364175" y="65303"/>
                  </a:lnTo>
                  <a:lnTo>
                    <a:pt x="1406947" y="82649"/>
                  </a:lnTo>
                  <a:lnTo>
                    <a:pt x="1449047" y="102036"/>
                  </a:lnTo>
                  <a:lnTo>
                    <a:pt x="1490402" y="123463"/>
                  </a:lnTo>
                  <a:lnTo>
                    <a:pt x="1530936" y="146932"/>
                  </a:lnTo>
                  <a:lnTo>
                    <a:pt x="1570575" y="172441"/>
                  </a:lnTo>
                  <a:lnTo>
                    <a:pt x="1609245" y="199990"/>
                  </a:lnTo>
                  <a:lnTo>
                    <a:pt x="1646870" y="229581"/>
                  </a:lnTo>
                  <a:lnTo>
                    <a:pt x="1683377" y="261212"/>
                  </a:lnTo>
                  <a:lnTo>
                    <a:pt x="1718690" y="294884"/>
                  </a:lnTo>
                </a:path>
              </a:pathLst>
            </a:custGeom>
            <a:ln w="1088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6167" y="1087759"/>
              <a:ext cx="973144" cy="97314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661752" y="1436464"/>
            <a:ext cx="804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Hypersphere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475947" y="668226"/>
            <a:ext cx="784225" cy="468630"/>
            <a:chOff x="3475947" y="668226"/>
            <a:chExt cx="784225" cy="468630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5947" y="842372"/>
              <a:ext cx="293872" cy="29387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965734" y="668226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5">
                  <a:moveTo>
                    <a:pt x="293872" y="0"/>
                  </a:moveTo>
                  <a:lnTo>
                    <a:pt x="0" y="0"/>
                  </a:lnTo>
                  <a:lnTo>
                    <a:pt x="0" y="293872"/>
                  </a:lnTo>
                  <a:lnTo>
                    <a:pt x="293872" y="293872"/>
                  </a:lnTo>
                  <a:lnTo>
                    <a:pt x="293872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250627" y="675668"/>
            <a:ext cx="27940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250" spc="-25" b="1" i="1">
                <a:latin typeface="Trebuchet MS"/>
                <a:cs typeface="Trebuchet MS"/>
              </a:rPr>
              <a:t>w</a:t>
            </a:r>
            <a:r>
              <a:rPr dirty="0" baseline="-12345" sz="1350" spc="-37">
                <a:latin typeface="Verdana"/>
                <a:cs typeface="Verdana"/>
              </a:rPr>
              <a:t>+</a:t>
            </a:r>
            <a:endParaRPr baseline="-12345" sz="1350">
              <a:latin typeface="Verdana"/>
              <a:cs typeface="Verdan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334453" y="969580"/>
            <a:ext cx="804545" cy="1240790"/>
            <a:chOff x="3334453" y="969580"/>
            <a:chExt cx="804545" cy="1240790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4184" y="1026766"/>
              <a:ext cx="125008" cy="13668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084225" y="107094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09">
                  <a:moveTo>
                    <a:pt x="27207" y="0"/>
                  </a:moveTo>
                  <a:lnTo>
                    <a:pt x="16969" y="1991"/>
                  </a:lnTo>
                  <a:lnTo>
                    <a:pt x="7967" y="7967"/>
                  </a:lnTo>
                  <a:lnTo>
                    <a:pt x="1991" y="16969"/>
                  </a:lnTo>
                  <a:lnTo>
                    <a:pt x="0" y="27210"/>
                  </a:lnTo>
                  <a:lnTo>
                    <a:pt x="1991" y="37450"/>
                  </a:lnTo>
                  <a:lnTo>
                    <a:pt x="7967" y="46453"/>
                  </a:lnTo>
                  <a:lnTo>
                    <a:pt x="16969" y="52428"/>
                  </a:lnTo>
                  <a:lnTo>
                    <a:pt x="27207" y="54420"/>
                  </a:lnTo>
                  <a:lnTo>
                    <a:pt x="37446" y="52428"/>
                  </a:lnTo>
                  <a:lnTo>
                    <a:pt x="46448" y="46453"/>
                  </a:lnTo>
                  <a:lnTo>
                    <a:pt x="52426" y="37450"/>
                  </a:lnTo>
                  <a:lnTo>
                    <a:pt x="54419" y="27210"/>
                  </a:lnTo>
                  <a:lnTo>
                    <a:pt x="52426" y="16969"/>
                  </a:lnTo>
                  <a:lnTo>
                    <a:pt x="46448" y="7967"/>
                  </a:lnTo>
                  <a:lnTo>
                    <a:pt x="37446" y="1991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11555" y="1015975"/>
              <a:ext cx="635" cy="55244"/>
            </a:xfrm>
            <a:custGeom>
              <a:avLst/>
              <a:gdLst/>
              <a:ahLst/>
              <a:cxnLst/>
              <a:rect l="l" t="t" r="r" b="b"/>
              <a:pathLst>
                <a:path w="635" h="55244">
                  <a:moveTo>
                    <a:pt x="0" y="54964"/>
                  </a:moveTo>
                  <a:lnTo>
                    <a:pt x="239" y="0"/>
                  </a:lnTo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095468" y="972438"/>
              <a:ext cx="33020" cy="43815"/>
            </a:xfrm>
            <a:custGeom>
              <a:avLst/>
              <a:gdLst/>
              <a:ahLst/>
              <a:cxnLst/>
              <a:rect l="l" t="t" r="r" b="b"/>
              <a:pathLst>
                <a:path w="33020" h="43815">
                  <a:moveTo>
                    <a:pt x="16516" y="0"/>
                  </a:moveTo>
                  <a:lnTo>
                    <a:pt x="0" y="43465"/>
                  </a:lnTo>
                  <a:lnTo>
                    <a:pt x="32652" y="43607"/>
                  </a:lnTo>
                  <a:lnTo>
                    <a:pt x="165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95468" y="972438"/>
              <a:ext cx="33020" cy="43815"/>
            </a:xfrm>
            <a:custGeom>
              <a:avLst/>
              <a:gdLst/>
              <a:ahLst/>
              <a:cxnLst/>
              <a:rect l="l" t="t" r="r" b="b"/>
              <a:pathLst>
                <a:path w="33020" h="43815">
                  <a:moveTo>
                    <a:pt x="16516" y="0"/>
                  </a:moveTo>
                  <a:lnTo>
                    <a:pt x="0" y="43465"/>
                  </a:lnTo>
                  <a:lnTo>
                    <a:pt x="32652" y="43607"/>
                  </a:lnTo>
                  <a:lnTo>
                    <a:pt x="16516" y="0"/>
                  </a:lnTo>
                  <a:close/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34453" y="1916290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5">
                  <a:moveTo>
                    <a:pt x="293872" y="0"/>
                  </a:moveTo>
                  <a:lnTo>
                    <a:pt x="0" y="0"/>
                  </a:lnTo>
                  <a:lnTo>
                    <a:pt x="0" y="293872"/>
                  </a:lnTo>
                  <a:lnTo>
                    <a:pt x="293872" y="293872"/>
                  </a:lnTo>
                  <a:lnTo>
                    <a:pt x="293872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5672" y="1957998"/>
              <a:ext cx="207615" cy="77364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3965734" y="668226"/>
            <a:ext cx="294005" cy="152400"/>
          </a:xfrm>
          <a:prstGeom prst="rect">
            <a:avLst/>
          </a:prstGeom>
          <a:solidFill>
            <a:srgbClr val="FFBFBF"/>
          </a:solidFill>
        </p:spPr>
        <p:txBody>
          <a:bodyPr wrap="square" lIns="0" tIns="2984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235"/>
              </a:spcBef>
            </a:pPr>
            <a:r>
              <a:rPr dirty="0" sz="750" spc="-10" b="1">
                <a:latin typeface="Arial"/>
                <a:cs typeface="Arial"/>
              </a:rPr>
              <a:t>proxy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965734" y="820453"/>
            <a:ext cx="294005" cy="142240"/>
          </a:xfrm>
          <a:prstGeom prst="rect">
            <a:avLst/>
          </a:prstGeom>
          <a:solidFill>
            <a:srgbClr val="FFBFBF"/>
          </a:solidFill>
        </p:spPr>
        <p:txBody>
          <a:bodyPr wrap="square" lIns="0" tIns="0" rIns="0" bIns="0" rtlCol="0" vert="horz">
            <a:spAutoFit/>
          </a:bodyPr>
          <a:lstStyle/>
          <a:p>
            <a:pPr marL="57150">
              <a:lnSpc>
                <a:spcPct val="100000"/>
              </a:lnSpc>
            </a:pPr>
            <a:r>
              <a:rPr dirty="0" sz="750" spc="-25" b="1">
                <a:latin typeface="Arial"/>
                <a:cs typeface="Arial"/>
              </a:rPr>
              <a:t>dog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34453" y="1916290"/>
            <a:ext cx="294005" cy="158115"/>
          </a:xfrm>
          <a:prstGeom prst="rect">
            <a:avLst/>
          </a:prstGeom>
          <a:solidFill>
            <a:srgbClr val="BFBFFF"/>
          </a:solidFill>
        </p:spPr>
        <p:txBody>
          <a:bodyPr wrap="square" lIns="0" tIns="3492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275"/>
              </a:spcBef>
            </a:pPr>
            <a:r>
              <a:rPr dirty="0" sz="750" spc="-10" b="1">
                <a:latin typeface="Arial"/>
                <a:cs typeface="Arial"/>
              </a:rPr>
              <a:t>proxy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334453" y="2073921"/>
            <a:ext cx="306705" cy="136525"/>
          </a:xfrm>
          <a:prstGeom prst="rect">
            <a:avLst/>
          </a:prstGeom>
          <a:solidFill>
            <a:srgbClr val="BFB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750" spc="-10" b="1">
                <a:latin typeface="Arial"/>
                <a:cs typeface="Arial"/>
              </a:rPr>
              <a:t>House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518237" y="1649804"/>
            <a:ext cx="348615" cy="482600"/>
            <a:chOff x="4518237" y="1649804"/>
            <a:chExt cx="348615" cy="482600"/>
          </a:xfrm>
        </p:grpSpPr>
        <p:sp>
          <p:nvSpPr>
            <p:cNvPr id="29" name="object 29" descr=""/>
            <p:cNvSpPr/>
            <p:nvPr/>
          </p:nvSpPr>
          <p:spPr>
            <a:xfrm>
              <a:off x="4572645" y="1838272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5">
                  <a:moveTo>
                    <a:pt x="293872" y="0"/>
                  </a:moveTo>
                  <a:lnTo>
                    <a:pt x="0" y="0"/>
                  </a:lnTo>
                  <a:lnTo>
                    <a:pt x="0" y="293872"/>
                  </a:lnTo>
                  <a:lnTo>
                    <a:pt x="293872" y="293872"/>
                  </a:lnTo>
                  <a:lnTo>
                    <a:pt x="293872" y="0"/>
                  </a:lnTo>
                  <a:close/>
                </a:path>
              </a:pathLst>
            </a:custGeom>
            <a:solidFill>
              <a:srgbClr val="F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518237" y="1649804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209" y="0"/>
                  </a:moveTo>
                  <a:lnTo>
                    <a:pt x="16970" y="1992"/>
                  </a:lnTo>
                  <a:lnTo>
                    <a:pt x="7971" y="7971"/>
                  </a:lnTo>
                  <a:lnTo>
                    <a:pt x="1992" y="16973"/>
                  </a:lnTo>
                  <a:lnTo>
                    <a:pt x="0" y="27211"/>
                  </a:lnTo>
                  <a:lnTo>
                    <a:pt x="1992" y="37450"/>
                  </a:lnTo>
                  <a:lnTo>
                    <a:pt x="7971" y="46452"/>
                  </a:lnTo>
                  <a:lnTo>
                    <a:pt x="16970" y="52430"/>
                  </a:lnTo>
                  <a:lnTo>
                    <a:pt x="27209" y="54423"/>
                  </a:lnTo>
                  <a:lnTo>
                    <a:pt x="37449" y="52430"/>
                  </a:lnTo>
                  <a:lnTo>
                    <a:pt x="46452" y="46452"/>
                  </a:lnTo>
                  <a:lnTo>
                    <a:pt x="52430" y="37450"/>
                  </a:lnTo>
                  <a:lnTo>
                    <a:pt x="54423" y="27211"/>
                  </a:lnTo>
                  <a:lnTo>
                    <a:pt x="52430" y="16973"/>
                  </a:lnTo>
                  <a:lnTo>
                    <a:pt x="46452" y="7971"/>
                  </a:lnTo>
                  <a:lnTo>
                    <a:pt x="37449" y="199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572646" y="1838272"/>
            <a:ext cx="294005" cy="152400"/>
          </a:xfrm>
          <a:prstGeom prst="rect">
            <a:avLst/>
          </a:prstGeom>
          <a:solidFill>
            <a:srgbClr val="FFBFFF"/>
          </a:solidFill>
        </p:spPr>
        <p:txBody>
          <a:bodyPr wrap="square" lIns="0" tIns="2984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235"/>
              </a:spcBef>
            </a:pPr>
            <a:r>
              <a:rPr dirty="0" sz="750" spc="-10" b="1">
                <a:latin typeface="Arial"/>
                <a:cs typeface="Arial"/>
              </a:rPr>
              <a:t>proxy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572646" y="1990500"/>
            <a:ext cx="294005" cy="142240"/>
          </a:xfrm>
          <a:prstGeom prst="rect">
            <a:avLst/>
          </a:prstGeom>
          <a:solidFill>
            <a:srgbClr val="FFBFFF"/>
          </a:solidFill>
        </p:spPr>
        <p:txBody>
          <a:bodyPr wrap="square" lIns="0" tIns="0" rIns="0" bIns="0" rtlCol="0" vert="horz">
            <a:spAutoFit/>
          </a:bodyPr>
          <a:lstStyle/>
          <a:p>
            <a:pPr marL="6985">
              <a:lnSpc>
                <a:spcPct val="100000"/>
              </a:lnSpc>
            </a:pPr>
            <a:r>
              <a:rPr dirty="0" sz="750" spc="-10" b="1">
                <a:latin typeface="Arial"/>
                <a:cs typeface="Arial"/>
              </a:rPr>
              <a:t>Horse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273921" y="2582023"/>
            <a:ext cx="15252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b="1">
                <a:latin typeface="Times New Roman"/>
                <a:cs typeface="Times New Roman"/>
              </a:rPr>
              <a:t>(b)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Proxy-based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Loss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590500" y="2238635"/>
            <a:ext cx="113664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60" i="1">
                <a:latin typeface="Arial"/>
                <a:cs typeface="Arial"/>
              </a:rPr>
              <a:t>—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556118" y="1697992"/>
            <a:ext cx="78105" cy="134620"/>
            <a:chOff x="4556118" y="1697992"/>
            <a:chExt cx="78105" cy="134620"/>
          </a:xfrm>
        </p:grpSpPr>
        <p:sp>
          <p:nvSpPr>
            <p:cNvPr id="36" name="object 36" descr=""/>
            <p:cNvSpPr/>
            <p:nvPr/>
          </p:nvSpPr>
          <p:spPr>
            <a:xfrm>
              <a:off x="4558839" y="1700713"/>
              <a:ext cx="51435" cy="90805"/>
            </a:xfrm>
            <a:custGeom>
              <a:avLst/>
              <a:gdLst/>
              <a:ahLst/>
              <a:cxnLst/>
              <a:rect l="l" t="t" r="r" b="b"/>
              <a:pathLst>
                <a:path w="51435" h="90805">
                  <a:moveTo>
                    <a:pt x="0" y="0"/>
                  </a:moveTo>
                  <a:lnTo>
                    <a:pt x="51220" y="90648"/>
                  </a:lnTo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95845" y="1783335"/>
              <a:ext cx="36195" cy="46355"/>
            </a:xfrm>
            <a:custGeom>
              <a:avLst/>
              <a:gdLst/>
              <a:ahLst/>
              <a:cxnLst/>
              <a:rect l="l" t="t" r="r" b="b"/>
              <a:pathLst>
                <a:path w="36195" h="46355">
                  <a:moveTo>
                    <a:pt x="28429" y="0"/>
                  </a:moveTo>
                  <a:lnTo>
                    <a:pt x="0" y="16059"/>
                  </a:lnTo>
                  <a:lnTo>
                    <a:pt x="35629" y="45936"/>
                  </a:lnTo>
                  <a:lnTo>
                    <a:pt x="28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595845" y="1783335"/>
              <a:ext cx="36195" cy="46355"/>
            </a:xfrm>
            <a:custGeom>
              <a:avLst/>
              <a:gdLst/>
              <a:ahLst/>
              <a:cxnLst/>
              <a:rect l="l" t="t" r="r" b="b"/>
              <a:pathLst>
                <a:path w="36195" h="46355">
                  <a:moveTo>
                    <a:pt x="35629" y="45936"/>
                  </a:moveTo>
                  <a:lnTo>
                    <a:pt x="28423" y="0"/>
                  </a:lnTo>
                  <a:lnTo>
                    <a:pt x="0" y="16059"/>
                  </a:lnTo>
                  <a:lnTo>
                    <a:pt x="35629" y="45936"/>
                  </a:lnTo>
                  <a:close/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202847" y="990663"/>
            <a:ext cx="27686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500" spc="35" b="1" i="1">
                <a:latin typeface="Trebuchet MS"/>
                <a:cs typeface="Trebuchet MS"/>
              </a:rPr>
              <a:t>x</a:t>
            </a:r>
            <a:r>
              <a:rPr dirty="0" baseline="-13227" sz="1575" spc="52" i="1">
                <a:latin typeface="Georgia"/>
                <a:cs typeface="Georgia"/>
              </a:rPr>
              <a:t>q</a:t>
            </a:r>
            <a:endParaRPr baseline="-13227" sz="1575">
              <a:latin typeface="Georgia"/>
              <a:cs typeface="Georgi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67064" y="553669"/>
            <a:ext cx="2025014" cy="2025014"/>
            <a:chOff x="667064" y="553669"/>
            <a:chExt cx="2025014" cy="2025014"/>
          </a:xfrm>
        </p:grpSpPr>
        <p:sp>
          <p:nvSpPr>
            <p:cNvPr id="41" name="object 41" descr=""/>
            <p:cNvSpPr/>
            <p:nvPr/>
          </p:nvSpPr>
          <p:spPr>
            <a:xfrm>
              <a:off x="672779" y="559384"/>
              <a:ext cx="2013585" cy="2013585"/>
            </a:xfrm>
            <a:custGeom>
              <a:avLst/>
              <a:gdLst/>
              <a:ahLst/>
              <a:cxnLst/>
              <a:rect l="l" t="t" r="r" b="b"/>
              <a:pathLst>
                <a:path w="2013585" h="2013585">
                  <a:moveTo>
                    <a:pt x="1718687" y="294884"/>
                  </a:moveTo>
                  <a:lnTo>
                    <a:pt x="1752359" y="330197"/>
                  </a:lnTo>
                  <a:lnTo>
                    <a:pt x="1783990" y="366703"/>
                  </a:lnTo>
                  <a:lnTo>
                    <a:pt x="1813580" y="404328"/>
                  </a:lnTo>
                  <a:lnTo>
                    <a:pt x="1841129" y="442997"/>
                  </a:lnTo>
                  <a:lnTo>
                    <a:pt x="1866638" y="482636"/>
                  </a:lnTo>
                  <a:lnTo>
                    <a:pt x="1890106" y="523170"/>
                  </a:lnTo>
                  <a:lnTo>
                    <a:pt x="1911533" y="564524"/>
                  </a:lnTo>
                  <a:lnTo>
                    <a:pt x="1930920" y="606625"/>
                  </a:lnTo>
                  <a:lnTo>
                    <a:pt x="1948265" y="649396"/>
                  </a:lnTo>
                  <a:lnTo>
                    <a:pt x="1963571" y="692764"/>
                  </a:lnTo>
                  <a:lnTo>
                    <a:pt x="1976835" y="736655"/>
                  </a:lnTo>
                  <a:lnTo>
                    <a:pt x="1988059" y="780992"/>
                  </a:lnTo>
                  <a:lnTo>
                    <a:pt x="1997242" y="825703"/>
                  </a:lnTo>
                  <a:lnTo>
                    <a:pt x="2004385" y="870712"/>
                  </a:lnTo>
                  <a:lnTo>
                    <a:pt x="2009486" y="915945"/>
                  </a:lnTo>
                  <a:lnTo>
                    <a:pt x="2012547" y="961327"/>
                  </a:lnTo>
                  <a:lnTo>
                    <a:pt x="2013568" y="1006784"/>
                  </a:lnTo>
                  <a:lnTo>
                    <a:pt x="2012547" y="1052240"/>
                  </a:lnTo>
                  <a:lnTo>
                    <a:pt x="2009486" y="1097622"/>
                  </a:lnTo>
                  <a:lnTo>
                    <a:pt x="2004385" y="1142855"/>
                  </a:lnTo>
                  <a:lnTo>
                    <a:pt x="1997242" y="1187864"/>
                  </a:lnTo>
                  <a:lnTo>
                    <a:pt x="1988059" y="1232575"/>
                  </a:lnTo>
                  <a:lnTo>
                    <a:pt x="1976835" y="1276913"/>
                  </a:lnTo>
                  <a:lnTo>
                    <a:pt x="1963571" y="1320803"/>
                  </a:lnTo>
                  <a:lnTo>
                    <a:pt x="1948265" y="1364171"/>
                  </a:lnTo>
                  <a:lnTo>
                    <a:pt x="1930920" y="1406943"/>
                  </a:lnTo>
                  <a:lnTo>
                    <a:pt x="1911533" y="1449043"/>
                  </a:lnTo>
                  <a:lnTo>
                    <a:pt x="1890106" y="1490397"/>
                  </a:lnTo>
                  <a:lnTo>
                    <a:pt x="1866638" y="1530931"/>
                  </a:lnTo>
                  <a:lnTo>
                    <a:pt x="1841129" y="1570570"/>
                  </a:lnTo>
                  <a:lnTo>
                    <a:pt x="1813580" y="1609239"/>
                  </a:lnTo>
                  <a:lnTo>
                    <a:pt x="1783990" y="1646865"/>
                  </a:lnTo>
                  <a:lnTo>
                    <a:pt x="1752359" y="1683371"/>
                  </a:lnTo>
                  <a:lnTo>
                    <a:pt x="1718687" y="1718684"/>
                  </a:lnTo>
                  <a:lnTo>
                    <a:pt x="1683374" y="1752355"/>
                  </a:lnTo>
                  <a:lnTo>
                    <a:pt x="1646867" y="1783986"/>
                  </a:lnTo>
                  <a:lnTo>
                    <a:pt x="1609242" y="1813577"/>
                  </a:lnTo>
                  <a:lnTo>
                    <a:pt x="1570572" y="1841126"/>
                  </a:lnTo>
                  <a:lnTo>
                    <a:pt x="1530933" y="1866635"/>
                  </a:lnTo>
                  <a:lnTo>
                    <a:pt x="1490399" y="1890104"/>
                  </a:lnTo>
                  <a:lnTo>
                    <a:pt x="1449045" y="1911531"/>
                  </a:lnTo>
                  <a:lnTo>
                    <a:pt x="1406944" y="1930918"/>
                  </a:lnTo>
                  <a:lnTo>
                    <a:pt x="1364173" y="1948264"/>
                  </a:lnTo>
                  <a:lnTo>
                    <a:pt x="1320804" y="1963569"/>
                  </a:lnTo>
                  <a:lnTo>
                    <a:pt x="1276914" y="1976834"/>
                  </a:lnTo>
                  <a:lnTo>
                    <a:pt x="1232576" y="1988058"/>
                  </a:lnTo>
                  <a:lnTo>
                    <a:pt x="1187865" y="1997241"/>
                  </a:lnTo>
                  <a:lnTo>
                    <a:pt x="1142856" y="2004384"/>
                  </a:lnTo>
                  <a:lnTo>
                    <a:pt x="1097623" y="2009485"/>
                  </a:lnTo>
                  <a:lnTo>
                    <a:pt x="1052241" y="2012546"/>
                  </a:lnTo>
                  <a:lnTo>
                    <a:pt x="1006785" y="2013567"/>
                  </a:lnTo>
                  <a:lnTo>
                    <a:pt x="961328" y="2012546"/>
                  </a:lnTo>
                  <a:lnTo>
                    <a:pt x="915946" y="2009485"/>
                  </a:lnTo>
                  <a:lnTo>
                    <a:pt x="870713" y="2004384"/>
                  </a:lnTo>
                  <a:lnTo>
                    <a:pt x="825704" y="1997241"/>
                  </a:lnTo>
                  <a:lnTo>
                    <a:pt x="780993" y="1988058"/>
                  </a:lnTo>
                  <a:lnTo>
                    <a:pt x="736655" y="1976834"/>
                  </a:lnTo>
                  <a:lnTo>
                    <a:pt x="692765" y="1963569"/>
                  </a:lnTo>
                  <a:lnTo>
                    <a:pt x="649396" y="1948264"/>
                  </a:lnTo>
                  <a:lnTo>
                    <a:pt x="606625" y="1930918"/>
                  </a:lnTo>
                  <a:lnTo>
                    <a:pt x="564524" y="1911531"/>
                  </a:lnTo>
                  <a:lnTo>
                    <a:pt x="523170" y="1890104"/>
                  </a:lnTo>
                  <a:lnTo>
                    <a:pt x="482636" y="1866635"/>
                  </a:lnTo>
                  <a:lnTo>
                    <a:pt x="442996" y="1841126"/>
                  </a:lnTo>
                  <a:lnTo>
                    <a:pt x="404327" y="1813577"/>
                  </a:lnTo>
                  <a:lnTo>
                    <a:pt x="366701" y="1783986"/>
                  </a:lnTo>
                  <a:lnTo>
                    <a:pt x="330194" y="1752355"/>
                  </a:lnTo>
                  <a:lnTo>
                    <a:pt x="294881" y="1718684"/>
                  </a:lnTo>
                  <a:lnTo>
                    <a:pt x="261209" y="1683371"/>
                  </a:lnTo>
                  <a:lnTo>
                    <a:pt x="229579" y="1646865"/>
                  </a:lnTo>
                  <a:lnTo>
                    <a:pt x="199988" y="1609239"/>
                  </a:lnTo>
                  <a:lnTo>
                    <a:pt x="172439" y="1570570"/>
                  </a:lnTo>
                  <a:lnTo>
                    <a:pt x="146930" y="1530931"/>
                  </a:lnTo>
                  <a:lnTo>
                    <a:pt x="123462" y="1490397"/>
                  </a:lnTo>
                  <a:lnTo>
                    <a:pt x="102035" y="1449043"/>
                  </a:lnTo>
                  <a:lnTo>
                    <a:pt x="82648" y="1406943"/>
                  </a:lnTo>
                  <a:lnTo>
                    <a:pt x="65302" y="1364171"/>
                  </a:lnTo>
                  <a:lnTo>
                    <a:pt x="49997" y="1320803"/>
                  </a:lnTo>
                  <a:lnTo>
                    <a:pt x="36732" y="1276913"/>
                  </a:lnTo>
                  <a:lnTo>
                    <a:pt x="25508" y="1232575"/>
                  </a:lnTo>
                  <a:lnTo>
                    <a:pt x="16325" y="1187864"/>
                  </a:lnTo>
                  <a:lnTo>
                    <a:pt x="9183" y="1142855"/>
                  </a:lnTo>
                  <a:lnTo>
                    <a:pt x="4081" y="1097622"/>
                  </a:lnTo>
                  <a:lnTo>
                    <a:pt x="1020" y="1052240"/>
                  </a:lnTo>
                  <a:lnTo>
                    <a:pt x="0" y="1006784"/>
                  </a:lnTo>
                  <a:lnTo>
                    <a:pt x="1020" y="961327"/>
                  </a:lnTo>
                  <a:lnTo>
                    <a:pt x="4081" y="915945"/>
                  </a:lnTo>
                  <a:lnTo>
                    <a:pt x="9183" y="870712"/>
                  </a:lnTo>
                  <a:lnTo>
                    <a:pt x="16325" y="825703"/>
                  </a:lnTo>
                  <a:lnTo>
                    <a:pt x="25508" y="780992"/>
                  </a:lnTo>
                  <a:lnTo>
                    <a:pt x="36732" y="736655"/>
                  </a:lnTo>
                  <a:lnTo>
                    <a:pt x="49997" y="692764"/>
                  </a:lnTo>
                  <a:lnTo>
                    <a:pt x="65302" y="649396"/>
                  </a:lnTo>
                  <a:lnTo>
                    <a:pt x="82648" y="606625"/>
                  </a:lnTo>
                  <a:lnTo>
                    <a:pt x="102035" y="564524"/>
                  </a:lnTo>
                  <a:lnTo>
                    <a:pt x="123462" y="523170"/>
                  </a:lnTo>
                  <a:lnTo>
                    <a:pt x="146930" y="482636"/>
                  </a:lnTo>
                  <a:lnTo>
                    <a:pt x="172439" y="442997"/>
                  </a:lnTo>
                  <a:lnTo>
                    <a:pt x="199988" y="404328"/>
                  </a:lnTo>
                  <a:lnTo>
                    <a:pt x="229579" y="366703"/>
                  </a:lnTo>
                  <a:lnTo>
                    <a:pt x="261209" y="330197"/>
                  </a:lnTo>
                  <a:lnTo>
                    <a:pt x="294881" y="294884"/>
                  </a:lnTo>
                  <a:lnTo>
                    <a:pt x="330194" y="261212"/>
                  </a:lnTo>
                  <a:lnTo>
                    <a:pt x="366701" y="229581"/>
                  </a:lnTo>
                  <a:lnTo>
                    <a:pt x="404327" y="199990"/>
                  </a:lnTo>
                  <a:lnTo>
                    <a:pt x="442996" y="172441"/>
                  </a:lnTo>
                  <a:lnTo>
                    <a:pt x="482636" y="146932"/>
                  </a:lnTo>
                  <a:lnTo>
                    <a:pt x="523170" y="123463"/>
                  </a:lnTo>
                  <a:lnTo>
                    <a:pt x="564524" y="102036"/>
                  </a:lnTo>
                  <a:lnTo>
                    <a:pt x="606625" y="82649"/>
                  </a:lnTo>
                  <a:lnTo>
                    <a:pt x="649396" y="65303"/>
                  </a:lnTo>
                  <a:lnTo>
                    <a:pt x="692765" y="49997"/>
                  </a:lnTo>
                  <a:lnTo>
                    <a:pt x="736655" y="36733"/>
                  </a:lnTo>
                  <a:lnTo>
                    <a:pt x="780993" y="25509"/>
                  </a:lnTo>
                  <a:lnTo>
                    <a:pt x="825704" y="16325"/>
                  </a:lnTo>
                  <a:lnTo>
                    <a:pt x="870713" y="9183"/>
                  </a:lnTo>
                  <a:lnTo>
                    <a:pt x="915946" y="4081"/>
                  </a:lnTo>
                  <a:lnTo>
                    <a:pt x="961328" y="1020"/>
                  </a:lnTo>
                  <a:lnTo>
                    <a:pt x="1006785" y="0"/>
                  </a:lnTo>
                  <a:lnTo>
                    <a:pt x="1052241" y="1020"/>
                  </a:lnTo>
                  <a:lnTo>
                    <a:pt x="1097623" y="4081"/>
                  </a:lnTo>
                  <a:lnTo>
                    <a:pt x="1142856" y="9183"/>
                  </a:lnTo>
                  <a:lnTo>
                    <a:pt x="1187865" y="16325"/>
                  </a:lnTo>
                  <a:lnTo>
                    <a:pt x="1232576" y="25509"/>
                  </a:lnTo>
                  <a:lnTo>
                    <a:pt x="1276914" y="36733"/>
                  </a:lnTo>
                  <a:lnTo>
                    <a:pt x="1320804" y="49997"/>
                  </a:lnTo>
                  <a:lnTo>
                    <a:pt x="1364173" y="65303"/>
                  </a:lnTo>
                  <a:lnTo>
                    <a:pt x="1406944" y="82649"/>
                  </a:lnTo>
                  <a:lnTo>
                    <a:pt x="1449045" y="102036"/>
                  </a:lnTo>
                  <a:lnTo>
                    <a:pt x="1490399" y="123463"/>
                  </a:lnTo>
                  <a:lnTo>
                    <a:pt x="1530933" y="146932"/>
                  </a:lnTo>
                  <a:lnTo>
                    <a:pt x="1570572" y="172441"/>
                  </a:lnTo>
                  <a:lnTo>
                    <a:pt x="1609242" y="199990"/>
                  </a:lnTo>
                  <a:lnTo>
                    <a:pt x="1646867" y="229581"/>
                  </a:lnTo>
                  <a:lnTo>
                    <a:pt x="1683374" y="261212"/>
                  </a:lnTo>
                  <a:lnTo>
                    <a:pt x="1718687" y="294884"/>
                  </a:lnTo>
                </a:path>
              </a:pathLst>
            </a:custGeom>
            <a:ln w="1088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2996" y="1079596"/>
              <a:ext cx="973131" cy="973144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1258575" y="1428301"/>
            <a:ext cx="804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Hypersphere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1072771" y="834209"/>
            <a:ext cx="1479550" cy="1631950"/>
            <a:chOff x="1072771" y="834209"/>
            <a:chExt cx="1479550" cy="1631950"/>
          </a:xfrm>
        </p:grpSpPr>
        <p:pic>
          <p:nvPicPr>
            <p:cNvPr id="45" name="object 4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771" y="834209"/>
              <a:ext cx="293871" cy="293872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1012" y="1018603"/>
              <a:ext cx="125003" cy="136688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1712464" y="1072425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09">
                  <a:moveTo>
                    <a:pt x="27209" y="0"/>
                  </a:moveTo>
                  <a:lnTo>
                    <a:pt x="16969" y="1991"/>
                  </a:lnTo>
                  <a:lnTo>
                    <a:pt x="7967" y="7967"/>
                  </a:lnTo>
                  <a:lnTo>
                    <a:pt x="1991" y="16969"/>
                  </a:lnTo>
                  <a:lnTo>
                    <a:pt x="0" y="27207"/>
                  </a:lnTo>
                  <a:lnTo>
                    <a:pt x="1991" y="37446"/>
                  </a:lnTo>
                  <a:lnTo>
                    <a:pt x="7967" y="46448"/>
                  </a:lnTo>
                  <a:lnTo>
                    <a:pt x="16969" y="52426"/>
                  </a:lnTo>
                  <a:lnTo>
                    <a:pt x="27209" y="54419"/>
                  </a:lnTo>
                  <a:lnTo>
                    <a:pt x="37448" y="52426"/>
                  </a:lnTo>
                  <a:lnTo>
                    <a:pt x="46448" y="46448"/>
                  </a:lnTo>
                  <a:lnTo>
                    <a:pt x="52426" y="37446"/>
                  </a:lnTo>
                  <a:lnTo>
                    <a:pt x="54419" y="27207"/>
                  </a:lnTo>
                  <a:lnTo>
                    <a:pt x="52426" y="16969"/>
                  </a:lnTo>
                  <a:lnTo>
                    <a:pt x="46448" y="7967"/>
                  </a:lnTo>
                  <a:lnTo>
                    <a:pt x="37448" y="1991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4522" y="2186038"/>
              <a:ext cx="289988" cy="279631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510858" y="1998814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27209" y="0"/>
                  </a:moveTo>
                  <a:lnTo>
                    <a:pt x="16970" y="1991"/>
                  </a:lnTo>
                  <a:lnTo>
                    <a:pt x="7971" y="7967"/>
                  </a:lnTo>
                  <a:lnTo>
                    <a:pt x="1992" y="16969"/>
                  </a:lnTo>
                  <a:lnTo>
                    <a:pt x="0" y="27210"/>
                  </a:lnTo>
                  <a:lnTo>
                    <a:pt x="1992" y="37450"/>
                  </a:lnTo>
                  <a:lnTo>
                    <a:pt x="7971" y="46453"/>
                  </a:lnTo>
                  <a:lnTo>
                    <a:pt x="16970" y="52428"/>
                  </a:lnTo>
                  <a:lnTo>
                    <a:pt x="27209" y="54420"/>
                  </a:lnTo>
                  <a:lnTo>
                    <a:pt x="37449" y="52428"/>
                  </a:lnTo>
                  <a:lnTo>
                    <a:pt x="46452" y="46453"/>
                  </a:lnTo>
                  <a:lnTo>
                    <a:pt x="52427" y="37450"/>
                  </a:lnTo>
                  <a:lnTo>
                    <a:pt x="54419" y="27210"/>
                  </a:lnTo>
                  <a:lnTo>
                    <a:pt x="52427" y="16969"/>
                  </a:lnTo>
                  <a:lnTo>
                    <a:pt x="46452" y="7967"/>
                  </a:lnTo>
                  <a:lnTo>
                    <a:pt x="37449" y="1991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526198" y="2053028"/>
              <a:ext cx="8890" cy="69215"/>
            </a:xfrm>
            <a:custGeom>
              <a:avLst/>
              <a:gdLst/>
              <a:ahLst/>
              <a:cxnLst/>
              <a:rect l="l" t="t" r="r" b="b"/>
              <a:pathLst>
                <a:path w="8890" h="69214">
                  <a:moveTo>
                    <a:pt x="8538" y="0"/>
                  </a:moveTo>
                  <a:lnTo>
                    <a:pt x="0" y="69185"/>
                  </a:lnTo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509991" y="2120210"/>
              <a:ext cx="33020" cy="45720"/>
            </a:xfrm>
            <a:custGeom>
              <a:avLst/>
              <a:gdLst/>
              <a:ahLst/>
              <a:cxnLst/>
              <a:rect l="l" t="t" r="r" b="b"/>
              <a:pathLst>
                <a:path w="33019" h="45719">
                  <a:moveTo>
                    <a:pt x="0" y="0"/>
                  </a:moveTo>
                  <a:lnTo>
                    <a:pt x="10867" y="45207"/>
                  </a:lnTo>
                  <a:lnTo>
                    <a:pt x="32407" y="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509991" y="2120210"/>
              <a:ext cx="33020" cy="45720"/>
            </a:xfrm>
            <a:custGeom>
              <a:avLst/>
              <a:gdLst/>
              <a:ahLst/>
              <a:cxnLst/>
              <a:rect l="l" t="t" r="r" b="b"/>
              <a:pathLst>
                <a:path w="33019" h="45719">
                  <a:moveTo>
                    <a:pt x="10867" y="45207"/>
                  </a:moveTo>
                  <a:lnTo>
                    <a:pt x="32407" y="3999"/>
                  </a:lnTo>
                  <a:lnTo>
                    <a:pt x="0" y="0"/>
                  </a:lnTo>
                  <a:lnTo>
                    <a:pt x="10867" y="45207"/>
                  </a:lnTo>
                  <a:close/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4079" y="1194676"/>
              <a:ext cx="227847" cy="289988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2060643" y="1283181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09">
                  <a:moveTo>
                    <a:pt x="27209" y="0"/>
                  </a:moveTo>
                  <a:lnTo>
                    <a:pt x="16969" y="1991"/>
                  </a:lnTo>
                  <a:lnTo>
                    <a:pt x="7967" y="7967"/>
                  </a:lnTo>
                  <a:lnTo>
                    <a:pt x="1991" y="16969"/>
                  </a:lnTo>
                  <a:lnTo>
                    <a:pt x="0" y="27210"/>
                  </a:lnTo>
                  <a:lnTo>
                    <a:pt x="1991" y="37450"/>
                  </a:lnTo>
                  <a:lnTo>
                    <a:pt x="7967" y="46453"/>
                  </a:lnTo>
                  <a:lnTo>
                    <a:pt x="16969" y="52428"/>
                  </a:lnTo>
                  <a:lnTo>
                    <a:pt x="27209" y="54420"/>
                  </a:lnTo>
                  <a:lnTo>
                    <a:pt x="37448" y="52428"/>
                  </a:lnTo>
                  <a:lnTo>
                    <a:pt x="46448" y="46453"/>
                  </a:lnTo>
                  <a:lnTo>
                    <a:pt x="52426" y="37450"/>
                  </a:lnTo>
                  <a:lnTo>
                    <a:pt x="54419" y="27210"/>
                  </a:lnTo>
                  <a:lnTo>
                    <a:pt x="52426" y="16969"/>
                  </a:lnTo>
                  <a:lnTo>
                    <a:pt x="46448" y="7967"/>
                  </a:lnTo>
                  <a:lnTo>
                    <a:pt x="37448" y="1991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087717" y="1307224"/>
              <a:ext cx="141605" cy="14604"/>
            </a:xfrm>
            <a:custGeom>
              <a:avLst/>
              <a:gdLst/>
              <a:ahLst/>
              <a:cxnLst/>
              <a:rect l="l" t="t" r="r" b="b"/>
              <a:pathLst>
                <a:path w="141605" h="14605">
                  <a:moveTo>
                    <a:pt x="0" y="0"/>
                  </a:moveTo>
                  <a:lnTo>
                    <a:pt x="141325" y="14214"/>
                  </a:lnTo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227410" y="1305194"/>
              <a:ext cx="45085" cy="33020"/>
            </a:xfrm>
            <a:custGeom>
              <a:avLst/>
              <a:gdLst/>
              <a:ahLst/>
              <a:cxnLst/>
              <a:rect l="l" t="t" r="r" b="b"/>
              <a:pathLst>
                <a:path w="45085" h="33019">
                  <a:moveTo>
                    <a:pt x="3270" y="0"/>
                  </a:moveTo>
                  <a:lnTo>
                    <a:pt x="0" y="32489"/>
                  </a:lnTo>
                  <a:lnTo>
                    <a:pt x="44951" y="206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227410" y="1305194"/>
              <a:ext cx="45085" cy="33020"/>
            </a:xfrm>
            <a:custGeom>
              <a:avLst/>
              <a:gdLst/>
              <a:ahLst/>
              <a:cxnLst/>
              <a:rect l="l" t="t" r="r" b="b"/>
              <a:pathLst>
                <a:path w="45085" h="33019">
                  <a:moveTo>
                    <a:pt x="44951" y="20603"/>
                  </a:moveTo>
                  <a:lnTo>
                    <a:pt x="3270" y="0"/>
                  </a:lnTo>
                  <a:lnTo>
                    <a:pt x="0" y="32489"/>
                  </a:lnTo>
                  <a:lnTo>
                    <a:pt x="44951" y="20603"/>
                  </a:lnTo>
                  <a:close/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2470449" y="1506765"/>
            <a:ext cx="1276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00" i="1">
                <a:latin typeface="Arial"/>
                <a:cs typeface="Arial"/>
              </a:rPr>
              <a:t>—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1669312" y="632325"/>
            <a:ext cx="189230" cy="453390"/>
            <a:chOff x="1669312" y="632325"/>
            <a:chExt cx="189230" cy="453390"/>
          </a:xfrm>
        </p:grpSpPr>
        <p:pic>
          <p:nvPicPr>
            <p:cNvPr id="60" name="object 6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9312" y="632325"/>
              <a:ext cx="188866" cy="334723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1739119" y="959339"/>
              <a:ext cx="15240" cy="123825"/>
            </a:xfrm>
            <a:custGeom>
              <a:avLst/>
              <a:gdLst/>
              <a:ahLst/>
              <a:cxnLst/>
              <a:rect l="l" t="t" r="r" b="b"/>
              <a:pathLst>
                <a:path w="15239" h="123825">
                  <a:moveTo>
                    <a:pt x="0" y="123399"/>
                  </a:moveTo>
                  <a:lnTo>
                    <a:pt x="15199" y="0"/>
                  </a:lnTo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738112" y="916123"/>
              <a:ext cx="33020" cy="45720"/>
            </a:xfrm>
            <a:custGeom>
              <a:avLst/>
              <a:gdLst/>
              <a:ahLst/>
              <a:cxnLst/>
              <a:rect l="l" t="t" r="r" b="b"/>
              <a:pathLst>
                <a:path w="33019" h="45719">
                  <a:moveTo>
                    <a:pt x="21528" y="0"/>
                  </a:moveTo>
                  <a:lnTo>
                    <a:pt x="0" y="41218"/>
                  </a:lnTo>
                  <a:lnTo>
                    <a:pt x="32407" y="45207"/>
                  </a:lnTo>
                  <a:lnTo>
                    <a:pt x="2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738112" y="916123"/>
              <a:ext cx="33020" cy="45720"/>
            </a:xfrm>
            <a:custGeom>
              <a:avLst/>
              <a:gdLst/>
              <a:ahLst/>
              <a:cxnLst/>
              <a:rect l="l" t="t" r="r" b="b"/>
              <a:pathLst>
                <a:path w="33019" h="45719">
                  <a:moveTo>
                    <a:pt x="21528" y="0"/>
                  </a:moveTo>
                  <a:lnTo>
                    <a:pt x="0" y="41212"/>
                  </a:lnTo>
                  <a:lnTo>
                    <a:pt x="32407" y="45207"/>
                  </a:lnTo>
                  <a:lnTo>
                    <a:pt x="21528" y="0"/>
                  </a:lnTo>
                  <a:close/>
                </a:path>
              </a:pathLst>
            </a:custGeom>
            <a:ln w="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1846159" y="667581"/>
            <a:ext cx="31369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50" spc="70" b="1" i="1">
                <a:latin typeface="Trebuchet MS"/>
                <a:cs typeface="Trebuchet MS"/>
              </a:rPr>
              <a:t>x</a:t>
            </a:r>
            <a:r>
              <a:rPr dirty="0" baseline="-11111" sz="1500" spc="104">
                <a:latin typeface="Verdana"/>
                <a:cs typeface="Verdana"/>
              </a:rPr>
              <a:t>+</a:t>
            </a:r>
            <a:endParaRPr baseline="-11111" sz="1500">
              <a:latin typeface="Verdana"/>
              <a:cs typeface="Verdan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93757" y="954054"/>
            <a:ext cx="27686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500" spc="35" b="1" i="1">
                <a:latin typeface="Trebuchet MS"/>
                <a:cs typeface="Trebuchet MS"/>
              </a:rPr>
              <a:t>x</a:t>
            </a:r>
            <a:r>
              <a:rPr dirty="0" baseline="-13227" sz="1575" spc="52" i="1">
                <a:latin typeface="Georgia"/>
                <a:cs typeface="Georgia"/>
              </a:rPr>
              <a:t>q</a:t>
            </a:r>
            <a:endParaRPr baseline="-13227" sz="1575">
              <a:latin typeface="Georgia"/>
              <a:cs typeface="Georgia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834822" y="1723989"/>
            <a:ext cx="464184" cy="294005"/>
            <a:chOff x="834822" y="1723989"/>
            <a:chExt cx="464184" cy="294005"/>
          </a:xfrm>
        </p:grpSpPr>
        <p:pic>
          <p:nvPicPr>
            <p:cNvPr id="67" name="object 6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4822" y="1723989"/>
              <a:ext cx="293871" cy="293872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4294" y="1770246"/>
              <a:ext cx="164191" cy="129004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1022620" y="2026723"/>
            <a:ext cx="1276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00" i="1">
                <a:latin typeface="Arial"/>
                <a:cs typeface="Arial"/>
              </a:rPr>
              <a:t>—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2115063" y="1619174"/>
            <a:ext cx="345440" cy="485775"/>
            <a:chOff x="2115063" y="1619174"/>
            <a:chExt cx="345440" cy="485775"/>
          </a:xfrm>
        </p:grpSpPr>
        <p:pic>
          <p:nvPicPr>
            <p:cNvPr id="71" name="object 7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66627" y="1811062"/>
              <a:ext cx="293872" cy="293872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15063" y="1619174"/>
              <a:ext cx="117548" cy="185493"/>
            </a:xfrm>
            <a:prstGeom prst="rect">
              <a:avLst/>
            </a:prstGeom>
          </p:spPr>
        </p:pic>
      </p:grpSp>
      <p:sp>
        <p:nvSpPr>
          <p:cNvPr id="73" name="object 73" descr=""/>
          <p:cNvSpPr txBox="1"/>
          <p:nvPr/>
        </p:nvSpPr>
        <p:spPr>
          <a:xfrm>
            <a:off x="2107316" y="1933968"/>
            <a:ext cx="1276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00" i="1">
                <a:latin typeface="Arial"/>
                <a:cs typeface="Arial"/>
              </a:rPr>
              <a:t>—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5</a:t>
            </a:fld>
            <a:r>
              <a:rPr dirty="0" spc="-20"/>
              <a:t>/19</a:t>
            </a:r>
          </a:p>
        </p:txBody>
      </p:sp>
      <p:sp>
        <p:nvSpPr>
          <p:cNvPr id="74" name="object 74" descr=""/>
          <p:cNvSpPr txBox="1"/>
          <p:nvPr/>
        </p:nvSpPr>
        <p:spPr>
          <a:xfrm>
            <a:off x="1761244" y="2249606"/>
            <a:ext cx="1276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00" i="1">
                <a:latin typeface="Arial"/>
                <a:cs typeface="Arial"/>
              </a:rPr>
              <a:t>—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621910" y="2161034"/>
            <a:ext cx="113664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60" i="1">
                <a:latin typeface="Arial"/>
                <a:cs typeface="Arial"/>
              </a:rPr>
              <a:t>—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66458" y="2968809"/>
            <a:ext cx="2485390" cy="48133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C59321"/>
              </a:buClr>
              <a:buFont typeface="Verdana"/>
              <a:buChar char="•"/>
              <a:tabLst>
                <a:tab pos="170180" algn="l"/>
              </a:tabLst>
            </a:pPr>
            <a:r>
              <a:rPr dirty="0" sz="1000">
                <a:solidFill>
                  <a:srgbClr val="F36A12"/>
                </a:solidFill>
                <a:latin typeface="Cambria"/>
                <a:cs typeface="Cambria"/>
              </a:rPr>
              <a:t>Contrastive</a:t>
            </a:r>
            <a:r>
              <a:rPr dirty="0" sz="1000" spc="114">
                <a:solidFill>
                  <a:srgbClr val="F36A12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F36A12"/>
                </a:solidFill>
                <a:latin typeface="Cambria"/>
                <a:cs typeface="Cambria"/>
              </a:rPr>
              <a:t>loss</a:t>
            </a:r>
            <a:r>
              <a:rPr dirty="0" sz="1000">
                <a:latin typeface="Cambria"/>
                <a:cs typeface="Cambria"/>
              </a:rPr>
              <a:t>:</a:t>
            </a:r>
            <a:r>
              <a:rPr dirty="0" sz="1000" spc="20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sample-to-sample</a:t>
            </a:r>
            <a:r>
              <a:rPr dirty="0" sz="1000" spc="12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pairs</a:t>
            </a:r>
            <a:endParaRPr sz="1000">
              <a:latin typeface="Cambria"/>
              <a:cs typeface="Cambria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C59321"/>
              </a:buClr>
              <a:buFont typeface="Verdana"/>
              <a:buChar char="•"/>
              <a:tabLst>
                <a:tab pos="170180" algn="l"/>
              </a:tabLst>
            </a:pPr>
            <a:r>
              <a:rPr dirty="0" sz="1000">
                <a:solidFill>
                  <a:srgbClr val="006EBE"/>
                </a:solidFill>
                <a:latin typeface="Cambria"/>
                <a:cs typeface="Cambria"/>
              </a:rPr>
              <a:t>Proxy</a:t>
            </a:r>
            <a:r>
              <a:rPr dirty="0" sz="1000" spc="105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006EBE"/>
                </a:solidFill>
                <a:latin typeface="Cambria"/>
                <a:cs typeface="Cambria"/>
              </a:rPr>
              <a:t>loss</a:t>
            </a:r>
            <a:r>
              <a:rPr dirty="0" sz="1000">
                <a:latin typeface="Cambria"/>
                <a:cs typeface="Cambria"/>
              </a:rPr>
              <a:t>:</a:t>
            </a:r>
            <a:r>
              <a:rPr dirty="0" sz="1000" spc="1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proxy-to-sample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pairs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419303" y="44930"/>
            <a:ext cx="26225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5">
                <a:solidFill>
                  <a:srgbClr val="FFFFFF"/>
                </a:solidFill>
                <a:latin typeface="Cambria"/>
                <a:cs typeface="Cambria"/>
              </a:rPr>
              <a:t>Comparison</a:t>
            </a:r>
            <a:r>
              <a:rPr dirty="0" sz="1400" spc="1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"/>
                <a:cs typeface="Cambria"/>
              </a:rPr>
              <a:t>between</a:t>
            </a:r>
            <a:r>
              <a:rPr dirty="0" sz="1400" spc="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dirty="0" sz="1400" spc="1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"/>
                <a:cs typeface="Cambria"/>
              </a:rPr>
              <a:t>losses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32960" y="1159259"/>
          <a:ext cx="4970780" cy="80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01675"/>
                <a:gridCol w="1153795"/>
                <a:gridCol w="814705"/>
                <a:gridCol w="598170"/>
                <a:gridCol w="886460"/>
              </a:tblGrid>
              <a:tr h="16192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Loss</a:t>
                      </a:r>
                      <a:r>
                        <a:rPr dirty="0" sz="700" spc="8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function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20320"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positive</a:t>
                      </a:r>
                      <a:r>
                        <a:rPr dirty="0" sz="700" spc="1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700" spc="-20">
                          <a:latin typeface="Cambria"/>
                          <a:cs typeface="Cambria"/>
                        </a:rPr>
                        <a:t>pair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203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negative</a:t>
                      </a:r>
                      <a:r>
                        <a:rPr dirty="0" sz="700" spc="14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700" spc="-20">
                          <a:latin typeface="Cambria"/>
                          <a:cs typeface="Cambria"/>
                        </a:rPr>
                        <a:t>pair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203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10">
                          <a:latin typeface="Cambria"/>
                          <a:cs typeface="Cambria"/>
                        </a:rPr>
                        <a:t>relations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203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10">
                          <a:latin typeface="Cambria"/>
                          <a:cs typeface="Cambria"/>
                        </a:rPr>
                        <a:t>category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203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training</a:t>
                      </a:r>
                      <a:r>
                        <a:rPr dirty="0" sz="700" spc="1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complexity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2032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softmax</a:t>
                      </a:r>
                      <a:r>
                        <a:rPr dirty="0" sz="700" spc="8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700" spc="65">
                          <a:latin typeface="Cambria"/>
                          <a:cs typeface="Cambria"/>
                        </a:rPr>
                        <a:t>CE</a:t>
                      </a:r>
                      <a:r>
                        <a:rPr dirty="0" sz="700" spc="8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700" spc="-20">
                          <a:latin typeface="Cambria"/>
                          <a:cs typeface="Cambria"/>
                        </a:rPr>
                        <a:t>loss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w</a:t>
                      </a:r>
                      <a:r>
                        <a:rPr dirty="0" baseline="-11111" sz="750" i="1"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4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25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spc="-37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spc="-25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w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1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6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w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2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10" i="1">
                          <a:latin typeface="DejaVu Sans Condensed"/>
                          <a:cs typeface="DejaVu Sans Condensed"/>
                        </a:rPr>
                        <a:t>...,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w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j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25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spc="-37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spc="-25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proxy-to-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sample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proxy-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based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 spc="-10" i="1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spc="-10" i="1">
                          <a:latin typeface="Palatino Linotype"/>
                          <a:cs typeface="Palatino Linotype"/>
                        </a:rPr>
                        <a:t>CN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Contrastive</a:t>
                      </a:r>
                      <a:r>
                        <a:rPr dirty="0" sz="700" spc="19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700" spc="-20">
                          <a:latin typeface="Cambria"/>
                          <a:cs typeface="Cambria"/>
                        </a:rPr>
                        <a:t>loss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635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25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27777" sz="750" spc="-37" i="1">
                          <a:latin typeface="DejaVu Sans"/>
                          <a:cs typeface="DejaVu Sans"/>
                        </a:rPr>
                        <a:t>∗</a:t>
                      </a:r>
                      <a:r>
                        <a:rPr dirty="0" sz="700" spc="-25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  <a:p>
                      <a:pPr algn="ctr" marL="131445">
                        <a:lnSpc>
                          <a:spcPts val="380"/>
                        </a:lnSpc>
                      </a:pPr>
                      <a:r>
                        <a:rPr dirty="0" sz="500" i="1">
                          <a:latin typeface="Palatino Linotype"/>
                          <a:cs typeface="Palatino Linotype"/>
                        </a:rPr>
                        <a:t>i</a:t>
                      </a:r>
                      <a:endParaRPr sz="5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6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1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6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6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2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6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10" i="1">
                          <a:latin typeface="DejaVu Sans Condensed"/>
                          <a:cs typeface="DejaVu Sans Condensed"/>
                        </a:rPr>
                        <a:t>...,</a:t>
                      </a:r>
                      <a:r>
                        <a:rPr dirty="0" sz="700" spc="-6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1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6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25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 spc="-37" i="1">
                          <a:latin typeface="Palatino Linotype"/>
                          <a:cs typeface="Palatino Linotype"/>
                        </a:rPr>
                        <a:t>n</a:t>
                      </a:r>
                      <a:r>
                        <a:rPr dirty="0" sz="700" spc="-25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sample-to-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sample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pair-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based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 spc="-10" i="1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spc="-10" i="1">
                          <a:latin typeface="Palatino Linotype"/>
                          <a:cs typeface="Palatino Linotype"/>
                        </a:rPr>
                        <a:t>N</a:t>
                      </a:r>
                      <a:r>
                        <a:rPr dirty="0" baseline="27777" sz="750" spc="-15">
                          <a:latin typeface="Cambria"/>
                          <a:cs typeface="Cambria"/>
                        </a:rPr>
                        <a:t>2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 spc="55">
                          <a:latin typeface="Cambria"/>
                          <a:cs typeface="Cambria"/>
                        </a:rPr>
                        <a:t>MS</a:t>
                      </a:r>
                      <a:r>
                        <a:rPr dirty="0" sz="700" spc="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700" spc="-20">
                          <a:latin typeface="Cambria"/>
                          <a:cs typeface="Cambria"/>
                        </a:rPr>
                        <a:t>Loss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3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j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...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3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25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 spc="-37" i="1">
                          <a:latin typeface="Palatino Linotype"/>
                          <a:cs typeface="Palatino Linotype"/>
                        </a:rPr>
                        <a:t>m</a:t>
                      </a:r>
                      <a:r>
                        <a:rPr dirty="0" sz="700" spc="-25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6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1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2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...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1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25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 spc="-37" i="1">
                          <a:latin typeface="Palatino Linotype"/>
                          <a:cs typeface="Palatino Linotype"/>
                        </a:rPr>
                        <a:t>n</a:t>
                      </a:r>
                      <a:r>
                        <a:rPr dirty="0" sz="700" spc="-25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sample-to-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sample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pair-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based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 spc="-10" i="1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spc="-10" i="1">
                          <a:latin typeface="Palatino Linotype"/>
                          <a:cs typeface="Palatino Linotype"/>
                        </a:rPr>
                        <a:t>N</a:t>
                      </a:r>
                      <a:r>
                        <a:rPr dirty="0" baseline="27777" sz="750" spc="-15">
                          <a:latin typeface="Cambria"/>
                          <a:cs typeface="Cambria"/>
                        </a:rPr>
                        <a:t>2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19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triplet</a:t>
                      </a:r>
                      <a:r>
                        <a:rPr dirty="0" sz="700" spc="5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700" spc="-20">
                          <a:latin typeface="Cambria"/>
                          <a:cs typeface="Cambria"/>
                        </a:rPr>
                        <a:t>Loss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3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j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...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3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25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 spc="-37" i="1">
                          <a:latin typeface="Palatino Linotype"/>
                          <a:cs typeface="Palatino Linotype"/>
                        </a:rPr>
                        <a:t>m</a:t>
                      </a:r>
                      <a:r>
                        <a:rPr dirty="0" sz="700" spc="-25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60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1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6666" sz="750" i="1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2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...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>
                          <a:latin typeface="Cambria"/>
                          <a:cs typeface="Cambria"/>
                        </a:rPr>
                        <a:t>1</a:t>
                      </a:r>
                      <a:r>
                        <a:rPr dirty="0" sz="700" i="1">
                          <a:latin typeface="DejaVu Sans Condensed"/>
                          <a:cs typeface="DejaVu Sans Condensed"/>
                        </a:rPr>
                        <a:t>,</a:t>
                      </a:r>
                      <a:r>
                        <a:rPr dirty="0" sz="700" spc="-55" i="1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700" spc="-25" b="1" i="1"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dirty="0" baseline="-11111" sz="750" spc="-37" i="1">
                          <a:latin typeface="Palatino Linotype"/>
                          <a:cs typeface="Palatino Linotype"/>
                        </a:rPr>
                        <a:t>n</a:t>
                      </a:r>
                      <a:r>
                        <a:rPr dirty="0" sz="700" spc="-25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sample-to-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sample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Cambria"/>
                          <a:cs typeface="Cambria"/>
                        </a:rPr>
                        <a:t>pair-</a:t>
                      </a:r>
                      <a:r>
                        <a:rPr dirty="0" sz="700" spc="-10">
                          <a:latin typeface="Cambria"/>
                          <a:cs typeface="Cambria"/>
                        </a:rPr>
                        <a:t>based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 spc="-10" i="1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700" spc="-10" i="1">
                          <a:latin typeface="Palatino Linotype"/>
                          <a:cs typeface="Palatino Linotype"/>
                        </a:rPr>
                        <a:t>N</a:t>
                      </a:r>
                      <a:r>
                        <a:rPr dirty="0" baseline="27777" sz="750" spc="-15">
                          <a:latin typeface="Cambria"/>
                          <a:cs typeface="Cambria"/>
                        </a:rPr>
                        <a:t>3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5</a:t>
            </a:fld>
            <a:r>
              <a:rPr dirty="0" spc="-20"/>
              <a:t>/19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6458" y="2056758"/>
            <a:ext cx="3647440" cy="48133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C59321"/>
              </a:buClr>
              <a:buFont typeface="Verdana"/>
              <a:buChar char="•"/>
              <a:tabLst>
                <a:tab pos="170180" algn="l"/>
              </a:tabLst>
            </a:pPr>
            <a:r>
              <a:rPr dirty="0" sz="1000">
                <a:solidFill>
                  <a:srgbClr val="F36A12"/>
                </a:solidFill>
                <a:latin typeface="Cambria"/>
                <a:cs typeface="Cambria"/>
              </a:rPr>
              <a:t>Pair-based</a:t>
            </a:r>
            <a:r>
              <a:rPr dirty="0" sz="1000" spc="85">
                <a:solidFill>
                  <a:srgbClr val="F36A12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F36A12"/>
                </a:solidFill>
                <a:latin typeface="Cambria"/>
                <a:cs typeface="Cambria"/>
              </a:rPr>
              <a:t>loss</a:t>
            </a:r>
            <a:r>
              <a:rPr dirty="0" sz="1000">
                <a:latin typeface="Cambria"/>
                <a:cs typeface="Cambria"/>
              </a:rPr>
              <a:t>:</a:t>
            </a:r>
            <a:r>
              <a:rPr dirty="0" sz="1000" spc="16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rich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sample-to-sample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pairs,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high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complexity</a:t>
            </a:r>
            <a:endParaRPr sz="1000">
              <a:latin typeface="Cambria"/>
              <a:cs typeface="Cambria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C59321"/>
              </a:buClr>
              <a:buFont typeface="Verdana"/>
              <a:buChar char="•"/>
              <a:tabLst>
                <a:tab pos="170180" algn="l"/>
              </a:tabLst>
            </a:pPr>
            <a:r>
              <a:rPr dirty="0" sz="1000">
                <a:solidFill>
                  <a:srgbClr val="006EBE"/>
                </a:solidFill>
                <a:latin typeface="Cambria"/>
                <a:cs typeface="Cambria"/>
              </a:rPr>
              <a:t>Proxy-based</a:t>
            </a:r>
            <a:r>
              <a:rPr dirty="0" sz="1000" spc="100">
                <a:solidFill>
                  <a:srgbClr val="006EBE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006EBE"/>
                </a:solidFill>
                <a:latin typeface="Cambria"/>
                <a:cs typeface="Cambria"/>
              </a:rPr>
              <a:t>loss</a:t>
            </a:r>
            <a:r>
              <a:rPr dirty="0" sz="1000">
                <a:latin typeface="Cambria"/>
                <a:cs typeface="Cambria"/>
              </a:rPr>
              <a:t>:</a:t>
            </a:r>
            <a:r>
              <a:rPr dirty="0" sz="1000" spc="1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low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complexity,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high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generalization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Complexity </a:t>
            </a:r>
            <a:r>
              <a:rPr dirty="0" spc="-10"/>
              <a:t>comparison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812" y="1375700"/>
            <a:ext cx="490474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b="1">
                <a:latin typeface="Palatino Linotype"/>
                <a:cs typeface="Palatino Linotype"/>
              </a:rPr>
              <a:t>Proxy-based</a:t>
            </a:r>
            <a:r>
              <a:rPr dirty="0" sz="2450" spc="140" b="1">
                <a:latin typeface="Palatino Linotype"/>
                <a:cs typeface="Palatino Linotype"/>
              </a:rPr>
              <a:t> </a:t>
            </a:r>
            <a:r>
              <a:rPr dirty="0" sz="2450" b="1">
                <a:latin typeface="Palatino Linotype"/>
                <a:cs typeface="Palatino Linotype"/>
              </a:rPr>
              <a:t>Contrastive</a:t>
            </a:r>
            <a:r>
              <a:rPr dirty="0" sz="2450" spc="135" b="1">
                <a:latin typeface="Palatino Linotype"/>
                <a:cs typeface="Palatino Linotype"/>
              </a:rPr>
              <a:t> </a:t>
            </a:r>
            <a:r>
              <a:rPr dirty="0" sz="2450" spc="-10" b="1">
                <a:latin typeface="Palatino Linotype"/>
                <a:cs typeface="Palatino Linotype"/>
              </a:rPr>
              <a:t>Learning</a:t>
            </a:r>
            <a:endParaRPr sz="24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1264" y="1069581"/>
            <a:ext cx="5137785" cy="254000"/>
            <a:chOff x="311264" y="1069581"/>
            <a:chExt cx="5137785" cy="254000"/>
          </a:xfrm>
        </p:grpSpPr>
        <p:sp>
          <p:nvSpPr>
            <p:cNvPr id="3" name="object 3" descr=""/>
            <p:cNvSpPr/>
            <p:nvPr/>
          </p:nvSpPr>
          <p:spPr>
            <a:xfrm>
              <a:off x="311264" y="1069581"/>
              <a:ext cx="5137785" cy="215265"/>
            </a:xfrm>
            <a:custGeom>
              <a:avLst/>
              <a:gdLst/>
              <a:ahLst/>
              <a:cxnLst/>
              <a:rect l="l" t="t" r="r" b="b"/>
              <a:pathLst>
                <a:path w="5137785" h="215265">
                  <a:moveTo>
                    <a:pt x="5137467" y="0"/>
                  </a:moveTo>
                  <a:lnTo>
                    <a:pt x="0" y="0"/>
                  </a:lnTo>
                  <a:lnTo>
                    <a:pt x="0" y="215252"/>
                  </a:lnTo>
                  <a:lnTo>
                    <a:pt x="5137467" y="215252"/>
                  </a:lnTo>
                  <a:lnTo>
                    <a:pt x="5137467" y="0"/>
                  </a:lnTo>
                  <a:close/>
                </a:path>
              </a:pathLst>
            </a:custGeom>
            <a:solidFill>
              <a:srgbClr val="FF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15493" y="1278508"/>
              <a:ext cx="5129530" cy="45085"/>
            </a:xfrm>
            <a:custGeom>
              <a:avLst/>
              <a:gdLst/>
              <a:ahLst/>
              <a:cxnLst/>
              <a:rect l="l" t="t" r="r" b="b"/>
              <a:pathLst>
                <a:path w="5129530" h="45084">
                  <a:moveTo>
                    <a:pt x="5129009" y="0"/>
                  </a:moveTo>
                  <a:lnTo>
                    <a:pt x="0" y="0"/>
                  </a:lnTo>
                  <a:lnTo>
                    <a:pt x="0" y="44500"/>
                  </a:lnTo>
                  <a:lnTo>
                    <a:pt x="5129009" y="44500"/>
                  </a:lnTo>
                  <a:lnTo>
                    <a:pt x="5129009" y="0"/>
                  </a:lnTo>
                  <a:close/>
                </a:path>
              </a:pathLst>
            </a:custGeom>
            <a:solidFill>
              <a:srgbClr val="FFF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dirty="0" spc="110"/>
              <a:t> </a:t>
            </a:r>
            <a:r>
              <a:rPr dirty="0"/>
              <a:t>of</a:t>
            </a:r>
            <a:r>
              <a:rPr dirty="0" spc="110"/>
              <a:t> </a:t>
            </a:r>
            <a:r>
              <a:rPr dirty="0"/>
              <a:t>softmax</a:t>
            </a:r>
            <a:r>
              <a:rPr dirty="0" spc="114"/>
              <a:t> </a:t>
            </a:r>
            <a:r>
              <a:rPr dirty="0" spc="100"/>
              <a:t>CE</a:t>
            </a:r>
            <a:r>
              <a:rPr dirty="0" spc="110"/>
              <a:t> </a:t>
            </a:r>
            <a:r>
              <a:rPr dirty="0" spc="-20"/>
              <a:t>loss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/>
          </a:p>
          <a:p>
            <a:pPr marL="337820" indent="-132080">
              <a:lnSpc>
                <a:spcPct val="100000"/>
              </a:lnSpc>
              <a:buClr>
                <a:srgbClr val="C59321"/>
              </a:buClr>
              <a:buFont typeface="Verdana"/>
              <a:buChar char="•"/>
              <a:tabLst>
                <a:tab pos="337820" algn="l"/>
              </a:tabLst>
            </a:pPr>
            <a:r>
              <a:rPr dirty="0" sz="1000">
                <a:solidFill>
                  <a:srgbClr val="F36A12"/>
                </a:solidFill>
              </a:rPr>
              <a:t>Pros</a:t>
            </a:r>
            <a:r>
              <a:rPr dirty="0" sz="1000"/>
              <a:t>:</a:t>
            </a:r>
            <a:r>
              <a:rPr dirty="0" sz="1000" spc="105"/>
              <a:t> </a:t>
            </a:r>
            <a:r>
              <a:rPr dirty="0" sz="1000"/>
              <a:t>Learn</a:t>
            </a:r>
            <a:r>
              <a:rPr dirty="0" sz="1000" spc="40"/>
              <a:t> </a:t>
            </a:r>
            <a:r>
              <a:rPr dirty="0" sz="1000"/>
              <a:t>a</a:t>
            </a:r>
            <a:r>
              <a:rPr dirty="0" sz="1000" spc="45"/>
              <a:t> </a:t>
            </a:r>
            <a:r>
              <a:rPr dirty="0" sz="1000"/>
              <a:t>proxy</a:t>
            </a:r>
            <a:r>
              <a:rPr dirty="0" sz="1000" spc="40"/>
              <a:t> </a:t>
            </a:r>
            <a:r>
              <a:rPr dirty="0" sz="1000"/>
              <a:t>for</a:t>
            </a:r>
            <a:r>
              <a:rPr dirty="0" sz="1000" spc="45"/>
              <a:t> </a:t>
            </a:r>
            <a:r>
              <a:rPr dirty="0" sz="1000"/>
              <a:t>each</a:t>
            </a:r>
            <a:r>
              <a:rPr dirty="0" sz="1000" spc="40"/>
              <a:t> </a:t>
            </a:r>
            <a:r>
              <a:rPr dirty="0" sz="1000"/>
              <a:t>classes</a:t>
            </a:r>
            <a:r>
              <a:rPr dirty="0" sz="1000" spc="45"/>
              <a:t> </a:t>
            </a:r>
            <a:r>
              <a:rPr dirty="0" sz="1000" spc="-10"/>
              <a:t>efficiently.</a:t>
            </a:r>
            <a:endParaRPr sz="1000"/>
          </a:p>
          <a:p>
            <a:pPr marL="337820" indent="-132080">
              <a:lnSpc>
                <a:spcPct val="100000"/>
              </a:lnSpc>
              <a:spcBef>
                <a:spcPts val="595"/>
              </a:spcBef>
              <a:buClr>
                <a:srgbClr val="C59321"/>
              </a:buClr>
              <a:buFont typeface="Verdana"/>
              <a:buChar char="•"/>
              <a:tabLst>
                <a:tab pos="337820" algn="l"/>
              </a:tabLst>
            </a:pPr>
            <a:r>
              <a:rPr dirty="0" sz="1000">
                <a:solidFill>
                  <a:srgbClr val="F36A12"/>
                </a:solidFill>
              </a:rPr>
              <a:t>Pros</a:t>
            </a:r>
            <a:r>
              <a:rPr dirty="0" sz="1000"/>
              <a:t>:</a:t>
            </a:r>
            <a:r>
              <a:rPr dirty="0" sz="1000" spc="135"/>
              <a:t> </a:t>
            </a:r>
            <a:r>
              <a:rPr dirty="0" sz="1000"/>
              <a:t>Low</a:t>
            </a:r>
            <a:r>
              <a:rPr dirty="0" sz="1000" spc="80"/>
              <a:t> </a:t>
            </a:r>
            <a:r>
              <a:rPr dirty="0" sz="1000"/>
              <a:t>complexity,</a:t>
            </a:r>
            <a:r>
              <a:rPr dirty="0" sz="1000" spc="75"/>
              <a:t> </a:t>
            </a:r>
            <a:r>
              <a:rPr dirty="0" sz="1000"/>
              <a:t>safe</a:t>
            </a:r>
            <a:r>
              <a:rPr dirty="0" sz="1000" spc="80"/>
              <a:t> </a:t>
            </a:r>
            <a:r>
              <a:rPr dirty="0" sz="1000" spc="-10"/>
              <a:t>convergence.</a:t>
            </a:r>
            <a:endParaRPr sz="1000"/>
          </a:p>
          <a:p>
            <a:pPr marL="337820" indent="-132080">
              <a:lnSpc>
                <a:spcPct val="100000"/>
              </a:lnSpc>
              <a:spcBef>
                <a:spcPts val="590"/>
              </a:spcBef>
              <a:buClr>
                <a:srgbClr val="C59321"/>
              </a:buClr>
              <a:buFont typeface="Verdana"/>
              <a:buChar char="•"/>
              <a:tabLst>
                <a:tab pos="337820" algn="l"/>
              </a:tabLst>
            </a:pPr>
            <a:r>
              <a:rPr dirty="0" sz="1000">
                <a:solidFill>
                  <a:srgbClr val="006EBE"/>
                </a:solidFill>
              </a:rPr>
              <a:t>Cons</a:t>
            </a:r>
            <a:r>
              <a:rPr dirty="0" sz="1000"/>
              <a:t>:</a:t>
            </a:r>
            <a:r>
              <a:rPr dirty="0" sz="1000" spc="210"/>
              <a:t> </a:t>
            </a:r>
            <a:r>
              <a:rPr dirty="0" sz="1000"/>
              <a:t>Miss</a:t>
            </a:r>
            <a:r>
              <a:rPr dirty="0" sz="1000" spc="130"/>
              <a:t> </a:t>
            </a:r>
            <a:r>
              <a:rPr dirty="0" sz="1000"/>
              <a:t>rich</a:t>
            </a:r>
            <a:r>
              <a:rPr dirty="0" sz="1000" spc="125"/>
              <a:t> </a:t>
            </a:r>
            <a:r>
              <a:rPr dirty="0" sz="1000"/>
              <a:t>sample-to-sample</a:t>
            </a:r>
            <a:r>
              <a:rPr dirty="0" sz="1000" spc="130"/>
              <a:t> </a:t>
            </a:r>
            <a:r>
              <a:rPr dirty="0" sz="1000" spc="-10"/>
              <a:t>pairs.</a:t>
            </a:r>
            <a:endParaRPr sz="1000"/>
          </a:p>
        </p:txBody>
      </p:sp>
      <p:sp>
        <p:nvSpPr>
          <p:cNvPr id="6" name="object 6" descr=""/>
          <p:cNvSpPr txBox="1"/>
          <p:nvPr/>
        </p:nvSpPr>
        <p:spPr>
          <a:xfrm>
            <a:off x="1444396" y="2241674"/>
            <a:ext cx="8718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95" i="1">
                <a:latin typeface="Verdana"/>
                <a:cs typeface="Verdana"/>
              </a:rPr>
              <a:t>L</a:t>
            </a:r>
            <a:r>
              <a:rPr dirty="0" baseline="-13888" sz="1200" spc="142">
                <a:latin typeface="Georgia"/>
                <a:cs typeface="Georgia"/>
              </a:rPr>
              <a:t>CE</a:t>
            </a:r>
            <a:r>
              <a:rPr dirty="0" baseline="-13888" sz="1200" spc="284">
                <a:latin typeface="Georgia"/>
                <a:cs typeface="Georgia"/>
              </a:rPr>
              <a:t> </a:t>
            </a:r>
            <a:r>
              <a:rPr dirty="0" sz="1200" spc="229">
                <a:latin typeface="Times New Roman"/>
                <a:cs typeface="Times New Roman"/>
              </a:rPr>
              <a:t>=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65" i="1">
                <a:latin typeface="Verdana"/>
                <a:cs typeface="Verdana"/>
              </a:rPr>
              <a:t>−</a:t>
            </a:r>
            <a:r>
              <a:rPr dirty="0" sz="1200" spc="-225" i="1">
                <a:latin typeface="Verdana"/>
                <a:cs typeface="Verdana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log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54806" y="2217469"/>
            <a:ext cx="66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c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17990" y="2129317"/>
            <a:ext cx="7461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Times New Roman"/>
                <a:cs typeface="Times New Roman"/>
              </a:rPr>
              <a:t>exp(</a:t>
            </a:r>
            <a:r>
              <a:rPr dirty="0" sz="1200" spc="-10" b="1" i="1">
                <a:latin typeface="Palatino Linotype"/>
                <a:cs typeface="Palatino Linotype"/>
              </a:rPr>
              <a:t>w</a:t>
            </a:r>
            <a:r>
              <a:rPr dirty="0" baseline="31250" sz="1200" spc="-15" i="1">
                <a:latin typeface="DejaVu Sans"/>
                <a:cs typeface="DejaVu Sans"/>
              </a:rPr>
              <a:t>T</a:t>
            </a:r>
            <a:r>
              <a:rPr dirty="0" sz="1200" spc="-10" b="1" i="1">
                <a:latin typeface="Palatino Linotype"/>
                <a:cs typeface="Palatino Linotype"/>
              </a:rPr>
              <a:t>z</a:t>
            </a:r>
            <a:r>
              <a:rPr dirty="0" baseline="-13888" sz="1200" spc="-15" i="1">
                <a:latin typeface="Palatino Linotype"/>
                <a:cs typeface="Palatino Linotype"/>
              </a:rPr>
              <a:t>i</a:t>
            </a:r>
            <a:r>
              <a:rPr dirty="0" sz="1200" spc="-1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320251" y="2368245"/>
            <a:ext cx="1916430" cy="0"/>
          </a:xfrm>
          <a:custGeom>
            <a:avLst/>
            <a:gdLst/>
            <a:ahLst/>
            <a:cxnLst/>
            <a:rect l="l" t="t" r="r" b="b"/>
            <a:pathLst>
              <a:path w="1916429" h="0">
                <a:moveTo>
                  <a:pt x="0" y="0"/>
                </a:moveTo>
                <a:lnTo>
                  <a:pt x="1915947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718968" y="2457118"/>
            <a:ext cx="66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c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/19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282151" y="2368979"/>
            <a:ext cx="8953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latin typeface="Times New Roman"/>
                <a:cs typeface="Times New Roman"/>
              </a:rPr>
              <a:t>exp(</a:t>
            </a:r>
            <a:r>
              <a:rPr dirty="0" sz="1200" spc="20" b="1" i="1">
                <a:latin typeface="Palatino Linotype"/>
                <a:cs typeface="Palatino Linotype"/>
              </a:rPr>
              <a:t>w</a:t>
            </a:r>
            <a:r>
              <a:rPr dirty="0" baseline="24305" sz="1200" spc="30" i="1">
                <a:latin typeface="DejaVu Sans"/>
                <a:cs typeface="DejaVu Sans"/>
              </a:rPr>
              <a:t>T</a:t>
            </a:r>
            <a:r>
              <a:rPr dirty="0" sz="1200" spc="20" b="1" i="1">
                <a:latin typeface="Palatino Linotype"/>
                <a:cs typeface="Palatino Linotype"/>
              </a:rPr>
              <a:t>z</a:t>
            </a:r>
            <a:r>
              <a:rPr dirty="0" baseline="-13888" sz="1200" spc="30" i="1">
                <a:latin typeface="Palatino Linotype"/>
                <a:cs typeface="Palatino Linotype"/>
              </a:rPr>
              <a:t>i</a:t>
            </a:r>
            <a:r>
              <a:rPr dirty="0" sz="1200" spc="20">
                <a:latin typeface="Times New Roman"/>
                <a:cs typeface="Times New Roman"/>
              </a:rPr>
              <a:t>)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17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60242" y="2255098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15"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20516" y="2345777"/>
            <a:ext cx="227329" cy="265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44"/>
              </a:lnSpc>
              <a:spcBef>
                <a:spcPts val="95"/>
              </a:spcBef>
            </a:pPr>
            <a:r>
              <a:rPr dirty="0" sz="800" spc="-80" i="1">
                <a:latin typeface="Palatino Linotype"/>
                <a:cs typeface="Palatino Linotype"/>
              </a:rPr>
              <a:t>C</a:t>
            </a:r>
            <a:r>
              <a:rPr dirty="0" sz="800" spc="-80" i="1">
                <a:latin typeface="DejaVu Sans"/>
                <a:cs typeface="DejaVu Sans"/>
              </a:rPr>
              <a:t>—</a:t>
            </a:r>
            <a:r>
              <a:rPr dirty="0" sz="800" spc="-5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25" i="1">
                <a:latin typeface="Palatino Linotype"/>
                <a:cs typeface="Palatino Linotype"/>
              </a:rPr>
              <a:t>j</a:t>
            </a:r>
            <a:r>
              <a:rPr dirty="0" sz="800" spc="-25">
                <a:latin typeface="Georgia"/>
                <a:cs typeface="Georgia"/>
              </a:rPr>
              <a:t>=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65333" y="2367291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65" i="1">
                <a:latin typeface="DejaVu Sans"/>
                <a:cs typeface="DejaVu Sans"/>
              </a:rPr>
              <a:t>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65333" y="2464713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j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31221" y="2442361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i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53917" y="2368979"/>
            <a:ext cx="6953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exp(</a:t>
            </a:r>
            <a:r>
              <a:rPr dirty="0" sz="1200" b="1" i="1">
                <a:latin typeface="Palatino Linotype"/>
                <a:cs typeface="Palatino Linotype"/>
              </a:rPr>
              <a:t>w</a:t>
            </a:r>
            <a:r>
              <a:rPr dirty="0" sz="1200" spc="470" b="1" i="1">
                <a:latin typeface="Palatino Linotype"/>
                <a:cs typeface="Palatino Linotype"/>
              </a:rPr>
              <a:t> </a:t>
            </a:r>
            <a:r>
              <a:rPr dirty="0" sz="1200" b="1" i="1">
                <a:latin typeface="Palatino Linotype"/>
                <a:cs typeface="Palatino Linotype"/>
              </a:rPr>
              <a:t>z</a:t>
            </a:r>
            <a:r>
              <a:rPr dirty="0" sz="1200" spc="-5" b="1" i="1">
                <a:latin typeface="Palatino Linotype"/>
                <a:cs typeface="Palatino Linotype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223499" y="2241674"/>
            <a:ext cx="666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i="1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210263" y="2241674"/>
            <a:ext cx="2025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Cambria"/>
                <a:cs typeface="Cambria"/>
              </a:rPr>
              <a:t>(1)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Review</a:t>
            </a:r>
            <a:r>
              <a:rPr dirty="0" spc="145"/>
              <a:t> </a:t>
            </a:r>
            <a:r>
              <a:rPr dirty="0"/>
              <a:t>of</a:t>
            </a:r>
            <a:r>
              <a:rPr dirty="0" spc="150"/>
              <a:t> </a:t>
            </a:r>
            <a:r>
              <a:rPr dirty="0"/>
              <a:t>softmax</a:t>
            </a:r>
            <a:r>
              <a:rPr dirty="0" spc="150"/>
              <a:t> </a:t>
            </a:r>
            <a:r>
              <a:rPr dirty="0" spc="140"/>
              <a:t>CE</a:t>
            </a:r>
            <a:r>
              <a:rPr dirty="0" spc="150"/>
              <a:t> </a:t>
            </a:r>
            <a:r>
              <a:rPr dirty="0" spc="-20"/>
              <a:t>Loss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1264" y="1088897"/>
            <a:ext cx="5137785" cy="254000"/>
            <a:chOff x="311264" y="1088897"/>
            <a:chExt cx="5137785" cy="254000"/>
          </a:xfrm>
        </p:grpSpPr>
        <p:sp>
          <p:nvSpPr>
            <p:cNvPr id="3" name="object 3" descr=""/>
            <p:cNvSpPr/>
            <p:nvPr/>
          </p:nvSpPr>
          <p:spPr>
            <a:xfrm>
              <a:off x="311264" y="1088897"/>
              <a:ext cx="5137785" cy="215265"/>
            </a:xfrm>
            <a:custGeom>
              <a:avLst/>
              <a:gdLst/>
              <a:ahLst/>
              <a:cxnLst/>
              <a:rect l="l" t="t" r="r" b="b"/>
              <a:pathLst>
                <a:path w="5137785" h="215265">
                  <a:moveTo>
                    <a:pt x="5137467" y="0"/>
                  </a:moveTo>
                  <a:lnTo>
                    <a:pt x="0" y="0"/>
                  </a:lnTo>
                  <a:lnTo>
                    <a:pt x="0" y="215252"/>
                  </a:lnTo>
                  <a:lnTo>
                    <a:pt x="5137467" y="215252"/>
                  </a:lnTo>
                  <a:lnTo>
                    <a:pt x="5137467" y="0"/>
                  </a:lnTo>
                  <a:close/>
                </a:path>
              </a:pathLst>
            </a:custGeom>
            <a:solidFill>
              <a:srgbClr val="FF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15493" y="1297825"/>
              <a:ext cx="5129530" cy="45085"/>
            </a:xfrm>
            <a:custGeom>
              <a:avLst/>
              <a:gdLst/>
              <a:ahLst/>
              <a:cxnLst/>
              <a:rect l="l" t="t" r="r" b="b"/>
              <a:pathLst>
                <a:path w="5129530" h="45084">
                  <a:moveTo>
                    <a:pt x="5129009" y="0"/>
                  </a:moveTo>
                  <a:lnTo>
                    <a:pt x="0" y="0"/>
                  </a:lnTo>
                  <a:lnTo>
                    <a:pt x="0" y="44500"/>
                  </a:lnTo>
                  <a:lnTo>
                    <a:pt x="5129009" y="44500"/>
                  </a:lnTo>
                  <a:lnTo>
                    <a:pt x="5129009" y="0"/>
                  </a:lnTo>
                  <a:close/>
                </a:path>
              </a:pathLst>
            </a:custGeom>
            <a:solidFill>
              <a:srgbClr val="FFF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dirty="0" spc="155"/>
              <a:t> </a:t>
            </a:r>
            <a:r>
              <a:rPr dirty="0"/>
              <a:t>of</a:t>
            </a:r>
            <a:r>
              <a:rPr dirty="0" spc="155"/>
              <a:t> </a:t>
            </a:r>
            <a:r>
              <a:rPr dirty="0"/>
              <a:t>Contrastive</a:t>
            </a:r>
            <a:r>
              <a:rPr dirty="0" spc="155"/>
              <a:t> </a:t>
            </a:r>
            <a:r>
              <a:rPr dirty="0" spc="-20"/>
              <a:t>loss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/>
          </a:p>
          <a:p>
            <a:pPr marL="337820" indent="-132080">
              <a:lnSpc>
                <a:spcPct val="100000"/>
              </a:lnSpc>
              <a:buClr>
                <a:srgbClr val="C59321"/>
              </a:buClr>
              <a:buFont typeface="Verdana"/>
              <a:buChar char="•"/>
              <a:tabLst>
                <a:tab pos="337820" algn="l"/>
              </a:tabLst>
            </a:pPr>
            <a:r>
              <a:rPr dirty="0" sz="1000">
                <a:solidFill>
                  <a:srgbClr val="F36A12"/>
                </a:solidFill>
              </a:rPr>
              <a:t>Pros</a:t>
            </a:r>
            <a:r>
              <a:rPr dirty="0" sz="1000"/>
              <a:t>:</a:t>
            </a:r>
            <a:r>
              <a:rPr dirty="0" sz="1000" spc="160"/>
              <a:t> </a:t>
            </a:r>
            <a:r>
              <a:rPr dirty="0" sz="1000"/>
              <a:t>Leverage</a:t>
            </a:r>
            <a:r>
              <a:rPr dirty="0" sz="1000" spc="90"/>
              <a:t> </a:t>
            </a:r>
            <a:r>
              <a:rPr dirty="0" sz="1000"/>
              <a:t>dense</a:t>
            </a:r>
            <a:r>
              <a:rPr dirty="0" sz="1000" spc="90"/>
              <a:t> </a:t>
            </a:r>
            <a:r>
              <a:rPr dirty="0" sz="1000"/>
              <a:t>sample-to-sample</a:t>
            </a:r>
            <a:r>
              <a:rPr dirty="0" sz="1000" spc="85"/>
              <a:t> </a:t>
            </a:r>
            <a:r>
              <a:rPr dirty="0" sz="1000" spc="-10"/>
              <a:t>pairs.</a:t>
            </a:r>
            <a:endParaRPr sz="1000"/>
          </a:p>
          <a:p>
            <a:pPr marL="337820" indent="-132080">
              <a:lnSpc>
                <a:spcPct val="100000"/>
              </a:lnSpc>
              <a:spcBef>
                <a:spcPts val="595"/>
              </a:spcBef>
              <a:buClr>
                <a:srgbClr val="C59321"/>
              </a:buClr>
              <a:buFont typeface="Verdana"/>
              <a:buChar char="•"/>
              <a:tabLst>
                <a:tab pos="337820" algn="l"/>
              </a:tabLst>
            </a:pPr>
            <a:r>
              <a:rPr dirty="0" sz="1000">
                <a:solidFill>
                  <a:srgbClr val="F36A12"/>
                </a:solidFill>
              </a:rPr>
              <a:t>Pros</a:t>
            </a:r>
            <a:r>
              <a:rPr dirty="0" sz="1000"/>
              <a:t>:</a:t>
            </a:r>
            <a:r>
              <a:rPr dirty="0" sz="1000" spc="125"/>
              <a:t> </a:t>
            </a:r>
            <a:r>
              <a:rPr dirty="0" sz="1000"/>
              <a:t>Implicit</a:t>
            </a:r>
            <a:r>
              <a:rPr dirty="0" sz="1000" spc="65"/>
              <a:t> </a:t>
            </a:r>
            <a:r>
              <a:rPr dirty="0" sz="1000"/>
              <a:t>hard</a:t>
            </a:r>
            <a:r>
              <a:rPr dirty="0" sz="1000" spc="60"/>
              <a:t> </a:t>
            </a:r>
            <a:r>
              <a:rPr dirty="0" sz="1000"/>
              <a:t>pair</a:t>
            </a:r>
            <a:r>
              <a:rPr dirty="0" sz="1000" spc="60"/>
              <a:t> </a:t>
            </a:r>
            <a:r>
              <a:rPr dirty="0" sz="1000" spc="-10"/>
              <a:t>mining.</a:t>
            </a:r>
            <a:endParaRPr sz="1000"/>
          </a:p>
          <a:p>
            <a:pPr marL="337820" indent="-132080">
              <a:lnSpc>
                <a:spcPct val="100000"/>
              </a:lnSpc>
              <a:spcBef>
                <a:spcPts val="590"/>
              </a:spcBef>
              <a:buClr>
                <a:srgbClr val="C59321"/>
              </a:buClr>
              <a:buFont typeface="Verdana"/>
              <a:buChar char="•"/>
              <a:tabLst>
                <a:tab pos="337820" algn="l"/>
              </a:tabLst>
            </a:pPr>
            <a:r>
              <a:rPr dirty="0" sz="1000">
                <a:solidFill>
                  <a:srgbClr val="006EBE"/>
                </a:solidFill>
              </a:rPr>
              <a:t>Cons</a:t>
            </a:r>
            <a:r>
              <a:rPr dirty="0" sz="1000"/>
              <a:t>:</a:t>
            </a:r>
            <a:r>
              <a:rPr dirty="0" sz="1000" spc="165"/>
              <a:t> </a:t>
            </a:r>
            <a:r>
              <a:rPr dirty="0" sz="1000" spc="60"/>
              <a:t>High</a:t>
            </a:r>
            <a:r>
              <a:rPr dirty="0" sz="1000" spc="95"/>
              <a:t> </a:t>
            </a:r>
            <a:r>
              <a:rPr dirty="0" sz="1000"/>
              <a:t>complexity,</a:t>
            </a:r>
            <a:r>
              <a:rPr dirty="0" sz="1000" spc="95"/>
              <a:t> </a:t>
            </a:r>
            <a:r>
              <a:rPr dirty="0" sz="1000"/>
              <a:t>unstable</a:t>
            </a:r>
            <a:r>
              <a:rPr dirty="0" sz="1000" spc="90"/>
              <a:t> </a:t>
            </a:r>
            <a:r>
              <a:rPr dirty="0" sz="1000" spc="-10"/>
              <a:t>convergence.</a:t>
            </a:r>
            <a:endParaRPr sz="1000"/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/19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471434" y="2334373"/>
            <a:ext cx="1708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0">
                <a:latin typeface="Georgia"/>
                <a:cs typeface="Georgia"/>
              </a:rPr>
              <a:t>CL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66710" y="2260991"/>
            <a:ext cx="8147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0515" algn="l"/>
              </a:tabLst>
            </a:pPr>
            <a:r>
              <a:rPr dirty="0" sz="1200" spc="100" i="1">
                <a:latin typeface="Verdana"/>
                <a:cs typeface="Verdana"/>
              </a:rPr>
              <a:t>L</a:t>
            </a:r>
            <a:r>
              <a:rPr dirty="0" sz="1200" i="1">
                <a:latin typeface="Verdana"/>
                <a:cs typeface="Verdana"/>
              </a:rPr>
              <a:t>	</a:t>
            </a:r>
            <a:r>
              <a:rPr dirty="0" sz="1200" spc="229">
                <a:latin typeface="Times New Roman"/>
                <a:cs typeface="Times New Roman"/>
              </a:rPr>
              <a:t>=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65" i="1">
                <a:latin typeface="Verdana"/>
                <a:cs typeface="Verdana"/>
              </a:rPr>
              <a:t>−</a:t>
            </a:r>
            <a:r>
              <a:rPr dirty="0" sz="1200" spc="-220" i="1">
                <a:latin typeface="Verdana"/>
                <a:cs typeface="Verdana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log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98484" y="2241574"/>
            <a:ext cx="21539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0285" algn="l"/>
                <a:tab pos="2140585" algn="l"/>
              </a:tabLst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-5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i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09938" y="2148634"/>
            <a:ext cx="9563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55">
                <a:latin typeface="Times New Roman"/>
                <a:cs typeface="Times New Roman"/>
              </a:rPr>
              <a:t>exp(</a:t>
            </a:r>
            <a:r>
              <a:rPr dirty="0" sz="1200" spc="55" b="1">
                <a:latin typeface="Palatino Linotype"/>
                <a:cs typeface="Palatino Linotype"/>
              </a:rPr>
              <a:t>z</a:t>
            </a:r>
            <a:r>
              <a:rPr dirty="0" baseline="31250" sz="1200" spc="82" i="1">
                <a:latin typeface="DejaVu Sans"/>
                <a:cs typeface="DejaVu Sans"/>
              </a:rPr>
              <a:t>T</a:t>
            </a:r>
            <a:r>
              <a:rPr dirty="0" sz="1200" spc="55" b="1">
                <a:latin typeface="Palatino Linotype"/>
                <a:cs typeface="Palatino Linotype"/>
              </a:rPr>
              <a:t>z</a:t>
            </a:r>
            <a:r>
              <a:rPr dirty="0" baseline="-13888" sz="1200" spc="82">
                <a:latin typeface="Georgia"/>
                <a:cs typeface="Georgia"/>
              </a:rPr>
              <a:t>+</a:t>
            </a:r>
            <a:r>
              <a:rPr dirty="0" baseline="-13888" sz="1200" spc="179">
                <a:latin typeface="Georgia"/>
                <a:cs typeface="Georgia"/>
              </a:rPr>
              <a:t>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150" i="1">
                <a:latin typeface="Verdana"/>
                <a:cs typeface="Verdana"/>
              </a:rPr>
              <a:t> </a:t>
            </a:r>
            <a:r>
              <a:rPr dirty="0" sz="1200" spc="30" i="1">
                <a:latin typeface="Arial"/>
                <a:cs typeface="Arial"/>
              </a:rPr>
              <a:t>α</a:t>
            </a:r>
            <a:r>
              <a:rPr dirty="0" sz="1200" spc="3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59342" y="2365183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65" i="1">
                <a:latin typeface="DejaVu Sans"/>
                <a:cs typeface="DejaVu Sans"/>
              </a:rPr>
              <a:t>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59342" y="2462604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i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25229" y="2440252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40">
                <a:latin typeface="Georgia"/>
                <a:cs typeface="Georgia"/>
              </a:rPr>
              <a:t>+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61309" y="2253002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15"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98484" y="2366871"/>
            <a:ext cx="15589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0475" algn="l"/>
              </a:tabLst>
            </a:pPr>
            <a:r>
              <a:rPr dirty="0" sz="1200">
                <a:latin typeface="Times New Roman"/>
                <a:cs typeface="Times New Roman"/>
              </a:rPr>
              <a:t>exp(</a:t>
            </a:r>
            <a:r>
              <a:rPr dirty="0" sz="1200" b="1">
                <a:latin typeface="Palatino Linotype"/>
                <a:cs typeface="Palatino Linotype"/>
              </a:rPr>
              <a:t>z</a:t>
            </a:r>
            <a:r>
              <a:rPr dirty="0" sz="1200" spc="434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z</a:t>
            </a:r>
            <a:r>
              <a:rPr dirty="0" sz="1200" spc="204" b="1">
                <a:latin typeface="Palatino Linotype"/>
                <a:cs typeface="Palatino Linotype"/>
              </a:rPr>
              <a:t> 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145" i="1">
                <a:latin typeface="Verdana"/>
                <a:cs typeface="Verdana"/>
              </a:rPr>
              <a:t> </a:t>
            </a:r>
            <a:r>
              <a:rPr dirty="0" sz="1200" spc="55" i="1">
                <a:latin typeface="Arial"/>
                <a:cs typeface="Arial"/>
              </a:rPr>
              <a:t>α</a:t>
            </a:r>
            <a:r>
              <a:rPr dirty="0" sz="1200" spc="55">
                <a:latin typeface="Times New Roman"/>
                <a:cs typeface="Times New Roman"/>
              </a:rPr>
              <a:t>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80">
                <a:latin typeface="Times New Roman"/>
                <a:cs typeface="Times New Roman"/>
              </a:rPr>
              <a:t>+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exp(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07739" y="2365183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65" i="1">
                <a:latin typeface="DejaVu Sans"/>
                <a:cs typeface="DejaVu Sans"/>
              </a:rPr>
              <a:t>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07739" y="2462604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Palatino Linotype"/>
                <a:cs typeface="Palatino Linotype"/>
              </a:rPr>
              <a:t>i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73626" y="2440252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5" i="1">
                <a:latin typeface="DejaVu Sans"/>
                <a:cs typeface="DejaVu Sans"/>
              </a:rPr>
              <a:t>—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06418" y="2366871"/>
            <a:ext cx="7124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Palatino Linotype"/>
                <a:cs typeface="Palatino Linotype"/>
              </a:rPr>
              <a:t>z</a:t>
            </a:r>
            <a:r>
              <a:rPr dirty="0" sz="1200" spc="400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z</a:t>
            </a:r>
            <a:r>
              <a:rPr dirty="0" sz="1200" spc="180" b="1">
                <a:latin typeface="Palatino Linotype"/>
                <a:cs typeface="Palatino Linotype"/>
              </a:rPr>
              <a:t>  </a:t>
            </a:r>
            <a:r>
              <a:rPr dirty="0" sz="1200" spc="-114" i="1">
                <a:latin typeface="Verdana"/>
                <a:cs typeface="Verdana"/>
              </a:rPr>
              <a:t>·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25" i="1">
                <a:latin typeface="Arial"/>
                <a:cs typeface="Arial"/>
              </a:rPr>
              <a:t>α</a:t>
            </a:r>
            <a:r>
              <a:rPr dirty="0" sz="1200" spc="-25">
                <a:latin typeface="Times New Roman"/>
                <a:cs typeface="Times New Roman"/>
              </a:rPr>
              <a:t>)</a:t>
            </a:r>
            <a:r>
              <a:rPr dirty="0" baseline="39351" sz="1800" spc="-37" i="1">
                <a:latin typeface="Arial"/>
                <a:cs typeface="Arial"/>
              </a:rPr>
              <a:t>,</a:t>
            </a:r>
            <a:endParaRPr baseline="39351" sz="1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210263" y="2260991"/>
            <a:ext cx="2025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Cambria"/>
                <a:cs typeface="Cambria"/>
              </a:rPr>
              <a:t>(2)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Review</a:t>
            </a:r>
            <a:r>
              <a:rPr dirty="0" spc="175"/>
              <a:t> </a:t>
            </a:r>
            <a:r>
              <a:rPr dirty="0" spc="10"/>
              <a:t>of</a:t>
            </a:r>
            <a:r>
              <a:rPr dirty="0" spc="180"/>
              <a:t> </a:t>
            </a:r>
            <a:r>
              <a:rPr dirty="0" spc="10"/>
              <a:t>Contrastive</a:t>
            </a:r>
            <a:r>
              <a:rPr dirty="0" spc="180"/>
              <a:t> </a:t>
            </a:r>
            <a:r>
              <a:rPr dirty="0" spc="-20"/>
              <a:t>Loss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Xufeng Yao, Yang Bai, Xinyun Zhang, Yuechen Zhang, Qi Sun, Ran Chen, RuiYu Li, Bei Yu   The Chinese University of Hong Kong SmartMore  {xfyao,byu}@cse.cuhk.edu.hk </dc:creator>
  <dc:title>PCL: Proxy-based Contrastive Learning for Domain Generalization </dc:title>
  <dcterms:created xsi:type="dcterms:W3CDTF">2023-12-07T15:41:13Z</dcterms:created>
  <dcterms:modified xsi:type="dcterms:W3CDTF">2023-12-07T15:41:13Z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2023-12-07T00:00:00Z</vt:filetime>
  </property>
  <property fmtid="{D5CDD505-2E9C-101B-9397-08002B2CF9AE}" pid="5" name="PTEX.Fullbanner">
    <vt:lpwstr>This is pdfTeX, Version 3.14159265-2.6-1.40.21 (TeX Live 2020) kpathsea version 6.3.2</vt:lpwstr>
  </property>
  <property fmtid="{D5CDD505-2E9C-101B-9397-08002B2CF9AE}" pid="6" name="Producer">
    <vt:lpwstr>pdfTeX-1.40.21</vt:lpwstr>
  </property>
</Properties>
</file>