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286" r:id="rId3"/>
    <p:sldId id="288" r:id="rId4"/>
    <p:sldId id="287" r:id="rId5"/>
    <p:sldId id="283" r:id="rId6"/>
    <p:sldId id="261" r:id="rId7"/>
    <p:sldId id="274" r:id="rId8"/>
    <p:sldId id="269" r:id="rId9"/>
    <p:sldId id="291" r:id="rId10"/>
    <p:sldId id="270" r:id="rId11"/>
    <p:sldId id="271" r:id="rId12"/>
    <p:sldId id="272" r:id="rId13"/>
    <p:sldId id="262" r:id="rId14"/>
    <p:sldId id="263" r:id="rId15"/>
    <p:sldId id="264" r:id="rId16"/>
    <p:sldId id="265" r:id="rId17"/>
    <p:sldId id="292" r:id="rId18"/>
    <p:sldId id="284" r:id="rId19"/>
    <p:sldId id="285" r:id="rId20"/>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95" d="100"/>
          <a:sy n="95" d="100"/>
        </p:scale>
        <p:origin x="1278" y="84"/>
      </p:cViewPr>
      <p:guideLst>
        <p:guide orient="horz" pos="2160"/>
        <p:guide pos="385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2023/12/8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2023/12/8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6216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indent="-457200">
              <a:lnSpc>
                <a:spcPct val="150000"/>
              </a:lnSpc>
              <a:buFont typeface="Arial" panose="020B0604020202020204" pitchFamily="34" charset="0"/>
              <a:buChar char="•"/>
            </a:pPr>
            <a:r>
              <a:rPr lang="zh-CN" altLang="en-US" sz="1200" b="0" i="0" dirty="0">
                <a:solidFill>
                  <a:srgbClr val="000000"/>
                </a:solidFill>
                <a:effectLst/>
                <a:latin typeface="微软雅黑" panose="020B0503020204020204" pitchFamily="34" charset="-122"/>
                <a:ea typeface="微软雅黑" panose="020B0503020204020204" pitchFamily="34" charset="-122"/>
              </a:rPr>
              <a:t>域泛化是指从不同的源域中训练一个模型，该模型可以直接泛化到</a:t>
            </a:r>
            <a:r>
              <a:rPr lang="zh-CN" altLang="en-US" sz="1200" dirty="0">
                <a:solidFill>
                  <a:srgbClr val="000000"/>
                </a:solidFill>
                <a:latin typeface="微软雅黑" panose="020B0503020204020204" pitchFamily="34" charset="-122"/>
                <a:ea typeface="微软雅黑" panose="020B0503020204020204" pitchFamily="34" charset="-122"/>
              </a:rPr>
              <a:t>模型未见</a:t>
            </a:r>
            <a:r>
              <a:rPr lang="zh-CN" altLang="en-US" sz="1200" b="0" i="0" dirty="0">
                <a:solidFill>
                  <a:srgbClr val="000000"/>
                </a:solidFill>
                <a:effectLst/>
                <a:latin typeface="微软雅黑" panose="020B0503020204020204" pitchFamily="34" charset="-122"/>
                <a:ea typeface="微软雅黑" panose="020B0503020204020204" pitchFamily="34" charset="-122"/>
              </a:rPr>
              <a:t>的目标域。</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1200" b="0" i="0" dirty="0">
                <a:solidFill>
                  <a:srgbClr val="000000"/>
                </a:solidFill>
                <a:effectLst/>
                <a:latin typeface="微软雅黑" panose="020B0503020204020204" pitchFamily="34" charset="-122"/>
                <a:ea typeface="微软雅黑" panose="020B0503020204020204" pitchFamily="34" charset="-122"/>
              </a:rPr>
              <a:t>在本文中，</a:t>
            </a:r>
            <a:r>
              <a:rPr lang="zh-CN" altLang="en-US" sz="1200" dirty="0">
                <a:solidFill>
                  <a:srgbClr val="000000"/>
                </a:solidFill>
                <a:latin typeface="微软雅黑" panose="020B0503020204020204" pitchFamily="34" charset="-122"/>
                <a:ea typeface="微软雅黑" panose="020B0503020204020204" pitchFamily="34" charset="-122"/>
              </a:rPr>
              <a:t>作者</a:t>
            </a:r>
            <a:r>
              <a:rPr lang="zh-CN" altLang="en-US" sz="1200" b="0" i="0" dirty="0">
                <a:solidFill>
                  <a:srgbClr val="000000"/>
                </a:solidFill>
                <a:effectLst/>
                <a:latin typeface="微软雅黑" panose="020B0503020204020204" pitchFamily="34" charset="-122"/>
                <a:ea typeface="微软雅黑" panose="020B0503020204020204" pitchFamily="34" charset="-122"/>
              </a:rPr>
              <a:t>发现将对比学习直接用于域泛化中的</a:t>
            </a:r>
            <a:r>
              <a:rPr lang="zh-CN" altLang="en-US" sz="1200" dirty="0">
                <a:solidFill>
                  <a:srgbClr val="000000"/>
                </a:solidFill>
                <a:latin typeface="微软雅黑" panose="020B0503020204020204" pitchFamily="34" charset="-122"/>
                <a:ea typeface="微软雅黑" panose="020B0503020204020204" pitchFamily="34" charset="-122"/>
              </a:rPr>
              <a:t>效果不佳</a:t>
            </a:r>
            <a:r>
              <a:rPr lang="zh-CN" altLang="en-US" sz="1200" b="0" i="0" dirty="0">
                <a:solidFill>
                  <a:srgbClr val="000000"/>
                </a:solidFill>
                <a:effectLst/>
                <a:latin typeface="微软雅黑" panose="020B0503020204020204" pitchFamily="34" charset="-122"/>
                <a:ea typeface="微软雅黑" panose="020B0503020204020204" pitchFamily="34" charset="-122"/>
              </a:rPr>
              <a:t>。作者认为，由于不同域之间存在显著的分布差异，执着于对齐正样本对往往会阻碍模型的泛化，作者称其为正对齐问题。</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pPr>
            <a:r>
              <a:rPr lang="zh-CN" altLang="en-US" sz="1200" b="0" i="0" dirty="0">
                <a:solidFill>
                  <a:srgbClr val="000000"/>
                </a:solidFill>
                <a:effectLst/>
                <a:latin typeface="微软雅黑" panose="020B0503020204020204" pitchFamily="34" charset="-122"/>
                <a:ea typeface="微软雅黑" panose="020B0503020204020204" pitchFamily="34" charset="-122"/>
              </a:rPr>
              <a:t>为了解决这个问题，提出了一种新的基于代理的对比学习方法，该方法将原始的样本对样本关系替换为代理对样本关系，显著缓解了正对齐问题</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基于对比的方法和基于代理的方法的主要区别在于关系构建。基于对比的损失主要集中在探索丰富的样本间关系，而基于代理的损失使用代理来表示某一类别，实现了快速的收敛，但缺少了样本对间的语义关系。</a:t>
            </a:r>
          </a:p>
          <a:p>
            <a:endParaRPr lang="zh-CN" altLang="en-US" dirty="0"/>
          </a:p>
        </p:txBody>
      </p:sp>
    </p:spTree>
    <p:extLst>
      <p:ext uri="{BB962C8B-B14F-4D97-AF65-F5344CB8AC3E}">
        <p14:creationId xmlns:p14="http://schemas.microsoft.com/office/powerpoint/2010/main" val="377130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3298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t>加</a:t>
            </a:r>
            <a:r>
              <a:rPr lang="en-US" altLang="zh-CN" dirty="0"/>
              <a:t>projection head</a:t>
            </a:r>
            <a:r>
              <a:rPr lang="zh-CN" altLang="en-US" dirty="0"/>
              <a:t>的原因：</a:t>
            </a:r>
          </a:p>
          <a:p>
            <a:pPr algn="l"/>
            <a:r>
              <a:rPr lang="zh-CN" altLang="en-US" dirty="0"/>
              <a:t>由于基于代理的方法比较容易收敛，因此得分函数的输出往往是稀疏矩阵，导致代理与样本嵌入难以学习到更多的语义特征。投影头可以将代理和样本嵌入映射到另一个空间。然后应用更不容易收敛的基于代理的对比损失，代理权重和样本嵌入都可以通过反向传播来学习更有价值的特征</a:t>
            </a:r>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a:t>
            </a:r>
            <a:r>
              <a:rPr lang="en-US" altLang="zh-CN" dirty="0"/>
              <a:t>zi </a:t>
            </a:r>
            <a:r>
              <a:rPr lang="en-US" altLang="zh-CN" dirty="0" err="1"/>
              <a:t>zj</a:t>
            </a:r>
            <a:r>
              <a:rPr lang="zh-CN" altLang="en-US" dirty="0"/>
              <a:t>来自不同域的同一类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在这里为了简化问题，作者在这里不考虑多正样本对的情况</a:t>
            </a:r>
            <a:endParaRPr lang="en-US" altLang="zh-CN" dirty="0"/>
          </a:p>
          <a:p>
            <a:r>
              <a:rPr lang="zh-CN" altLang="en-US" sz="1200" b="0" i="0" dirty="0">
                <a:solidFill>
                  <a:srgbClr val="000000"/>
                </a:solidFill>
                <a:effectLst/>
                <a:latin typeface="微软雅黑" panose="020B0503020204020204" pitchFamily="34" charset="-122"/>
                <a:ea typeface="微软雅黑" panose="020B0503020204020204" pitchFamily="34" charset="-122"/>
              </a:rPr>
              <a:t>对比学习是一种简单有效的解决方法，通过利用来自不同域的样本对之间丰富的语义关系来学习域不变表征。</a:t>
            </a:r>
          </a:p>
          <a:p>
            <a:r>
              <a:rPr lang="zh-CN" altLang="en-US" sz="1200" b="0" i="0" dirty="0">
                <a:solidFill>
                  <a:srgbClr val="000000"/>
                </a:solidFill>
                <a:effectLst/>
                <a:latin typeface="微软雅黑" panose="020B0503020204020204" pitchFamily="34" charset="-122"/>
                <a:ea typeface="微软雅黑" panose="020B0503020204020204" pitchFamily="34" charset="-122"/>
              </a:rPr>
              <a:t>常见的思路是将来自不同域的正样本对拉近，同时将负样本对推远。</a:t>
            </a:r>
            <a:endParaRPr lang="zh-CN" altLang="en-US"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0" i="0" dirty="0">
                <a:effectLst/>
                <a:latin typeface="-apple-system"/>
              </a:rPr>
              <a:t>Hard pair mining</a:t>
            </a:r>
            <a:r>
              <a:rPr lang="zh-CN" altLang="en-US" b="0" i="0" dirty="0">
                <a:effectLst/>
                <a:latin typeface="-apple-system"/>
              </a:rPr>
              <a:t>是指在对比学习中选择难以区分的负样本对，以帮助网络学习更好的决策边界，同时避免网络陷入平凡解。在文章中，作者通过控制比例因子来隐式地进行</a:t>
            </a:r>
            <a:r>
              <a:rPr lang="en-US" altLang="zh-CN" b="0" i="0" dirty="0">
                <a:effectLst/>
                <a:latin typeface="-apple-system"/>
              </a:rPr>
              <a:t>hard pair mining</a:t>
            </a:r>
            <a:r>
              <a:rPr lang="zh-CN" altLang="en-US" b="0" i="0" dirty="0">
                <a:effectLst/>
                <a:latin typeface="-apple-system"/>
              </a:rPr>
              <a:t>。具体来说，作者定义了正样本对分数</a:t>
            </a:r>
            <a:r>
              <a:rPr lang="en-US" altLang="zh-CN" b="0" i="0" dirty="0" err="1">
                <a:effectLst/>
                <a:latin typeface="-apple-system"/>
              </a:rPr>
              <a:t>s_p</a:t>
            </a:r>
            <a:r>
              <a:rPr lang="zh-CN" altLang="en-US" b="0" i="0" dirty="0">
                <a:effectLst/>
                <a:latin typeface="-apple-system"/>
              </a:rPr>
              <a:t>和负样本对分数</a:t>
            </a:r>
            <a:r>
              <a:rPr lang="en-US" altLang="zh-CN" b="0" i="0" dirty="0" err="1">
                <a:effectLst/>
                <a:latin typeface="-apple-system"/>
              </a:rPr>
              <a:t>s_n</a:t>
            </a:r>
            <a:r>
              <a:rPr lang="zh-CN" altLang="en-US" b="0" i="0" dirty="0">
                <a:effectLst/>
                <a:latin typeface="-apple-system"/>
              </a:rPr>
              <a:t>，通过控制比例因子</a:t>
            </a:r>
            <a:r>
              <a:rPr lang="en-US" altLang="zh-CN" b="0" i="0" dirty="0">
                <a:effectLst/>
                <a:latin typeface="-apple-system"/>
              </a:rPr>
              <a:t>λ</a:t>
            </a:r>
            <a:r>
              <a:rPr lang="zh-CN" altLang="en-US" b="0" i="0" dirty="0">
                <a:effectLst/>
                <a:latin typeface="-apple-system"/>
              </a:rPr>
              <a:t>，可以得到公式</a:t>
            </a:r>
            <a:r>
              <a:rPr lang="en-US" altLang="zh-CN" b="0" i="0" dirty="0">
                <a:effectLst/>
                <a:latin typeface="-apple-system"/>
              </a:rPr>
              <a:t>(4)</a:t>
            </a:r>
            <a:r>
              <a:rPr lang="zh-CN" altLang="en-US" b="0" i="0" dirty="0">
                <a:effectLst/>
                <a:latin typeface="-apple-system"/>
              </a:rPr>
              <a:t>，其中</a:t>
            </a:r>
            <a:r>
              <a:rPr lang="en-US" altLang="zh-CN" b="0" i="0" dirty="0">
                <a:effectLst/>
                <a:latin typeface="-apple-system"/>
              </a:rPr>
              <a:t>max[</a:t>
            </a:r>
            <a:r>
              <a:rPr lang="en-US" altLang="zh-CN" b="0" i="0" dirty="0" err="1">
                <a:effectLst/>
                <a:latin typeface="-apple-system"/>
              </a:rPr>
              <a:t>s_jn</a:t>
            </a:r>
            <a:r>
              <a:rPr lang="en-US" altLang="zh-CN" b="0" i="0" dirty="0">
                <a:effectLst/>
                <a:latin typeface="-apple-system"/>
              </a:rPr>
              <a:t> - </a:t>
            </a:r>
            <a:r>
              <a:rPr lang="en-US" altLang="zh-CN" b="0" i="0" dirty="0" err="1">
                <a:effectLst/>
                <a:latin typeface="-apple-system"/>
              </a:rPr>
              <a:t>s_p</a:t>
            </a:r>
            <a:r>
              <a:rPr lang="en-US" altLang="zh-CN" b="0" i="0" dirty="0">
                <a:effectLst/>
                <a:latin typeface="-apple-system"/>
              </a:rPr>
              <a:t>] +</a:t>
            </a:r>
            <a:r>
              <a:rPr lang="zh-CN" altLang="en-US" b="0" i="0" dirty="0">
                <a:effectLst/>
                <a:latin typeface="-apple-system"/>
              </a:rPr>
              <a:t>表示具有最大距离的</a:t>
            </a:r>
            <a:r>
              <a:rPr lang="en-US" altLang="zh-CN" b="0" i="0" dirty="0">
                <a:effectLst/>
                <a:latin typeface="-apple-system"/>
              </a:rPr>
              <a:t>(</a:t>
            </a:r>
            <a:r>
              <a:rPr lang="en-US" altLang="zh-CN" b="0" i="0" dirty="0" err="1">
                <a:effectLst/>
                <a:latin typeface="-apple-system"/>
              </a:rPr>
              <a:t>s_p</a:t>
            </a:r>
            <a:r>
              <a:rPr lang="en-US" altLang="zh-CN" b="0" i="0" dirty="0">
                <a:effectLst/>
                <a:latin typeface="-apple-system"/>
              </a:rPr>
              <a:t>, </a:t>
            </a:r>
            <a:r>
              <a:rPr lang="en-US" altLang="zh-CN" b="0" i="0" dirty="0" err="1">
                <a:effectLst/>
                <a:latin typeface="-apple-system"/>
              </a:rPr>
              <a:t>s_n</a:t>
            </a:r>
            <a:r>
              <a:rPr lang="en-US" altLang="zh-CN" b="0" i="0" dirty="0">
                <a:effectLst/>
                <a:latin typeface="-apple-system"/>
              </a:rPr>
              <a:t>)</a:t>
            </a:r>
            <a:r>
              <a:rPr lang="zh-CN" altLang="en-US" b="0" i="0" dirty="0">
                <a:effectLst/>
                <a:latin typeface="-apple-system"/>
              </a:rPr>
              <a:t>对。因此，对比学习可以通过考虑大量的负样本对来学习更多的信息，从而提高模型的性能。</a:t>
            </a:r>
            <a:endParaRPr lang="zh-CN" altLang="en-US" dirty="0"/>
          </a:p>
        </p:txBody>
      </p:sp>
    </p:spTree>
    <p:extLst>
      <p:ext uri="{BB962C8B-B14F-4D97-AF65-F5344CB8AC3E}">
        <p14:creationId xmlns:p14="http://schemas.microsoft.com/office/powerpoint/2010/main" val="412725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chemeClr val="bg1"/>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65000"/>
                    <a:lumOff val="3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solidFill>
                  <a:schemeClr val="tx1">
                    <a:lumMod val="85000"/>
                    <a:lumOff val="15000"/>
                  </a:schemeClr>
                </a:solidFill>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65000"/>
                    <a:lumOff val="35000"/>
                  </a:schemeClr>
                </a:solidFill>
              </a:defRPr>
            </a:lvl1pPr>
            <a:lvl2pPr>
              <a:lnSpc>
                <a:spcPct val="90000"/>
              </a:lnSpc>
              <a:defRPr sz="2400">
                <a:solidFill>
                  <a:schemeClr val="tx1">
                    <a:lumMod val="65000"/>
                    <a:lumOff val="35000"/>
                  </a:schemeClr>
                </a:solidFill>
              </a:defRPr>
            </a:lvl2pPr>
            <a:lvl3pPr>
              <a:lnSpc>
                <a:spcPct val="90000"/>
              </a:lnSpc>
              <a:defRPr sz="2000">
                <a:solidFill>
                  <a:schemeClr val="tx1">
                    <a:lumMod val="65000"/>
                    <a:lumOff val="35000"/>
                  </a:schemeClr>
                </a:solidFill>
              </a:defRPr>
            </a:lvl3pPr>
            <a:lvl4pPr>
              <a:lnSpc>
                <a:spcPct val="90000"/>
              </a:lnSpc>
              <a:defRPr sz="1800">
                <a:solidFill>
                  <a:schemeClr val="tx1">
                    <a:lumMod val="65000"/>
                    <a:lumOff val="35000"/>
                  </a:schemeClr>
                </a:solidFill>
              </a:defRPr>
            </a:lvl4pPr>
            <a:lvl5pPr>
              <a:lnSpc>
                <a:spcPct val="90000"/>
              </a:lnSpc>
              <a:defRPr sz="180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2023/12/8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104390" y="1636395"/>
            <a:ext cx="7563485" cy="1198880"/>
          </a:xfrm>
          <a:prstGeom prst="rect">
            <a:avLst/>
          </a:prstGeom>
          <a:noFill/>
        </p:spPr>
        <p:txBody>
          <a:bodyPr wrap="square" rtlCol="0" anchor="t">
            <a:spAutoFit/>
          </a:bodyPr>
          <a:lstStyle/>
          <a:p>
            <a:r>
              <a:rPr lang="zh-CN" altLang="en-US" sz="3600">
                <a:latin typeface="Times New Roman Regular" panose="02020603050405020304" charset="0"/>
                <a:cs typeface="Times New Roman Regular" panose="02020603050405020304" charset="0"/>
              </a:rPr>
              <a:t>PCL: Proxy-based Contrastive Learning for Domain Generalization</a:t>
            </a:r>
          </a:p>
        </p:txBody>
      </p:sp>
      <p:sp>
        <p:nvSpPr>
          <p:cNvPr id="5" name="文本框 4"/>
          <p:cNvSpPr txBox="1"/>
          <p:nvPr/>
        </p:nvSpPr>
        <p:spPr>
          <a:xfrm>
            <a:off x="9872345" y="5100955"/>
            <a:ext cx="1757680" cy="645160"/>
          </a:xfrm>
          <a:prstGeom prst="rect">
            <a:avLst/>
          </a:prstGeom>
          <a:noFill/>
        </p:spPr>
        <p:txBody>
          <a:bodyPr wrap="none" rtlCol="0">
            <a:spAutoFit/>
          </a:bodyPr>
          <a:lstStyle/>
          <a:p>
            <a:pPr algn="ctr"/>
            <a:r>
              <a:rPr lang="en-US" altLang="zh-CN"/>
              <a:t>2023</a:t>
            </a:r>
            <a:r>
              <a:rPr lang="zh-CN" altLang="en-US"/>
              <a:t>年</a:t>
            </a:r>
            <a:r>
              <a:rPr lang="en-US" altLang="zh-CN"/>
              <a:t>12</a:t>
            </a:r>
            <a:r>
              <a:rPr lang="zh-CN" altLang="en-US"/>
              <a:t>月</a:t>
            </a:r>
            <a:r>
              <a:rPr lang="en-US" altLang="zh-CN"/>
              <a:t>8</a:t>
            </a:r>
            <a:r>
              <a:rPr lang="zh-CN" altLang="en-US"/>
              <a:t>日</a:t>
            </a:r>
          </a:p>
          <a:p>
            <a:pPr algn="ctr"/>
            <a:r>
              <a:rPr lang="zh-CN" altLang="en-US"/>
              <a:t>张一鸣</a:t>
            </a:r>
          </a:p>
        </p:txBody>
      </p:sp>
      <p:sp>
        <p:nvSpPr>
          <p:cNvPr id="6" name="文本框 5"/>
          <p:cNvSpPr txBox="1"/>
          <p:nvPr/>
        </p:nvSpPr>
        <p:spPr>
          <a:xfrm>
            <a:off x="351155" y="5928360"/>
            <a:ext cx="11489690" cy="583565"/>
          </a:xfrm>
          <a:prstGeom prst="rect">
            <a:avLst/>
          </a:prstGeom>
          <a:noFill/>
        </p:spPr>
        <p:txBody>
          <a:bodyPr wrap="square" rtlCol="0" anchor="t">
            <a:spAutoFit/>
          </a:bodyPr>
          <a:lstStyle/>
          <a:p>
            <a:r>
              <a:rPr lang="zh-CN" altLang="en-US" sz="1600"/>
              <a:t>X. Yao et al., "PCL: Proxy-based Contrastive Learning for Domain Generalization," 2022 IEEE/CVF Conference on Computer Vision and Pattern Recognition (CVPR), New Orleans, LA, USA, 2022, pp. 7087-7097, doi: 10.1109/CVPR52688.2022.00696.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108411" y="3945920"/>
            <a:ext cx="7327900" cy="26035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7741723" y="4756940"/>
                <a:ext cx="5684520" cy="1569660"/>
              </a:xfrm>
              <a:prstGeom prst="rect">
                <a:avLst/>
              </a:prstGeom>
              <a:noFill/>
            </p:spPr>
            <p:txBody>
              <a:bodyPr wrap="square" rtlCol="0" anchor="t">
                <a:spAutoFit/>
              </a:bodyPr>
              <a:lstStyle/>
              <a:p>
                <a14:m>
                  <m:oMath xmlns:m="http://schemas.openxmlformats.org/officeDocument/2006/math">
                    <m:r>
                      <m:rPr>
                        <m:sty m:val="p"/>
                      </m:rPr>
                      <a:rPr lang="en-US" altLang="zh-CN" sz="2400">
                        <a:latin typeface="Cambria Math" panose="02040503050406030204" pitchFamily="18" charset="0"/>
                        <a:cs typeface="DejaVu Math TeX Gyre" panose="02000503000000000000" charset="0"/>
                      </a:rPr>
                      <m:t>N</m:t>
                    </m:r>
                  </m:oMath>
                </a14:m>
                <a:r>
                  <a:rPr lang="zh-CN" altLang="en-US" sz="2400" dirty="0">
                    <a:latin typeface="DejaVu Math TeX Gyre" panose="02000503000000000000" charset="0"/>
                    <a:cs typeface="DejaVu Math TeX Gyre" panose="02000503000000000000" charset="0"/>
                  </a:rPr>
                  <a:t>是当前</a:t>
                </a:r>
                <a:r>
                  <a:rPr lang="en-US" altLang="zh-CN" sz="2400" dirty="0">
                    <a:latin typeface="DejaVu Math TeX Gyre" panose="02000503000000000000" charset="0"/>
                    <a:cs typeface="DejaVu Math TeX Gyre" panose="02000503000000000000" charset="0"/>
                  </a:rPr>
                  <a:t>batch</a:t>
                </a:r>
                <a:r>
                  <a:rPr lang="zh-CN" altLang="en-US" sz="2400" dirty="0">
                    <a:latin typeface="DejaVu Math TeX Gyre" panose="02000503000000000000" charset="0"/>
                    <a:cs typeface="DejaVu Math TeX Gyre" panose="02000503000000000000" charset="0"/>
                  </a:rPr>
                  <a:t>中样本个数</a:t>
                </a:r>
              </a:p>
              <a:p>
                <a14:m>
                  <m:oMath xmlns:m="http://schemas.openxmlformats.org/officeDocument/2006/math">
                    <m:sSub>
                      <m:sSubPr>
                        <m:ctrlPr>
                          <a:rPr lang="en-US" altLang="zh-CN" sz="2400" i="1">
                            <a:latin typeface="Cambria Math" panose="02040503050406030204" pitchFamily="18" charset="0"/>
                            <a:cs typeface="DejaVu Math TeX Gyre" panose="02000503000000000000" charset="0"/>
                          </a:rPr>
                        </m:ctrlPr>
                      </m:sSubPr>
                      <m:e>
                        <m:r>
                          <a:rPr lang="en-US" altLang="zh-CN" sz="2400" i="1">
                            <a:latin typeface="Cambria Math" panose="02040503050406030204" pitchFamily="18" charset="0"/>
                            <a:cs typeface="DejaVu Math TeX Gyre" panose="02000503000000000000" charset="0"/>
                          </a:rPr>
                          <m:t>𝑤</m:t>
                        </m:r>
                      </m:e>
                      <m:sub>
                        <m:r>
                          <a:rPr lang="en-US" altLang="zh-CN" sz="2400" i="1">
                            <a:latin typeface="Cambria Math" panose="02040503050406030204" pitchFamily="18" charset="0"/>
                            <a:cs typeface="DejaVu Math TeX Gyre" panose="02000503000000000000" charset="0"/>
                          </a:rPr>
                          <m:t>𝑐</m:t>
                        </m:r>
                      </m:sub>
                    </m:sSub>
                  </m:oMath>
                </a14:m>
                <a:r>
                  <a:rPr lang="zh-CN" altLang="en-US" sz="2400" i="1" dirty="0">
                    <a:latin typeface="DejaVu Math TeX Gyre" panose="02000503000000000000" charset="0"/>
                    <a:cs typeface="DejaVu Math TeX Gyre" panose="02000503000000000000" charset="0"/>
                  </a:rPr>
                  <a:t>是</a:t>
                </a:r>
                <a14:m>
                  <m:oMath xmlns:m="http://schemas.openxmlformats.org/officeDocument/2006/math">
                    <m:sSub>
                      <m:sSubPr>
                        <m:ctrlPr>
                          <a:rPr lang="en-US" altLang="zh-CN" sz="2400" i="1">
                            <a:latin typeface="Cambria Math" panose="02040503050406030204" pitchFamily="18" charset="0"/>
                            <a:cs typeface="DejaVu Math TeX Gyre" panose="02000503000000000000" charset="0"/>
                          </a:rPr>
                        </m:ctrlPr>
                      </m:sSubPr>
                      <m:e>
                        <m:r>
                          <a:rPr lang="en-US" altLang="zh-CN" sz="2400" i="1">
                            <a:latin typeface="Cambria Math" panose="02040503050406030204" pitchFamily="18" charset="0"/>
                            <a:cs typeface="DejaVu Math TeX Gyre" panose="02000503000000000000" charset="0"/>
                          </a:rPr>
                          <m:t>𝑥</m:t>
                        </m:r>
                      </m:e>
                      <m:sub>
                        <m:r>
                          <a:rPr lang="en-US" altLang="zh-CN" sz="2400" i="1">
                            <a:latin typeface="Cambria Math" panose="02040503050406030204" pitchFamily="18" charset="0"/>
                            <a:cs typeface="DejaVu Math TeX Gyre" panose="02000503000000000000" charset="0"/>
                          </a:rPr>
                          <m:t>𝑖</m:t>
                        </m:r>
                      </m:sub>
                    </m:sSub>
                  </m:oMath>
                </a14:m>
                <a:r>
                  <a:rPr lang="zh-CN" altLang="en-US" sz="2400" i="1" dirty="0">
                    <a:latin typeface="DejaVu Math TeX Gyre" panose="02000503000000000000" charset="0"/>
                    <a:cs typeface="DejaVu Math TeX Gyre" panose="02000503000000000000" charset="0"/>
                  </a:rPr>
                  <a:t>对应类别的代理权重</a:t>
                </a:r>
              </a:p>
              <a:p>
                <a:r>
                  <a:rPr lang="en-US" altLang="zh-CN" sz="2400" i="1" dirty="0">
                    <a:latin typeface="DejaVu Math TeX Gyre" panose="02000503000000000000" charset="0"/>
                    <a:cs typeface="DejaVu Math TeX Gyre" panose="02000503000000000000" charset="0"/>
                  </a:rPr>
                  <a:t>C</a:t>
                </a:r>
                <a:r>
                  <a:rPr lang="zh-CN" altLang="en-US" sz="2400" i="1" dirty="0">
                    <a:latin typeface="DejaVu Math TeX Gyre" panose="02000503000000000000" charset="0"/>
                    <a:cs typeface="DejaVu Math TeX Gyre" panose="02000503000000000000" charset="0"/>
                  </a:rPr>
                  <a:t>是类别数</a:t>
                </a:r>
              </a:p>
              <a:p>
                <a:r>
                  <a:rPr lang="en-US" altLang="zh-CN" sz="2400" i="1" dirty="0">
                    <a:latin typeface="DejaVu Math TeX Gyre" panose="02000503000000000000" charset="0"/>
                    <a:cs typeface="DejaVu Math TeX Gyre" panose="02000503000000000000" charset="0"/>
                  </a:rPr>
                  <a:t>K</a:t>
                </a:r>
                <a:r>
                  <a:rPr lang="zh-CN" altLang="en-US" sz="2400" i="1" dirty="0">
                    <a:latin typeface="DejaVu Math TeX Gyre" panose="02000503000000000000" charset="0"/>
                    <a:cs typeface="DejaVu Math TeX Gyre" panose="02000503000000000000" charset="0"/>
                  </a:rPr>
                  <a:t>是</a:t>
                </a:r>
                <a14:m>
                  <m:oMath xmlns:m="http://schemas.openxmlformats.org/officeDocument/2006/math">
                    <m:r>
                      <a:rPr lang="zh-CN" altLang="en-US" sz="2400" i="1">
                        <a:latin typeface="Cambria Math" panose="02040503050406030204" pitchFamily="18" charset="0"/>
                        <a:cs typeface="DejaVu Math TeX Gyre" panose="02000503000000000000" charset="0"/>
                      </a:rPr>
                      <m:t>基于</m:t>
                    </m:r>
                    <m:sSub>
                      <m:sSubPr>
                        <m:ctrlPr>
                          <a:rPr lang="en-US" altLang="zh-CN" sz="2400" i="1">
                            <a:latin typeface="Cambria Math" panose="02040503050406030204" pitchFamily="18" charset="0"/>
                            <a:cs typeface="DejaVu Math TeX Gyre" panose="02000503000000000000" charset="0"/>
                          </a:rPr>
                        </m:ctrlPr>
                      </m:sSubPr>
                      <m:e>
                        <m:r>
                          <a:rPr lang="en-US" altLang="zh-CN" sz="2400" i="1">
                            <a:latin typeface="Cambria Math" panose="02040503050406030204" pitchFamily="18" charset="0"/>
                            <a:cs typeface="DejaVu Math TeX Gyre" panose="02000503000000000000" charset="0"/>
                          </a:rPr>
                          <m:t>𝑥</m:t>
                        </m:r>
                      </m:e>
                      <m:sub>
                        <m:r>
                          <a:rPr lang="en-US" altLang="zh-CN" sz="2400" i="1">
                            <a:latin typeface="Cambria Math" panose="02040503050406030204" pitchFamily="18" charset="0"/>
                            <a:cs typeface="DejaVu Math TeX Gyre" panose="02000503000000000000" charset="0"/>
                          </a:rPr>
                          <m:t>𝑖</m:t>
                        </m:r>
                      </m:sub>
                    </m:sSub>
                  </m:oMath>
                </a14:m>
                <a:r>
                  <a:rPr lang="zh-CN" altLang="en-US" sz="2400" i="1" dirty="0">
                    <a:latin typeface="DejaVu Math TeX Gyre" panose="02000503000000000000" charset="0"/>
                    <a:cs typeface="DejaVu Math TeX Gyre" panose="02000503000000000000" charset="0"/>
                  </a:rPr>
                  <a:t>的负样本对个数</a:t>
                </a:r>
              </a:p>
            </p:txBody>
          </p:sp>
        </mc:Choice>
        <mc:Fallback>
          <p:sp>
            <p:nvSpPr>
              <p:cNvPr id="5" name="文本框 4"/>
              <p:cNvSpPr txBox="1">
                <a:spLocks noRot="1" noChangeAspect="1" noMove="1" noResize="1" noEditPoints="1" noAdjustHandles="1" noChangeArrowheads="1" noChangeShapeType="1" noTextEdit="1"/>
              </p:cNvSpPr>
              <p:nvPr/>
            </p:nvSpPr>
            <p:spPr>
              <a:xfrm>
                <a:off x="7741723" y="4756940"/>
                <a:ext cx="5684520" cy="1569660"/>
              </a:xfrm>
              <a:prstGeom prst="rect">
                <a:avLst/>
              </a:prstGeom>
              <a:blipFill>
                <a:blip r:embed="rId6"/>
                <a:stretch>
                  <a:fillRect l="-1717" t="-4651" b="-8140"/>
                </a:stretch>
              </a:blipFill>
            </p:spPr>
            <p:txBody>
              <a:bodyPr/>
              <a:lstStyle/>
              <a:p>
                <a:r>
                  <a:rPr lang="zh-CN" altLang="en-US">
                    <a:noFill/>
                  </a:rPr>
                  <a:t> </a:t>
                </a:r>
              </a:p>
            </p:txBody>
          </p:sp>
        </mc:Fallback>
      </mc:AlternateContent>
      <p:sp>
        <p:nvSpPr>
          <p:cNvPr id="6" name="object 5">
            <a:extLst>
              <a:ext uri="{FF2B5EF4-FFF2-40B4-BE49-F238E27FC236}">
                <a16:creationId xmlns:a16="http://schemas.microsoft.com/office/drawing/2014/main" id="{EFDF4365-4FCD-2C4A-81B8-E9960D840578}"/>
              </a:ext>
            </a:extLst>
          </p:cNvPr>
          <p:cNvSpPr txBox="1"/>
          <p:nvPr/>
        </p:nvSpPr>
        <p:spPr>
          <a:xfrm>
            <a:off x="298564" y="763356"/>
            <a:ext cx="9271105" cy="1566454"/>
          </a:xfrm>
          <a:prstGeom prst="rect">
            <a:avLst/>
          </a:prstGeom>
        </p:spPr>
        <p:txBody>
          <a:bodyPr vert="horz" wrap="square" lIns="0" tIns="12065" rIns="0" bIns="0" rtlCol="0">
            <a:spAutoFit/>
          </a:bodyPr>
          <a:lstStyle/>
          <a:p>
            <a:pPr marL="60960">
              <a:lnSpc>
                <a:spcPct val="100000"/>
              </a:lnSpc>
              <a:spcBef>
                <a:spcPts val="95"/>
              </a:spcBef>
            </a:pPr>
            <a:r>
              <a:rPr sz="2400" b="1" dirty="0">
                <a:latin typeface="Cambria"/>
                <a:cs typeface="Cambria"/>
              </a:rPr>
              <a:t>Combine</a:t>
            </a:r>
            <a:r>
              <a:rPr sz="2400" b="1" spc="170" dirty="0">
                <a:latin typeface="Cambria"/>
                <a:cs typeface="Cambria"/>
              </a:rPr>
              <a:t> </a:t>
            </a:r>
            <a:r>
              <a:rPr sz="2400" b="1" dirty="0">
                <a:latin typeface="Cambria"/>
                <a:cs typeface="Cambria"/>
              </a:rPr>
              <a:t>Softmax</a:t>
            </a:r>
            <a:r>
              <a:rPr sz="2400" b="1" spc="175" dirty="0">
                <a:latin typeface="Cambria"/>
                <a:cs typeface="Cambria"/>
              </a:rPr>
              <a:t> </a:t>
            </a:r>
            <a:r>
              <a:rPr sz="2400" b="1" spc="100" dirty="0">
                <a:latin typeface="Cambria"/>
                <a:cs typeface="Cambria"/>
              </a:rPr>
              <a:t>CE</a:t>
            </a:r>
            <a:r>
              <a:rPr sz="2400" b="1" spc="175" dirty="0">
                <a:latin typeface="Cambria"/>
                <a:cs typeface="Cambria"/>
              </a:rPr>
              <a:t> </a:t>
            </a:r>
            <a:r>
              <a:rPr sz="2400" b="1" dirty="0">
                <a:latin typeface="Cambria"/>
                <a:cs typeface="Cambria"/>
              </a:rPr>
              <a:t>and</a:t>
            </a:r>
            <a:r>
              <a:rPr sz="2400" b="1" spc="170" dirty="0">
                <a:latin typeface="Cambria"/>
                <a:cs typeface="Cambria"/>
              </a:rPr>
              <a:t> </a:t>
            </a:r>
            <a:r>
              <a:rPr sz="2400" b="1" dirty="0">
                <a:latin typeface="Cambria"/>
                <a:cs typeface="Cambria"/>
              </a:rPr>
              <a:t>Conrtastive</a:t>
            </a:r>
            <a:r>
              <a:rPr sz="2400" b="1" spc="175" dirty="0">
                <a:latin typeface="Cambria"/>
                <a:cs typeface="Cambria"/>
              </a:rPr>
              <a:t> </a:t>
            </a:r>
            <a:r>
              <a:rPr sz="2400" b="1" spc="-20" dirty="0">
                <a:latin typeface="Cambria"/>
                <a:cs typeface="Cambria"/>
              </a:rPr>
              <a:t>Loss</a:t>
            </a:r>
            <a:endParaRPr sz="2400" b="1" dirty="0">
              <a:latin typeface="Cambria"/>
              <a:cs typeface="Cambria"/>
            </a:endParaRPr>
          </a:p>
          <a:p>
            <a:pPr>
              <a:lnSpc>
                <a:spcPct val="100000"/>
              </a:lnSpc>
              <a:spcBef>
                <a:spcPts val="15"/>
              </a:spcBef>
            </a:pPr>
            <a:endParaRPr sz="2400" dirty="0">
              <a:latin typeface="Cambria"/>
              <a:cs typeface="Cambria"/>
            </a:endParaRPr>
          </a:p>
          <a:p>
            <a:pPr marL="337820" indent="-132080">
              <a:lnSpc>
                <a:spcPct val="100000"/>
              </a:lnSpc>
              <a:buClr>
                <a:srgbClr val="C59321"/>
              </a:buClr>
              <a:buFont typeface="Verdana"/>
              <a:buChar char="•"/>
              <a:tabLst>
                <a:tab pos="337820" algn="l"/>
              </a:tabLst>
            </a:pPr>
            <a:r>
              <a:rPr sz="2400" dirty="0">
                <a:solidFill>
                  <a:srgbClr val="F36A12"/>
                </a:solidFill>
                <a:latin typeface="Cambria"/>
                <a:cs typeface="Cambria"/>
              </a:rPr>
              <a:t>Softmax</a:t>
            </a:r>
            <a:r>
              <a:rPr sz="2400" dirty="0">
                <a:latin typeface="Cambria"/>
                <a:cs typeface="Cambria"/>
              </a:rPr>
              <a:t>:</a:t>
            </a:r>
            <a:r>
              <a:rPr sz="2400" spc="229" dirty="0">
                <a:latin typeface="Cambria"/>
                <a:cs typeface="Cambria"/>
              </a:rPr>
              <a:t> </a:t>
            </a:r>
            <a:r>
              <a:rPr lang="zh-CN" altLang="en-US" sz="2400" dirty="0">
                <a:latin typeface="Cambria"/>
                <a:cs typeface="Cambria"/>
              </a:rPr>
              <a:t>低复杂度，忽视了样本对间的语义信息</a:t>
            </a:r>
            <a:endParaRPr sz="2400" dirty="0">
              <a:latin typeface="Cambria"/>
              <a:cs typeface="Cambria"/>
            </a:endParaRPr>
          </a:p>
          <a:p>
            <a:pPr marL="337820" indent="-132080">
              <a:lnSpc>
                <a:spcPct val="100000"/>
              </a:lnSpc>
              <a:spcBef>
                <a:spcPts val="595"/>
              </a:spcBef>
              <a:buClr>
                <a:srgbClr val="C59321"/>
              </a:buClr>
              <a:buFont typeface="Verdana"/>
              <a:buChar char="•"/>
              <a:tabLst>
                <a:tab pos="337820" algn="l"/>
              </a:tabLst>
            </a:pPr>
            <a:r>
              <a:rPr sz="2400" dirty="0">
                <a:solidFill>
                  <a:srgbClr val="006EBE"/>
                </a:solidFill>
                <a:latin typeface="Cambria"/>
                <a:cs typeface="Cambria"/>
              </a:rPr>
              <a:t>Contrastive</a:t>
            </a:r>
            <a:r>
              <a:rPr sz="2400" dirty="0">
                <a:latin typeface="Cambria"/>
                <a:cs typeface="Cambria"/>
              </a:rPr>
              <a:t>:</a:t>
            </a:r>
            <a:r>
              <a:rPr sz="2400" spc="155" dirty="0">
                <a:latin typeface="Cambria"/>
                <a:cs typeface="Cambria"/>
              </a:rPr>
              <a:t> </a:t>
            </a:r>
            <a:r>
              <a:rPr lang="zh-CN" altLang="en-US" sz="2400" spc="60" dirty="0">
                <a:latin typeface="Cambria"/>
                <a:cs typeface="Cambria"/>
              </a:rPr>
              <a:t>样本对丰富，但复杂度高，不好收敛</a:t>
            </a:r>
            <a:r>
              <a:rPr sz="2400" spc="-10" dirty="0">
                <a:latin typeface="Cambria"/>
                <a:cs typeface="Cambria"/>
              </a:rPr>
              <a:t>.</a:t>
            </a:r>
            <a:endParaRPr sz="24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467860" y="3436620"/>
            <a:ext cx="3255645" cy="1530350"/>
          </a:xfrm>
          <a:prstGeom prst="rect">
            <a:avLst/>
          </a:prstGeom>
        </p:spPr>
      </p:pic>
      <p:pic>
        <p:nvPicPr>
          <p:cNvPr id="4" name="图片 3"/>
          <p:cNvPicPr>
            <a:picLocks noChangeAspect="1"/>
          </p:cNvPicPr>
          <p:nvPr/>
        </p:nvPicPr>
        <p:blipFill>
          <a:blip r:embed="rId6"/>
          <a:stretch>
            <a:fillRect/>
          </a:stretch>
        </p:blipFill>
        <p:spPr>
          <a:xfrm>
            <a:off x="860425" y="1155700"/>
            <a:ext cx="4787265" cy="368300"/>
          </a:xfrm>
          <a:prstGeom prst="rect">
            <a:avLst/>
          </a:prstGeom>
        </p:spPr>
      </p:pic>
      <p:sp>
        <p:nvSpPr>
          <p:cNvPr id="5" name="文本框 4"/>
          <p:cNvSpPr txBox="1"/>
          <p:nvPr/>
        </p:nvSpPr>
        <p:spPr>
          <a:xfrm>
            <a:off x="860425" y="1524000"/>
            <a:ext cx="4959985" cy="1198880"/>
          </a:xfrm>
          <a:prstGeom prst="rect">
            <a:avLst/>
          </a:prstGeom>
          <a:noFill/>
        </p:spPr>
        <p:txBody>
          <a:bodyPr wrap="square" rtlCol="0">
            <a:spAutoFit/>
          </a:bodyPr>
          <a:lstStyle/>
          <a:p>
            <a:r>
              <a:rPr lang="en-US" altLang="zh-CN"/>
              <a:t>pcl_loss</a:t>
            </a:r>
            <a:r>
              <a:rPr lang="zh-CN" altLang="en-US"/>
              <a:t>的三个输入分别是</a:t>
            </a:r>
          </a:p>
          <a:p>
            <a:r>
              <a:rPr lang="en-US" altLang="zh-CN"/>
              <a:t>feature</a:t>
            </a:r>
          </a:p>
          <a:p>
            <a:r>
              <a:rPr lang="en-US" altLang="zh-CN"/>
              <a:t>label</a:t>
            </a:r>
          </a:p>
          <a:p>
            <a:r>
              <a:rPr lang="en-US" altLang="zh-CN"/>
              <a:t>proxy</a:t>
            </a:r>
          </a:p>
        </p:txBody>
      </p:sp>
      <p:pic>
        <p:nvPicPr>
          <p:cNvPr id="6" name="图片 5"/>
          <p:cNvPicPr>
            <a:picLocks noChangeAspect="1"/>
          </p:cNvPicPr>
          <p:nvPr/>
        </p:nvPicPr>
        <p:blipFill>
          <a:blip r:embed="rId7"/>
          <a:stretch>
            <a:fillRect/>
          </a:stretch>
        </p:blipFill>
        <p:spPr>
          <a:xfrm>
            <a:off x="767080" y="3482340"/>
            <a:ext cx="3162300" cy="1038225"/>
          </a:xfrm>
          <a:prstGeom prst="rect">
            <a:avLst/>
          </a:prstGeom>
        </p:spPr>
      </p:pic>
      <p:sp>
        <p:nvSpPr>
          <p:cNvPr id="9" name="文本框 8"/>
          <p:cNvSpPr txBox="1"/>
          <p:nvPr/>
        </p:nvSpPr>
        <p:spPr>
          <a:xfrm>
            <a:off x="767080" y="3114040"/>
            <a:ext cx="1202690" cy="368300"/>
          </a:xfrm>
          <a:prstGeom prst="rect">
            <a:avLst/>
          </a:prstGeom>
          <a:noFill/>
        </p:spPr>
        <p:txBody>
          <a:bodyPr wrap="none" rtlCol="0">
            <a:spAutoFit/>
          </a:bodyPr>
          <a:lstStyle/>
          <a:p>
            <a:r>
              <a:rPr lang="en-US" altLang="zh-CN"/>
              <a:t>rep</a:t>
            </a:r>
            <a:r>
              <a:rPr lang="zh-CN" altLang="en-US"/>
              <a:t>来源：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249045" y="1309370"/>
            <a:ext cx="1685290" cy="368300"/>
          </a:xfrm>
          <a:prstGeom prst="rect">
            <a:avLst/>
          </a:prstGeom>
          <a:noFill/>
        </p:spPr>
        <p:txBody>
          <a:bodyPr wrap="none" rtlCol="0">
            <a:spAutoFit/>
          </a:bodyPr>
          <a:lstStyle/>
          <a:p>
            <a:r>
              <a:rPr lang="en-US" altLang="zh-CN"/>
              <a:t>Proxy</a:t>
            </a:r>
            <a:r>
              <a:rPr lang="zh-CN" altLang="en-US"/>
              <a:t>的生成：</a:t>
            </a:r>
          </a:p>
        </p:txBody>
      </p:sp>
      <p:pic>
        <p:nvPicPr>
          <p:cNvPr id="4" name="图片 3"/>
          <p:cNvPicPr>
            <a:picLocks noChangeAspect="1"/>
          </p:cNvPicPr>
          <p:nvPr/>
        </p:nvPicPr>
        <p:blipFill>
          <a:blip r:embed="rId5"/>
          <a:stretch>
            <a:fillRect/>
          </a:stretch>
        </p:blipFill>
        <p:spPr>
          <a:xfrm>
            <a:off x="1187450" y="1931670"/>
            <a:ext cx="6551930" cy="425450"/>
          </a:xfrm>
          <a:prstGeom prst="rect">
            <a:avLst/>
          </a:prstGeom>
        </p:spPr>
      </p:pic>
      <p:pic>
        <p:nvPicPr>
          <p:cNvPr id="5" name="图片 4"/>
          <p:cNvPicPr>
            <a:picLocks noChangeAspect="1"/>
          </p:cNvPicPr>
          <p:nvPr/>
        </p:nvPicPr>
        <p:blipFill>
          <a:blip r:embed="rId6"/>
          <a:stretch>
            <a:fillRect/>
          </a:stretch>
        </p:blipFill>
        <p:spPr>
          <a:xfrm>
            <a:off x="1249045" y="2727960"/>
            <a:ext cx="10050780" cy="728345"/>
          </a:xfrm>
          <a:prstGeom prst="rect">
            <a:avLst/>
          </a:prstGeom>
        </p:spPr>
      </p:pic>
      <p:pic>
        <p:nvPicPr>
          <p:cNvPr id="6" name="图片 5"/>
          <p:cNvPicPr>
            <a:picLocks noChangeAspect="1"/>
          </p:cNvPicPr>
          <p:nvPr/>
        </p:nvPicPr>
        <p:blipFill>
          <a:blip r:embed="rId7"/>
          <a:stretch>
            <a:fillRect/>
          </a:stretch>
        </p:blipFill>
        <p:spPr>
          <a:xfrm>
            <a:off x="1249045" y="3716020"/>
            <a:ext cx="5307330" cy="1314450"/>
          </a:xfrm>
          <a:prstGeom prst="rect">
            <a:avLst/>
          </a:prstGeom>
        </p:spPr>
      </p:pic>
      <p:pic>
        <p:nvPicPr>
          <p:cNvPr id="8" name="图片 7"/>
          <p:cNvPicPr>
            <a:picLocks noChangeAspect="1"/>
          </p:cNvPicPr>
          <p:nvPr/>
        </p:nvPicPr>
        <p:blipFill>
          <a:blip r:embed="rId8"/>
          <a:stretch>
            <a:fillRect/>
          </a:stretch>
        </p:blipFill>
        <p:spPr>
          <a:xfrm>
            <a:off x="1187450" y="5918835"/>
            <a:ext cx="5514975" cy="367665"/>
          </a:xfrm>
          <a:prstGeom prst="rect">
            <a:avLst/>
          </a:prstGeom>
        </p:spPr>
      </p:pic>
      <p:sp>
        <p:nvSpPr>
          <p:cNvPr id="9" name="文本框 8"/>
          <p:cNvSpPr txBox="1"/>
          <p:nvPr/>
        </p:nvSpPr>
        <p:spPr>
          <a:xfrm>
            <a:off x="1187450" y="5437505"/>
            <a:ext cx="7771765" cy="368300"/>
          </a:xfrm>
          <a:prstGeom prst="rect">
            <a:avLst/>
          </a:prstGeom>
          <a:noFill/>
        </p:spPr>
        <p:txBody>
          <a:bodyPr wrap="none" rtlCol="0">
            <a:spAutoFit/>
          </a:bodyPr>
          <a:lstStyle/>
          <a:p>
            <a:r>
              <a:rPr lang="zh-CN" altLang="en-US"/>
              <a:t>此时</a:t>
            </a:r>
            <a:r>
              <a:rPr lang="en-US" altLang="zh-CN"/>
              <a:t>fc_proj</a:t>
            </a:r>
            <a:r>
              <a:rPr lang="zh-CN" altLang="en-US"/>
              <a:t>的尺寸为</a:t>
            </a:r>
            <a:r>
              <a:rPr lang="en-US" altLang="zh-CN"/>
              <a:t>num_classes*feature_size</a:t>
            </a:r>
            <a:r>
              <a:rPr lang="zh-CN" altLang="en-US"/>
              <a:t>，直接送入</a:t>
            </a:r>
            <a:r>
              <a:rPr lang="en-US" altLang="zh-CN"/>
              <a:t>pcl_loss</a:t>
            </a:r>
            <a:r>
              <a:rPr lang="zh-CN" altLang="en-US"/>
              <a:t>进行计算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287020" y="1619250"/>
            <a:ext cx="4104005" cy="1443355"/>
          </a:xfrm>
          <a:prstGeom prst="rect">
            <a:avLst/>
          </a:prstGeom>
        </p:spPr>
      </p:pic>
      <p:pic>
        <p:nvPicPr>
          <p:cNvPr id="4" name="图片 3"/>
          <p:cNvPicPr>
            <a:picLocks noChangeAspect="1"/>
          </p:cNvPicPr>
          <p:nvPr/>
        </p:nvPicPr>
        <p:blipFill>
          <a:blip r:embed="rId6"/>
          <a:stretch>
            <a:fillRect/>
          </a:stretch>
        </p:blipFill>
        <p:spPr>
          <a:xfrm>
            <a:off x="4744085" y="1207770"/>
            <a:ext cx="7112635" cy="5354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711200" y="1402715"/>
            <a:ext cx="9519285" cy="714375"/>
          </a:xfrm>
          <a:prstGeom prst="rect">
            <a:avLst/>
          </a:prstGeom>
        </p:spPr>
      </p:pic>
      <p:sp>
        <p:nvSpPr>
          <p:cNvPr id="6" name="文本框 5"/>
          <p:cNvSpPr txBox="1"/>
          <p:nvPr/>
        </p:nvSpPr>
        <p:spPr>
          <a:xfrm>
            <a:off x="997585" y="2292985"/>
            <a:ext cx="1926590" cy="922020"/>
          </a:xfrm>
          <a:prstGeom prst="rect">
            <a:avLst/>
          </a:prstGeom>
          <a:noFill/>
        </p:spPr>
        <p:txBody>
          <a:bodyPr wrap="none" rtlCol="0">
            <a:spAutoFit/>
          </a:bodyPr>
          <a:lstStyle/>
          <a:p>
            <a:r>
              <a:rPr lang="en-US" altLang="zh-CN"/>
              <a:t>feature:  256*128</a:t>
            </a:r>
          </a:p>
          <a:p>
            <a:r>
              <a:rPr lang="en-US" altLang="zh-CN"/>
              <a:t>proxy:    10*128</a:t>
            </a:r>
          </a:p>
          <a:p>
            <a:r>
              <a:rPr lang="en-US" altLang="zh-CN"/>
              <a:t>pred:      256*10</a:t>
            </a:r>
          </a:p>
        </p:txBody>
      </p:sp>
      <p:pic>
        <p:nvPicPr>
          <p:cNvPr id="8" name="图片 7"/>
          <p:cNvPicPr>
            <a:picLocks noChangeAspect="1"/>
          </p:cNvPicPr>
          <p:nvPr/>
        </p:nvPicPr>
        <p:blipFill>
          <a:blip r:embed="rId6"/>
          <a:stretch>
            <a:fillRect/>
          </a:stretch>
        </p:blipFill>
        <p:spPr>
          <a:xfrm>
            <a:off x="711200" y="3286760"/>
            <a:ext cx="10527665" cy="1268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5" name="文本框 4"/>
          <p:cNvSpPr txBox="1"/>
          <p:nvPr/>
        </p:nvSpPr>
        <p:spPr>
          <a:xfrm>
            <a:off x="798195" y="2500630"/>
            <a:ext cx="7569200" cy="3415030"/>
          </a:xfrm>
          <a:prstGeom prst="rect">
            <a:avLst/>
          </a:prstGeom>
          <a:noFill/>
        </p:spPr>
        <p:txBody>
          <a:bodyPr wrap="none" rtlCol="0">
            <a:spAutoFit/>
          </a:bodyPr>
          <a:lstStyle/>
          <a:p>
            <a:pPr algn="l">
              <a:lnSpc>
                <a:spcPct val="150000"/>
              </a:lnSpc>
            </a:pPr>
            <a:r>
              <a:rPr lang="en-US" altLang="zh-CN" dirty="0"/>
              <a:t>feature: N*128</a:t>
            </a:r>
            <a:r>
              <a:rPr lang="zh-CN" altLang="en-US" dirty="0"/>
              <a:t>的</a:t>
            </a:r>
            <a:r>
              <a:rPr lang="en-US" altLang="zh-CN" dirty="0"/>
              <a:t>feature</a:t>
            </a:r>
            <a:r>
              <a:rPr lang="zh-CN" altLang="en-US" dirty="0"/>
              <a:t>与自身转置矩阵相乘，得到</a:t>
            </a:r>
            <a:r>
              <a:rPr lang="en-US" altLang="zh-CN" dirty="0"/>
              <a:t>N*N</a:t>
            </a:r>
            <a:r>
              <a:rPr lang="zh-CN" altLang="en-US" dirty="0"/>
              <a:t>的自相似性矩阵，</a:t>
            </a:r>
          </a:p>
          <a:p>
            <a:pPr algn="l">
              <a:lnSpc>
                <a:spcPct val="150000"/>
              </a:lnSpc>
            </a:pPr>
            <a:r>
              <a:rPr lang="zh-CN" altLang="en-US" dirty="0"/>
              <a:t>其中 (i, j) 位置的元素表示第 i 个样本与第 j 个样本的相似性。</a:t>
            </a:r>
          </a:p>
          <a:p>
            <a:pPr algn="l">
              <a:lnSpc>
                <a:spcPct val="150000"/>
              </a:lnSpc>
            </a:pPr>
            <a:endParaRPr lang="zh-CN" altLang="en-US" dirty="0"/>
          </a:p>
          <a:p>
            <a:pPr algn="l">
              <a:lnSpc>
                <a:spcPct val="150000"/>
              </a:lnSpc>
            </a:pPr>
            <a:r>
              <a:rPr lang="en-US" altLang="zh-CN" dirty="0" err="1"/>
              <a:t>label_matrix</a:t>
            </a:r>
            <a:r>
              <a:rPr lang="en-US" altLang="zh-CN" dirty="0"/>
              <a:t>: </a:t>
            </a:r>
            <a:r>
              <a:rPr lang="en-US" altLang="zh-CN" dirty="0" err="1"/>
              <a:t>label_matrix</a:t>
            </a:r>
            <a:r>
              <a:rPr lang="en-US" altLang="zh-CN" dirty="0"/>
              <a:t> </a:t>
            </a:r>
            <a:r>
              <a:rPr lang="en-US" altLang="zh-CN" dirty="0" err="1"/>
              <a:t>是一个</a:t>
            </a:r>
            <a:r>
              <a:rPr lang="en-US" altLang="zh-CN" dirty="0"/>
              <a:t> (N, N) </a:t>
            </a:r>
            <a:r>
              <a:rPr lang="en-US" altLang="zh-CN" dirty="0" err="1"/>
              <a:t>的布尔类型矩阵</a:t>
            </a:r>
            <a:r>
              <a:rPr lang="en-US" altLang="zh-CN" dirty="0"/>
              <a:t>，</a:t>
            </a:r>
          </a:p>
          <a:p>
            <a:pPr algn="l">
              <a:lnSpc>
                <a:spcPct val="150000"/>
              </a:lnSpc>
            </a:pPr>
            <a:r>
              <a:rPr lang="en-US" altLang="zh-CN" dirty="0" err="1"/>
              <a:t>用于表示目标张量中不同位置的元素是否相等</a:t>
            </a:r>
            <a:r>
              <a:rPr lang="en-US" altLang="zh-CN" dirty="0"/>
              <a:t>,</a:t>
            </a:r>
          </a:p>
          <a:p>
            <a:pPr algn="l">
              <a:lnSpc>
                <a:spcPct val="150000"/>
              </a:lnSpc>
            </a:pPr>
            <a:r>
              <a:rPr lang="en-US" altLang="zh-CN" dirty="0" err="1"/>
              <a:t>其中</a:t>
            </a:r>
            <a:r>
              <a:rPr lang="en-US" altLang="zh-CN" dirty="0"/>
              <a:t> </a:t>
            </a:r>
            <a:r>
              <a:rPr lang="en-US" altLang="zh-CN" dirty="0" err="1"/>
              <a:t>label_matrix</a:t>
            </a:r>
            <a:r>
              <a:rPr lang="en-US" altLang="zh-CN" dirty="0"/>
              <a:t>[</a:t>
            </a:r>
            <a:r>
              <a:rPr lang="en-US" altLang="zh-CN" dirty="0" err="1"/>
              <a:t>i</a:t>
            </a:r>
            <a:r>
              <a:rPr lang="en-US" altLang="zh-CN" dirty="0"/>
              <a:t>, j] </a:t>
            </a:r>
            <a:r>
              <a:rPr lang="en-US" altLang="zh-CN" dirty="0" err="1"/>
              <a:t>表示目标张量中第</a:t>
            </a:r>
            <a:r>
              <a:rPr lang="en-US" altLang="zh-CN" dirty="0"/>
              <a:t> </a:t>
            </a:r>
            <a:r>
              <a:rPr lang="en-US" altLang="zh-CN" dirty="0" err="1"/>
              <a:t>i</a:t>
            </a:r>
            <a:r>
              <a:rPr lang="en-US" altLang="zh-CN" dirty="0"/>
              <a:t> </a:t>
            </a:r>
            <a:r>
              <a:rPr lang="en-US" altLang="zh-CN" dirty="0" err="1"/>
              <a:t>个元素与第</a:t>
            </a:r>
            <a:r>
              <a:rPr lang="en-US" altLang="zh-CN" dirty="0"/>
              <a:t> j </a:t>
            </a:r>
            <a:r>
              <a:rPr lang="en-US" altLang="zh-CN" dirty="0" err="1"/>
              <a:t>个元素是否相等</a:t>
            </a:r>
            <a:r>
              <a:rPr lang="en-US" altLang="zh-CN" dirty="0"/>
              <a:t>。</a:t>
            </a:r>
          </a:p>
          <a:p>
            <a:pPr algn="l">
              <a:lnSpc>
                <a:spcPct val="150000"/>
              </a:lnSpc>
            </a:pPr>
            <a:endParaRPr lang="en-US" altLang="zh-CN" dirty="0"/>
          </a:p>
          <a:p>
            <a:pPr algn="l">
              <a:lnSpc>
                <a:spcPct val="150000"/>
              </a:lnSpc>
            </a:pPr>
            <a:r>
              <a:rPr lang="en-US" altLang="zh-CN" dirty="0" err="1"/>
              <a:t>index_matrix</a:t>
            </a:r>
            <a:r>
              <a:rPr lang="en-US" altLang="zh-CN" dirty="0"/>
              <a:t>: </a:t>
            </a:r>
            <a:r>
              <a:rPr lang="zh-CN" altLang="en-US" dirty="0"/>
              <a:t>形状为</a:t>
            </a:r>
            <a:r>
              <a:rPr lang="en-US" altLang="zh-CN" dirty="0"/>
              <a:t>N*N</a:t>
            </a:r>
            <a:r>
              <a:rPr lang="zh-CN" altLang="en-US" dirty="0"/>
              <a:t>，对角线为</a:t>
            </a:r>
            <a:r>
              <a:rPr lang="en-US" altLang="zh-CN" dirty="0"/>
              <a:t>1</a:t>
            </a:r>
          </a:p>
        </p:txBody>
      </p:sp>
      <p:pic>
        <p:nvPicPr>
          <p:cNvPr id="6" name="图片 5"/>
          <p:cNvPicPr>
            <a:picLocks noChangeAspect="1"/>
          </p:cNvPicPr>
          <p:nvPr/>
        </p:nvPicPr>
        <p:blipFill>
          <a:blip r:embed="rId5"/>
          <a:stretch>
            <a:fillRect/>
          </a:stretch>
        </p:blipFill>
        <p:spPr>
          <a:xfrm>
            <a:off x="736818" y="903032"/>
            <a:ext cx="9044940" cy="1332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436880" y="1058545"/>
            <a:ext cx="8449310" cy="951865"/>
          </a:xfrm>
          <a:prstGeom prst="rect">
            <a:avLst/>
          </a:prstGeom>
        </p:spPr>
      </p:pic>
      <p:sp>
        <p:nvSpPr>
          <p:cNvPr id="4" name="文本框 3"/>
          <p:cNvSpPr txBox="1"/>
          <p:nvPr/>
        </p:nvSpPr>
        <p:spPr>
          <a:xfrm>
            <a:off x="671195" y="2010410"/>
            <a:ext cx="6753860" cy="368300"/>
          </a:xfrm>
          <a:prstGeom prst="rect">
            <a:avLst/>
          </a:prstGeom>
          <a:noFill/>
        </p:spPr>
        <p:txBody>
          <a:bodyPr wrap="none" rtlCol="0">
            <a:spAutoFit/>
          </a:bodyPr>
          <a:lstStyle/>
          <a:p>
            <a:r>
              <a:rPr lang="zh-CN" altLang="en-US"/>
              <a:t>用自相似矩阵</a:t>
            </a:r>
            <a:r>
              <a:rPr lang="en-US" altLang="zh-CN"/>
              <a:t>feature</a:t>
            </a:r>
            <a:r>
              <a:rPr lang="zh-CN" altLang="en-US"/>
              <a:t>点乘负样本对矩阵，并对</a:t>
            </a:r>
            <a:r>
              <a:rPr lang="en-US" altLang="zh-CN"/>
              <a:t>&lt;1e-6</a:t>
            </a:r>
            <a:r>
              <a:rPr lang="zh-CN" altLang="en-US"/>
              <a:t>的值取负无穷</a:t>
            </a:r>
          </a:p>
        </p:txBody>
      </p:sp>
      <p:pic>
        <p:nvPicPr>
          <p:cNvPr id="5" name="图片 4"/>
          <p:cNvPicPr>
            <a:picLocks noChangeAspect="1"/>
          </p:cNvPicPr>
          <p:nvPr/>
        </p:nvPicPr>
        <p:blipFill>
          <a:blip r:embed="rId6"/>
          <a:stretch>
            <a:fillRect/>
          </a:stretch>
        </p:blipFill>
        <p:spPr>
          <a:xfrm>
            <a:off x="671195" y="2733040"/>
            <a:ext cx="7036435" cy="962660"/>
          </a:xfrm>
          <a:prstGeom prst="rect">
            <a:avLst/>
          </a:prstGeom>
        </p:spPr>
      </p:pic>
      <p:sp>
        <p:nvSpPr>
          <p:cNvPr id="6" name="文本框 5"/>
          <p:cNvSpPr txBox="1"/>
          <p:nvPr/>
        </p:nvSpPr>
        <p:spPr>
          <a:xfrm>
            <a:off x="537845" y="3983355"/>
            <a:ext cx="8998585" cy="368300"/>
          </a:xfrm>
          <a:prstGeom prst="rect">
            <a:avLst/>
          </a:prstGeom>
          <a:noFill/>
        </p:spPr>
        <p:txBody>
          <a:bodyPr wrap="none" rtlCol="0">
            <a:spAutoFit/>
          </a:bodyPr>
          <a:lstStyle/>
          <a:p>
            <a:r>
              <a:rPr lang="zh-CN" altLang="en-US"/>
              <a:t>将</a:t>
            </a:r>
            <a:r>
              <a:rPr lang="en-US" altLang="zh-CN"/>
              <a:t>pred cat</a:t>
            </a:r>
            <a:r>
              <a:rPr lang="zh-CN" altLang="en-US"/>
              <a:t>到</a:t>
            </a:r>
            <a:r>
              <a:rPr lang="en-US" altLang="zh-CN"/>
              <a:t>feature</a:t>
            </a:r>
            <a:r>
              <a:rPr lang="zh-CN" altLang="en-US"/>
              <a:t>矩阵的第一列，乘上</a:t>
            </a:r>
            <a:r>
              <a:rPr lang="en-US" altLang="zh-CN"/>
              <a:t>scale factor</a:t>
            </a:r>
            <a:r>
              <a:rPr lang="zh-CN" altLang="en-US"/>
              <a:t>后经过</a:t>
            </a:r>
            <a:r>
              <a:rPr lang="en-US" altLang="zh-CN"/>
              <a:t>log_softmax</a:t>
            </a:r>
            <a:r>
              <a:rPr lang="zh-CN" altLang="en-US"/>
              <a:t>，最后算</a:t>
            </a:r>
            <a:r>
              <a:rPr lang="en-US" altLang="zh-CN"/>
              <a:t>nll loss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a:extLst>
              <a:ext uri="{FF2B5EF4-FFF2-40B4-BE49-F238E27FC236}">
                <a16:creationId xmlns:a16="http://schemas.microsoft.com/office/drawing/2014/main" id="{BE475168-387A-50BB-4869-4A2C606AC26D}"/>
              </a:ext>
            </a:extLst>
          </p:cNvPr>
          <p:cNvPicPr>
            <a:picLocks noChangeAspect="1"/>
          </p:cNvPicPr>
          <p:nvPr/>
        </p:nvPicPr>
        <p:blipFill>
          <a:blip r:embed="rId5"/>
          <a:stretch>
            <a:fillRect/>
          </a:stretch>
        </p:blipFill>
        <p:spPr>
          <a:xfrm>
            <a:off x="959231" y="1336506"/>
            <a:ext cx="8838399" cy="3834583"/>
          </a:xfrm>
          <a:prstGeom prst="rect">
            <a:avLst/>
          </a:prstGeom>
        </p:spPr>
      </p:pic>
    </p:spTree>
    <p:extLst>
      <p:ext uri="{BB962C8B-B14F-4D97-AF65-F5344CB8AC3E}">
        <p14:creationId xmlns:p14="http://schemas.microsoft.com/office/powerpoint/2010/main" val="2024973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600075" y="51136"/>
            <a:ext cx="4064000" cy="707886"/>
          </a:xfrm>
          <a:prstGeom prst="rect">
            <a:avLst/>
          </a:prstGeom>
          <a:noFill/>
        </p:spPr>
        <p:txBody>
          <a:bodyPr wrap="square" rtlCol="0">
            <a:spAutoFit/>
          </a:bodyPr>
          <a:lstStyle/>
          <a:p>
            <a:r>
              <a:rPr lang="zh-CN" altLang="en-US" sz="4000" dirty="0"/>
              <a:t>结果</a:t>
            </a:r>
          </a:p>
        </p:txBody>
      </p:sp>
      <p:pic>
        <p:nvPicPr>
          <p:cNvPr id="9" name="图片 8"/>
          <p:cNvPicPr>
            <a:picLocks noChangeAspect="1"/>
          </p:cNvPicPr>
          <p:nvPr/>
        </p:nvPicPr>
        <p:blipFill>
          <a:blip r:embed="rId5"/>
          <a:stretch>
            <a:fillRect/>
          </a:stretch>
        </p:blipFill>
        <p:spPr>
          <a:xfrm>
            <a:off x="600075" y="872505"/>
            <a:ext cx="5238750" cy="5953125"/>
          </a:xfrm>
          <a:prstGeom prst="rect">
            <a:avLst/>
          </a:prstGeom>
        </p:spPr>
      </p:pic>
      <p:pic>
        <p:nvPicPr>
          <p:cNvPr id="13" name="图片 12"/>
          <p:cNvPicPr>
            <a:picLocks noChangeAspect="1"/>
          </p:cNvPicPr>
          <p:nvPr/>
        </p:nvPicPr>
        <p:blipFill>
          <a:blip r:embed="rId6"/>
          <a:stretch>
            <a:fillRect/>
          </a:stretch>
        </p:blipFill>
        <p:spPr>
          <a:xfrm>
            <a:off x="6210300" y="1030700"/>
            <a:ext cx="5381625" cy="5295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367840" y="1058620"/>
            <a:ext cx="5619750" cy="4010025"/>
          </a:xfrm>
          <a:prstGeom prst="rect">
            <a:avLst/>
          </a:prstGeom>
        </p:spPr>
      </p:pic>
      <p:pic>
        <p:nvPicPr>
          <p:cNvPr id="6" name="图片 5"/>
          <p:cNvPicPr>
            <a:picLocks noChangeAspect="1"/>
          </p:cNvPicPr>
          <p:nvPr/>
        </p:nvPicPr>
        <p:blipFill>
          <a:blip r:embed="rId6"/>
          <a:stretch>
            <a:fillRect/>
          </a:stretch>
        </p:blipFill>
        <p:spPr>
          <a:xfrm>
            <a:off x="6014400" y="956618"/>
            <a:ext cx="5876925" cy="5095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367840" y="160639"/>
            <a:ext cx="4064000" cy="584775"/>
          </a:xfrm>
          <a:prstGeom prst="rect">
            <a:avLst/>
          </a:prstGeom>
          <a:noFill/>
        </p:spPr>
        <p:txBody>
          <a:bodyPr wrap="square" rtlCol="0">
            <a:spAutoFit/>
          </a:bodyPr>
          <a:lstStyle/>
          <a:p>
            <a:r>
              <a:rPr lang="zh-CN" altLang="en-US" sz="3200" b="1" dirty="0">
                <a:latin typeface="+mn-ea"/>
              </a:rPr>
              <a:t>域泛化背景</a:t>
            </a:r>
          </a:p>
        </p:txBody>
      </p:sp>
      <p:pic>
        <p:nvPicPr>
          <p:cNvPr id="3" name="图片 2">
            <a:extLst>
              <a:ext uri="{FF2B5EF4-FFF2-40B4-BE49-F238E27FC236}">
                <a16:creationId xmlns:a16="http://schemas.microsoft.com/office/drawing/2014/main" id="{8902246D-76A2-B506-30A7-351FAD4A4B8F}"/>
              </a:ext>
            </a:extLst>
          </p:cNvPr>
          <p:cNvPicPr>
            <a:picLocks noChangeAspect="1"/>
          </p:cNvPicPr>
          <p:nvPr/>
        </p:nvPicPr>
        <p:blipFill>
          <a:blip r:embed="rId5"/>
          <a:stretch>
            <a:fillRect/>
          </a:stretch>
        </p:blipFill>
        <p:spPr>
          <a:xfrm>
            <a:off x="3219450" y="872505"/>
            <a:ext cx="4491991" cy="4465332"/>
          </a:xfrm>
          <a:prstGeom prst="rect">
            <a:avLst/>
          </a:prstGeom>
        </p:spPr>
      </p:pic>
      <p:sp>
        <p:nvSpPr>
          <p:cNvPr id="8" name="object 63">
            <a:extLst>
              <a:ext uri="{FF2B5EF4-FFF2-40B4-BE49-F238E27FC236}">
                <a16:creationId xmlns:a16="http://schemas.microsoft.com/office/drawing/2014/main" id="{71430024-6719-AD82-8216-102276DAC11E}"/>
              </a:ext>
            </a:extLst>
          </p:cNvPr>
          <p:cNvSpPr txBox="1"/>
          <p:nvPr/>
        </p:nvSpPr>
        <p:spPr>
          <a:xfrm>
            <a:off x="1602828" y="5518808"/>
            <a:ext cx="8986344" cy="961161"/>
          </a:xfrm>
          <a:prstGeom prst="rect">
            <a:avLst/>
          </a:prstGeom>
        </p:spPr>
        <p:txBody>
          <a:bodyPr vert="horz" wrap="square" lIns="0" tIns="12065" rIns="0" bIns="0" rtlCol="0">
            <a:spAutoFit/>
          </a:bodyPr>
          <a:lstStyle>
            <a:defPPr>
              <a:defRPr kern="0"/>
            </a:defPPr>
          </a:lstStyle>
          <a:p>
            <a:pPr marL="170180" marR="30480" indent="-132715">
              <a:lnSpc>
                <a:spcPct val="100000"/>
              </a:lnSpc>
              <a:spcBef>
                <a:spcPts val="95"/>
              </a:spcBef>
              <a:buClr>
                <a:srgbClr val="C59321"/>
              </a:buClr>
              <a:buFont typeface="Verdana"/>
              <a:buChar char="•"/>
              <a:tabLst>
                <a:tab pos="170180" algn="l"/>
              </a:tabLst>
            </a:pPr>
            <a:r>
              <a:rPr lang="zh-CN" altLang="en-US" sz="2000" spc="125" dirty="0">
                <a:latin typeface="Cambria"/>
                <a:cs typeface="Cambria"/>
              </a:rPr>
              <a:t>域泛化试图在多个源域上训练，使得模型能够泛化到未见的目标域</a:t>
            </a:r>
            <a:endParaRPr lang="en-US" sz="2000" spc="70" dirty="0">
              <a:latin typeface="Cambria"/>
              <a:cs typeface="Cambria"/>
            </a:endParaRPr>
          </a:p>
          <a:p>
            <a:pPr marL="170180" marR="30480" indent="-132715">
              <a:spcBef>
                <a:spcPts val="95"/>
              </a:spcBef>
              <a:buClr>
                <a:srgbClr val="C59321"/>
              </a:buClr>
              <a:buFont typeface="Verdana"/>
              <a:buChar char="•"/>
              <a:tabLst>
                <a:tab pos="170180" algn="l"/>
              </a:tabLst>
            </a:pPr>
            <a:r>
              <a:rPr lang="zh-CN" altLang="en-US" sz="2000" dirty="0">
                <a:latin typeface="Cambria"/>
                <a:cs typeface="Cambria"/>
              </a:rPr>
              <a:t>对比学习是一种很有效的方法，但用在域泛化上效果不好</a:t>
            </a:r>
            <a:endParaRPr lang="en-US" sz="2000" dirty="0">
              <a:latin typeface="Cambria"/>
              <a:cs typeface="Cambria"/>
            </a:endParaRPr>
          </a:p>
          <a:p>
            <a:pPr marL="170180" marR="30480" indent="-132715">
              <a:spcBef>
                <a:spcPts val="95"/>
              </a:spcBef>
              <a:buClr>
                <a:srgbClr val="C59321"/>
              </a:buClr>
              <a:buFont typeface="Verdana"/>
              <a:buChar char="•"/>
              <a:tabLst>
                <a:tab pos="170180" algn="l"/>
              </a:tabLst>
            </a:pPr>
            <a:r>
              <a:rPr lang="zh-CN" altLang="en-US" sz="2000" dirty="0">
                <a:latin typeface="Cambria"/>
                <a:cs typeface="Cambria"/>
              </a:rPr>
              <a:t>作者试图提出基于代理的对比学习方法来解决这个问题</a:t>
            </a:r>
            <a:endParaRPr sz="2000" dirty="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525298" y="185064"/>
            <a:ext cx="4064000" cy="523220"/>
          </a:xfrm>
          <a:prstGeom prst="rect">
            <a:avLst/>
          </a:prstGeom>
          <a:noFill/>
        </p:spPr>
        <p:txBody>
          <a:bodyPr wrap="square" rtlCol="0">
            <a:spAutoFit/>
          </a:bodyPr>
          <a:lstStyle/>
          <a:p>
            <a:r>
              <a:rPr lang="zh-CN" altLang="en-US" sz="2800" dirty="0"/>
              <a:t>两种</a:t>
            </a:r>
            <a:r>
              <a:rPr lang="en-US" altLang="zh-CN" sz="2800" dirty="0"/>
              <a:t>loss</a:t>
            </a:r>
            <a:r>
              <a:rPr lang="zh-CN" altLang="en-US" sz="2800" dirty="0"/>
              <a:t>的比较</a:t>
            </a:r>
          </a:p>
        </p:txBody>
      </p:sp>
      <p:pic>
        <p:nvPicPr>
          <p:cNvPr id="79" name="图片 78">
            <a:extLst>
              <a:ext uri="{FF2B5EF4-FFF2-40B4-BE49-F238E27FC236}">
                <a16:creationId xmlns:a16="http://schemas.microsoft.com/office/drawing/2014/main" id="{543CB56E-1A8F-EE50-E511-2A9A4B28659B}"/>
              </a:ext>
            </a:extLst>
          </p:cNvPr>
          <p:cNvPicPr>
            <a:picLocks noChangeAspect="1"/>
          </p:cNvPicPr>
          <p:nvPr/>
        </p:nvPicPr>
        <p:blipFill>
          <a:blip r:embed="rId5"/>
          <a:stretch>
            <a:fillRect/>
          </a:stretch>
        </p:blipFill>
        <p:spPr>
          <a:xfrm>
            <a:off x="1187450" y="895070"/>
            <a:ext cx="8016891" cy="4212958"/>
          </a:xfrm>
          <a:prstGeom prst="rect">
            <a:avLst/>
          </a:prstGeom>
        </p:spPr>
      </p:pic>
      <p:sp>
        <p:nvSpPr>
          <p:cNvPr id="80" name="object 76">
            <a:extLst>
              <a:ext uri="{FF2B5EF4-FFF2-40B4-BE49-F238E27FC236}">
                <a16:creationId xmlns:a16="http://schemas.microsoft.com/office/drawing/2014/main" id="{89AE728A-107C-E418-6B81-488293311223}"/>
              </a:ext>
            </a:extLst>
          </p:cNvPr>
          <p:cNvSpPr txBox="1"/>
          <p:nvPr/>
        </p:nvSpPr>
        <p:spPr>
          <a:xfrm>
            <a:off x="1542546" y="5481600"/>
            <a:ext cx="5756888" cy="904735"/>
          </a:xfrm>
          <a:prstGeom prst="rect">
            <a:avLst/>
          </a:prstGeom>
        </p:spPr>
        <p:txBody>
          <a:bodyPr vert="horz" wrap="square" lIns="0" tIns="88265" rIns="0" bIns="0" rtlCol="0">
            <a:spAutoFit/>
          </a:bodyPr>
          <a:lstStyle>
            <a:defPPr>
              <a:defRPr kern="0"/>
            </a:defPPr>
          </a:lstStyle>
          <a:p>
            <a:pPr marL="170180" indent="-132080">
              <a:lnSpc>
                <a:spcPct val="100000"/>
              </a:lnSpc>
              <a:spcBef>
                <a:spcPts val="695"/>
              </a:spcBef>
              <a:buClr>
                <a:srgbClr val="C59321"/>
              </a:buClr>
              <a:buFont typeface="Verdana"/>
              <a:buChar char="•"/>
              <a:tabLst>
                <a:tab pos="170180" algn="l"/>
              </a:tabLst>
            </a:pPr>
            <a:r>
              <a:rPr sz="2400" dirty="0">
                <a:solidFill>
                  <a:srgbClr val="F36A12"/>
                </a:solidFill>
                <a:latin typeface="Cambria"/>
                <a:cs typeface="Cambria"/>
              </a:rPr>
              <a:t>Contrastive</a:t>
            </a:r>
            <a:r>
              <a:rPr sz="2400" spc="114" dirty="0">
                <a:solidFill>
                  <a:srgbClr val="F36A12"/>
                </a:solidFill>
                <a:latin typeface="Cambria"/>
                <a:cs typeface="Cambria"/>
              </a:rPr>
              <a:t> </a:t>
            </a:r>
            <a:r>
              <a:rPr sz="2400" dirty="0">
                <a:solidFill>
                  <a:srgbClr val="F36A12"/>
                </a:solidFill>
                <a:latin typeface="Cambria"/>
                <a:cs typeface="Cambria"/>
              </a:rPr>
              <a:t>loss</a:t>
            </a:r>
            <a:r>
              <a:rPr sz="2400" dirty="0">
                <a:latin typeface="Cambria"/>
                <a:cs typeface="Cambria"/>
              </a:rPr>
              <a:t>:</a:t>
            </a:r>
            <a:r>
              <a:rPr sz="2400" spc="200" dirty="0">
                <a:latin typeface="Cambria"/>
                <a:cs typeface="Cambria"/>
              </a:rPr>
              <a:t> </a:t>
            </a:r>
            <a:r>
              <a:rPr sz="2400" dirty="0">
                <a:latin typeface="Cambria"/>
                <a:cs typeface="Cambria"/>
              </a:rPr>
              <a:t>sample-to-sample</a:t>
            </a:r>
            <a:r>
              <a:rPr sz="2400" spc="120" dirty="0">
                <a:latin typeface="Cambria"/>
                <a:cs typeface="Cambria"/>
              </a:rPr>
              <a:t> </a:t>
            </a:r>
            <a:r>
              <a:rPr sz="2400" spc="-10" dirty="0">
                <a:latin typeface="Cambria"/>
                <a:cs typeface="Cambria"/>
              </a:rPr>
              <a:t>pairs</a:t>
            </a:r>
            <a:endParaRPr sz="2400" dirty="0">
              <a:latin typeface="Cambria"/>
              <a:cs typeface="Cambria"/>
            </a:endParaRPr>
          </a:p>
          <a:p>
            <a:pPr marL="170180" indent="-132080">
              <a:lnSpc>
                <a:spcPct val="100000"/>
              </a:lnSpc>
              <a:spcBef>
                <a:spcPts val="590"/>
              </a:spcBef>
              <a:buClr>
                <a:srgbClr val="C59321"/>
              </a:buClr>
              <a:buFont typeface="Verdana"/>
              <a:buChar char="•"/>
              <a:tabLst>
                <a:tab pos="170180" algn="l"/>
              </a:tabLst>
            </a:pPr>
            <a:r>
              <a:rPr sz="2400" dirty="0">
                <a:solidFill>
                  <a:srgbClr val="006EBE"/>
                </a:solidFill>
                <a:latin typeface="Cambria"/>
                <a:cs typeface="Cambria"/>
              </a:rPr>
              <a:t>Proxy</a:t>
            </a:r>
            <a:r>
              <a:rPr sz="2400" spc="105" dirty="0">
                <a:solidFill>
                  <a:srgbClr val="006EBE"/>
                </a:solidFill>
                <a:latin typeface="Cambria"/>
                <a:cs typeface="Cambria"/>
              </a:rPr>
              <a:t> </a:t>
            </a:r>
            <a:r>
              <a:rPr sz="2400" dirty="0">
                <a:solidFill>
                  <a:srgbClr val="006EBE"/>
                </a:solidFill>
                <a:latin typeface="Cambria"/>
                <a:cs typeface="Cambria"/>
              </a:rPr>
              <a:t>loss</a:t>
            </a:r>
            <a:r>
              <a:rPr sz="2400" dirty="0">
                <a:latin typeface="Cambria"/>
                <a:cs typeface="Cambria"/>
              </a:rPr>
              <a:t>:</a:t>
            </a:r>
            <a:r>
              <a:rPr sz="2400" spc="185" dirty="0">
                <a:latin typeface="Cambria"/>
                <a:cs typeface="Cambria"/>
              </a:rPr>
              <a:t> </a:t>
            </a:r>
            <a:r>
              <a:rPr sz="2400" dirty="0">
                <a:latin typeface="Cambria"/>
                <a:cs typeface="Cambria"/>
              </a:rPr>
              <a:t>proxy-to-sample</a:t>
            </a:r>
            <a:r>
              <a:rPr sz="2400" spc="105" dirty="0">
                <a:latin typeface="Cambria"/>
                <a:cs typeface="Cambria"/>
              </a:rPr>
              <a:t> </a:t>
            </a:r>
            <a:r>
              <a:rPr sz="2400" spc="-10" dirty="0">
                <a:latin typeface="Cambria"/>
                <a:cs typeface="Cambria"/>
              </a:rPr>
              <a:t>pairs</a:t>
            </a:r>
            <a:endParaRPr sz="2400" dirty="0">
              <a:latin typeface="Cambria"/>
              <a:cs typeface="Cambria"/>
            </a:endParaRPr>
          </a:p>
        </p:txBody>
      </p:sp>
    </p:spTree>
    <p:extLst>
      <p:ext uri="{BB962C8B-B14F-4D97-AF65-F5344CB8AC3E}">
        <p14:creationId xmlns:p14="http://schemas.microsoft.com/office/powerpoint/2010/main" val="76281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9" name="图片 8">
            <a:extLst>
              <a:ext uri="{FF2B5EF4-FFF2-40B4-BE49-F238E27FC236}">
                <a16:creationId xmlns:a16="http://schemas.microsoft.com/office/drawing/2014/main" id="{076FF5B0-742B-9B9A-65A5-862BC66050AF}"/>
              </a:ext>
            </a:extLst>
          </p:cNvPr>
          <p:cNvPicPr>
            <a:picLocks noChangeAspect="1"/>
          </p:cNvPicPr>
          <p:nvPr/>
        </p:nvPicPr>
        <p:blipFill>
          <a:blip r:embed="rId5"/>
          <a:stretch>
            <a:fillRect/>
          </a:stretch>
        </p:blipFill>
        <p:spPr>
          <a:xfrm>
            <a:off x="799750" y="1765739"/>
            <a:ext cx="10624980" cy="1879804"/>
          </a:xfrm>
          <a:prstGeom prst="rect">
            <a:avLst/>
          </a:prstGeom>
        </p:spPr>
      </p:pic>
      <p:sp>
        <p:nvSpPr>
          <p:cNvPr id="10" name="object 3">
            <a:extLst>
              <a:ext uri="{FF2B5EF4-FFF2-40B4-BE49-F238E27FC236}">
                <a16:creationId xmlns:a16="http://schemas.microsoft.com/office/drawing/2014/main" id="{253AB718-C9E1-1FF7-3994-F6A805B9D3A9}"/>
              </a:ext>
            </a:extLst>
          </p:cNvPr>
          <p:cNvSpPr txBox="1"/>
          <p:nvPr/>
        </p:nvSpPr>
        <p:spPr>
          <a:xfrm>
            <a:off x="1995713" y="4601022"/>
            <a:ext cx="8441059" cy="904735"/>
          </a:xfrm>
          <a:prstGeom prst="rect">
            <a:avLst/>
          </a:prstGeom>
        </p:spPr>
        <p:txBody>
          <a:bodyPr vert="horz" wrap="square" lIns="0" tIns="88265" rIns="0" bIns="0" rtlCol="0">
            <a:spAutoFit/>
          </a:bodyPr>
          <a:lstStyle/>
          <a:p>
            <a:pPr marL="170180" indent="-132080">
              <a:lnSpc>
                <a:spcPct val="100000"/>
              </a:lnSpc>
              <a:spcBef>
                <a:spcPts val="695"/>
              </a:spcBef>
              <a:buClr>
                <a:srgbClr val="C59321"/>
              </a:buClr>
              <a:buFont typeface="Verdana"/>
              <a:buChar char="•"/>
              <a:tabLst>
                <a:tab pos="170180" algn="l"/>
              </a:tabLst>
            </a:pPr>
            <a:r>
              <a:rPr sz="2400" dirty="0">
                <a:solidFill>
                  <a:srgbClr val="F36A12"/>
                </a:solidFill>
                <a:latin typeface="Cambria"/>
                <a:cs typeface="Cambria"/>
              </a:rPr>
              <a:t>Pair-based</a:t>
            </a:r>
            <a:r>
              <a:rPr sz="2400" spc="85" dirty="0">
                <a:solidFill>
                  <a:srgbClr val="F36A12"/>
                </a:solidFill>
                <a:latin typeface="Cambria"/>
                <a:cs typeface="Cambria"/>
              </a:rPr>
              <a:t> </a:t>
            </a:r>
            <a:r>
              <a:rPr sz="2400" dirty="0">
                <a:solidFill>
                  <a:srgbClr val="F36A12"/>
                </a:solidFill>
                <a:latin typeface="Cambria"/>
                <a:cs typeface="Cambria"/>
              </a:rPr>
              <a:t>loss</a:t>
            </a:r>
            <a:r>
              <a:rPr sz="2400" dirty="0">
                <a:latin typeface="Cambria"/>
                <a:cs typeface="Cambria"/>
              </a:rPr>
              <a:t>:</a:t>
            </a:r>
            <a:r>
              <a:rPr sz="2400" spc="165" dirty="0">
                <a:latin typeface="Cambria"/>
                <a:cs typeface="Cambria"/>
              </a:rPr>
              <a:t> </a:t>
            </a:r>
            <a:r>
              <a:rPr sz="2400" dirty="0">
                <a:latin typeface="Cambria"/>
                <a:cs typeface="Cambria"/>
              </a:rPr>
              <a:t>rich</a:t>
            </a:r>
            <a:r>
              <a:rPr sz="2400" spc="90" dirty="0">
                <a:latin typeface="Cambria"/>
                <a:cs typeface="Cambria"/>
              </a:rPr>
              <a:t> </a:t>
            </a:r>
            <a:r>
              <a:rPr sz="2400" dirty="0">
                <a:latin typeface="Cambria"/>
                <a:cs typeface="Cambria"/>
              </a:rPr>
              <a:t>sample-to-sample</a:t>
            </a:r>
            <a:r>
              <a:rPr sz="2400" spc="90" dirty="0">
                <a:latin typeface="Cambria"/>
                <a:cs typeface="Cambria"/>
              </a:rPr>
              <a:t> </a:t>
            </a:r>
            <a:r>
              <a:rPr sz="2400" dirty="0">
                <a:latin typeface="Cambria"/>
                <a:cs typeface="Cambria"/>
              </a:rPr>
              <a:t>pairs,</a:t>
            </a:r>
            <a:r>
              <a:rPr sz="2400" spc="85" dirty="0">
                <a:latin typeface="Cambria"/>
                <a:cs typeface="Cambria"/>
              </a:rPr>
              <a:t> </a:t>
            </a:r>
            <a:r>
              <a:rPr sz="2400" dirty="0">
                <a:latin typeface="Cambria"/>
                <a:cs typeface="Cambria"/>
              </a:rPr>
              <a:t>high</a:t>
            </a:r>
            <a:r>
              <a:rPr sz="2400" spc="90" dirty="0">
                <a:latin typeface="Cambria"/>
                <a:cs typeface="Cambria"/>
              </a:rPr>
              <a:t> </a:t>
            </a:r>
            <a:r>
              <a:rPr sz="2400" spc="-10" dirty="0">
                <a:latin typeface="Cambria"/>
                <a:cs typeface="Cambria"/>
              </a:rPr>
              <a:t>complexity</a:t>
            </a:r>
            <a:endParaRPr sz="2400" dirty="0">
              <a:latin typeface="Cambria"/>
              <a:cs typeface="Cambria"/>
            </a:endParaRPr>
          </a:p>
          <a:p>
            <a:pPr marL="170180" indent="-132080">
              <a:lnSpc>
                <a:spcPct val="100000"/>
              </a:lnSpc>
              <a:spcBef>
                <a:spcPts val="590"/>
              </a:spcBef>
              <a:buClr>
                <a:srgbClr val="C59321"/>
              </a:buClr>
              <a:buFont typeface="Verdana"/>
              <a:buChar char="•"/>
              <a:tabLst>
                <a:tab pos="170180" algn="l"/>
              </a:tabLst>
            </a:pPr>
            <a:r>
              <a:rPr sz="2400" dirty="0">
                <a:solidFill>
                  <a:srgbClr val="006EBE"/>
                </a:solidFill>
                <a:latin typeface="Cambria"/>
                <a:cs typeface="Cambria"/>
              </a:rPr>
              <a:t>Proxy-based</a:t>
            </a:r>
            <a:r>
              <a:rPr sz="2400" spc="100" dirty="0">
                <a:solidFill>
                  <a:srgbClr val="006EBE"/>
                </a:solidFill>
                <a:latin typeface="Cambria"/>
                <a:cs typeface="Cambria"/>
              </a:rPr>
              <a:t> </a:t>
            </a:r>
            <a:r>
              <a:rPr sz="2400" dirty="0">
                <a:solidFill>
                  <a:srgbClr val="006EBE"/>
                </a:solidFill>
                <a:latin typeface="Cambria"/>
                <a:cs typeface="Cambria"/>
              </a:rPr>
              <a:t>loss</a:t>
            </a:r>
            <a:r>
              <a:rPr sz="2400" dirty="0">
                <a:latin typeface="Cambria"/>
                <a:cs typeface="Cambria"/>
              </a:rPr>
              <a:t>:</a:t>
            </a:r>
            <a:r>
              <a:rPr sz="2400" spc="185" dirty="0">
                <a:latin typeface="Cambria"/>
                <a:cs typeface="Cambria"/>
              </a:rPr>
              <a:t> </a:t>
            </a:r>
            <a:r>
              <a:rPr sz="2400" dirty="0">
                <a:latin typeface="Cambria"/>
                <a:cs typeface="Cambria"/>
              </a:rPr>
              <a:t>low</a:t>
            </a:r>
            <a:r>
              <a:rPr sz="2400" spc="105" dirty="0">
                <a:latin typeface="Cambria"/>
                <a:cs typeface="Cambria"/>
              </a:rPr>
              <a:t> </a:t>
            </a:r>
            <a:r>
              <a:rPr sz="2400" dirty="0">
                <a:latin typeface="Cambria"/>
                <a:cs typeface="Cambria"/>
              </a:rPr>
              <a:t>complexity,</a:t>
            </a:r>
            <a:r>
              <a:rPr sz="2400" spc="100" dirty="0">
                <a:latin typeface="Cambria"/>
                <a:cs typeface="Cambria"/>
              </a:rPr>
              <a:t> </a:t>
            </a:r>
            <a:r>
              <a:rPr sz="2400" dirty="0">
                <a:latin typeface="Cambria"/>
                <a:cs typeface="Cambria"/>
              </a:rPr>
              <a:t>high</a:t>
            </a:r>
            <a:r>
              <a:rPr sz="2400" spc="105" dirty="0">
                <a:latin typeface="Cambria"/>
                <a:cs typeface="Cambria"/>
              </a:rPr>
              <a:t> </a:t>
            </a:r>
            <a:r>
              <a:rPr sz="2400" spc="-10" dirty="0">
                <a:latin typeface="Cambria"/>
                <a:cs typeface="Cambria"/>
              </a:rPr>
              <a:t>generalization</a:t>
            </a:r>
            <a:endParaRPr sz="2400" dirty="0">
              <a:latin typeface="Cambria"/>
              <a:cs typeface="Cambria"/>
            </a:endParaRPr>
          </a:p>
        </p:txBody>
      </p:sp>
    </p:spTree>
    <p:extLst>
      <p:ext uri="{BB962C8B-B14F-4D97-AF65-F5344CB8AC3E}">
        <p14:creationId xmlns:p14="http://schemas.microsoft.com/office/powerpoint/2010/main" val="39001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5"/>
          <a:stretch>
            <a:fillRect/>
          </a:stretch>
        </p:blipFill>
        <p:spPr>
          <a:xfrm>
            <a:off x="627380" y="1058545"/>
            <a:ext cx="5892800" cy="3670300"/>
          </a:xfrm>
          <a:prstGeom prst="rect">
            <a:avLst/>
          </a:prstGeom>
        </p:spPr>
      </p:pic>
      <p:pic>
        <p:nvPicPr>
          <p:cNvPr id="6" name="图片 5"/>
          <p:cNvPicPr>
            <a:picLocks noChangeAspect="1"/>
          </p:cNvPicPr>
          <p:nvPr/>
        </p:nvPicPr>
        <p:blipFill>
          <a:blip r:embed="rId6"/>
          <a:stretch>
            <a:fillRect/>
          </a:stretch>
        </p:blipFill>
        <p:spPr>
          <a:xfrm>
            <a:off x="7077604" y="1591841"/>
            <a:ext cx="3057525" cy="628650"/>
          </a:xfrm>
          <a:prstGeom prst="rect">
            <a:avLst/>
          </a:prstGeom>
        </p:spPr>
      </p:pic>
      <p:pic>
        <p:nvPicPr>
          <p:cNvPr id="5" name="图片 4">
            <a:extLst>
              <a:ext uri="{FF2B5EF4-FFF2-40B4-BE49-F238E27FC236}">
                <a16:creationId xmlns:a16="http://schemas.microsoft.com/office/drawing/2014/main" id="{3B1C17DC-FF73-01AD-C038-2BEB30F6BF2D}"/>
              </a:ext>
            </a:extLst>
          </p:cNvPr>
          <p:cNvPicPr>
            <a:picLocks noChangeAspect="1"/>
          </p:cNvPicPr>
          <p:nvPr/>
        </p:nvPicPr>
        <p:blipFill>
          <a:blip r:embed="rId7"/>
          <a:stretch>
            <a:fillRect/>
          </a:stretch>
        </p:blipFill>
        <p:spPr>
          <a:xfrm>
            <a:off x="662014" y="5041929"/>
            <a:ext cx="5433986" cy="13741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2445385" y="4442941"/>
            <a:ext cx="5422900" cy="110490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2151380" y="6047105"/>
                <a:ext cx="5716905" cy="368935"/>
              </a:xfrm>
              <a:prstGeom prst="rect">
                <a:avLst/>
              </a:prstGeom>
              <a:noFill/>
            </p:spPr>
            <p:txBody>
              <a:bodyPr wrap="none" rtlCol="0" anchor="t">
                <a:spAutoFit/>
              </a:bodyPr>
              <a:lstStyle/>
              <a:p>
                <a:pPr algn="l"/>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𝑤</m:t>
                        </m:r>
                      </m:e>
                      <m:sub>
                        <m:r>
                          <a:rPr lang="en-US" altLang="zh-CN" i="1">
                            <a:latin typeface="Cambria Math" panose="02040503050406030204" pitchFamily="18" charset="0"/>
                            <a:cs typeface="DejaVu Math TeX Gyre" panose="02000503000000000000" charset="0"/>
                          </a:rPr>
                          <m:t>𝑐</m:t>
                        </m:r>
                      </m:sub>
                    </m:sSub>
                  </m:oMath>
                </a14:m>
                <a:r>
                  <a:rPr lang="zh-CN" altLang="en-US" i="1">
                    <a:latin typeface="DejaVu Math TeX Gyre" panose="02000503000000000000" charset="0"/>
                    <a:cs typeface="DejaVu Math TeX Gyre" panose="02000503000000000000" charset="0"/>
                  </a:rPr>
                  <a:t>是目标类别的代理，</a:t>
                </a:r>
                <a:r>
                  <a:rPr lang="en-US" altLang="zh-CN" i="1">
                    <a:latin typeface="DejaVu Math TeX Gyre" panose="02000503000000000000" charset="0"/>
                    <a:cs typeface="DejaVu Math TeX Gyre" panose="02000503000000000000" charset="0"/>
                  </a:rPr>
                  <a:t>z</a:t>
                </a:r>
                <a:r>
                  <a:rPr lang="zh-CN" altLang="en-US" i="1">
                    <a:latin typeface="DejaVu Math TeX Gyre" panose="02000503000000000000" charset="0"/>
                    <a:cs typeface="DejaVu Math TeX Gyre" panose="02000503000000000000" charset="0"/>
                  </a:rPr>
                  <a:t>是由特征提取器</a:t>
                </a:r>
                <a14:m>
                  <m:oMath xmlns:m="http://schemas.openxmlformats.org/officeDocument/2006/math">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𝐹</m:t>
                        </m:r>
                      </m:e>
                      <m:sub>
                        <m:r>
                          <a:rPr lang="en-US" altLang="zh-CN" i="1">
                            <a:latin typeface="Cambria Math" panose="02040503050406030204" pitchFamily="18" charset="0"/>
                            <a:cs typeface="DejaVu Math TeX Gyre" panose="02000503000000000000" charset="0"/>
                          </a:rPr>
                          <m:t>𝜃</m:t>
                        </m:r>
                      </m:sub>
                    </m:sSub>
                  </m:oMath>
                </a14:m>
                <a:r>
                  <a:rPr lang="zh-CN" altLang="en-US" i="1">
                    <a:latin typeface="DejaVu Math TeX Gyre" panose="02000503000000000000" charset="0"/>
                    <a:cs typeface="DejaVu Math TeX Gyre" panose="02000503000000000000" charset="0"/>
                  </a:rPr>
                  <a:t>生成的特征</a:t>
                </a:r>
              </a:p>
            </p:txBody>
          </p:sp>
        </mc:Choice>
        <mc:Fallback>
          <p:sp>
            <p:nvSpPr>
              <p:cNvPr id="5" name="文本框 4"/>
              <p:cNvSpPr txBox="1">
                <a:spLocks noRot="1" noChangeAspect="1" noMove="1" noResize="1" noEditPoints="1" noAdjustHandles="1" noChangeArrowheads="1" noChangeShapeType="1" noTextEdit="1"/>
              </p:cNvSpPr>
              <p:nvPr/>
            </p:nvSpPr>
            <p:spPr>
              <a:xfrm>
                <a:off x="2151380" y="6047105"/>
                <a:ext cx="5716905" cy="368935"/>
              </a:xfrm>
              <a:prstGeom prst="rect">
                <a:avLst/>
              </a:prstGeom>
              <a:blipFill>
                <a:blip r:embed="rId6"/>
                <a:stretch>
                  <a:fillRect t="-14754" b="-26230"/>
                </a:stretch>
              </a:blipFill>
            </p:spPr>
            <p:txBody>
              <a:bodyPr/>
              <a:lstStyle/>
              <a:p>
                <a:r>
                  <a:rPr lang="zh-CN" altLang="en-US">
                    <a:noFill/>
                  </a:rPr>
                  <a:t> </a:t>
                </a:r>
              </a:p>
            </p:txBody>
          </p:sp>
        </mc:Fallback>
      </mc:AlternateContent>
      <p:sp>
        <p:nvSpPr>
          <p:cNvPr id="6" name="object 5">
            <a:extLst>
              <a:ext uri="{FF2B5EF4-FFF2-40B4-BE49-F238E27FC236}">
                <a16:creationId xmlns:a16="http://schemas.microsoft.com/office/drawing/2014/main" id="{B23D9DF8-8562-EB7F-8936-91B4586615CA}"/>
              </a:ext>
            </a:extLst>
          </p:cNvPr>
          <p:cNvSpPr txBox="1">
            <a:spLocks/>
          </p:cNvSpPr>
          <p:nvPr/>
        </p:nvSpPr>
        <p:spPr>
          <a:xfrm>
            <a:off x="1109060" y="1416016"/>
            <a:ext cx="6906277" cy="2140971"/>
          </a:xfrm>
          <a:prstGeom prst="rect">
            <a:avLst/>
          </a:prstGeom>
        </p:spPr>
        <p:txBody>
          <a:bodyPr vert="horz" wrap="square" lIns="0" tIns="1206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
              <a:lnSpc>
                <a:spcPct val="100000"/>
              </a:lnSpc>
              <a:spcBef>
                <a:spcPts val="95"/>
              </a:spcBef>
            </a:pPr>
            <a:r>
              <a:rPr lang="en-US" sz="2400" dirty="0">
                <a:latin typeface="Cambria" panose="02040503050406030204" pitchFamily="18" charset="0"/>
                <a:ea typeface="Cambria" panose="02040503050406030204" pitchFamily="18" charset="0"/>
              </a:rPr>
              <a:t>Review</a:t>
            </a:r>
            <a:r>
              <a:rPr lang="en-US" sz="2400" spc="11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of</a:t>
            </a:r>
            <a:r>
              <a:rPr lang="en-US" sz="2400" spc="11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softmax</a:t>
            </a:r>
            <a:r>
              <a:rPr lang="en-US" sz="2400" spc="114" dirty="0">
                <a:latin typeface="Cambria" panose="02040503050406030204" pitchFamily="18" charset="0"/>
                <a:ea typeface="Cambria" panose="02040503050406030204" pitchFamily="18" charset="0"/>
              </a:rPr>
              <a:t> </a:t>
            </a:r>
            <a:r>
              <a:rPr lang="en-US" sz="2400" spc="100" dirty="0">
                <a:latin typeface="Cambria" panose="02040503050406030204" pitchFamily="18" charset="0"/>
                <a:ea typeface="Cambria" panose="02040503050406030204" pitchFamily="18" charset="0"/>
              </a:rPr>
              <a:t>CE</a:t>
            </a:r>
            <a:r>
              <a:rPr lang="en-US" sz="2400" spc="110" dirty="0">
                <a:latin typeface="Cambria" panose="02040503050406030204" pitchFamily="18" charset="0"/>
                <a:ea typeface="Cambria" panose="02040503050406030204" pitchFamily="18" charset="0"/>
              </a:rPr>
              <a:t> </a:t>
            </a:r>
            <a:r>
              <a:rPr lang="en-US" sz="2400" spc="-20" dirty="0">
                <a:latin typeface="Cambria" panose="02040503050406030204" pitchFamily="18" charset="0"/>
                <a:ea typeface="Cambria" panose="02040503050406030204" pitchFamily="18" charset="0"/>
              </a:rPr>
              <a:t>loss</a:t>
            </a:r>
          </a:p>
          <a:p>
            <a:pPr>
              <a:lnSpc>
                <a:spcPct val="100000"/>
              </a:lnSpc>
              <a:spcBef>
                <a:spcPts val="15"/>
              </a:spcBef>
            </a:pPr>
            <a:endParaRPr lang="en-US" sz="2400" dirty="0">
              <a:latin typeface="Cambria" panose="02040503050406030204" pitchFamily="18" charset="0"/>
              <a:ea typeface="Cambria" panose="02040503050406030204" pitchFamily="18" charset="0"/>
            </a:endParaRPr>
          </a:p>
          <a:p>
            <a:pPr marL="337820" indent="-132080">
              <a:lnSpc>
                <a:spcPct val="100000"/>
              </a:lnSpc>
              <a:buClr>
                <a:srgbClr val="C59321"/>
              </a:buClr>
              <a:buFont typeface="Verdana"/>
              <a:buChar char="•"/>
              <a:tabLst>
                <a:tab pos="337820" algn="l"/>
              </a:tabLst>
            </a:pPr>
            <a:r>
              <a:rPr lang="en-US" sz="2400" dirty="0">
                <a:solidFill>
                  <a:srgbClr val="F36A12"/>
                </a:solidFill>
                <a:latin typeface="Cambria" panose="02040503050406030204" pitchFamily="18" charset="0"/>
                <a:ea typeface="Cambria" panose="02040503050406030204" pitchFamily="18" charset="0"/>
              </a:rPr>
              <a:t>Pros</a:t>
            </a:r>
            <a:r>
              <a:rPr lang="en-US" sz="2400" dirty="0">
                <a:latin typeface="Cambria" panose="02040503050406030204" pitchFamily="18" charset="0"/>
                <a:ea typeface="Cambria" panose="02040503050406030204" pitchFamily="18" charset="0"/>
              </a:rPr>
              <a:t>:</a:t>
            </a:r>
            <a:r>
              <a:rPr lang="en-US" sz="2400" spc="105" dirty="0">
                <a:latin typeface="Cambria" panose="02040503050406030204" pitchFamily="18" charset="0"/>
                <a:ea typeface="Cambria" panose="02040503050406030204" pitchFamily="18" charset="0"/>
              </a:rPr>
              <a:t> </a:t>
            </a:r>
            <a:r>
              <a:rPr lang="zh-CN" altLang="en-US" sz="2400" spc="105" dirty="0">
                <a:latin typeface="Cambria" panose="02040503050406030204" pitchFamily="18" charset="0"/>
                <a:ea typeface="Cambria" panose="02040503050406030204" pitchFamily="18" charset="0"/>
              </a:rPr>
              <a:t>高效地学到各个类别的代理权重</a:t>
            </a:r>
            <a:r>
              <a:rPr lang="en-US" sz="2400" spc="-1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marL="337820" indent="-132080">
              <a:lnSpc>
                <a:spcPct val="100000"/>
              </a:lnSpc>
              <a:spcBef>
                <a:spcPts val="595"/>
              </a:spcBef>
              <a:buClr>
                <a:srgbClr val="C59321"/>
              </a:buClr>
              <a:buFont typeface="Verdana"/>
              <a:buChar char="•"/>
              <a:tabLst>
                <a:tab pos="337820" algn="l"/>
              </a:tabLst>
            </a:pPr>
            <a:r>
              <a:rPr lang="en-US" sz="2400" dirty="0">
                <a:solidFill>
                  <a:srgbClr val="F36A12"/>
                </a:solidFill>
                <a:latin typeface="Cambria" panose="02040503050406030204" pitchFamily="18" charset="0"/>
                <a:ea typeface="Cambria" panose="02040503050406030204" pitchFamily="18" charset="0"/>
              </a:rPr>
              <a:t>Pros</a:t>
            </a:r>
            <a:r>
              <a:rPr lang="en-US" sz="2400" dirty="0">
                <a:latin typeface="Cambria" panose="02040503050406030204" pitchFamily="18" charset="0"/>
                <a:ea typeface="Cambria" panose="02040503050406030204" pitchFamily="18" charset="0"/>
              </a:rPr>
              <a:t>:</a:t>
            </a:r>
            <a:r>
              <a:rPr lang="en-US" sz="2400" spc="135"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复杂度低，容易收敛</a:t>
            </a:r>
            <a:r>
              <a:rPr lang="en-US" sz="2400" spc="-1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marL="337820" indent="-132080">
              <a:lnSpc>
                <a:spcPct val="100000"/>
              </a:lnSpc>
              <a:spcBef>
                <a:spcPts val="590"/>
              </a:spcBef>
              <a:buClr>
                <a:srgbClr val="C59321"/>
              </a:buClr>
              <a:buFont typeface="Verdana"/>
              <a:buChar char="•"/>
              <a:tabLst>
                <a:tab pos="337820" algn="l"/>
              </a:tabLst>
            </a:pPr>
            <a:r>
              <a:rPr lang="en-US" sz="2400" dirty="0">
                <a:solidFill>
                  <a:srgbClr val="006EBE"/>
                </a:solidFill>
                <a:latin typeface="Cambria" panose="02040503050406030204" pitchFamily="18" charset="0"/>
                <a:ea typeface="Cambria" panose="02040503050406030204" pitchFamily="18" charset="0"/>
              </a:rPr>
              <a:t>Cons</a:t>
            </a:r>
            <a:r>
              <a:rPr lang="en-US" sz="2400" dirty="0">
                <a:latin typeface="Cambria" panose="02040503050406030204" pitchFamily="18" charset="0"/>
                <a:ea typeface="Cambria" panose="02040503050406030204" pitchFamily="18" charset="0"/>
              </a:rPr>
              <a:t>:</a:t>
            </a:r>
            <a:r>
              <a:rPr lang="en-US" sz="2400" spc="210" dirty="0">
                <a:latin typeface="Cambria" panose="02040503050406030204" pitchFamily="18" charset="0"/>
                <a:ea typeface="Cambria" panose="02040503050406030204" pitchFamily="18" charset="0"/>
              </a:rPr>
              <a:t> </a:t>
            </a:r>
            <a:r>
              <a:rPr lang="zh-CN" altLang="en-US" sz="2400" dirty="0">
                <a:latin typeface="Cambria" panose="02040503050406030204" pitchFamily="18" charset="0"/>
                <a:ea typeface="Cambria" panose="02040503050406030204" pitchFamily="18" charset="0"/>
              </a:rPr>
              <a:t>缺少了样本对间丰富的语义信息</a:t>
            </a:r>
            <a:r>
              <a:rPr lang="en-US" sz="2400" spc="-1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652462" y="3063191"/>
            <a:ext cx="4486275" cy="1590675"/>
          </a:xfrm>
          <a:prstGeom prst="rect">
            <a:avLst/>
          </a:prstGeom>
        </p:spPr>
      </p:pic>
      <p:pic>
        <p:nvPicPr>
          <p:cNvPr id="6" name="图片 5"/>
          <p:cNvPicPr>
            <a:picLocks noChangeAspect="1"/>
          </p:cNvPicPr>
          <p:nvPr/>
        </p:nvPicPr>
        <p:blipFill>
          <a:blip r:embed="rId6"/>
          <a:stretch>
            <a:fillRect/>
          </a:stretch>
        </p:blipFill>
        <p:spPr>
          <a:xfrm>
            <a:off x="809625" y="1177389"/>
            <a:ext cx="3943350" cy="771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5"/>
          <a:stretch>
            <a:fillRect/>
          </a:stretch>
        </p:blipFill>
        <p:spPr>
          <a:xfrm>
            <a:off x="396829" y="3429000"/>
            <a:ext cx="7517461" cy="1410599"/>
          </a:xfrm>
          <a:prstGeom prst="rect">
            <a:avLst/>
          </a:prstGeom>
        </p:spPr>
      </p:pic>
      <p:sp>
        <p:nvSpPr>
          <p:cNvPr id="3" name="object 5">
            <a:extLst>
              <a:ext uri="{FF2B5EF4-FFF2-40B4-BE49-F238E27FC236}">
                <a16:creationId xmlns:a16="http://schemas.microsoft.com/office/drawing/2014/main" id="{49E4E5FA-3678-5AA4-BC0A-7FBDD7B4390B}"/>
              </a:ext>
            </a:extLst>
          </p:cNvPr>
          <p:cNvSpPr txBox="1">
            <a:spLocks/>
          </p:cNvSpPr>
          <p:nvPr/>
        </p:nvSpPr>
        <p:spPr>
          <a:xfrm>
            <a:off x="298564" y="1082951"/>
            <a:ext cx="7615726" cy="2192267"/>
          </a:xfrm>
          <a:prstGeom prst="rect">
            <a:avLst/>
          </a:prstGeom>
        </p:spPr>
        <p:txBody>
          <a:bodyPr vert="horz" wrap="square" lIns="0" tIns="1206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
              <a:lnSpc>
                <a:spcPct val="100000"/>
              </a:lnSpc>
              <a:spcBef>
                <a:spcPts val="95"/>
              </a:spcBef>
            </a:pPr>
            <a:r>
              <a:rPr lang="en-US" sz="2400" dirty="0">
                <a:latin typeface="Cambria" panose="02040503050406030204" pitchFamily="18" charset="0"/>
                <a:ea typeface="Cambria" panose="02040503050406030204" pitchFamily="18" charset="0"/>
              </a:rPr>
              <a:t>Review</a:t>
            </a:r>
            <a:r>
              <a:rPr lang="en-US" sz="2400" spc="155"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of</a:t>
            </a:r>
            <a:r>
              <a:rPr lang="en-US" sz="2400" spc="155"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Contrastive</a:t>
            </a:r>
            <a:r>
              <a:rPr lang="en-US" sz="2400" spc="155" dirty="0">
                <a:latin typeface="Cambria" panose="02040503050406030204" pitchFamily="18" charset="0"/>
                <a:ea typeface="Cambria" panose="02040503050406030204" pitchFamily="18" charset="0"/>
              </a:rPr>
              <a:t> </a:t>
            </a:r>
            <a:r>
              <a:rPr lang="en-US" sz="2400" spc="-20" dirty="0">
                <a:latin typeface="Cambria" panose="02040503050406030204" pitchFamily="18" charset="0"/>
                <a:ea typeface="Cambria" panose="02040503050406030204" pitchFamily="18" charset="0"/>
              </a:rPr>
              <a:t>loss</a:t>
            </a:r>
          </a:p>
          <a:p>
            <a:pPr>
              <a:lnSpc>
                <a:spcPct val="100000"/>
              </a:lnSpc>
              <a:spcBef>
                <a:spcPts val="15"/>
              </a:spcBef>
            </a:pPr>
            <a:endParaRPr lang="en-US" sz="2400" dirty="0">
              <a:latin typeface="Cambria" panose="02040503050406030204" pitchFamily="18" charset="0"/>
              <a:ea typeface="Cambria" panose="02040503050406030204" pitchFamily="18" charset="0"/>
            </a:endParaRPr>
          </a:p>
          <a:p>
            <a:pPr marL="337820" indent="-132080">
              <a:lnSpc>
                <a:spcPct val="100000"/>
              </a:lnSpc>
              <a:buClr>
                <a:srgbClr val="C59321"/>
              </a:buClr>
              <a:buFont typeface="Verdana"/>
              <a:buChar char="•"/>
              <a:tabLst>
                <a:tab pos="337820" algn="l"/>
              </a:tabLst>
            </a:pPr>
            <a:r>
              <a:rPr lang="en-US" sz="2400" dirty="0">
                <a:solidFill>
                  <a:srgbClr val="F36A12"/>
                </a:solidFill>
                <a:latin typeface="Cambria" panose="02040503050406030204" pitchFamily="18" charset="0"/>
                <a:ea typeface="Cambria" panose="02040503050406030204" pitchFamily="18" charset="0"/>
              </a:rPr>
              <a:t>Pros</a:t>
            </a:r>
            <a:r>
              <a:rPr lang="en-US" sz="2400" dirty="0">
                <a:latin typeface="Cambria" panose="02040503050406030204" pitchFamily="18" charset="0"/>
                <a:ea typeface="Cambria" panose="02040503050406030204" pitchFamily="18" charset="0"/>
              </a:rPr>
              <a:t>:</a:t>
            </a:r>
            <a:r>
              <a:rPr lang="zh-CN" altLang="en-US" sz="2400" spc="-10" dirty="0">
                <a:latin typeface="Cambria" panose="02040503050406030204" pitchFamily="18" charset="0"/>
                <a:ea typeface="Cambria" panose="02040503050406030204" pitchFamily="18" charset="0"/>
              </a:rPr>
              <a:t>利用了丰富的样本对间的语义信息</a:t>
            </a:r>
            <a:endParaRPr lang="en-US" altLang="zh-CN" sz="2400" spc="-10" dirty="0">
              <a:latin typeface="Cambria" panose="02040503050406030204" pitchFamily="18" charset="0"/>
              <a:ea typeface="Cambria" panose="02040503050406030204" pitchFamily="18" charset="0"/>
            </a:endParaRPr>
          </a:p>
          <a:p>
            <a:pPr marL="337820" indent="-132080">
              <a:lnSpc>
                <a:spcPct val="100000"/>
              </a:lnSpc>
              <a:buClr>
                <a:srgbClr val="C59321"/>
              </a:buClr>
              <a:buFont typeface="Verdana"/>
              <a:buChar char="•"/>
              <a:tabLst>
                <a:tab pos="337820" algn="l"/>
              </a:tabLst>
            </a:pPr>
            <a:r>
              <a:rPr lang="en-US" altLang="zh-CN" sz="2400" dirty="0">
                <a:solidFill>
                  <a:srgbClr val="F36A12"/>
                </a:solidFill>
                <a:latin typeface="Cambria" panose="02040503050406030204" pitchFamily="18" charset="0"/>
                <a:ea typeface="Cambria" panose="02040503050406030204" pitchFamily="18" charset="0"/>
              </a:rPr>
              <a:t>Pros</a:t>
            </a:r>
            <a:r>
              <a:rPr lang="en-US" altLang="zh-CN" sz="2400" dirty="0">
                <a:latin typeface="Cambria" panose="02040503050406030204" pitchFamily="18" charset="0"/>
                <a:ea typeface="Cambria" panose="02040503050406030204" pitchFamily="18" charset="0"/>
              </a:rPr>
              <a:t>:</a:t>
            </a:r>
            <a:r>
              <a:rPr lang="zh-CN" altLang="en-US" sz="2400" spc="-10" dirty="0">
                <a:latin typeface="Cambria" panose="02040503050406030204" pitchFamily="18" charset="0"/>
                <a:ea typeface="Cambria" panose="02040503050406030204" pitchFamily="18" charset="0"/>
              </a:rPr>
              <a:t>隐式的难样本对挖掘</a:t>
            </a:r>
            <a:endParaRPr lang="en-US" sz="2400" dirty="0">
              <a:latin typeface="Cambria" panose="02040503050406030204" pitchFamily="18" charset="0"/>
              <a:ea typeface="Cambria" panose="02040503050406030204" pitchFamily="18" charset="0"/>
            </a:endParaRPr>
          </a:p>
          <a:p>
            <a:pPr marL="337820" indent="-132080">
              <a:lnSpc>
                <a:spcPct val="100000"/>
              </a:lnSpc>
              <a:spcBef>
                <a:spcPts val="590"/>
              </a:spcBef>
              <a:buClr>
                <a:srgbClr val="C59321"/>
              </a:buClr>
              <a:buFont typeface="Verdana"/>
              <a:buChar char="•"/>
              <a:tabLst>
                <a:tab pos="337820" algn="l"/>
              </a:tabLst>
            </a:pPr>
            <a:r>
              <a:rPr lang="en-US" sz="2400" dirty="0">
                <a:solidFill>
                  <a:srgbClr val="006EBE"/>
                </a:solidFill>
                <a:latin typeface="Cambria" panose="02040503050406030204" pitchFamily="18" charset="0"/>
                <a:ea typeface="Cambria" panose="02040503050406030204" pitchFamily="18" charset="0"/>
              </a:rPr>
              <a:t>Cons</a:t>
            </a:r>
            <a:r>
              <a:rPr lang="en-US" sz="2400" dirty="0">
                <a:latin typeface="Cambria" panose="02040503050406030204" pitchFamily="18" charset="0"/>
                <a:ea typeface="Cambria" panose="02040503050406030204" pitchFamily="18" charset="0"/>
              </a:rPr>
              <a:t>:</a:t>
            </a:r>
            <a:r>
              <a:rPr lang="zh-CN" altLang="en-US" sz="2400" spc="-10" dirty="0">
                <a:latin typeface="Cambria" panose="02040503050406030204" pitchFamily="18" charset="0"/>
                <a:ea typeface="Cambria" panose="02040503050406030204" pitchFamily="18" charset="0"/>
              </a:rPr>
              <a:t>复杂度高，不好收敛</a:t>
            </a:r>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object 5">
            <a:extLst>
              <a:ext uri="{FF2B5EF4-FFF2-40B4-BE49-F238E27FC236}">
                <a16:creationId xmlns:a16="http://schemas.microsoft.com/office/drawing/2014/main" id="{83328ABB-A7BF-C38A-38BB-7730CA72586D}"/>
              </a:ext>
            </a:extLst>
          </p:cNvPr>
          <p:cNvSpPr txBox="1"/>
          <p:nvPr/>
        </p:nvSpPr>
        <p:spPr>
          <a:xfrm>
            <a:off x="466458" y="1162374"/>
            <a:ext cx="10254094" cy="1871666"/>
          </a:xfrm>
          <a:prstGeom prst="rect">
            <a:avLst/>
          </a:prstGeom>
        </p:spPr>
        <p:txBody>
          <a:bodyPr vert="horz" wrap="square" lIns="0" tIns="88265" rIns="0" bIns="0" rtlCol="0">
            <a:spAutoFit/>
          </a:bodyPr>
          <a:lstStyle/>
          <a:p>
            <a:pPr marL="38100">
              <a:lnSpc>
                <a:spcPct val="100000"/>
              </a:lnSpc>
              <a:spcBef>
                <a:spcPts val="695"/>
              </a:spcBef>
              <a:buClr>
                <a:srgbClr val="C59321"/>
              </a:buClr>
              <a:tabLst>
                <a:tab pos="170180" algn="l"/>
              </a:tabLst>
            </a:pPr>
            <a:r>
              <a:rPr lang="zh-CN" altLang="en-US" sz="2800" b="1" dirty="0">
                <a:latin typeface="Cambria" panose="02040503050406030204" pitchFamily="18" charset="0"/>
                <a:ea typeface="Cambria" panose="02040503050406030204" pitchFamily="18" charset="0"/>
                <a:cs typeface="Cambria"/>
              </a:rPr>
              <a:t>对比损失中隐式的难样本对挖掘</a:t>
            </a:r>
            <a:endParaRPr lang="en-US" sz="2800" b="1" dirty="0">
              <a:latin typeface="Cambria" panose="02040503050406030204" pitchFamily="18" charset="0"/>
              <a:ea typeface="Cambria" panose="02040503050406030204" pitchFamily="18" charset="0"/>
              <a:cs typeface="Cambria"/>
            </a:endParaRPr>
          </a:p>
          <a:p>
            <a:pPr marL="170180" indent="-132080">
              <a:lnSpc>
                <a:spcPct val="100000"/>
              </a:lnSpc>
              <a:spcBef>
                <a:spcPts val="695"/>
              </a:spcBef>
              <a:buClr>
                <a:srgbClr val="C59321"/>
              </a:buClr>
              <a:buFont typeface="Verdana"/>
              <a:buChar char="•"/>
              <a:tabLst>
                <a:tab pos="170180" algn="l"/>
              </a:tabLst>
            </a:pPr>
            <a:r>
              <a:rPr lang="zh-CN" altLang="en-US" sz="2400" dirty="0">
                <a:latin typeface="Cambria" panose="02040503050406030204" pitchFamily="18" charset="0"/>
                <a:ea typeface="Cambria" panose="02040503050406030204" pitchFamily="18" charset="0"/>
                <a:cs typeface="Cambria"/>
              </a:rPr>
              <a:t>通过调整</a:t>
            </a:r>
            <a:r>
              <a:rPr sz="2400" i="1" dirty="0">
                <a:latin typeface="Cambria" panose="02040503050406030204" pitchFamily="18" charset="0"/>
                <a:ea typeface="Cambria" panose="02040503050406030204" pitchFamily="18" charset="0"/>
                <a:cs typeface="DejaVu Sans Condensed"/>
              </a:rPr>
              <a:t>α</a:t>
            </a:r>
            <a:r>
              <a:rPr sz="2400" dirty="0">
                <a:latin typeface="Cambria" panose="02040503050406030204" pitchFamily="18" charset="0"/>
                <a:ea typeface="Cambria" panose="02040503050406030204" pitchFamily="18" charset="0"/>
                <a:cs typeface="Cambria"/>
              </a:rPr>
              <a:t>,</a:t>
            </a:r>
            <a:r>
              <a:rPr sz="2400" spc="95" dirty="0">
                <a:latin typeface="Cambria" panose="02040503050406030204" pitchFamily="18" charset="0"/>
                <a:ea typeface="Cambria" panose="02040503050406030204" pitchFamily="18" charset="0"/>
                <a:cs typeface="Cambria"/>
              </a:rPr>
              <a:t> </a:t>
            </a:r>
            <a:r>
              <a:rPr lang="zh-CN" altLang="en-US" sz="2400" dirty="0">
                <a:latin typeface="Cambria" panose="02040503050406030204" pitchFamily="18" charset="0"/>
                <a:ea typeface="Cambria" panose="02040503050406030204" pitchFamily="18" charset="0"/>
                <a:cs typeface="Cambria"/>
              </a:rPr>
              <a:t>对比损失可以隐式地进行难样本对挖掘</a:t>
            </a:r>
            <a:r>
              <a:rPr sz="2400" spc="-10" dirty="0">
                <a:latin typeface="Cambria" panose="02040503050406030204" pitchFamily="18" charset="0"/>
                <a:ea typeface="Cambria" panose="02040503050406030204" pitchFamily="18" charset="0"/>
                <a:cs typeface="Cambria"/>
              </a:rPr>
              <a:t>.</a:t>
            </a:r>
            <a:endParaRPr sz="2400" dirty="0">
              <a:latin typeface="Cambria" panose="02040503050406030204" pitchFamily="18" charset="0"/>
              <a:ea typeface="Cambria" panose="02040503050406030204" pitchFamily="18" charset="0"/>
              <a:cs typeface="Cambria"/>
            </a:endParaRPr>
          </a:p>
          <a:p>
            <a:pPr marL="170180" indent="-132080">
              <a:lnSpc>
                <a:spcPct val="100000"/>
              </a:lnSpc>
              <a:spcBef>
                <a:spcPts val="590"/>
              </a:spcBef>
              <a:buClr>
                <a:srgbClr val="C59321"/>
              </a:buClr>
              <a:buFont typeface="Verdana"/>
              <a:buChar char="•"/>
              <a:tabLst>
                <a:tab pos="170180" algn="l"/>
              </a:tabLst>
            </a:pPr>
            <a:r>
              <a:rPr lang="zh-CN" altLang="en-US" sz="2400" dirty="0">
                <a:latin typeface="Cambria" panose="02040503050406030204" pitchFamily="18" charset="0"/>
                <a:ea typeface="Cambria" panose="02040503050406030204" pitchFamily="18" charset="0"/>
                <a:cs typeface="Cambria"/>
              </a:rPr>
              <a:t>大量的样本对保证了对比学习的表现</a:t>
            </a:r>
            <a:r>
              <a:rPr sz="2400" spc="-10" dirty="0">
                <a:latin typeface="Cambria" panose="02040503050406030204" pitchFamily="18" charset="0"/>
                <a:ea typeface="Cambria" panose="02040503050406030204" pitchFamily="18" charset="0"/>
                <a:cs typeface="Cambria"/>
              </a:rPr>
              <a:t>.</a:t>
            </a:r>
            <a:endParaRPr sz="2400" dirty="0">
              <a:latin typeface="Cambria" panose="02040503050406030204" pitchFamily="18" charset="0"/>
              <a:ea typeface="Cambria" panose="02040503050406030204" pitchFamily="18" charset="0"/>
              <a:cs typeface="Cambria"/>
            </a:endParaRPr>
          </a:p>
          <a:p>
            <a:pPr marR="899794" algn="ctr">
              <a:lnSpc>
                <a:spcPct val="100000"/>
              </a:lnSpc>
              <a:spcBef>
                <a:spcPts val="555"/>
              </a:spcBef>
            </a:pPr>
            <a:endParaRPr sz="2400" dirty="0">
              <a:latin typeface="Cambria" panose="02040503050406030204" pitchFamily="18" charset="0"/>
              <a:ea typeface="Cambria" panose="02040503050406030204" pitchFamily="18" charset="0"/>
              <a:cs typeface="Cambria"/>
            </a:endParaRPr>
          </a:p>
        </p:txBody>
      </p:sp>
      <p:pic>
        <p:nvPicPr>
          <p:cNvPr id="5" name="图片 4">
            <a:extLst>
              <a:ext uri="{FF2B5EF4-FFF2-40B4-BE49-F238E27FC236}">
                <a16:creationId xmlns:a16="http://schemas.microsoft.com/office/drawing/2014/main" id="{A93DAD72-C54B-7FC4-0323-3E645802CCC8}"/>
              </a:ext>
            </a:extLst>
          </p:cNvPr>
          <p:cNvPicPr>
            <a:picLocks noChangeAspect="1"/>
          </p:cNvPicPr>
          <p:nvPr/>
        </p:nvPicPr>
        <p:blipFill>
          <a:blip r:embed="rId5"/>
          <a:stretch>
            <a:fillRect/>
          </a:stretch>
        </p:blipFill>
        <p:spPr>
          <a:xfrm>
            <a:off x="466458" y="2787003"/>
            <a:ext cx="8370189" cy="3114488"/>
          </a:xfrm>
          <a:prstGeom prst="rect">
            <a:avLst/>
          </a:prstGeom>
        </p:spPr>
      </p:pic>
    </p:spTree>
    <p:extLst>
      <p:ext uri="{BB962C8B-B14F-4D97-AF65-F5344CB8AC3E}">
        <p14:creationId xmlns:p14="http://schemas.microsoft.com/office/powerpoint/2010/main" val="16922264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1075</Words>
  <Application>Microsoft Office PowerPoint</Application>
  <PresentationFormat>宽屏</PresentationFormat>
  <Paragraphs>86</Paragraphs>
  <Slides>19</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-apple-system</vt:lpstr>
      <vt:lpstr>DejaVu Math TeX Gyre</vt:lpstr>
      <vt:lpstr>Times New Roman Regular</vt:lpstr>
      <vt:lpstr>宋体</vt:lpstr>
      <vt:lpstr>微软雅黑</vt:lpstr>
      <vt:lpstr>Arial</vt:lpstr>
      <vt:lpstr>Calibri</vt:lpstr>
      <vt:lpstr>Cambria</vt:lpstr>
      <vt:lpstr>Cambria Math</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Yiming Zhang</cp:lastModifiedBy>
  <cp:revision>18</cp:revision>
  <dcterms:created xsi:type="dcterms:W3CDTF">2023-12-07T01:47:51Z</dcterms:created>
  <dcterms:modified xsi:type="dcterms:W3CDTF">2023-12-08T03:52:30Z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2052-5.2.1.7798</vt:lpwstr>
  </property>
  <property fmtid="{D5CDD505-2E9C-101B-9397-08002B2CF9AE}" pid="3" name="ICV">
    <vt:lpwstr>EE67AECF73DA5E74112670659BFEB0DC_41</vt:lpwstr>
  </property>
</Properties>
</file>