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76" r:id="rId9"/>
    <p:sldId id="319" r:id="rId10"/>
    <p:sldId id="375" r:id="rId11"/>
    <p:sldId id="336" r:id="rId12"/>
    <p:sldId id="321" r:id="rId13"/>
    <p:sldId id="347" r:id="rId14"/>
    <p:sldId id="325" r:id="rId15"/>
    <p:sldId id="322" r:id="rId16"/>
    <p:sldId id="365" r:id="rId17"/>
    <p:sldId id="369" r:id="rId18"/>
    <p:sldId id="371" r:id="rId19"/>
    <p:sldId id="366" r:id="rId20"/>
    <p:sldId id="372" r:id="rId21"/>
    <p:sldId id="326" r:id="rId22"/>
    <p:sldId id="327" r:id="rId23"/>
    <p:sldId id="329" r:id="rId24"/>
    <p:sldId id="358" r:id="rId25"/>
    <p:sldId id="331" r:id="rId26"/>
    <p:sldId id="337" r:id="rId27"/>
    <p:sldId id="399"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85675" autoAdjust="0"/>
  </p:normalViewPr>
  <p:slideViewPr>
    <p:cSldViewPr snapToGrid="0">
      <p:cViewPr varScale="1">
        <p:scale>
          <a:sx n="49" d="100"/>
          <a:sy n="49"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6.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mn-ea"/>
                <a:sym typeface="+mn-ea"/>
              </a:rPr>
              <a:t>Clinton</a:t>
            </a:r>
            <a:r>
              <a:rPr lang="zh-CN" altLang="en-US" dirty="0">
                <a:latin typeface="+mn-ea"/>
                <a:sym typeface="+mn-ea"/>
              </a:rPr>
              <a:t>等人在</a:t>
            </a:r>
            <a:r>
              <a:rPr lang="en-US" altLang="zh-CN" dirty="0">
                <a:latin typeface="+mn-ea"/>
                <a:sym typeface="+mn-ea"/>
              </a:rPr>
              <a:t>2019</a:t>
            </a:r>
            <a:r>
              <a:rPr lang="zh-CN" altLang="en-US" dirty="0">
                <a:latin typeface="+mn-ea"/>
                <a:sym typeface="+mn-ea"/>
              </a:rPr>
              <a:t>年</a:t>
            </a:r>
            <a:r>
              <a:rPr lang="zh-CN" altLang="en-US" dirty="0">
                <a:solidFill>
                  <a:srgbClr val="000000"/>
                </a:solidFill>
                <a:effectLst/>
                <a:latin typeface="+mn-ea"/>
                <a:sym typeface="+mn-ea"/>
              </a:rPr>
              <a:t>提出了一种利用生成对抗性网络（</a:t>
            </a:r>
            <a:r>
              <a:rPr lang="en-US" altLang="zh-CN" dirty="0">
                <a:solidFill>
                  <a:srgbClr val="000000"/>
                </a:solidFill>
                <a:effectLst/>
                <a:latin typeface="+mn-ea"/>
                <a:sym typeface="+mn-ea"/>
              </a:rPr>
              <a:t>GAN</a:t>
            </a:r>
            <a:r>
              <a:rPr lang="zh-CN" altLang="en-US" dirty="0">
                <a:solidFill>
                  <a:srgbClr val="000000"/>
                </a:solidFill>
                <a:effectLst/>
                <a:latin typeface="+mn-ea"/>
                <a:sym typeface="+mn-ea"/>
              </a:rPr>
              <a:t>）生成合成数据</a:t>
            </a:r>
            <a:r>
              <a:rPr lang="zh-CN" altLang="en-US" dirty="0">
                <a:solidFill>
                  <a:srgbClr val="000000"/>
                </a:solidFill>
                <a:latin typeface="+mn-ea"/>
                <a:sym typeface="+mn-ea"/>
              </a:rPr>
              <a:t>的</a:t>
            </a:r>
            <a:r>
              <a:rPr lang="zh-CN" altLang="en-US" dirty="0">
                <a:solidFill>
                  <a:srgbClr val="000000"/>
                </a:solidFill>
                <a:effectLst/>
                <a:latin typeface="+mn-ea"/>
                <a:sym typeface="+mn-ea"/>
              </a:rPr>
              <a:t>域泛化架构。</a:t>
            </a:r>
            <a:r>
              <a:rPr lang="zh-CN" altLang="en-US" dirty="0">
                <a:solidFill>
                  <a:srgbClr val="000000"/>
                </a:solidFill>
                <a:effectLst/>
                <a:latin typeface="微软雅黑" panose="020B0503020204020204" pitchFamily="34" charset="-122"/>
                <a:ea typeface="微软雅黑" panose="020B0503020204020204" pitchFamily="34" charset="-122"/>
                <a:sym typeface="+mn-ea"/>
              </a:rPr>
              <a:t>在训练阶段使用</a:t>
            </a:r>
            <a:r>
              <a:rPr lang="en-US" altLang="zh-CN" dirty="0">
                <a:solidFill>
                  <a:srgbClr val="000000"/>
                </a:solidFill>
                <a:effectLst/>
                <a:latin typeface="微软雅黑" panose="020B0503020204020204" pitchFamily="34" charset="-122"/>
                <a:ea typeface="微软雅黑" panose="020B0503020204020204" pitchFamily="34" charset="-122"/>
                <a:sym typeface="+mn-ea"/>
              </a:rPr>
              <a:t>GAN</a:t>
            </a:r>
            <a:r>
              <a:rPr lang="zh-CN" altLang="en-US" dirty="0">
                <a:solidFill>
                  <a:srgbClr val="000000"/>
                </a:solidFill>
                <a:effectLst/>
                <a:latin typeface="微软雅黑" panose="020B0503020204020204" pitchFamily="34" charset="-122"/>
                <a:ea typeface="微软雅黑" panose="020B0503020204020204" pitchFamily="34" charset="-122"/>
                <a:sym typeface="+mn-ea"/>
              </a:rPr>
              <a:t>生成合成图像，并</a:t>
            </a:r>
            <a:r>
              <a:rPr lang="zh-CN" altLang="en-US" dirty="0">
                <a:solidFill>
                  <a:srgbClr val="000000"/>
                </a:solidFill>
                <a:effectLst/>
                <a:latin typeface="+mn-ea"/>
                <a:sym typeface="+mn-ea"/>
              </a:rPr>
              <a:t>使用域差异度量来最小化真实图像和</a:t>
            </a:r>
            <a:r>
              <a:rPr lang="zh-CN" altLang="en-US" dirty="0">
                <a:solidFill>
                  <a:srgbClr val="000000"/>
                </a:solidFill>
                <a:latin typeface="+mn-ea"/>
                <a:sym typeface="+mn-ea"/>
              </a:rPr>
              <a:t>生成</a:t>
            </a:r>
            <a:r>
              <a:rPr lang="zh-CN" altLang="en-US" dirty="0">
                <a:solidFill>
                  <a:srgbClr val="000000"/>
                </a:solidFill>
                <a:effectLst/>
                <a:latin typeface="+mn-ea"/>
                <a:sym typeface="+mn-ea"/>
              </a:rPr>
              <a:t>图像之间的分布差异，以帮助学习域间的通用表示。</a:t>
            </a:r>
            <a:r>
              <a:rPr lang="zh-CN" altLang="en-US" b="0" i="0" dirty="0">
                <a:solidFill>
                  <a:srgbClr val="000000"/>
                </a:solidFill>
                <a:effectLst/>
                <a:latin typeface="微软雅黑" panose="020B0503020204020204" pitchFamily="34" charset="-122"/>
                <a:ea typeface="微软雅黑" panose="020B0503020204020204" pitchFamily="34" charset="-122"/>
              </a:rPr>
              <a:t>然后使用域差异度量方法</a:t>
            </a:r>
            <a:r>
              <a:rPr lang="zh-CN" altLang="en-US" b="0" i="0" dirty="0">
                <a:solidFill>
                  <a:srgbClr val="000000"/>
                </a:solidFill>
                <a:effectLst/>
                <a:latin typeface="+mn-ea"/>
              </a:rPr>
              <a:t>（例如最大平均差异</a:t>
            </a:r>
            <a:r>
              <a:rPr lang="zh-CN" altLang="en-US" dirty="0">
                <a:solidFill>
                  <a:srgbClr val="000000"/>
                </a:solidFill>
                <a:latin typeface="+mn-ea"/>
              </a:rPr>
              <a:t>（</a:t>
            </a:r>
            <a:r>
              <a:rPr lang="en-US" altLang="zh-CN" dirty="0">
                <a:solidFill>
                  <a:srgbClr val="000000"/>
                </a:solidFill>
                <a:latin typeface="+mn-ea"/>
              </a:rPr>
              <a:t>MMD</a:t>
            </a:r>
            <a:r>
              <a:rPr lang="zh-CN" altLang="en-US" dirty="0">
                <a:solidFill>
                  <a:srgbClr val="000000"/>
                </a:solidFill>
                <a:latin typeface="+mn-ea"/>
              </a:rPr>
              <a:t>）</a:t>
            </a:r>
            <a:r>
              <a:rPr lang="zh-CN" altLang="en-US" b="0" i="0" dirty="0">
                <a:solidFill>
                  <a:srgbClr val="000000"/>
                </a:solidFill>
                <a:effectLst/>
                <a:latin typeface="+mn-ea"/>
              </a:rPr>
              <a:t>）</a:t>
            </a:r>
            <a:endParaRPr lang="en-US" altLang="zh-CN" b="0" i="0" dirty="0">
              <a:solidFill>
                <a:srgbClr val="000000"/>
              </a:solidFill>
              <a:effectLst/>
              <a:latin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Yao</a:t>
            </a:r>
            <a:r>
              <a:rPr lang="zh-CN" altLang="en-US" dirty="0">
                <a:sym typeface="+mn-ea"/>
              </a:rPr>
              <a:t>等人提出了基于代理的对比学习方法。作者发现将基于对比学习的损失直接应用于域泛化问题时，优化不同域之间的正样本对会阻碍模型的泛化，而使用基于代理的损失函数则可以很好的解决这个问题。但同时基于代理的损失函数会使得模型丢失样本对间丰富的语义信息</a:t>
            </a:r>
            <a:endParaRPr lang="en-US" altLang="zh-CN" dirty="0"/>
          </a:p>
          <a:p>
            <a:r>
              <a:rPr lang="zh-CN" altLang="en-US" dirty="0">
                <a:sym typeface="+mn-ea"/>
              </a:rPr>
              <a:t>该方法既避免了对比学习中拉齐正样本时带来的正对齐问题，也从负样本对中学习到了丰富的语义信息，同时基于代理的方法使得模型能够更快收敛，提升了模型泛化性</a:t>
            </a:r>
            <a:endParaRPr lang="zh-CN" altLang="en-US"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dirty="0">
                <a:solidFill>
                  <a:srgbClr val="000000"/>
                </a:solidFill>
                <a:effectLst/>
                <a:latin typeface="+mn-ea"/>
              </a:rPr>
              <a:t>Nam</a:t>
            </a:r>
            <a:r>
              <a:rPr lang="zh-CN" altLang="en-US" sz="1200" b="0" i="0" dirty="0">
                <a:solidFill>
                  <a:srgbClr val="000000"/>
                </a:solidFill>
                <a:effectLst/>
                <a:latin typeface="+mn-ea"/>
              </a:rPr>
              <a:t>等人提出的风格不可知网络将特征解耦为内容相关部分与风格相关部分，将来自不同样本的风格随机化后再重新与内容特征融合，并分别训练内容偏好网络与风格偏好网络。</a:t>
            </a:r>
            <a:endParaRPr lang="en-US" altLang="zh-CN" sz="1200" b="0" i="0" dirty="0">
              <a:solidFill>
                <a:srgbClr val="000000"/>
              </a:solidFill>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solidFill>
                <a:latin typeface="微软雅黑" panose="020B0503020204020204" pitchFamily="34" charset="-122"/>
                <a:ea typeface="微软雅黑" panose="020B0503020204020204" pitchFamily="34" charset="-122"/>
              </a:rPr>
              <a:t>这种</a:t>
            </a:r>
            <a:r>
              <a:rPr lang="zh-CN" altLang="en-US" b="0" i="0" dirty="0">
                <a:solidFill>
                  <a:srgbClr val="000000"/>
                </a:solidFill>
                <a:effectLst/>
                <a:latin typeface="微软雅黑" panose="020B0503020204020204" pitchFamily="34" charset="-122"/>
                <a:ea typeface="微软雅黑" panose="020B0503020204020204" pitchFamily="34" charset="-122"/>
              </a:rPr>
              <a:t>将风格编码从特征中分离出来的做法避免了带有风格偏见的预测，并更多地关注内容。有效地减少了风格偏差，使模型在域偏移下具有更强的鲁棒性。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本研究的第一个研究内容是如何仅使用</a:t>
            </a:r>
            <a:r>
              <a:rPr lang="en-US" altLang="zh-CN"/>
              <a:t>CT</a:t>
            </a:r>
            <a:r>
              <a:rPr lang="zh-CN" altLang="en-US"/>
              <a:t>影像数据训练腹部器官的多标签分类模型，如图所示：</a:t>
            </a:r>
            <a:br>
              <a:rPr lang="zh-CN" altLang="en-US"/>
            </a:br>
            <a:r>
              <a:rPr lang="zh-CN" altLang="en-US"/>
              <a:t>在训练阶段，仅使用</a:t>
            </a:r>
            <a:r>
              <a:rPr lang="en-US" altLang="zh-CN"/>
              <a:t>CT</a:t>
            </a:r>
            <a:r>
              <a:rPr lang="zh-CN" altLang="en-US"/>
              <a:t>模态影像数据进行多标签分类模型的训练，而在用于推理时可以使用训练时未见的</a:t>
            </a:r>
            <a:r>
              <a:rPr lang="en-US" altLang="zh-CN"/>
              <a:t>MR</a:t>
            </a:r>
            <a:r>
              <a:rPr lang="zh-CN" altLang="en-US"/>
              <a:t>模态影像数据进行</a:t>
            </a:r>
            <a:r>
              <a:rPr lang="zh-CN" altLang="en-US"/>
              <a:t>测试。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影像数据和</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也存在着差异，但形状相近。且</a:t>
            </a:r>
            <a:r>
              <a:rPr lang="en-US" altLang="zh-CN">
                <a:latin typeface="Times New Roman Regular" panose="02020603050405020304" charset="0"/>
                <a:cs typeface="Times New Roman Regular" panose="02020603050405020304" charset="0"/>
                <a:sym typeface="+mn-ea"/>
              </a:rPr>
              <a:t>CT</a:t>
            </a:r>
            <a:r>
              <a:rPr lang="zh-CN" altLang="en-US">
                <a:latin typeface="Times New Roman Regular" panose="02020603050405020304" charset="0"/>
                <a:cs typeface="Times New Roman Regular" panose="02020603050405020304" charset="0"/>
                <a:sym typeface="+mn-ea"/>
              </a:rPr>
              <a:t>与</a:t>
            </a:r>
            <a:r>
              <a:rPr lang="en-US" altLang="zh-CN">
                <a:latin typeface="Times New Roman Regular" panose="02020603050405020304" charset="0"/>
                <a:cs typeface="Times New Roman Regular" panose="02020603050405020304" charset="0"/>
                <a:sym typeface="+mn-ea"/>
              </a:rPr>
              <a:t>MR</a:t>
            </a:r>
            <a:r>
              <a:rPr lang="zh-CN" altLang="en-US">
                <a:latin typeface="Times New Roman Regular" panose="02020603050405020304" charset="0"/>
                <a:cs typeface="Times New Roman Regular" panose="02020603050405020304" charset="0"/>
                <a:sym typeface="+mn-ea"/>
              </a:rPr>
              <a:t>影像存在着一定的</a:t>
            </a:r>
            <a:r>
              <a:rPr lang="en-US" altLang="zh-CN">
                <a:latin typeface="Times New Roman Regular" panose="02020603050405020304" charset="0"/>
                <a:cs typeface="Times New Roman Regular" panose="02020603050405020304" charset="0"/>
                <a:sym typeface="+mn-ea"/>
              </a:rPr>
              <a:t>视野（Field of View</a:t>
            </a:r>
            <a:r>
              <a:rPr lang="zh-CN" altLang="en-US">
                <a:latin typeface="Times New Roman Regular" panose="02020603050405020304" charset="0"/>
                <a:cs typeface="Times New Roman Regular" panose="02020603050405020304" charset="0"/>
                <a:sym typeface="+mn-ea"/>
              </a:rPr>
              <a:t>，</a:t>
            </a:r>
            <a:r>
              <a:rPr lang="en-US" altLang="zh-CN">
                <a:latin typeface="Times New Roman Regular" panose="02020603050405020304" charset="0"/>
                <a:cs typeface="Times New Roman Regular" panose="02020603050405020304" charset="0"/>
                <a:sym typeface="+mn-ea"/>
              </a:rPr>
              <a:t>FOV</a:t>
            </a:r>
            <a:r>
              <a:rPr lang="zh-CN" altLang="en-US">
                <a:latin typeface="Times New Roman Regular" panose="02020603050405020304" charset="0"/>
                <a:cs typeface="Times New Roman Regular" panose="02020603050405020304" charset="0"/>
                <a:sym typeface="+mn-ea"/>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sym typeface="+mn-ea"/>
              </a:rPr>
              <a:t>因此，使用打乱分布的增强方法与缩放的增强方法可能会对模型的泛化性有所提升。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a:p>
            <a:r>
              <a:rPr lang="zh-CN" altLang="en-US"/>
              <a:t>由此，本研究提出了基于分布重排的增强方法和基于贝塞尔曲线变换的增强方法，用于增加训练样本的多样性并是的模型尽可能学习到更多的</a:t>
            </a:r>
            <a:r>
              <a:rPr lang="zh-CN" altLang="en-US"/>
              <a:t>器官类别信息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接下来介绍下</a:t>
            </a:r>
            <a:r>
              <a:rPr lang="en-US" altLang="zh-CN"/>
              <a:t>distrubution shuffle</a:t>
            </a:r>
            <a:r>
              <a:rPr lang="zh-CN" altLang="en-US"/>
              <a:t>数据增强模块。该模块的原理是先将原始图像的数值分布随机分块，再通过随机打乱规则来对图像分布进行调换，根据分块数目不同产生的增强图像效果如图所示。</a:t>
            </a:r>
            <a:endParaRPr lang="zh-CN" altLang="en-US"/>
          </a:p>
          <a:p>
            <a:r>
              <a:rPr lang="zh-CN" altLang="en-US">
                <a:sym typeface="+mn-ea"/>
              </a:rPr>
              <a:t>该增强模块的作用是通过打乱图像的数值分布，使得网络更加关注器官的形状信息，</a:t>
            </a:r>
            <a:r>
              <a:rPr lang="zh-CN" altLang="en-US">
                <a:sym typeface="+mn-ea"/>
              </a:rPr>
              <a:t>而并非纹理信息。而</a:t>
            </a:r>
            <a:r>
              <a:rPr lang="en-US" altLang="zh-CN">
                <a:sym typeface="+mn-ea"/>
              </a:rPr>
              <a:t>CT</a:t>
            </a:r>
            <a:r>
              <a:rPr lang="zh-CN" altLang="en-US">
                <a:sym typeface="+mn-ea"/>
              </a:rPr>
              <a:t>与</a:t>
            </a:r>
            <a:r>
              <a:rPr lang="en-US" altLang="zh-CN">
                <a:sym typeface="+mn-ea"/>
              </a:rPr>
              <a:t>MR</a:t>
            </a:r>
            <a:r>
              <a:rPr lang="zh-CN" altLang="en-US">
                <a:sym typeface="+mn-ea"/>
              </a:rPr>
              <a:t>影像中器官的形状信息相近，该增强模块可以提升网络对</a:t>
            </a:r>
            <a:r>
              <a:rPr lang="en-US" altLang="zh-CN">
                <a:sym typeface="+mn-ea"/>
              </a:rPr>
              <a:t>MR</a:t>
            </a:r>
            <a:r>
              <a:rPr lang="zh-CN" altLang="en-US">
                <a:sym typeface="+mn-ea"/>
              </a:rPr>
              <a:t>影像器官的识别能力。</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lgn="l">
              <a:lnSpc>
                <a:spcPct val="150000"/>
              </a:lnSpc>
            </a:pPr>
            <a:r>
              <a:rPr lang="zh-CN" altLang="en-US">
                <a:sym typeface="+mn-ea"/>
              </a:rPr>
              <a:t>本研究的第二个研究内容是如何在部分序列的</a:t>
            </a:r>
            <a:r>
              <a:rPr lang="en-US" altLang="zh-CN">
                <a:sym typeface="+mn-ea"/>
              </a:rPr>
              <a:t>MR</a:t>
            </a:r>
            <a:r>
              <a:rPr lang="zh-CN" altLang="en-US">
                <a:sym typeface="+mn-ea"/>
              </a:rPr>
              <a:t>影像数据训练</a:t>
            </a:r>
            <a:r>
              <a:rPr lang="en-US" altLang="zh-CN">
                <a:sym typeface="+mn-ea"/>
              </a:rPr>
              <a:t>MVI</a:t>
            </a:r>
            <a:r>
              <a:rPr lang="zh-CN" altLang="en-US">
                <a:sym typeface="+mn-ea"/>
              </a:rPr>
              <a:t>分类模型，并将其泛化到其他序列的</a:t>
            </a:r>
            <a:r>
              <a:rPr lang="en-US" altLang="zh-CN">
                <a:sym typeface="+mn-ea"/>
              </a:rPr>
              <a:t>MR</a:t>
            </a:r>
            <a:r>
              <a:rPr lang="zh-CN" altLang="en-US">
                <a:sym typeface="+mn-ea"/>
              </a:rPr>
              <a:t>影像数据。如图所示：</a:t>
            </a:r>
            <a:br>
              <a:rPr lang="zh-CN" altLang="en-US">
                <a:sym typeface="+mn-ea"/>
              </a:rPr>
            </a:br>
            <a:r>
              <a:rPr lang="zh-CN" altLang="en-US">
                <a:sym typeface="+mn-ea"/>
              </a:rPr>
              <a:t>在训练阶段，仅使用</a:t>
            </a:r>
            <a:r>
              <a:rPr lang="en-US" altLang="zh-CN">
                <a:sym typeface="+mn-ea"/>
              </a:rPr>
              <a:t>MR</a:t>
            </a:r>
            <a:r>
              <a:rPr lang="zh-CN" altLang="en-US">
                <a:sym typeface="+mn-ea"/>
              </a:rPr>
              <a:t>模态影像</a:t>
            </a:r>
            <a:r>
              <a:rPr lang="zh-CN" altLang="en-US">
                <a:sym typeface="+mn-ea"/>
              </a:rPr>
              <a:t>的部分序列</a:t>
            </a:r>
            <a:r>
              <a:rPr lang="zh-CN" altLang="en-US">
                <a:sym typeface="+mn-ea"/>
              </a:rPr>
              <a:t>数据</a:t>
            </a:r>
            <a:r>
              <a:rPr lang="zh-CN" altLang="en-US">
                <a:sym typeface="+mn-ea"/>
              </a:rPr>
              <a:t>进行</a:t>
            </a:r>
            <a:r>
              <a:rPr lang="en-US" altLang="zh-CN">
                <a:sym typeface="+mn-ea"/>
              </a:rPr>
              <a:t>MVI</a:t>
            </a:r>
            <a:r>
              <a:rPr lang="zh-CN" altLang="en-US">
                <a:sym typeface="+mn-ea"/>
              </a:rPr>
              <a:t>的二分类模型的训练，而在用于推理时可以使用训练时未见的</a:t>
            </a:r>
            <a:r>
              <a:rPr lang="en-US" altLang="zh-CN">
                <a:sym typeface="+mn-ea"/>
              </a:rPr>
              <a:t>MR</a:t>
            </a:r>
            <a:r>
              <a:rPr lang="zh-CN" altLang="en-US">
                <a:sym typeface="+mn-ea"/>
              </a:rPr>
              <a:t>模态影像的</a:t>
            </a:r>
            <a:r>
              <a:rPr lang="zh-CN" altLang="en-US">
                <a:sym typeface="+mn-ea"/>
              </a:rPr>
              <a:t>其他序列数据进行测试。</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面临更加细粒度的跨序列MVI分类问题时，单纯使用基于数据增强的方法来进行域泛化的效果可能不够。因此需要更加深度有效的方法来提取不同源域的域不变表征，以使网络获取到泛化性更强的类别提取能力。本研究提出了基于特征交叉重建的特征解耦方法，使得网络模型可以更加关注与域风格无关的内容信息，从而获得更强的泛化性。解耦表征学习旨在学习将样本映射到特征向量的函数，该特征向量包含关于不同因素的所有信息，并且每个维度仅包含关于某些因素的信息。</a:t>
            </a:r>
            <a:r>
              <a:rPr lang="zh-CN" altLang="en-US">
                <a:sym typeface="+mn-ea"/>
              </a:rPr>
              <a:t>基于解耦的域泛化方法通常将特征表示分解为独立的子特征，其中一个特征是域共有特征，即内容特征。另一个是域专有特征，即风格特征。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接下来介绍基于特征交叉重建的特征解耦方法的</a:t>
            </a:r>
            <a:r>
              <a:rPr lang="zh-CN" altLang="en-US"/>
              <a:t>结构</a:t>
            </a:r>
            <a:endParaRPr lang="zh-CN" altLang="en-US"/>
          </a:p>
          <a:p>
            <a:r>
              <a:rPr lang="zh-CN" altLang="en-US"/>
              <a:t>在特征解耦方法的基础上，本研究提出了基于特征交叉重建的特征解耦模块。如图</a:t>
            </a:r>
            <a:r>
              <a:rPr lang="zh-CN" altLang="en-US"/>
              <a:t>所示：</a:t>
            </a:r>
            <a:endParaRPr lang="zh-CN" altLang="en-US"/>
          </a:p>
          <a:p>
            <a:r>
              <a:rPr lang="zh-CN" altLang="en-US"/>
              <a:t>输入为两个样本，分别是当前样本和当前样本来自不同域但是同类的正样本</a:t>
            </a:r>
            <a:br>
              <a:rPr lang="zh-CN" altLang="en-US"/>
            </a:br>
            <a:r>
              <a:rPr lang="zh-CN" altLang="en-US"/>
              <a:t>两个个样本的输入经过特征提取器后进行特征解耦，将样本特征解耦为内容特征与风格特征。其中使用当前样本的内容特征进行分类预测，并将预测结果与标签进行分类损失</a:t>
            </a:r>
            <a:r>
              <a:rPr lang="zh-CN" altLang="en-US"/>
              <a:t>计算。</a:t>
            </a:r>
            <a:endParaRPr lang="zh-CN" altLang="en-US"/>
          </a:p>
          <a:p>
            <a:r>
              <a:rPr lang="zh-CN" altLang="en-US"/>
              <a:t>由于两个样本来自不同域，但是属于同意类别，因此需要将内容特征拉近，将风格特征</a:t>
            </a:r>
            <a:r>
              <a:rPr lang="zh-CN" altLang="en-US"/>
              <a:t>推远</a:t>
            </a:r>
            <a:endParaRPr lang="zh-CN" altLang="en-US"/>
          </a:p>
          <a:p>
            <a:r>
              <a:rPr lang="zh-CN" altLang="en-US"/>
              <a:t>此外，将当前样本内容特征与正样本的风格特征进行特征重建，将重建后的特征与正样本解耦前的特征进行对比，得到正样本</a:t>
            </a:r>
            <a:r>
              <a:rPr lang="zh-CN" altLang="en-US"/>
              <a:t>特征重建损失，</a:t>
            </a:r>
            <a:endParaRPr lang="zh-CN" altLang="en-US"/>
          </a:p>
          <a:p>
            <a:r>
              <a:rPr lang="zh-CN" altLang="en-US">
                <a:sym typeface="+mn-ea"/>
              </a:rPr>
              <a:t>至此，该方法所用到的损失函数约束都已介绍完毕。</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在目前所做的实验中，不添加任何数据增强的方法进行模型训练，在</a:t>
            </a:r>
            <a:r>
              <a:rPr lang="en-US" altLang="zh-CN"/>
              <a:t>MR</a:t>
            </a:r>
            <a:r>
              <a:rPr lang="zh-CN" altLang="en-US"/>
              <a:t>影像数据上的分类正确率在</a:t>
            </a:r>
            <a:r>
              <a:rPr lang="en-US" altLang="zh-CN"/>
              <a:t>40%-60%</a:t>
            </a:r>
            <a:r>
              <a:rPr lang="zh-CN" altLang="en-US"/>
              <a:t>之间</a:t>
            </a:r>
            <a:endParaRPr lang="zh-CN" altLang="en-US"/>
          </a:p>
          <a:p>
            <a:r>
              <a:rPr lang="zh-CN" altLang="en-US"/>
              <a:t>添加</a:t>
            </a:r>
            <a:r>
              <a:rPr lang="en-US" altLang="zh-CN"/>
              <a:t>distribution shuffle</a:t>
            </a:r>
            <a:r>
              <a:rPr lang="zh-CN" altLang="en-US"/>
              <a:t>的增强方法后，正确率能够达到</a:t>
            </a:r>
            <a:r>
              <a:rPr lang="en-US" altLang="zh-CN"/>
              <a:t>80%-90%</a:t>
            </a:r>
            <a:r>
              <a:rPr lang="zh-CN" altLang="en-US"/>
              <a:t>左右，</a:t>
            </a:r>
            <a:r>
              <a:rPr lang="zh-CN" altLang="en-US"/>
              <a:t>效果显著</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zh-CN" altLang="en-US" sz="1200" dirty="0"/>
              <a:t>在智能化医疗影像的业务流水线中，不同部位、区域的医疗影像（例如胸部、腹部、腿部）有着不同的处理规范与方法，在业务的前处理流程中需要将影像分发至对应的业务。一种比较直观的方法是依据医疗影像切片中所包含的器官类别来确定其所在部位。因此，多标签器官分类成为了前处理过程中重要的一个环节</a:t>
            </a:r>
            <a:endParaRPr lang="en-US" altLang="zh-CN" sz="1200" dirty="0"/>
          </a:p>
          <a:p>
            <a:pPr marL="0" indent="0">
              <a:lnSpc>
                <a:spcPct val="150000"/>
              </a:lnSpc>
              <a:buFont typeface="Arial" panose="020B0604020202020204" pitchFamily="34" charset="0"/>
              <a:buNone/>
            </a:pPr>
            <a:r>
              <a:rPr lang="zh-CN" altLang="zh-CN" b="0" dirty="0">
                <a:latin typeface="Times New Roman" panose="02020603050405020304" pitchFamily="18" charset="0"/>
                <a:cs typeface="宋体" panose="02010600030101010101" pitchFamily="2" charset="-122"/>
              </a:rPr>
              <a:t>以</a:t>
            </a:r>
            <a:r>
              <a:rPr lang="zh-CN" altLang="zh-CN" b="0" dirty="0">
                <a:cs typeface="宋体" panose="02010600030101010101" pitchFamily="2" charset="-122"/>
              </a:rPr>
              <a:t>肝细胞癌（</a:t>
            </a:r>
            <a:r>
              <a:rPr lang="en-US" altLang="zh-CN" b="0" dirty="0">
                <a:latin typeface="Times New Roman" panose="02020603050405020304" pitchFamily="18" charset="0"/>
                <a:cs typeface="宋体" panose="02010600030101010101" pitchFamily="2" charset="-122"/>
              </a:rPr>
              <a:t>HCC</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为代表的肝脏局灶性病变</a:t>
            </a:r>
            <a:r>
              <a:rPr lang="zh-CN" altLang="zh-CN" b="0" dirty="0">
                <a:cs typeface="宋体" panose="02010600030101010101" pitchFamily="2" charset="-122"/>
              </a:rPr>
              <a:t>是一种原发性肝</a:t>
            </a:r>
            <a:r>
              <a:rPr lang="zh-CN" altLang="zh-CN" b="0" dirty="0">
                <a:latin typeface="Times New Roman" panose="02020603050405020304" pitchFamily="18" charset="0"/>
                <a:cs typeface="宋体" panose="02010600030101010101" pitchFamily="2" charset="-122"/>
              </a:rPr>
              <a:t>脏疾病</a:t>
            </a:r>
            <a:r>
              <a:rPr lang="zh-CN" altLang="zh-CN" b="0" dirty="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临床认为手术切除和移植是目前治疗肝细胞癌的最佳选择。而</a:t>
            </a:r>
            <a:r>
              <a:rPr lang="zh-CN" altLang="zh-CN" b="1" dirty="0">
                <a:latin typeface="Times New Roman" panose="02020603050405020304" pitchFamily="18" charset="0"/>
                <a:cs typeface="宋体" panose="02010600030101010101" pitchFamily="2" charset="-122"/>
              </a:rPr>
              <a:t>微血管侵犯（</a:t>
            </a:r>
            <a:r>
              <a:rPr lang="en-US" altLang="zh-CN" b="1" dirty="0">
                <a:latin typeface="Times New Roman" panose="02020603050405020304" pitchFamily="18" charset="0"/>
                <a:cs typeface="宋体" panose="02010600030101010101" pitchFamily="2" charset="-122"/>
              </a:rPr>
              <a:t>Microvascular Invasion, MVI</a:t>
            </a:r>
            <a:r>
              <a:rPr lang="zh-CN" altLang="zh-CN" b="1" dirty="0">
                <a:latin typeface="Times New Roman" panose="02020603050405020304" pitchFamily="18" charset="0"/>
                <a:cs typeface="宋体" panose="02010600030101010101" pitchFamily="2" charset="-122"/>
              </a:rPr>
              <a:t>）</a:t>
            </a:r>
            <a:r>
              <a:rPr lang="zh-CN" altLang="zh-CN" b="0" dirty="0">
                <a:latin typeface="Times New Roman" panose="02020603050405020304" pitchFamily="18" charset="0"/>
                <a:cs typeface="宋体" panose="02010600030101010101" pitchFamily="2" charset="-122"/>
              </a:rPr>
              <a:t>被认为是肝癌切除或移植患者早期复发和长期预后不良的重要因素。因此，在</a:t>
            </a:r>
            <a:r>
              <a:rPr lang="en-US" altLang="zh-CN" b="0" dirty="0">
                <a:latin typeface="Times New Roman" panose="02020603050405020304" pitchFamily="18" charset="0"/>
                <a:cs typeface="宋体" panose="02010600030101010101" pitchFamily="2" charset="-122"/>
              </a:rPr>
              <a:t>HCC</a:t>
            </a:r>
            <a:r>
              <a:rPr lang="zh-CN" altLang="zh-CN" b="0" dirty="0">
                <a:latin typeface="Times New Roman" panose="02020603050405020304" pitchFamily="18" charset="0"/>
                <a:cs typeface="宋体" panose="02010600030101010101" pitchFamily="2" charset="-122"/>
              </a:rPr>
              <a:t>患者术前评估是否存在</a:t>
            </a:r>
            <a:r>
              <a:rPr lang="en-US" altLang="zh-CN" b="0" dirty="0">
                <a:latin typeface="Times New Roman" panose="02020603050405020304" pitchFamily="18" charset="0"/>
                <a:cs typeface="宋体" panose="02010600030101010101" pitchFamily="2" charset="-122"/>
              </a:rPr>
              <a:t>MVI</a:t>
            </a:r>
            <a:r>
              <a:rPr lang="zh-CN" altLang="zh-CN" b="0" dirty="0">
                <a:latin typeface="Times New Roman" panose="02020603050405020304" pitchFamily="18" charset="0"/>
                <a:cs typeface="宋体" panose="02010600030101010101" pitchFamily="2" charset="-122"/>
              </a:rPr>
              <a:t>具有非常重要的临床价值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本研究将围绕以上两点内容展开</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dirty="0">
                <a:effectLst/>
                <a:latin typeface="-apple-system"/>
              </a:rPr>
              <a:t>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en-US" altLang="zh-CN" sz="1200" i="0" dirty="0">
              <a:effectLst/>
              <a:latin typeface="-apple-system"/>
            </a:endParaRPr>
          </a:p>
          <a:p>
            <a:r>
              <a:rPr lang="zh-CN" altLang="en-US" dirty="0"/>
              <a:t>传统的机器学习模型基于独立同分布的假设进行训练</a:t>
            </a:r>
            <a:r>
              <a:rPr lang="zh-CN" altLang="en-US" dirty="0">
                <a:latin typeface="-apple-system"/>
              </a:rPr>
              <a:t>。</a:t>
            </a:r>
            <a:endParaRPr lang="zh-CN" altLang="en-US" sz="1200" i="0" dirty="0">
              <a:effectLst/>
              <a:latin typeface="-apple-system"/>
            </a:endParaRPr>
          </a:p>
          <a:p>
            <a:r>
              <a:rPr lang="zh-CN" altLang="en-US" dirty="0"/>
              <a:t>然而，由于成像原理、影像设备、操作方法等因素的不同，影像数据间存在着分布差异。</a:t>
            </a:r>
            <a:endParaRPr lang="en-US" altLang="zh-CN" dirty="0"/>
          </a:p>
          <a:p>
            <a:pPr marL="285750" indent="-285750">
              <a:buFont typeface="Arial" panose="020B0604020202020204" pitchFamily="34" charset="0"/>
              <a:buChar char="•"/>
            </a:pPr>
            <a:r>
              <a:rPr lang="zh-CN" altLang="en-US" dirty="0"/>
              <a:t>例如</a:t>
            </a:r>
            <a:r>
              <a:rPr lang="en-US" altLang="zh-CN" dirty="0"/>
              <a:t>CT</a:t>
            </a:r>
            <a:r>
              <a:rPr lang="zh-CN" altLang="en-US" dirty="0"/>
              <a:t>影像与</a:t>
            </a:r>
            <a:r>
              <a:rPr lang="en-US" altLang="zh-CN" dirty="0"/>
              <a:t>MR</a:t>
            </a:r>
            <a:r>
              <a:rPr lang="zh-CN" altLang="en-US" dirty="0"/>
              <a:t>影像、</a:t>
            </a:r>
            <a:endParaRPr lang="en-US" altLang="zh-CN" dirty="0"/>
          </a:p>
          <a:p>
            <a:pPr marL="285750" indent="-285750">
              <a:buFont typeface="Arial" panose="020B0604020202020204" pitchFamily="34" charset="0"/>
              <a:buChar char="•"/>
            </a:pPr>
            <a:r>
              <a:rPr lang="en-US" altLang="zh-CN" dirty="0"/>
              <a:t>MR</a:t>
            </a:r>
            <a:r>
              <a:rPr lang="zh-CN" altLang="en-US" dirty="0"/>
              <a:t>影像不同序列</a:t>
            </a:r>
            <a:endParaRPr lang="en-US" altLang="zh-CN" dirty="0"/>
          </a:p>
          <a:p>
            <a:r>
              <a:rPr lang="zh-CN" altLang="en-US" dirty="0"/>
              <a:t>如果直接将训练好的模型应用于存在分布差异的数据，会导致深度学习模型的性能下降。但是手机所有可能域的数据来训练模型十分昂贵，不具有现实性。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mn-ea"/>
              </a:rPr>
              <a:t>机器学习系统通常假设训练分布和测试分布是相同的。如何开发能够泛化到未见分布的模型成为了近年来的研究热点。由此本研究将围绕域泛化方法展开。</a:t>
            </a:r>
            <a:endParaRPr lang="en-US" altLang="zh-CN" sz="1200" b="0" i="0" dirty="0">
              <a:effectLst/>
              <a:latin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域泛化处理这样一个具有挑战性的问题</a:t>
            </a:r>
            <a:r>
              <a:rPr lang="en-US" altLang="zh-CN" sz="1200" dirty="0">
                <a:latin typeface="-apple-system"/>
              </a:rPr>
              <a:t>:</a:t>
            </a:r>
            <a:endParaRPr lang="en-US" altLang="zh-CN" sz="1200" dirty="0">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effectLst/>
                <a:latin typeface="-apple-system"/>
              </a:rPr>
              <a:t>给出一个或多个不同但相关的域</a:t>
            </a:r>
            <a:r>
              <a:rPr lang="en-US" altLang="zh-CN" sz="1200" b="0" i="0" dirty="0">
                <a:effectLst/>
                <a:latin typeface="-apple-system"/>
              </a:rPr>
              <a:t>,</a:t>
            </a:r>
            <a:r>
              <a:rPr lang="zh-CN" altLang="en-US" sz="1200" b="0" i="0" dirty="0">
                <a:effectLst/>
                <a:latin typeface="-apple-system"/>
              </a:rPr>
              <a:t>目标是学习一个能够泛化到未见测试域的模型。</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因此，</a:t>
            </a:r>
            <a:r>
              <a:rPr lang="zh-CN" altLang="en-US" sz="1200" dirty="0">
                <a:sym typeface="+mn-ea"/>
              </a:rPr>
              <a:t>如何利用有偏数据提升深度学习模型的泛化性，</a:t>
            </a:r>
            <a:r>
              <a:rPr lang="zh-CN" altLang="en-US" sz="1200" dirty="0"/>
              <a:t>对于医疗影像的分析和辅助</a:t>
            </a:r>
            <a:r>
              <a:rPr lang="zh-CN" altLang="en-US" sz="1200" dirty="0"/>
              <a:t>诊断具有重要意义。</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dirty="0">
                <a:sym typeface="+mn-ea"/>
              </a:rPr>
              <a:t>传统的域泛化方法可以分为以下几类：</a:t>
            </a:r>
            <a:endParaRPr lang="en-US" altLang="zh-CN" dirty="0"/>
          </a:p>
          <a:p>
            <a:pPr marL="571500" indent="-571500">
              <a:lnSpc>
                <a:spcPct val="150000"/>
              </a:lnSpc>
              <a:buFont typeface="Arial" panose="020B0604020202020204" pitchFamily="34" charset="0"/>
              <a:buChar char="•"/>
            </a:pPr>
            <a:r>
              <a:rPr lang="zh-CN" altLang="en-US" dirty="0">
                <a:sym typeface="+mn-ea"/>
              </a:rPr>
              <a:t>数据操纵</a:t>
            </a:r>
            <a:endParaRPr lang="en-US" altLang="zh-CN" dirty="0"/>
          </a:p>
          <a:p>
            <a:pPr marL="1028700" lvl="1" indent="-571500">
              <a:lnSpc>
                <a:spcPct val="150000"/>
              </a:lnSpc>
              <a:buFont typeface="Arial" panose="020B0604020202020204" pitchFamily="34" charset="0"/>
              <a:buChar char="•"/>
            </a:pPr>
            <a:r>
              <a:rPr lang="zh-CN" altLang="en-US" dirty="0">
                <a:sym typeface="+mn-ea"/>
              </a:rPr>
              <a:t>数据增强</a:t>
            </a:r>
            <a:endParaRPr lang="en-US" altLang="zh-CN" dirty="0"/>
          </a:p>
          <a:p>
            <a:pPr marL="1028700" lvl="1" indent="-571500">
              <a:lnSpc>
                <a:spcPct val="150000"/>
              </a:lnSpc>
              <a:buFont typeface="Arial" panose="020B0604020202020204" pitchFamily="34" charset="0"/>
              <a:buChar char="•"/>
            </a:pPr>
            <a:r>
              <a:rPr lang="zh-CN" altLang="en-US" dirty="0">
                <a:sym typeface="+mn-ea"/>
              </a:rPr>
              <a:t>数据生成</a:t>
            </a:r>
            <a:endParaRPr lang="en-US" altLang="zh-CN" dirty="0"/>
          </a:p>
          <a:p>
            <a:pPr marL="571500" indent="-571500">
              <a:lnSpc>
                <a:spcPct val="150000"/>
              </a:lnSpc>
              <a:buFont typeface="Arial" panose="020B0604020202020204" pitchFamily="34" charset="0"/>
              <a:buChar char="•"/>
            </a:pPr>
            <a:r>
              <a:rPr lang="zh-CN" altLang="en-US" dirty="0">
                <a:sym typeface="+mn-ea"/>
              </a:rPr>
              <a:t>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域不变表征学习</a:t>
            </a:r>
            <a:endParaRPr lang="en-US" altLang="zh-CN" dirty="0"/>
          </a:p>
          <a:p>
            <a:pPr marL="1028700" lvl="1" indent="-571500">
              <a:lnSpc>
                <a:spcPct val="150000"/>
              </a:lnSpc>
              <a:buFont typeface="Arial" panose="020B0604020202020204" pitchFamily="34" charset="0"/>
              <a:buChar char="•"/>
            </a:pPr>
            <a:r>
              <a:rPr lang="zh-CN" altLang="en-US" dirty="0">
                <a:sym typeface="+mn-ea"/>
              </a:rPr>
              <a:t>特征解耦</a:t>
            </a:r>
            <a:endParaRPr lang="zh-CN" altLang="en-US" dirty="0"/>
          </a:p>
          <a:p>
            <a:r>
              <a:rPr lang="zh-CN" altLang="en-US"/>
              <a:t>接下来介绍几篇各类方法的</a:t>
            </a:r>
            <a:r>
              <a:rPr lang="zh-CN" altLang="en-US"/>
              <a:t>研究现状</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121212"/>
              </a:solidFill>
              <a:effectLst/>
              <a:latin typeface="-apple-system"/>
            </a:endParaRPr>
          </a:p>
          <a:p>
            <a:pPr algn="l"/>
            <a:r>
              <a:rPr lang="en-US" altLang="zh-CN" dirty="0">
                <a:solidFill>
                  <a:srgbClr val="000000"/>
                </a:solidFill>
                <a:effectLst/>
                <a:latin typeface="+mn-ea"/>
                <a:sym typeface="+mn-ea"/>
              </a:rPr>
              <a:t>Xu</a:t>
            </a:r>
            <a:r>
              <a:rPr lang="zh-CN" altLang="en-US" dirty="0">
                <a:solidFill>
                  <a:srgbClr val="000000"/>
                </a:solidFill>
                <a:effectLst/>
                <a:latin typeface="+mn-ea"/>
                <a:sym typeface="+mn-ea"/>
              </a:rPr>
              <a:t>等人提出通过使用随机卷积作为数据增强来</a:t>
            </a:r>
            <a:r>
              <a:rPr lang="zh-CN" altLang="en-US" dirty="0">
                <a:solidFill>
                  <a:srgbClr val="121212"/>
                </a:solidFill>
                <a:effectLst/>
                <a:latin typeface="+mn-ea"/>
                <a:sym typeface="+mn-ea"/>
              </a:rPr>
              <a:t>生成图像，同时保持目标的全局形状。</a:t>
            </a:r>
            <a:endParaRPr lang="en-US" altLang="zh-CN" b="0" i="0" dirty="0">
              <a:solidFill>
                <a:srgbClr val="121212"/>
              </a:solidFill>
              <a:effectLst/>
              <a:latin typeface="+mn-ea"/>
            </a:endParaRPr>
          </a:p>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模型在进行分类预测</a:t>
            </a:r>
            <a:r>
              <a:rPr lang="zh-CN" altLang="en-US" b="0" i="0" dirty="0">
                <a:solidFill>
                  <a:srgbClr val="121212"/>
                </a:solidFill>
                <a:effectLst/>
                <a:latin typeface="-apple-system"/>
              </a:rPr>
              <a:t>时，倾向于使用局部纹理特征而不是全局的物理形状。</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作者提出的随机卷积近似地保留图像中的形状信息，并可能扭曲局部纹理。直观地说，随机卷积会创造出无限多的具有类似全局形状但随机局部纹理不同的新域。</a:t>
            </a:r>
            <a:r>
              <a:rPr lang="zh-CN" altLang="en-US" b="0" i="0" dirty="0">
                <a:solidFill>
                  <a:srgbClr val="121212"/>
                </a:solidFill>
                <a:effectLst/>
                <a:latin typeface="-apple-system"/>
              </a:rPr>
              <a:t>这一做法极大的改善了神经网络的鲁棒性与泛化性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image" Target="../media/image16.png"/><Relationship Id="rId4" Type="http://schemas.openxmlformats.org/officeDocument/2006/relationships/tags" Target="../tags/tag1.xml"/><Relationship Id="rId3" Type="http://schemas.openxmlformats.org/officeDocument/2006/relationships/image" Target="../media/image15.png"/><Relationship Id="rId2" Type="http://schemas.openxmlformats.org/officeDocument/2006/relationships/image" Target="../media/image2.png"/><Relationship Id="rId10" Type="http://schemas.openxmlformats.org/officeDocument/2006/relationships/notesSlide" Target="../notesSlides/notesSlide18.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970405" y="2839720"/>
            <a:ext cx="9185275" cy="768350"/>
          </a:xfrm>
          <a:prstGeom prst="rect">
            <a:avLst/>
          </a:prstGeom>
          <a:noFill/>
        </p:spPr>
        <p:txBody>
          <a:bodyPr wrap="square" rtlCol="0">
            <a:spAutoFit/>
          </a:bodyPr>
          <a:lstStyle/>
          <a:p>
            <a:r>
              <a:rPr lang="zh-CN" altLang="en-US" sz="4400" dirty="0">
                <a:solidFill>
                  <a:schemeClr val="bg1"/>
                </a:solidFill>
              </a:rPr>
              <a:t>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695" y="4695825"/>
            <a:ext cx="6181725" cy="39878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396767"/>
            <a:ext cx="5092123" cy="3360022"/>
          </a:xfrm>
          <a:prstGeom prst="rect">
            <a:avLst/>
          </a:prstGeom>
          <a:noFill/>
        </p:spPr>
        <p:txBody>
          <a:bodyPr wrap="square">
            <a:spAutoFit/>
          </a:bodyPr>
          <a:lstStyle/>
          <a:p>
            <a:pPr>
              <a:lnSpc>
                <a:spcPct val="150000"/>
              </a:lnSpc>
            </a:pPr>
            <a:r>
              <a:rPr lang="en-US" altLang="zh-CN" sz="2400" dirty="0">
                <a:latin typeface="+mn-ea"/>
              </a:rPr>
              <a:t>Clinton</a:t>
            </a:r>
            <a:r>
              <a:rPr lang="zh-CN" altLang="en-US" sz="2400" dirty="0">
                <a:latin typeface="+mn-ea"/>
              </a:rPr>
              <a:t>等人在</a:t>
            </a:r>
            <a:r>
              <a:rPr lang="en-US" altLang="zh-CN" sz="2400" dirty="0">
                <a:latin typeface="+mn-ea"/>
              </a:rPr>
              <a:t>2019</a:t>
            </a:r>
            <a:r>
              <a:rPr lang="zh-CN" altLang="en-US" sz="2400" dirty="0">
                <a:latin typeface="+mn-ea"/>
              </a:rPr>
              <a:t>年</a:t>
            </a:r>
            <a:r>
              <a:rPr lang="zh-CN" altLang="en-US" sz="2400" b="0" i="0" dirty="0">
                <a:solidFill>
                  <a:srgbClr val="000000"/>
                </a:solidFill>
                <a:effectLst/>
                <a:latin typeface="+mn-ea"/>
              </a:rPr>
              <a:t>提出了一种利用生成对抗性网络（</a:t>
            </a:r>
            <a:r>
              <a:rPr lang="en-US" altLang="zh-CN" sz="2400" b="0" i="0" dirty="0">
                <a:solidFill>
                  <a:srgbClr val="000000"/>
                </a:solidFill>
                <a:effectLst/>
                <a:latin typeface="+mn-ea"/>
              </a:rPr>
              <a:t>GAN</a:t>
            </a:r>
            <a:r>
              <a:rPr lang="zh-CN" altLang="en-US" sz="2400" b="0" i="0" dirty="0">
                <a:solidFill>
                  <a:srgbClr val="000000"/>
                </a:solidFill>
                <a:effectLst/>
                <a:latin typeface="+mn-ea"/>
              </a:rPr>
              <a:t>）生成合成数据</a:t>
            </a:r>
            <a:r>
              <a:rPr lang="zh-CN" altLang="en-US" sz="2400" dirty="0">
                <a:solidFill>
                  <a:srgbClr val="000000"/>
                </a:solidFill>
                <a:latin typeface="+mn-ea"/>
              </a:rPr>
              <a:t>的</a:t>
            </a:r>
            <a:r>
              <a:rPr lang="zh-CN" altLang="en-US" sz="2400" b="0" i="0" dirty="0">
                <a:solidFill>
                  <a:srgbClr val="000000"/>
                </a:solidFill>
                <a:effectLst/>
                <a:latin typeface="+mn-ea"/>
              </a:rPr>
              <a:t>域泛化架构。使用域差异度量来最小化真实图像和</a:t>
            </a:r>
            <a:r>
              <a:rPr lang="zh-CN" altLang="en-US" sz="2400" dirty="0">
                <a:solidFill>
                  <a:srgbClr val="000000"/>
                </a:solidFill>
                <a:latin typeface="+mn-ea"/>
              </a:rPr>
              <a:t>生成</a:t>
            </a:r>
            <a:r>
              <a:rPr lang="zh-CN" altLang="en-US" sz="2400" b="0" i="0" dirty="0">
                <a:solidFill>
                  <a:srgbClr val="000000"/>
                </a:solidFill>
                <a:effectLst/>
                <a:latin typeface="+mn-ea"/>
              </a:rPr>
              <a:t>图像之间的分布差异，以帮助学习域间的通用表示。</a:t>
            </a:r>
            <a:endParaRPr lang="zh-CN" altLang="en-US" sz="24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3360022"/>
          </a:xfrm>
          <a:prstGeom prst="rect">
            <a:avLst/>
          </a:prstGeom>
          <a:noFill/>
        </p:spPr>
        <p:txBody>
          <a:bodyPr wrap="square" rtlCol="0">
            <a:spAutoFit/>
          </a:bodyPr>
          <a:lstStyle/>
          <a:p>
            <a:pPr>
              <a:lnSpc>
                <a:spcPct val="150000"/>
              </a:lnSpc>
            </a:pPr>
            <a:r>
              <a:rPr lang="en-US" altLang="zh-CN" sz="2400" dirty="0"/>
              <a:t>Yao</a:t>
            </a:r>
            <a:r>
              <a:rPr lang="zh-CN" altLang="en-US" sz="2400"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Nam et al. Reducing domain gap by reducing style bias 2021</a:t>
            </a:r>
            <a:endParaRPr lang="zh-CN" altLang="en-US" sz="1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702560" y="3257265"/>
            <a:ext cx="7324229" cy="3084614"/>
          </a:xfrm>
          <a:prstGeom prst="rect">
            <a:avLst/>
          </a:prstGeom>
        </p:spPr>
      </p:pic>
      <p:sp>
        <p:nvSpPr>
          <p:cNvPr id="8" name="文本框 7"/>
          <p:cNvSpPr txBox="1"/>
          <p:nvPr/>
        </p:nvSpPr>
        <p:spPr>
          <a:xfrm>
            <a:off x="367840" y="1141562"/>
            <a:ext cx="10214925" cy="1698029"/>
          </a:xfrm>
          <a:prstGeom prst="rect">
            <a:avLst/>
          </a:prstGeom>
          <a:noFill/>
        </p:spPr>
        <p:txBody>
          <a:bodyPr wrap="square">
            <a:spAutoFit/>
          </a:bodyPr>
          <a:lstStyle/>
          <a:p>
            <a:pPr>
              <a:lnSpc>
                <a:spcPct val="150000"/>
              </a:lnSpc>
            </a:pPr>
            <a:r>
              <a:rPr lang="en-US" altLang="zh-CN" sz="2400" b="0" i="0" dirty="0">
                <a:solidFill>
                  <a:srgbClr val="000000"/>
                </a:solidFill>
                <a:effectLst/>
                <a:latin typeface="+mn-ea"/>
              </a:rPr>
              <a:t>Nam</a:t>
            </a:r>
            <a:r>
              <a:rPr lang="zh-CN" altLang="en-US" sz="2400" b="0" i="0" dirty="0">
                <a:solidFill>
                  <a:srgbClr val="000000"/>
                </a:solidFill>
                <a:effectLst/>
                <a:latin typeface="+mn-ea"/>
              </a:rPr>
              <a:t>等人提出的风格不可知网络（</a:t>
            </a:r>
            <a:r>
              <a:rPr lang="en-US" altLang="zh-CN" sz="2400" b="0" i="0" dirty="0" err="1">
                <a:solidFill>
                  <a:srgbClr val="000000"/>
                </a:solidFill>
                <a:effectLst/>
                <a:latin typeface="+mn-ea"/>
              </a:rPr>
              <a:t>SagNets</a:t>
            </a:r>
            <a:r>
              <a:rPr lang="zh-CN" altLang="en-US" sz="2400" b="0" i="0" dirty="0">
                <a:solidFill>
                  <a:srgbClr val="000000"/>
                </a:solidFill>
                <a:effectLst/>
                <a:latin typeface="+mn-ea"/>
              </a:rPr>
              <a:t>）将特征解耦为内容相关部分与风格相关部分，将来自不同样本的风格随机化后再重新与内容特征融合，并分别训练内容偏好网络与风格偏好网络。</a:t>
            </a:r>
            <a:endParaRPr lang="en-US" altLang="zh-CN" sz="2400" b="0" i="0" dirty="0">
              <a:solidFill>
                <a:srgbClr val="000000"/>
              </a:solidFill>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648585" y="3064510"/>
            <a:ext cx="7595235"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研究内容与方案</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a:t>
            </a:r>
            <a:r>
              <a:rPr lang="zh-CN" altLang="en-US" sz="2400"/>
              <a:t>分类模型，</a:t>
            </a:r>
            <a:endParaRPr lang="zh-CN" altLang="en-US" sz="2400"/>
          </a:p>
          <a:p>
            <a:r>
              <a:rPr lang="zh-CN" altLang="en-US" sz="2400"/>
              <a:t>预期能够泛化到</a:t>
            </a:r>
            <a:r>
              <a:rPr lang="en-US" altLang="zh-CN" sz="2400"/>
              <a:t>MR</a:t>
            </a:r>
            <a:r>
              <a:rPr lang="zh-CN" altLang="en-US" sz="2400"/>
              <a:t>影像</a:t>
            </a:r>
            <a:endParaRPr lang="zh-CN" altLang="en-US" sz="2400"/>
          </a:p>
        </p:txBody>
      </p:sp>
      <p:pic>
        <p:nvPicPr>
          <p:cNvPr id="4" name="图片 3"/>
          <p:cNvPicPr>
            <a:picLocks noChangeAspect="1"/>
          </p:cNvPicPr>
          <p:nvPr/>
        </p:nvPicPr>
        <p:blipFill>
          <a:blip r:embed="rId3"/>
          <a:stretch>
            <a:fillRect/>
          </a:stretch>
        </p:blipFill>
        <p:spPr>
          <a:xfrm>
            <a:off x="510540" y="2105025"/>
            <a:ext cx="10783570" cy="3616325"/>
          </a:xfrm>
          <a:prstGeom prst="rect">
            <a:avLst/>
          </a:prstGeom>
        </p:spPr>
      </p:pic>
      <p:sp>
        <p:nvSpPr>
          <p:cNvPr id="5" name="文本框 4"/>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因此，使用分布</a:t>
            </a:r>
            <a:r>
              <a:rPr lang="zh-CN" altLang="en-US">
                <a:latin typeface="Times New Roman Regular" panose="02020603050405020304" charset="0"/>
                <a:cs typeface="Times New Roman Regular" panose="02020603050405020304" charset="0"/>
              </a:rPr>
              <a:t>重排的增强方法与缩放的增强方法可能会对模型的泛化性有所提升。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pic>
        <p:nvPicPr>
          <p:cNvPr id="14" name="图片 13"/>
          <p:cNvPicPr>
            <a:picLocks noChangeAspect="1"/>
          </p:cNvPicPr>
          <p:nvPr/>
        </p:nvPicPr>
        <p:blipFill>
          <a:blip r:embed="rId5"/>
          <a:stretch>
            <a:fillRect/>
          </a:stretch>
        </p:blipFill>
        <p:spPr>
          <a:xfrm>
            <a:off x="4486910" y="3179336"/>
            <a:ext cx="7193915" cy="3014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425825" cy="368300"/>
          </a:xfrm>
          <a:prstGeom prst="rect">
            <a:avLst/>
          </a:prstGeom>
          <a:noFill/>
        </p:spPr>
        <p:txBody>
          <a:bodyPr wrap="none" rtlCol="0">
            <a:spAutoFit/>
          </a:bodyPr>
          <a:lstStyle/>
          <a:p>
            <a:r>
              <a:rPr lang="en-US" altLang="zh-CN"/>
              <a:t>N</a:t>
            </a:r>
            <a:r>
              <a:rPr lang="zh-CN" altLang="en-US"/>
              <a:t>为</a:t>
            </a:r>
            <a:r>
              <a:rPr lang="en-US" altLang="zh-CN"/>
              <a:t>shuffle</a:t>
            </a:r>
            <a:r>
              <a:rPr lang="zh-CN" altLang="en-US"/>
              <a:t>时对原图分布的分块数</a:t>
            </a:r>
            <a:endParaRPr lang="zh-CN" altLang="en-US"/>
          </a:p>
        </p:txBody>
      </p:sp>
      <p:sp>
        <p:nvSpPr>
          <p:cNvPr id="8" name="文本框 7"/>
          <p:cNvSpPr txBox="1"/>
          <p:nvPr/>
        </p:nvSpPr>
        <p:spPr>
          <a:xfrm>
            <a:off x="731520" y="894715"/>
            <a:ext cx="3300730" cy="368300"/>
          </a:xfrm>
          <a:prstGeom prst="rect">
            <a:avLst/>
          </a:prstGeom>
          <a:noFill/>
        </p:spPr>
        <p:txBody>
          <a:bodyPr wrap="none" rtlCol="0">
            <a:spAutoFit/>
          </a:bodyPr>
          <a:lstStyle/>
          <a:p>
            <a:r>
              <a:rPr lang="en-US" altLang="zh-CN">
                <a:latin typeface="Times New Roman Regular" panose="02020603050405020304" charset="0"/>
                <a:cs typeface="Times New Roman Regular" panose="02020603050405020304" charset="0"/>
              </a:rPr>
              <a:t>distribution shuffle</a:t>
            </a:r>
            <a:r>
              <a:rPr lang="zh-CN" altLang="en-US">
                <a:latin typeface="Times New Roman Regular" panose="02020603050405020304" charset="0"/>
                <a:cs typeface="Times New Roman Regular" panose="02020603050405020304" charset="0"/>
              </a:rPr>
              <a:t>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23875" y="869950"/>
            <a:ext cx="7459980" cy="829945"/>
          </a:xfrm>
          <a:prstGeom prst="rect">
            <a:avLst/>
          </a:prstGeom>
          <a:noFill/>
        </p:spPr>
        <p:txBody>
          <a:bodyPr wrap="none" rtlCol="0">
            <a:spAutoFit/>
          </a:bodyPr>
          <a:lstStyle/>
          <a:p>
            <a:r>
              <a:rPr lang="en-US" altLang="zh-CN" sz="2400"/>
              <a:t>2.</a:t>
            </a:r>
            <a:r>
              <a:rPr lang="zh-CN" altLang="en-US" sz="2400"/>
              <a:t>在部分序列的</a:t>
            </a:r>
            <a:r>
              <a:rPr lang="en-US" altLang="zh-CN" sz="2400"/>
              <a:t>MR</a:t>
            </a:r>
            <a:r>
              <a:rPr lang="zh-CN" altLang="en-US" sz="2400"/>
              <a:t>影像数据上进行</a:t>
            </a:r>
            <a:r>
              <a:rPr lang="en-US" altLang="zh-CN" sz="2400"/>
              <a:t>MVI</a:t>
            </a:r>
            <a:r>
              <a:rPr lang="zh-CN" altLang="en-US" sz="2400"/>
              <a:t>分类</a:t>
            </a:r>
            <a:r>
              <a:rPr lang="zh-CN" altLang="en-US" sz="2400"/>
              <a:t>模型训练，</a:t>
            </a:r>
            <a:endParaRPr lang="zh-CN" altLang="en-US" sz="2400"/>
          </a:p>
          <a:p>
            <a:r>
              <a:rPr lang="zh-CN" altLang="en-US" sz="2400"/>
              <a:t>预期能够泛化到其他序列的</a:t>
            </a:r>
            <a:r>
              <a:rPr lang="en-US" altLang="zh-CN" sz="2400"/>
              <a:t>MR</a:t>
            </a:r>
            <a:r>
              <a:rPr lang="zh-CN" altLang="en-US" sz="2400"/>
              <a:t>影像数据</a:t>
            </a:r>
            <a:endParaRPr lang="zh-CN" altLang="en-US" sz="2400"/>
          </a:p>
        </p:txBody>
      </p:sp>
      <p:pic>
        <p:nvPicPr>
          <p:cNvPr id="6" name="图片 5"/>
          <p:cNvPicPr>
            <a:picLocks noChangeAspect="1"/>
          </p:cNvPicPr>
          <p:nvPr/>
        </p:nvPicPr>
        <p:blipFill>
          <a:blip r:embed="rId3"/>
          <a:stretch>
            <a:fillRect/>
          </a:stretch>
        </p:blipFill>
        <p:spPr>
          <a:xfrm>
            <a:off x="740410" y="1713865"/>
            <a:ext cx="7510145" cy="4366260"/>
          </a:xfrm>
          <a:prstGeom prst="rect">
            <a:avLst/>
          </a:prstGeom>
        </p:spPr>
      </p:pic>
      <p:sp>
        <p:nvSpPr>
          <p:cNvPr id="4" name="文本框 3"/>
          <p:cNvSpPr txBox="1"/>
          <p:nvPr/>
        </p:nvSpPr>
        <p:spPr>
          <a:xfrm>
            <a:off x="2811780" y="6195060"/>
            <a:ext cx="4667250" cy="368300"/>
          </a:xfrm>
          <a:prstGeom prst="rect">
            <a:avLst/>
          </a:prstGeom>
          <a:noFill/>
        </p:spPr>
        <p:txBody>
          <a:bodyPr wrap="none" rtlCol="0" anchor="t">
            <a:spAutoFit/>
          </a:bodyPr>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631051" y="1232361"/>
            <a:ext cx="6783705" cy="368300"/>
          </a:xfrm>
          <a:prstGeom prst="rect">
            <a:avLst/>
          </a:prstGeom>
          <a:noFill/>
        </p:spPr>
        <p:txBody>
          <a:bodyPr wrap="none" rtlCol="0" anchor="t">
            <a:spAutoFit/>
          </a:bodyPr>
          <a:lstStyle/>
          <a:p>
            <a:pPr algn="l"/>
            <a:r>
              <a:rPr lang="en-US" altLang="zh-CN" dirty="0">
                <a:sym typeface="+mn-ea"/>
              </a:rPr>
              <a:t>2.</a:t>
            </a:r>
            <a:r>
              <a:rPr lang="zh-CN" altLang="en-US" dirty="0">
                <a:sym typeface="+mn-ea"/>
              </a:rPr>
              <a:t>基于特征交叉重建的特征解耦方法的MR影像跨序列MVI分类</a:t>
            </a:r>
            <a:r>
              <a:rPr lang="zh-CN" altLang="en-US" dirty="0">
                <a:sym typeface="+mn-ea"/>
              </a:rPr>
              <a:t>模型</a:t>
            </a:r>
            <a:endParaRPr lang="zh-CN" altLang="en-US" dirty="0">
              <a:sym typeface="+mn-ea"/>
            </a:endParaRPr>
          </a:p>
        </p:txBody>
      </p:sp>
      <p:sp>
        <p:nvSpPr>
          <p:cNvPr id="4" name="文本框 3"/>
          <p:cNvSpPr txBox="1"/>
          <p:nvPr/>
        </p:nvSpPr>
        <p:spPr>
          <a:xfrm>
            <a:off x="631190" y="2024380"/>
            <a:ext cx="10067290" cy="1322070"/>
          </a:xfrm>
          <a:prstGeom prst="rect">
            <a:avLst/>
          </a:prstGeom>
          <a:noFill/>
        </p:spPr>
        <p:txBody>
          <a:bodyPr wrap="square" rtlCol="0" anchor="t">
            <a:spAutoFit/>
          </a:bodyPr>
          <a:lstStyle/>
          <a:p>
            <a:pPr algn="l">
              <a:lnSpc>
                <a:spcPct val="200000"/>
              </a:lnSpc>
            </a:pPr>
            <a:r>
              <a:rPr lang="en-US" altLang="zh-CN" sz="2000">
                <a:sym typeface="+mn-ea"/>
              </a:rPr>
              <a:t>    </a:t>
            </a:r>
            <a:r>
              <a:rPr lang="zh-CN" altLang="en-US" sz="2000">
                <a:sym typeface="+mn-ea"/>
              </a:rPr>
              <a:t>基于解耦的域泛化方法通常将特征表示分解为独立的子特征，其中一个特征是域共有特征，即内容特征。另一个是域专有特征，即</a:t>
            </a:r>
            <a:r>
              <a:rPr lang="zh-CN" altLang="en-US" sz="2000">
                <a:sym typeface="+mn-ea"/>
              </a:rPr>
              <a:t>风格特征。</a:t>
            </a:r>
            <a:endParaRPr lang="zh-CN" altLang="en-US" sz="2000"/>
          </a:p>
        </p:txBody>
      </p:sp>
      <p:pic>
        <p:nvPicPr>
          <p:cNvPr id="6" name="图片 5"/>
          <p:cNvPicPr>
            <a:picLocks noChangeAspect="1"/>
          </p:cNvPicPr>
          <p:nvPr/>
        </p:nvPicPr>
        <p:blipFill>
          <a:blip r:embed="rId3"/>
          <a:stretch>
            <a:fillRect/>
          </a:stretch>
        </p:blipFill>
        <p:spPr>
          <a:xfrm>
            <a:off x="4583430" y="3769995"/>
            <a:ext cx="3391535" cy="201485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978535" y="3769995"/>
            <a:ext cx="3019425" cy="1990725"/>
          </a:xfrm>
          <a:prstGeom prst="rect">
            <a:avLst/>
          </a:prstGeom>
        </p:spPr>
      </p:pic>
      <p:sp>
        <p:nvSpPr>
          <p:cNvPr id="10" name="文本框 9"/>
          <p:cNvSpPr txBox="1"/>
          <p:nvPr/>
        </p:nvSpPr>
        <p:spPr>
          <a:xfrm>
            <a:off x="1882775" y="6107430"/>
            <a:ext cx="4064000" cy="368300"/>
          </a:xfrm>
          <a:prstGeom prst="rect">
            <a:avLst/>
          </a:prstGeom>
          <a:noFill/>
        </p:spPr>
        <p:txBody>
          <a:bodyPr wrap="square" rtlCol="0">
            <a:spAutoFit/>
          </a:bodyPr>
          <a:p>
            <a:r>
              <a:rPr lang="en-US" altLang="zh-CN"/>
              <a:t>T1 </a:t>
            </a:r>
            <a:r>
              <a:rPr lang="en-US" altLang="zh-CN"/>
              <a:t>in</a:t>
            </a:r>
            <a:endParaRPr lang="en-US" altLang="zh-CN"/>
          </a:p>
        </p:txBody>
      </p:sp>
      <p:sp>
        <p:nvSpPr>
          <p:cNvPr id="12" name="文本框 11"/>
          <p:cNvSpPr txBox="1"/>
          <p:nvPr>
            <p:custDataLst>
              <p:tags r:id="rId6"/>
            </p:custDataLst>
          </p:nvPr>
        </p:nvSpPr>
        <p:spPr>
          <a:xfrm>
            <a:off x="5486400" y="6107430"/>
            <a:ext cx="4064000" cy="368300"/>
          </a:xfrm>
          <a:prstGeom prst="rect">
            <a:avLst/>
          </a:prstGeom>
          <a:noFill/>
        </p:spPr>
        <p:txBody>
          <a:bodyPr wrap="square" rtlCol="0">
            <a:spAutoFit/>
          </a:bodyPr>
          <a:p>
            <a:r>
              <a:rPr lang="en-US" altLang="zh-CN"/>
              <a:t>T1 </a:t>
            </a:r>
            <a:r>
              <a:rPr lang="en-US" altLang="zh-CN"/>
              <a:t>out</a:t>
            </a:r>
            <a:endParaRPr lang="en-US" altLang="zh-CN"/>
          </a:p>
        </p:txBody>
      </p:sp>
      <p:pic>
        <p:nvPicPr>
          <p:cNvPr id="15" name="图片 14"/>
          <p:cNvPicPr>
            <a:picLocks noChangeAspect="1"/>
          </p:cNvPicPr>
          <p:nvPr>
            <p:custDataLst>
              <p:tags r:id="rId7"/>
            </p:custDataLst>
          </p:nvPr>
        </p:nvPicPr>
        <p:blipFill>
          <a:blip r:embed="rId8"/>
          <a:stretch>
            <a:fillRect/>
          </a:stretch>
        </p:blipFill>
        <p:spPr>
          <a:xfrm>
            <a:off x="8369300" y="3769995"/>
            <a:ext cx="2854960" cy="2021840"/>
          </a:xfrm>
          <a:prstGeom prst="rect">
            <a:avLst/>
          </a:prstGeom>
        </p:spPr>
      </p:pic>
      <p:sp>
        <p:nvSpPr>
          <p:cNvPr id="16" name="文本框 15"/>
          <p:cNvSpPr txBox="1"/>
          <p:nvPr/>
        </p:nvSpPr>
        <p:spPr>
          <a:xfrm>
            <a:off x="9457055" y="6107430"/>
            <a:ext cx="4064000" cy="368300"/>
          </a:xfrm>
          <a:prstGeom prst="rect">
            <a:avLst/>
          </a:prstGeom>
          <a:noFill/>
        </p:spPr>
        <p:txBody>
          <a:bodyPr wrap="square" rtlCol="0">
            <a:spAutoFit/>
          </a:bodyPr>
          <a:p>
            <a:r>
              <a:rPr lang="en-US" altLang="zh-CN"/>
              <a:t>T2</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3078480" y="6304915"/>
            <a:ext cx="5467350" cy="398780"/>
          </a:xfrm>
          <a:prstGeom prst="rect">
            <a:avLst/>
          </a:prstGeom>
          <a:noFill/>
        </p:spPr>
        <p:txBody>
          <a:bodyPr wrap="square" rtlCol="0">
            <a:spAutoFit/>
          </a:bodyPr>
          <a:lstStyle/>
          <a:p>
            <a:r>
              <a:rPr lang="zh-CN" altLang="en-US" sz="2000" dirty="0"/>
              <a:t>图  基于特征交叉重建的特征解耦</a:t>
            </a:r>
            <a:r>
              <a:rPr lang="zh-CN" altLang="en-US" sz="2000" dirty="0"/>
              <a:t>方法结构</a:t>
            </a:r>
            <a:endParaRPr lang="zh-CN" altLang="en-US" sz="2000" dirty="0"/>
          </a:p>
        </p:txBody>
      </p:sp>
      <p:pic>
        <p:nvPicPr>
          <p:cNvPr id="3" name="图片 2"/>
          <p:cNvPicPr>
            <a:picLocks noChangeAspect="1"/>
          </p:cNvPicPr>
          <p:nvPr>
            <p:custDataLst>
              <p:tags r:id="rId3"/>
            </p:custDataLst>
          </p:nvPr>
        </p:nvPicPr>
        <p:blipFill>
          <a:blip r:embed="rId4"/>
          <a:stretch>
            <a:fillRect/>
          </a:stretch>
        </p:blipFill>
        <p:spPr>
          <a:xfrm>
            <a:off x="661670" y="823595"/>
            <a:ext cx="10868025" cy="5210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5904865" y="1550691"/>
            <a:ext cx="3044423" cy="4281685"/>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研究背景与意义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研究内容与方案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前期工作</a:t>
            </a:r>
            <a:endParaRPr lang="zh-CN" altLang="en-US" sz="6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2584450"/>
          </a:xfrm>
          <a:prstGeom prst="rect">
            <a:avLst/>
          </a:prstGeom>
          <a:noFill/>
        </p:spPr>
        <p:txBody>
          <a:bodyPr wrap="square" rtlCol="0" anchor="t">
            <a:spAutoFit/>
          </a:bodyPr>
          <a:lstStyle/>
          <a:p>
            <a:pPr>
              <a:lnSpc>
                <a:spcPct val="150000"/>
              </a:lnSpc>
            </a:pPr>
            <a:r>
              <a:rPr lang="en-US" altLang="zh-CN" dirty="0">
                <a:sym typeface="+mn-ea"/>
              </a:rPr>
              <a:t>2.</a:t>
            </a:r>
            <a:r>
              <a:rPr lang="zh-CN" altLang="en-US" dirty="0">
                <a:sym typeface="+mn-ea"/>
              </a:rPr>
              <a:t>测试集：</a:t>
            </a:r>
            <a:endParaRPr lang="en-US" altLang="zh-CN"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CHAOS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模态部分数据作为测试集，该数据集含有肝、肾、脾的分割标准，包括</a:t>
            </a:r>
            <a:r>
              <a:rPr lang="en-US" altLang="zh-CN" dirty="0">
                <a:sym typeface="+mn-ea"/>
              </a:rPr>
              <a:t>T1_in, T1_out</a:t>
            </a:r>
            <a:r>
              <a:rPr lang="zh-CN" altLang="en-US" dirty="0">
                <a:sym typeface="+mn-ea"/>
              </a:rPr>
              <a:t>和</a:t>
            </a:r>
            <a:r>
              <a:rPr lang="en-US" altLang="zh-CN" dirty="0">
                <a:sym typeface="+mn-ea"/>
              </a:rPr>
              <a:t>T2</a:t>
            </a:r>
            <a:r>
              <a:rPr lang="zh-CN" altLang="en-US" dirty="0">
                <a:sym typeface="+mn-ea"/>
              </a:rPr>
              <a:t>三个</a:t>
            </a:r>
            <a:r>
              <a:rPr lang="en-US" altLang="zh-CN" dirty="0">
                <a:sym typeface="+mn-ea"/>
              </a:rPr>
              <a:t>MR</a:t>
            </a:r>
            <a:r>
              <a:rPr lang="zh-CN" altLang="en-US" dirty="0">
                <a:sym typeface="+mn-ea"/>
              </a:rPr>
              <a:t>序列。处理后</a:t>
            </a:r>
            <a:r>
              <a:rPr lang="en-US" altLang="zh-CN" dirty="0">
                <a:sym typeface="+mn-ea"/>
              </a:rPr>
              <a:t>T1_in</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T1_out</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T2</a:t>
            </a:r>
            <a:r>
              <a:rPr lang="zh-CN" altLang="en-US" dirty="0">
                <a:sym typeface="+mn-ea"/>
              </a:rPr>
              <a:t>序列</a:t>
            </a:r>
            <a:r>
              <a:rPr lang="en-US" altLang="zh-CN" dirty="0">
                <a:sym typeface="+mn-ea"/>
              </a:rPr>
              <a:t>623</a:t>
            </a:r>
            <a:r>
              <a:rPr lang="zh-CN" altLang="en-US" dirty="0">
                <a:sym typeface="+mn-ea"/>
              </a:rPr>
              <a:t>张切片</a:t>
            </a:r>
            <a:endParaRPr lang="zh-CN" altLang="en-US"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AMOS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模态部分数据作为测试集，该数据集含有肝、肾、脾的分割标准。处理后共</a:t>
            </a:r>
            <a:r>
              <a:rPr lang="en-US" altLang="zh-CN" dirty="0">
                <a:sym typeface="+mn-ea"/>
              </a:rPr>
              <a:t>2503</a:t>
            </a:r>
            <a:r>
              <a:rPr lang="zh-CN" altLang="en-US" dirty="0">
                <a:sym typeface="+mn-ea"/>
              </a:rPr>
              <a:t>张切片</a:t>
            </a:r>
            <a:endParaRPr lang="zh-CN" altLang="en-US"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38785" y="1510030"/>
            <a:ext cx="11753215" cy="46856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p>
            <a:r>
              <a:rPr lang="zh-CN" altLang="en-US" sz="6000" dirty="0"/>
              <a:t>五</a:t>
            </a:r>
            <a:r>
              <a:rPr lang="en-US" altLang="zh-CN" sz="6000" dirty="0"/>
              <a:t>.</a:t>
            </a:r>
            <a:r>
              <a:rPr lang="zh-CN" altLang="en-US" sz="6000" dirty="0"/>
              <a:t>进度</a:t>
            </a:r>
            <a:r>
              <a:rPr lang="zh-CN" altLang="en-US" sz="6000" dirty="0"/>
              <a:t>安排</a:t>
            </a:r>
            <a:endParaRPr lang="zh-CN" altLang="en-US" sz="6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81" name="表格 80"/>
          <p:cNvGraphicFramePr>
            <a:graphicFrameLocks noGrp="1"/>
          </p:cNvGraphicFramePr>
          <p:nvPr>
            <p:custDataLst>
              <p:tags r:id="rId3"/>
            </p:custDataLst>
          </p:nvPr>
        </p:nvGraphicFramePr>
        <p:xfrm>
          <a:off x="1067295" y="2254674"/>
          <a:ext cx="10057410" cy="3887700"/>
        </p:xfrm>
        <a:graphic>
          <a:graphicData uri="http://schemas.openxmlformats.org/drawingml/2006/table">
            <a:tbl>
              <a:tblPr firstRow="1" bandRow="1">
                <a:tableStyleId>{793D81CF-94F2-401A-BA57-92F5A7B2D0C5}</a:tableStyleId>
              </a:tblPr>
              <a:tblGrid>
                <a:gridCol w="3282846"/>
                <a:gridCol w="6774564"/>
              </a:tblGrid>
              <a:tr h="647700">
                <a:tc>
                  <a:txBody>
                    <a:bodyPr/>
                    <a:p>
                      <a:pPr algn="ctr">
                        <a:spcAft>
                          <a:spcPts val="0"/>
                        </a:spcAft>
                      </a:pPr>
                      <a:r>
                        <a:rPr lang="zh-CN" altLang="en-US" sz="2000" kern="0">
                          <a:effectLst/>
                        </a:rPr>
                        <a:t>时间</a:t>
                      </a:r>
                      <a:endParaRPr 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安排</a:t>
                      </a:r>
                      <a:endParaRPr lang="zh-CN" altLang="en-US" sz="2000" kern="0" dirty="0">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sz="2000" kern="0" dirty="0">
                          <a:effectLst/>
                        </a:rPr>
                        <a:t>2023.9</a:t>
                      </a:r>
                      <a:r>
                        <a:rPr lang="zh-CN" altLang="en-US" sz="2000" kern="0" dirty="0">
                          <a:effectLst/>
                        </a:rPr>
                        <a:t>～</a:t>
                      </a:r>
                      <a:r>
                        <a:rPr lang="en-US" sz="2000" kern="0" dirty="0">
                          <a:effectLst/>
                        </a:rPr>
                        <a:t>2023.12</a:t>
                      </a:r>
                      <a:endParaRPr 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altLang="en-US" sz="2000" kern="0" dirty="0">
                          <a:effectLst/>
                        </a:rPr>
                        <a:t>收集阅读相关文献资料，数据集整理及数据预处理</a:t>
                      </a:r>
                      <a:endParaRPr lang="zh-CN" altLang="en-US" sz="2000" kern="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2023.12</a:t>
                      </a:r>
                      <a:r>
                        <a:rPr lang="zh-CN" altLang="zh-CN" sz="2000" kern="0" dirty="0">
                          <a:effectLst/>
                        </a:rPr>
                        <a:t>～</a:t>
                      </a:r>
                      <a:r>
                        <a:rPr lang="en-US" altLang="zh-CN" sz="2000" kern="0" dirty="0">
                          <a:effectLst/>
                        </a:rPr>
                        <a:t>2024.4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完成基于数据增强的域泛化方法部分的实验，并投出</a:t>
                      </a:r>
                      <a:r>
                        <a:rPr lang="zh-CN" sz="2000" kern="0" dirty="0">
                          <a:effectLst/>
                        </a:rPr>
                        <a:t>论文</a:t>
                      </a:r>
                      <a:endParaRPr lang="zh-CN"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buNone/>
                      </a:pPr>
                      <a:r>
                        <a:rPr lang="en-US" altLang="zh-CN" sz="2000" kern="0" dirty="0">
                          <a:effectLst/>
                          <a:sym typeface="+mn-ea"/>
                        </a:rPr>
                        <a:t>2023.5</a:t>
                      </a:r>
                      <a:r>
                        <a:rPr lang="zh-CN" altLang="zh-CN" sz="2000" kern="0" dirty="0">
                          <a:effectLst/>
                          <a:sym typeface="+mn-ea"/>
                        </a:rPr>
                        <a:t>～</a:t>
                      </a:r>
                      <a:r>
                        <a:rPr lang="en-US" altLang="zh-CN" sz="2000" kern="0" dirty="0">
                          <a:effectLst/>
                          <a:sym typeface="+mn-ea"/>
                        </a:rPr>
                        <a:t>2024.8</a:t>
                      </a:r>
                      <a:endParaRPr lang="en-US"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buNone/>
                      </a:pPr>
                      <a:r>
                        <a:rPr lang="zh-CN" altLang="en-US" sz="2000" kern="0" dirty="0">
                          <a:effectLst/>
                        </a:rPr>
                        <a:t>完成基于特征解耦域泛化方法的</a:t>
                      </a:r>
                      <a:r>
                        <a:rPr lang="zh-CN" altLang="en-US" sz="2000" kern="0" dirty="0">
                          <a:effectLst/>
                        </a:rPr>
                        <a:t>实验</a:t>
                      </a:r>
                      <a:endParaRPr lang="zh-CN" altLang="en-US" sz="2000" kern="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2024.9</a:t>
                      </a:r>
                      <a:r>
                        <a:rPr lang="zh-CN" altLang="zh-CN" sz="2000" kern="0" dirty="0">
                          <a:effectLst/>
                        </a:rPr>
                        <a:t>～</a:t>
                      </a:r>
                      <a:r>
                        <a:rPr lang="en-US" altLang="zh-CN" sz="2000" kern="0" dirty="0">
                          <a:effectLst/>
                        </a:rPr>
                        <a:t>2024.11</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100" dirty="0">
                          <a:effectLst/>
                        </a:rPr>
                        <a:t>优化算法</a:t>
                      </a:r>
                      <a:r>
                        <a:rPr lang="zh-CN" altLang="en-US" sz="2000" kern="100" dirty="0">
                          <a:effectLst/>
                        </a:rPr>
                        <a:t>，</a:t>
                      </a:r>
                      <a:r>
                        <a:rPr lang="zh-CN" altLang="zh-CN" sz="2000" kern="0" dirty="0">
                          <a:effectLst/>
                        </a:rPr>
                        <a:t>整理</a:t>
                      </a:r>
                      <a:r>
                        <a:rPr lang="zh-CN" altLang="en-US" sz="2000" kern="0" dirty="0">
                          <a:effectLst/>
                        </a:rPr>
                        <a:t>实验数据和</a:t>
                      </a:r>
                      <a:r>
                        <a:rPr lang="zh-CN" altLang="zh-CN" sz="2000" kern="0" dirty="0">
                          <a:effectLst/>
                        </a:rPr>
                        <a:t>相关资料</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8000">
                <a:tc>
                  <a:txBody>
                    <a:bodyPr/>
                    <a:p>
                      <a:pPr algn="ctr">
                        <a:spcAft>
                          <a:spcPts val="0"/>
                        </a:spcAft>
                      </a:pPr>
                      <a:r>
                        <a:rPr lang="en-US" altLang="zh-CN" sz="2000" kern="0" dirty="0">
                          <a:effectLst/>
                        </a:rPr>
                        <a:t>2024.12</a:t>
                      </a:r>
                      <a:r>
                        <a:rPr lang="zh-CN" altLang="zh-CN" sz="2000" kern="0" dirty="0">
                          <a:effectLst/>
                        </a:rPr>
                        <a:t>～</a:t>
                      </a:r>
                      <a:r>
                        <a:rPr lang="en-US" altLang="zh-CN" sz="2000" kern="0" dirty="0">
                          <a:effectLst/>
                        </a:rPr>
                        <a:t>2025.4</a:t>
                      </a:r>
                      <a:endParaRPr lang="zh-CN" alt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spcAft>
                          <a:spcPts val="0"/>
                        </a:spcAft>
                      </a:pPr>
                      <a:r>
                        <a:rPr lang="zh-CN" sz="2000" kern="0" dirty="0">
                          <a:effectLst/>
                        </a:rPr>
                        <a:t>撰写毕业论文，完成论文答辩</a:t>
                      </a:r>
                      <a:endParaRPr lang="zh-CN" sz="2000" kern="100"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739116" y="2692290"/>
            <a:ext cx="6713767" cy="1015663"/>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研究背景与意义</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300675" y="100513"/>
            <a:ext cx="4064000" cy="645160"/>
          </a:xfrm>
          <a:prstGeom prst="rect">
            <a:avLst/>
          </a:prstGeom>
          <a:noFill/>
        </p:spPr>
        <p:txBody>
          <a:bodyPr wrap="square" rtlCol="0">
            <a:spAutoFit/>
          </a:bodyPr>
          <a:lstStyle/>
          <a:p>
            <a:r>
              <a:rPr lang="zh-CN" altLang="en-US" sz="3600" dirty="0"/>
              <a:t>研究背景与</a:t>
            </a:r>
            <a:r>
              <a:rPr lang="zh-CN" altLang="en-US" sz="3600" dirty="0"/>
              <a:t>意义</a:t>
            </a:r>
            <a:endParaRPr lang="zh-CN" altLang="en-US" sz="3600" dirty="0"/>
          </a:p>
        </p:txBody>
      </p:sp>
      <p:sp>
        <p:nvSpPr>
          <p:cNvPr id="3" name="文本框 2"/>
          <p:cNvSpPr txBox="1"/>
          <p:nvPr/>
        </p:nvSpPr>
        <p:spPr>
          <a:xfrm>
            <a:off x="662152" y="1734208"/>
            <a:ext cx="10294882" cy="33600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t>在智能化医疗影像的业务流水线中，</a:t>
            </a:r>
            <a:r>
              <a:rPr lang="zh-CN" altLang="en-US" sz="2400" b="1" dirty="0"/>
              <a:t>多标签器官分类</a:t>
            </a:r>
            <a:r>
              <a:rPr lang="zh-CN" altLang="en-US" sz="2400" dirty="0"/>
              <a:t>是前处理过程中重要的一个环节。</a:t>
            </a:r>
            <a:endParaRPr lang="en-US" altLang="zh-CN" sz="2400" dirty="0"/>
          </a:p>
          <a:p>
            <a:pPr marL="285750" indent="-285750">
              <a:lnSpc>
                <a:spcPct val="150000"/>
              </a:lnSpc>
              <a:buFont typeface="Arial" panose="020B0604020202020204" pitchFamily="34" charset="0"/>
              <a:buChar char="•"/>
            </a:pPr>
            <a:r>
              <a:rPr lang="zh-CN" altLang="zh-CN" sz="2400" b="0" dirty="0">
                <a:latin typeface="Times New Roman" panose="02020603050405020304" pitchFamily="18" charset="0"/>
                <a:cs typeface="宋体" panose="02010600030101010101" pitchFamily="2" charset="-122"/>
              </a:rPr>
              <a:t>以</a:t>
            </a:r>
            <a:r>
              <a:rPr lang="zh-CN" altLang="zh-CN" sz="2400" b="0" dirty="0">
                <a:cs typeface="宋体" panose="02010600030101010101" pitchFamily="2" charset="-122"/>
              </a:rPr>
              <a:t>肝细胞癌（</a:t>
            </a:r>
            <a:r>
              <a:rPr lang="en-US" altLang="zh-CN" sz="2400" b="0" dirty="0">
                <a:latin typeface="Times New Roman" panose="02020603050405020304" pitchFamily="18" charset="0"/>
                <a:cs typeface="宋体" panose="02010600030101010101" pitchFamily="2" charset="-122"/>
              </a:rPr>
              <a:t>HCC</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为代表的肝脏局灶性病变</a:t>
            </a:r>
            <a:r>
              <a:rPr lang="zh-CN" altLang="zh-CN" sz="2400" b="0" dirty="0">
                <a:cs typeface="宋体" panose="02010600030101010101" pitchFamily="2" charset="-122"/>
              </a:rPr>
              <a:t>是一种原发性肝</a:t>
            </a:r>
            <a:r>
              <a:rPr lang="zh-CN" altLang="zh-CN" sz="2400" b="0" dirty="0">
                <a:latin typeface="Times New Roman" panose="02020603050405020304" pitchFamily="18" charset="0"/>
                <a:cs typeface="宋体" panose="02010600030101010101" pitchFamily="2" charset="-122"/>
              </a:rPr>
              <a:t>脏疾病</a:t>
            </a:r>
            <a:r>
              <a:rPr lang="zh-CN" altLang="zh-CN" sz="2400" b="0" dirty="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而</a:t>
            </a:r>
            <a:r>
              <a:rPr lang="zh-CN" altLang="zh-CN" sz="2400" b="1" dirty="0">
                <a:latin typeface="Times New Roman" panose="02020603050405020304" pitchFamily="18" charset="0"/>
                <a:cs typeface="宋体" panose="02010600030101010101" pitchFamily="2" charset="-122"/>
              </a:rPr>
              <a:t>微血管侵犯（</a:t>
            </a:r>
            <a:r>
              <a:rPr lang="en-US" altLang="zh-CN" sz="2400" b="1" dirty="0">
                <a:latin typeface="Times New Roman" panose="02020603050405020304" pitchFamily="18" charset="0"/>
                <a:cs typeface="宋体" panose="02010600030101010101" pitchFamily="2" charset="-122"/>
              </a:rPr>
              <a:t>Microvascular Invasion, MVI</a:t>
            </a:r>
            <a:r>
              <a:rPr lang="zh-CN" altLang="zh-CN" sz="2400" b="1" dirty="0">
                <a:latin typeface="Times New Roman" panose="02020603050405020304" pitchFamily="18" charset="0"/>
                <a:cs typeface="宋体" panose="02010600030101010101" pitchFamily="2" charset="-122"/>
              </a:rPr>
              <a:t>）</a:t>
            </a:r>
            <a:r>
              <a:rPr lang="zh-CN" altLang="zh-CN" sz="2400" b="0" dirty="0">
                <a:latin typeface="Times New Roman" panose="02020603050405020304" pitchFamily="18" charset="0"/>
                <a:cs typeface="宋体" panose="02010600030101010101" pitchFamily="2" charset="-122"/>
              </a:rPr>
              <a:t>被认为是肝癌切除或移植患者早期复发和长期预后不良的重要因素。</a:t>
            </a:r>
            <a:endParaRPr lang="en-US" altLang="zh-CN" sz="2400" b="0" dirty="0">
              <a:latin typeface="Times New Roman" panose="02020603050405020304" pitchFamily="18" charset="0"/>
              <a:cs typeface="宋体" panose="02010600030101010101" pitchFamily="2" charset="-122"/>
            </a:endParaRPr>
          </a:p>
          <a:p>
            <a:pPr>
              <a:lnSpc>
                <a:spcPct val="15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研究背景</a:t>
            </a:r>
            <a:r>
              <a:rPr lang="zh-CN" altLang="en-US" sz="3600" dirty="0"/>
              <a:t>与意义</a:t>
            </a:r>
            <a:endParaRPr lang="zh-CN" altLang="en-US" sz="3600" dirty="0"/>
          </a:p>
        </p:txBody>
      </p:sp>
      <p:sp>
        <p:nvSpPr>
          <p:cNvPr id="3" name="文本框 2"/>
          <p:cNvSpPr txBox="1"/>
          <p:nvPr/>
        </p:nvSpPr>
        <p:spPr>
          <a:xfrm>
            <a:off x="630621" y="1142733"/>
            <a:ext cx="10184524" cy="3322955"/>
          </a:xfrm>
          <a:prstGeom prst="rect">
            <a:avLst/>
          </a:prstGeom>
          <a:noFill/>
        </p:spPr>
        <p:txBody>
          <a:bodyPr wrap="square" rtlCol="0">
            <a:spAutoFit/>
          </a:bodyPr>
          <a:lstStyle/>
          <a:p>
            <a:pPr>
              <a:lnSpc>
                <a:spcPct val="150000"/>
              </a:lnSpc>
            </a:pPr>
            <a:r>
              <a:rPr lang="zh-CN" altLang="en-US" sz="2800" i="0" dirty="0">
                <a:effectLst/>
                <a:latin typeface="-apple-system"/>
              </a:rPr>
              <a:t>近年来</a:t>
            </a:r>
            <a:r>
              <a:rPr lang="en-US" altLang="zh-CN" sz="2800" i="0" dirty="0">
                <a:effectLst/>
                <a:latin typeface="-apple-system"/>
              </a:rPr>
              <a:t>,</a:t>
            </a:r>
            <a:r>
              <a:rPr lang="zh-CN" altLang="en-US" sz="2800" i="0" dirty="0">
                <a:effectLst/>
                <a:latin typeface="-apple-system"/>
              </a:rPr>
              <a:t>深度学习技术在医疗影像分析方面取得了长足的进步。</a:t>
            </a:r>
            <a:endParaRPr lang="zh-CN" altLang="en-US" sz="2800" i="0" dirty="0">
              <a:effectLst/>
              <a:latin typeface="-apple-system"/>
            </a:endParaRPr>
          </a:p>
          <a:p>
            <a:pPr>
              <a:lnSpc>
                <a:spcPct val="150000"/>
              </a:lnSpc>
            </a:pPr>
            <a:r>
              <a:rPr lang="zh-CN" altLang="en-US" sz="2800" dirty="0"/>
              <a:t>然而，由于成像原理、影像设备、操作方法等因素的不同，影像数据间存在着分布差异。</a:t>
            </a:r>
            <a:endParaRPr lang="en-US" altLang="zh-CN" sz="2800" dirty="0"/>
          </a:p>
          <a:p>
            <a:pPr marL="285750" indent="-285750">
              <a:lnSpc>
                <a:spcPct val="150000"/>
              </a:lnSpc>
              <a:buFont typeface="Arial" panose="020B0604020202020204" pitchFamily="34" charset="0"/>
              <a:buChar char="•"/>
            </a:pPr>
            <a:r>
              <a:rPr lang="en-US" altLang="zh-CN" sz="2800" dirty="0"/>
              <a:t>CT</a:t>
            </a:r>
            <a:r>
              <a:rPr lang="zh-CN" altLang="en-US" sz="2800" dirty="0"/>
              <a:t>影像与</a:t>
            </a:r>
            <a:r>
              <a:rPr lang="en-US" altLang="zh-CN" sz="2800" dirty="0"/>
              <a:t>MR</a:t>
            </a:r>
            <a:r>
              <a:rPr lang="zh-CN" altLang="en-US" sz="2800" dirty="0"/>
              <a:t>影像</a:t>
            </a:r>
            <a:endParaRPr lang="en-US" altLang="zh-CN" sz="2800" dirty="0"/>
          </a:p>
          <a:p>
            <a:pPr marL="285750" indent="-285750">
              <a:lnSpc>
                <a:spcPct val="150000"/>
              </a:lnSpc>
              <a:buFont typeface="Arial" panose="020B0604020202020204" pitchFamily="34" charset="0"/>
              <a:buChar char="•"/>
            </a:pPr>
            <a:r>
              <a:rPr lang="en-US" altLang="zh-CN" sz="2800" dirty="0"/>
              <a:t>MR</a:t>
            </a:r>
            <a:r>
              <a:rPr lang="zh-CN" altLang="en-US" sz="2800" dirty="0"/>
              <a:t>影像</a:t>
            </a:r>
            <a:r>
              <a:rPr lang="zh-CN" altLang="en-US" sz="2800" dirty="0"/>
              <a:t>中不同序列的影像</a:t>
            </a:r>
            <a:endParaRPr lang="en-US" altLang="zh-C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13196" y="1377053"/>
            <a:ext cx="10323232" cy="954107"/>
          </a:xfrm>
          <a:prstGeom prst="rect">
            <a:avLst/>
          </a:prstGeom>
          <a:noFill/>
        </p:spPr>
        <p:txBody>
          <a:bodyPr wrap="square">
            <a:spAutoFit/>
          </a:bodyPr>
          <a:lstStyle/>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1187450" y="2762048"/>
            <a:ext cx="10000031" cy="3675224"/>
          </a:xfrm>
          <a:prstGeom prst="rect">
            <a:avLst/>
          </a:prstGeom>
        </p:spPr>
      </p:pic>
      <p:sp>
        <p:nvSpPr>
          <p:cNvPr id="4" name="文本框 3"/>
          <p:cNvSpPr txBox="1"/>
          <p:nvPr/>
        </p:nvSpPr>
        <p:spPr>
          <a:xfrm>
            <a:off x="300675" y="100513"/>
            <a:ext cx="4064000" cy="645160"/>
          </a:xfrm>
          <a:prstGeom prst="rect">
            <a:avLst/>
          </a:prstGeom>
          <a:noFill/>
        </p:spPr>
        <p:txBody>
          <a:bodyPr wrap="square" rtlCol="0">
            <a:spAutoFit/>
          </a:bodyPr>
          <a:p>
            <a:r>
              <a:rPr lang="zh-CN" altLang="en-US" sz="3600" dirty="0"/>
              <a:t>研究背景</a:t>
            </a:r>
            <a:r>
              <a:rPr lang="zh-CN" altLang="en-US" sz="3600" dirty="0"/>
              <a:t>与意义</a:t>
            </a:r>
            <a:endParaRPr lang="zh-CN"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087602" y="1042857"/>
            <a:ext cx="8269470" cy="4920321"/>
          </a:xfrm>
          <a:prstGeom prst="rect">
            <a:avLst/>
          </a:prstGeom>
          <a:noFill/>
        </p:spPr>
        <p:txBody>
          <a:bodyPr wrap="square" rtlCol="0">
            <a:spAutoFit/>
          </a:bodyPr>
          <a:lstStyle/>
          <a:p>
            <a:pPr>
              <a:lnSpc>
                <a:spcPct val="150000"/>
              </a:lnSpc>
            </a:pPr>
            <a:r>
              <a:rPr lang="zh-CN" altLang="en-US" sz="3600" dirty="0"/>
              <a:t>传统的域泛化方法可以分为以下几类：</a:t>
            </a:r>
            <a:endParaRPr lang="en-US" altLang="zh-CN" sz="3600" dirty="0"/>
          </a:p>
          <a:p>
            <a:pPr marL="571500" indent="-571500">
              <a:lnSpc>
                <a:spcPct val="150000"/>
              </a:lnSpc>
              <a:buFont typeface="Arial" panose="020B0604020202020204" pitchFamily="34" charset="0"/>
              <a:buChar char="•"/>
            </a:pPr>
            <a:r>
              <a:rPr lang="zh-CN" altLang="en-US" sz="3200" dirty="0"/>
              <a:t>数据操纵</a:t>
            </a:r>
            <a:endParaRPr lang="en-US" altLang="zh-CN" sz="3200" dirty="0"/>
          </a:p>
          <a:p>
            <a:pPr marL="1028700" lvl="1" indent="-571500">
              <a:lnSpc>
                <a:spcPct val="150000"/>
              </a:lnSpc>
              <a:buFont typeface="Arial" panose="020B0604020202020204" pitchFamily="34" charset="0"/>
              <a:buChar char="•"/>
            </a:pPr>
            <a:r>
              <a:rPr lang="zh-CN" altLang="en-US" sz="2800" dirty="0"/>
              <a:t>数据增强</a:t>
            </a:r>
            <a:endParaRPr lang="en-US" altLang="zh-CN" sz="2800" dirty="0"/>
          </a:p>
          <a:p>
            <a:pPr marL="1028700" lvl="1" indent="-571500">
              <a:lnSpc>
                <a:spcPct val="150000"/>
              </a:lnSpc>
              <a:buFont typeface="Arial" panose="020B0604020202020204" pitchFamily="34" charset="0"/>
              <a:buChar char="•"/>
            </a:pPr>
            <a:r>
              <a:rPr lang="zh-CN" altLang="en-US" sz="2800" dirty="0"/>
              <a:t>数据生成</a:t>
            </a:r>
            <a:endParaRPr lang="en-US" altLang="zh-CN" sz="2800" dirty="0"/>
          </a:p>
          <a:p>
            <a:pPr marL="571500" indent="-571500">
              <a:lnSpc>
                <a:spcPct val="150000"/>
              </a:lnSpc>
              <a:buFont typeface="Arial" panose="020B0604020202020204" pitchFamily="34" charset="0"/>
              <a:buChar char="•"/>
            </a:pPr>
            <a:r>
              <a:rPr lang="zh-CN" altLang="en-US" sz="3200" dirty="0"/>
              <a:t>表征学习</a:t>
            </a:r>
            <a:endParaRPr lang="en-US" altLang="zh-CN" sz="3200" dirty="0"/>
          </a:p>
          <a:p>
            <a:pPr marL="1028700" lvl="1" indent="-571500">
              <a:lnSpc>
                <a:spcPct val="150000"/>
              </a:lnSpc>
              <a:buFont typeface="Arial" panose="020B0604020202020204" pitchFamily="34" charset="0"/>
              <a:buChar char="•"/>
            </a:pPr>
            <a:r>
              <a:rPr lang="zh-CN" altLang="en-US" sz="2800" dirty="0"/>
              <a:t>域不变表征学习</a:t>
            </a:r>
            <a:endParaRPr lang="en-US" altLang="zh-CN" sz="2800" dirty="0"/>
          </a:p>
          <a:p>
            <a:pPr marL="1028700" lvl="1" indent="-571500">
              <a:lnSpc>
                <a:spcPct val="150000"/>
              </a:lnSpc>
              <a:buFont typeface="Arial" panose="020B0604020202020204" pitchFamily="34" charset="0"/>
              <a:buChar char="•"/>
            </a:pPr>
            <a:r>
              <a:rPr lang="zh-CN" altLang="en-US" sz="2800" dirty="0"/>
              <a:t>特征解耦</a:t>
            </a: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anose="02010600030101010101"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488315"/>
            <a:ext cx="7106110" cy="3838285"/>
          </a:xfrm>
          <a:prstGeom prst="rect">
            <a:avLst/>
          </a:prstGeom>
        </p:spPr>
      </p:pic>
      <p:sp>
        <p:nvSpPr>
          <p:cNvPr id="6" name="文本框 5"/>
          <p:cNvSpPr txBox="1"/>
          <p:nvPr/>
        </p:nvSpPr>
        <p:spPr>
          <a:xfrm>
            <a:off x="171450" y="858970"/>
            <a:ext cx="6096000" cy="1753235"/>
          </a:xfrm>
          <a:prstGeom prst="rect">
            <a:avLst/>
          </a:prstGeom>
          <a:noFill/>
        </p:spPr>
        <p:txBody>
          <a:bodyPr wrap="square">
            <a:spAutoFit/>
          </a:bodyPr>
          <a:lstStyle/>
          <a:p>
            <a:pPr algn="just">
              <a:lnSpc>
                <a:spcPct val="150000"/>
              </a:lnSpc>
            </a:pPr>
            <a:r>
              <a:rPr lang="en-US" altLang="zh-CN" sz="2400" b="0" i="0" dirty="0">
                <a:solidFill>
                  <a:srgbClr val="000000"/>
                </a:solidFill>
                <a:effectLst/>
                <a:latin typeface="+mn-ea"/>
              </a:rPr>
              <a:t>Xu</a:t>
            </a:r>
            <a:r>
              <a:rPr lang="zh-CN" altLang="en-US" sz="2400" b="0" i="0" dirty="0">
                <a:solidFill>
                  <a:srgbClr val="000000"/>
                </a:solidFill>
                <a:effectLst/>
                <a:latin typeface="+mn-ea"/>
              </a:rPr>
              <a:t>等人提出通过使用随机卷积作为数据增强来</a:t>
            </a:r>
            <a:r>
              <a:rPr lang="zh-CN" altLang="en-US" sz="2400" b="0" i="0" dirty="0">
                <a:solidFill>
                  <a:srgbClr val="121212"/>
                </a:solidFill>
                <a:effectLst/>
                <a:latin typeface="+mn-ea"/>
              </a:rPr>
              <a:t>生成图像，同时保持目标的全局形状。</a:t>
            </a:r>
            <a:endParaRPr lang="en-US" altLang="zh-CN" sz="2400" b="0" i="0" dirty="0">
              <a:solidFill>
                <a:srgbClr val="121212"/>
              </a:solidFill>
              <a:effectLst/>
              <a:latin typeface="+mn-ea"/>
            </a:endParaRPr>
          </a:p>
          <a:p>
            <a:pPr algn="just">
              <a:lnSpc>
                <a:spcPct val="150000"/>
              </a:lnSpc>
            </a:pPr>
            <a:endParaRPr lang="zh-CN" altLang="en-US" sz="2400"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caa3ea99-5ecc-4b77-8026-4b8d7724b78f}"/>
</p:tagLst>
</file>

<file path=ppt/tags/tag6.xml><?xml version="1.0" encoding="utf-8"?>
<p:tagLst xmlns:p="http://schemas.openxmlformats.org/presentationml/2006/main">
  <p:tag name="commondata" val="eyJoZGlkIjoiOTExOWIwZDBiOWU1ZDczYzVlYzFiNmRjZGU3ZDZkZ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2953</Words>
  <Application>WPS 演示</Application>
  <PresentationFormat>宽屏</PresentationFormat>
  <Paragraphs>193</Paragraphs>
  <Slides>25</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Calibri</vt:lpstr>
      <vt:lpstr>Times New Roman</vt:lpstr>
      <vt:lpstr>-apple-system</vt:lpstr>
      <vt:lpstr>Segoe Print</vt:lpstr>
      <vt:lpstr>微软雅黑</vt:lpstr>
      <vt:lpstr>等线</vt:lpstr>
      <vt:lpstr>Arial Unicode MS</vt:lpstr>
      <vt:lpstr>等线 Light</vt:lpstr>
      <vt:lpstr>Times New Roman Regular</vt:lpstr>
      <vt:lpstr>Cambria Math</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20</cp:revision>
  <dcterms:created xsi:type="dcterms:W3CDTF">2023-12-15T11:10:00Z</dcterms:created>
  <dcterms:modified xsi:type="dcterms:W3CDTF">2023-12-17T13:53:26Z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1EDB646F6BA6714EA8FC66650E17B52C_42</vt:lpwstr>
  </property>
  <property fmtid="{D5CDD505-2E9C-101B-9397-08002B2CF9AE}" pid="3" name="KSOProductBuildVer">
    <vt:lpwstr>2052-12.1.0.15990</vt:lpwstr>
  </property>
</Properties>
</file>