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7" r:id="rId2"/>
    <p:sldId id="286" r:id="rId3"/>
    <p:sldId id="288" r:id="rId4"/>
    <p:sldId id="290" r:id="rId5"/>
    <p:sldId id="287" r:id="rId6"/>
    <p:sldId id="289" r:id="rId7"/>
    <p:sldId id="275" r:id="rId8"/>
    <p:sldId id="258" r:id="rId9"/>
    <p:sldId id="260" r:id="rId10"/>
    <p:sldId id="283" r:id="rId11"/>
    <p:sldId id="261" r:id="rId12"/>
    <p:sldId id="274" r:id="rId13"/>
    <p:sldId id="269" r:id="rId14"/>
    <p:sldId id="270" r:id="rId15"/>
    <p:sldId id="271" r:id="rId16"/>
    <p:sldId id="272" r:id="rId17"/>
    <p:sldId id="262" r:id="rId18"/>
    <p:sldId id="263" r:id="rId19"/>
    <p:sldId id="264" r:id="rId20"/>
    <p:sldId id="265" r:id="rId21"/>
    <p:sldId id="284" r:id="rId22"/>
    <p:sldId id="285" r:id="rId2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49" d="100"/>
          <a:sy n="49" d="100"/>
        </p:scale>
        <p:origin x="72" y="456"/>
      </p:cViewPr>
      <p:guideLst>
        <p:guide orient="horz" pos="2160"/>
        <p:guide pos="385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2023/12/7</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2023/12/7</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这里的</a:t>
            </a:r>
            <a:r>
              <a:rPr lang="en-US" altLang="zh-CN" dirty="0"/>
              <a:t>zi </a:t>
            </a:r>
            <a:r>
              <a:rPr lang="en-US" altLang="zh-CN" dirty="0" err="1"/>
              <a:t>zj</a:t>
            </a:r>
            <a:r>
              <a:rPr lang="zh-CN" altLang="en-US" dirty="0"/>
              <a:t>来自不同域的同一类</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在这里为了简化问题，作者在这里不考虑多正样本对的情况</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771303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32987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19602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b="0" i="0" dirty="0">
                <a:solidFill>
                  <a:srgbClr val="000000"/>
                </a:solidFill>
                <a:effectLst/>
                <a:latin typeface="微软雅黑" panose="020B0503020204020204" pitchFamily="34" charset="-122"/>
                <a:ea typeface="微软雅黑" panose="020B0503020204020204" pitchFamily="34" charset="-122"/>
              </a:rPr>
              <a:t>对比学习是一种简单有效的解决方法，通过利用来自不同域的样本对之间丰富的语义关系来学习域不变表征。</a:t>
            </a:r>
          </a:p>
          <a:p>
            <a:r>
              <a:rPr lang="zh-CN" altLang="en-US" sz="1200" b="0" i="0" dirty="0">
                <a:solidFill>
                  <a:srgbClr val="000000"/>
                </a:solidFill>
                <a:effectLst/>
                <a:latin typeface="微软雅黑" panose="020B0503020204020204" pitchFamily="34" charset="-122"/>
                <a:ea typeface="微软雅黑" panose="020B0503020204020204" pitchFamily="34" charset="-122"/>
              </a:rPr>
              <a:t>常见的思路是将来自不同域的正样本对拉近，同时将负样本对推远。</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作者认为，在训练过程中优化一些难正样本对可能会降低模型的泛化性。将其称为正对齐问题</a:t>
            </a:r>
            <a:endParaRPr lang="en-US" altLang="zh-CN" dirty="0">
              <a:sym typeface="+mn-ea"/>
            </a:endParaRPr>
          </a:p>
          <a:p>
            <a:r>
              <a:rPr lang="zh-CN" altLang="en-US" b="0" i="0" dirty="0">
                <a:solidFill>
                  <a:srgbClr val="000000"/>
                </a:solidFill>
                <a:effectLst/>
                <a:latin typeface="微软雅黑" panose="020B0503020204020204" pitchFamily="34" charset="-122"/>
                <a:ea typeface="微软雅黑" panose="020B0503020204020204" pitchFamily="34" charset="-122"/>
              </a:rPr>
              <a:t>于是作者提出了一种基于代理的对比损失。将样本到样本的关系替换为代理到样本的关系，在很大程度上缓解了正对齐问题</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基于对比的方法和基于代理的方法的主要区别在于关系构建。如下图所示，基于对比的损失主要集中在探索丰富的样本间关系，而基于代理的损失使用代理来表示子训练集，实现了快速的收敛，但缺少了一些语义关系。</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dirty="0"/>
              <a:t>加</a:t>
            </a:r>
            <a:r>
              <a:rPr lang="en-US" altLang="zh-CN" dirty="0"/>
              <a:t>projection head</a:t>
            </a:r>
            <a:r>
              <a:rPr lang="zh-CN" altLang="en-US" dirty="0"/>
              <a:t>的原因：</a:t>
            </a:r>
          </a:p>
          <a:p>
            <a:pPr algn="l"/>
            <a:r>
              <a:rPr lang="zh-CN" altLang="en-US" dirty="0"/>
              <a:t>由于基于代理的方法比较容易收敛，因此得分函数的输出往往是稀疏矩阵，导致代理与样本嵌入难以学习到更多的语义特征。投影头可以将代理和样本嵌入映射到另一个空间。然后应用更不容易收敛的基于代理的对比损失，代理权重和样本嵌入都可以通过反向传播来学习更有价值的特征</a:t>
            </a:r>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1">
          <a:gsLst>
            <a:gs pos="0">
              <a:schemeClr val="bg1"/>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65000"/>
                    <a:lumOff val="3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2023/12/7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12/7/2023</a:t>
            </a:fld>
            <a:endParaRPr lang="en-US"/>
          </a:p>
        </p:txBody>
      </p:sp>
      <p:sp>
        <p:nvSpPr>
          <p:cNvPr id="4" name="Holder 4"/>
          <p:cNvSpPr>
            <a:spLocks noGrp="1"/>
          </p:cNvSpPr>
          <p:nvPr>
            <p:ph type="sldNum" sz="quarter" idx="7"/>
          </p:nvPr>
        </p:nvSpPr>
        <p:spPr/>
        <p:txBody>
          <a:bodyPr lIns="0" tIns="0" rIns="0" bIns="0"/>
          <a:lstStyle>
            <a:lvl1pPr>
              <a:defRPr sz="1714" b="0" i="0">
                <a:solidFill>
                  <a:srgbClr val="722C72"/>
                </a:solidFill>
                <a:latin typeface="Cambria"/>
                <a:cs typeface="Cambria"/>
              </a:defRPr>
            </a:lvl1pPr>
          </a:lstStyle>
          <a:p>
            <a:pPr marL="180223">
              <a:spcBef>
                <a:spcPts val="86"/>
              </a:spcBef>
            </a:pPr>
            <a:fld id="{81D60167-4931-47E6-BA6A-407CBD079E47}" type="slidenum">
              <a:rPr lang="en-US" altLang="zh-CN" spc="-38" smtClean="0"/>
              <a:pPr marL="180223">
                <a:spcBef>
                  <a:spcPts val="86"/>
                </a:spcBef>
              </a:pPr>
              <a:t>‹#›</a:t>
            </a:fld>
            <a:r>
              <a:rPr lang="en-US" altLang="zh-CN" spc="-38"/>
              <a:t>/19</a:t>
            </a:r>
            <a:endParaRPr lang="en-US" altLang="zh-CN" spc="-38" dirty="0"/>
          </a:p>
        </p:txBody>
      </p:sp>
    </p:spTree>
    <p:extLst>
      <p:ext uri="{BB962C8B-B14F-4D97-AF65-F5344CB8AC3E}">
        <p14:creationId xmlns:p14="http://schemas.microsoft.com/office/powerpoint/2010/main" val="4095830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solidFill>
                  <a:schemeClr val="tx1">
                    <a:lumMod val="85000"/>
                    <a:lumOff val="15000"/>
                  </a:schemeClr>
                </a:solidFill>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2023/12/7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2023/12/7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2023/12/7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2023/12/7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2023/12/7</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2023/12/7</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2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9.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jp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10.png"/><Relationship Id="rId11" Type="http://schemas.openxmlformats.org/officeDocument/2006/relationships/image" Target="../media/image15.jpg"/><Relationship Id="rId5" Type="http://schemas.openxmlformats.org/officeDocument/2006/relationships/image" Target="../media/image9.jpg"/><Relationship Id="rId15" Type="http://schemas.openxmlformats.org/officeDocument/2006/relationships/image" Target="../media/image19.png"/><Relationship Id="rId10" Type="http://schemas.openxmlformats.org/officeDocument/2006/relationships/image" Target="../media/image14.jpg"/><Relationship Id="rId4" Type="http://schemas.openxmlformats.org/officeDocument/2006/relationships/image" Target="../media/image8.png"/><Relationship Id="rId9" Type="http://schemas.openxmlformats.org/officeDocument/2006/relationships/image" Target="../media/image13.jpg"/><Relationship Id="rId14" Type="http://schemas.openxmlformats.org/officeDocument/2006/relationships/image" Target="../media/image18.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2104390" y="1636395"/>
            <a:ext cx="7563485" cy="1198880"/>
          </a:xfrm>
          <a:prstGeom prst="rect">
            <a:avLst/>
          </a:prstGeom>
          <a:noFill/>
        </p:spPr>
        <p:txBody>
          <a:bodyPr wrap="square" rtlCol="0" anchor="t">
            <a:spAutoFit/>
          </a:bodyPr>
          <a:lstStyle/>
          <a:p>
            <a:r>
              <a:rPr lang="zh-CN" altLang="en-US" sz="3600">
                <a:latin typeface="Times New Roman Regular" panose="02020603050405020304" charset="0"/>
                <a:cs typeface="Times New Roman Regular" panose="02020603050405020304" charset="0"/>
              </a:rPr>
              <a:t>PCL: Proxy-based Contrastive Learning for Domain Generalization</a:t>
            </a:r>
          </a:p>
        </p:txBody>
      </p:sp>
      <p:sp>
        <p:nvSpPr>
          <p:cNvPr id="5" name="文本框 4"/>
          <p:cNvSpPr txBox="1"/>
          <p:nvPr/>
        </p:nvSpPr>
        <p:spPr>
          <a:xfrm>
            <a:off x="9872345" y="5100955"/>
            <a:ext cx="1757680" cy="645160"/>
          </a:xfrm>
          <a:prstGeom prst="rect">
            <a:avLst/>
          </a:prstGeom>
          <a:noFill/>
        </p:spPr>
        <p:txBody>
          <a:bodyPr wrap="none" rtlCol="0">
            <a:spAutoFit/>
          </a:bodyPr>
          <a:lstStyle/>
          <a:p>
            <a:pPr algn="ctr"/>
            <a:r>
              <a:rPr lang="en-US" altLang="zh-CN"/>
              <a:t>2023</a:t>
            </a:r>
            <a:r>
              <a:rPr lang="zh-CN" altLang="en-US"/>
              <a:t>年</a:t>
            </a:r>
            <a:r>
              <a:rPr lang="en-US" altLang="zh-CN"/>
              <a:t>12</a:t>
            </a:r>
            <a:r>
              <a:rPr lang="zh-CN" altLang="en-US"/>
              <a:t>月</a:t>
            </a:r>
            <a:r>
              <a:rPr lang="en-US" altLang="zh-CN"/>
              <a:t>8</a:t>
            </a:r>
            <a:r>
              <a:rPr lang="zh-CN" altLang="en-US"/>
              <a:t>日</a:t>
            </a:r>
          </a:p>
          <a:p>
            <a:pPr algn="ctr"/>
            <a:r>
              <a:rPr lang="zh-CN" altLang="en-US"/>
              <a:t>张一鸣</a:t>
            </a:r>
          </a:p>
        </p:txBody>
      </p:sp>
      <p:sp>
        <p:nvSpPr>
          <p:cNvPr id="6" name="文本框 5"/>
          <p:cNvSpPr txBox="1"/>
          <p:nvPr/>
        </p:nvSpPr>
        <p:spPr>
          <a:xfrm>
            <a:off x="351155" y="5928360"/>
            <a:ext cx="11489690" cy="583565"/>
          </a:xfrm>
          <a:prstGeom prst="rect">
            <a:avLst/>
          </a:prstGeom>
          <a:noFill/>
        </p:spPr>
        <p:txBody>
          <a:bodyPr wrap="square" rtlCol="0" anchor="t">
            <a:spAutoFit/>
          </a:bodyPr>
          <a:lstStyle/>
          <a:p>
            <a:r>
              <a:rPr lang="zh-CN" altLang="en-US" sz="1600"/>
              <a:t>X. Yao et al., "PCL: Proxy-based Contrastive Learning for Domain Generalization," 2022 IEEE/CVF Conference on Computer Vision and Pattern Recognition (CVPR), New Orleans, LA, USA, 2022, pp. 7087-7097, doi: 10.1109/CVPR52688.2022.00696.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5"/>
          <a:stretch>
            <a:fillRect/>
          </a:stretch>
        </p:blipFill>
        <p:spPr>
          <a:xfrm>
            <a:off x="627380" y="1058545"/>
            <a:ext cx="5892800" cy="3670300"/>
          </a:xfrm>
          <a:prstGeom prst="rect">
            <a:avLst/>
          </a:prstGeom>
        </p:spPr>
      </p:pic>
      <p:pic>
        <p:nvPicPr>
          <p:cNvPr id="6" name="图片 5"/>
          <p:cNvPicPr>
            <a:picLocks noChangeAspect="1"/>
          </p:cNvPicPr>
          <p:nvPr/>
        </p:nvPicPr>
        <p:blipFill>
          <a:blip r:embed="rId6"/>
          <a:stretch>
            <a:fillRect/>
          </a:stretch>
        </p:blipFill>
        <p:spPr>
          <a:xfrm>
            <a:off x="886777" y="5068570"/>
            <a:ext cx="3057525" cy="628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565150" y="1058545"/>
            <a:ext cx="1880235" cy="645160"/>
          </a:xfrm>
          <a:prstGeom prst="rect">
            <a:avLst/>
          </a:prstGeom>
          <a:noFill/>
        </p:spPr>
        <p:txBody>
          <a:bodyPr wrap="none" rtlCol="0">
            <a:spAutoFit/>
          </a:bodyPr>
          <a:lstStyle/>
          <a:p>
            <a:r>
              <a:rPr lang="en-US" altLang="zh-CN"/>
              <a:t>Softmax CE loss</a:t>
            </a:r>
          </a:p>
          <a:p>
            <a:endParaRPr lang="en-US" altLang="zh-CN"/>
          </a:p>
        </p:txBody>
      </p:sp>
      <p:pic>
        <p:nvPicPr>
          <p:cNvPr id="4" name="图片 3"/>
          <p:cNvPicPr>
            <a:picLocks noChangeAspect="1"/>
          </p:cNvPicPr>
          <p:nvPr/>
        </p:nvPicPr>
        <p:blipFill>
          <a:blip r:embed="rId5"/>
          <a:stretch>
            <a:fillRect/>
          </a:stretch>
        </p:blipFill>
        <p:spPr>
          <a:xfrm>
            <a:off x="367665" y="1951990"/>
            <a:ext cx="5422900" cy="1104900"/>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636207" y="3057144"/>
                <a:ext cx="5716905" cy="368935"/>
              </a:xfrm>
              <a:prstGeom prst="rect">
                <a:avLst/>
              </a:prstGeom>
              <a:noFill/>
            </p:spPr>
            <p:txBody>
              <a:bodyPr wrap="none" rtlCol="0" anchor="t">
                <a:spAutoFit/>
              </a:bodyPr>
              <a:lstStyle/>
              <a:p>
                <a:pPr algn="l"/>
                <a14:m>
                  <m:oMath xmlns:m="http://schemas.openxmlformats.org/officeDocument/2006/math">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𝑤</m:t>
                        </m:r>
                      </m:e>
                      <m:sub>
                        <m:r>
                          <a:rPr lang="en-US" altLang="zh-CN" i="1">
                            <a:latin typeface="Cambria Math" panose="02040503050406030204" pitchFamily="18" charset="0"/>
                            <a:cs typeface="DejaVu Math TeX Gyre" panose="02000503000000000000" charset="0"/>
                          </a:rPr>
                          <m:t>𝑐</m:t>
                        </m:r>
                      </m:sub>
                    </m:sSub>
                  </m:oMath>
                </a14:m>
                <a:r>
                  <a:rPr lang="zh-CN" altLang="en-US" i="1">
                    <a:latin typeface="DejaVu Math TeX Gyre" panose="02000503000000000000" charset="0"/>
                    <a:cs typeface="DejaVu Math TeX Gyre" panose="02000503000000000000" charset="0"/>
                  </a:rPr>
                  <a:t>是目标类别的代理，</a:t>
                </a:r>
                <a:r>
                  <a:rPr lang="en-US" altLang="zh-CN" i="1">
                    <a:latin typeface="DejaVu Math TeX Gyre" panose="02000503000000000000" charset="0"/>
                    <a:cs typeface="DejaVu Math TeX Gyre" panose="02000503000000000000" charset="0"/>
                  </a:rPr>
                  <a:t>z</a:t>
                </a:r>
                <a:r>
                  <a:rPr lang="zh-CN" altLang="en-US" i="1">
                    <a:latin typeface="DejaVu Math TeX Gyre" panose="02000503000000000000" charset="0"/>
                    <a:cs typeface="DejaVu Math TeX Gyre" panose="02000503000000000000" charset="0"/>
                  </a:rPr>
                  <a:t>是由特征提取器</a:t>
                </a:r>
                <a14:m>
                  <m:oMath xmlns:m="http://schemas.openxmlformats.org/officeDocument/2006/math">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𝐹</m:t>
                        </m:r>
                      </m:e>
                      <m:sub>
                        <m:r>
                          <a:rPr lang="en-US" altLang="zh-CN" i="1">
                            <a:latin typeface="Cambria Math" panose="02040503050406030204" pitchFamily="18" charset="0"/>
                            <a:cs typeface="DejaVu Math TeX Gyre" panose="02000503000000000000" charset="0"/>
                          </a:rPr>
                          <m:t>𝜃</m:t>
                        </m:r>
                      </m:sub>
                    </m:sSub>
                  </m:oMath>
                </a14:m>
                <a:r>
                  <a:rPr lang="zh-CN" altLang="en-US" i="1">
                    <a:latin typeface="DejaVu Math TeX Gyre" panose="02000503000000000000" charset="0"/>
                    <a:cs typeface="DejaVu Math TeX Gyre" panose="02000503000000000000" charset="0"/>
                  </a:rPr>
                  <a:t>生成的特征</a:t>
                </a:r>
              </a:p>
            </p:txBody>
          </p:sp>
        </mc:Choice>
        <mc:Fallback xmlns="">
          <p:sp>
            <p:nvSpPr>
              <p:cNvPr id="5" name="文本框 4"/>
              <p:cNvSpPr txBox="1">
                <a:spLocks noRot="1" noChangeAspect="1" noMove="1" noResize="1" noEditPoints="1" noAdjustHandles="1" noChangeArrowheads="1" noChangeShapeType="1" noTextEdit="1"/>
              </p:cNvSpPr>
              <p:nvPr/>
            </p:nvSpPr>
            <p:spPr>
              <a:xfrm>
                <a:off x="636207" y="3057144"/>
                <a:ext cx="5716905" cy="368935"/>
              </a:xfrm>
              <a:prstGeom prst="rect">
                <a:avLst/>
              </a:prstGeom>
              <a:blipFill rotWithShape="1">
                <a:blip r:embed="rId6"/>
                <a:stretch>
                  <a:fillRect l="-10" t="-69" r="10" b="69"/>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5"/>
          <a:stretch>
            <a:fillRect/>
          </a:stretch>
        </p:blipFill>
        <p:spPr>
          <a:xfrm>
            <a:off x="652462" y="3063191"/>
            <a:ext cx="4486275" cy="1590675"/>
          </a:xfrm>
          <a:prstGeom prst="rect">
            <a:avLst/>
          </a:prstGeom>
        </p:spPr>
      </p:pic>
      <p:pic>
        <p:nvPicPr>
          <p:cNvPr id="6" name="图片 5"/>
          <p:cNvPicPr>
            <a:picLocks noChangeAspect="1"/>
          </p:cNvPicPr>
          <p:nvPr/>
        </p:nvPicPr>
        <p:blipFill>
          <a:blip r:embed="rId6"/>
          <a:stretch>
            <a:fillRect/>
          </a:stretch>
        </p:blipFill>
        <p:spPr>
          <a:xfrm>
            <a:off x="809625" y="1177389"/>
            <a:ext cx="3943350" cy="7715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5"/>
          <a:stretch>
            <a:fillRect/>
          </a:stretch>
        </p:blipFill>
        <p:spPr>
          <a:xfrm>
            <a:off x="781050" y="1999615"/>
            <a:ext cx="5549900" cy="1041400"/>
          </a:xfrm>
          <a:prstGeom prst="rect">
            <a:avLst/>
          </a:prstGeom>
        </p:spPr>
      </p:pic>
      <p:sp>
        <p:nvSpPr>
          <p:cNvPr id="5" name="文本框 4"/>
          <p:cNvSpPr txBox="1"/>
          <p:nvPr/>
        </p:nvSpPr>
        <p:spPr>
          <a:xfrm>
            <a:off x="565150" y="1058545"/>
            <a:ext cx="2564765" cy="368300"/>
          </a:xfrm>
          <a:prstGeom prst="rect">
            <a:avLst/>
          </a:prstGeom>
          <a:noFill/>
        </p:spPr>
        <p:txBody>
          <a:bodyPr wrap="none" rtlCol="0">
            <a:spAutoFit/>
          </a:bodyPr>
          <a:lstStyle/>
          <a:p>
            <a:pPr algn="l"/>
            <a:r>
              <a:rPr lang="en-US" altLang="zh-CN"/>
              <a:t> contrastive-based loss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5"/>
          <a:stretch>
            <a:fillRect/>
          </a:stretch>
        </p:blipFill>
        <p:spPr>
          <a:xfrm>
            <a:off x="523240" y="1851660"/>
            <a:ext cx="7327900" cy="2603500"/>
          </a:xfrm>
          <a:prstGeom prst="rect">
            <a:avLst/>
          </a:prstGeom>
        </p:spPr>
      </p:pic>
      <p:sp>
        <p:nvSpPr>
          <p:cNvPr id="4" name="文本框 3"/>
          <p:cNvSpPr txBox="1"/>
          <p:nvPr/>
        </p:nvSpPr>
        <p:spPr>
          <a:xfrm>
            <a:off x="854075" y="1258570"/>
            <a:ext cx="4306570" cy="368300"/>
          </a:xfrm>
          <a:prstGeom prst="rect">
            <a:avLst/>
          </a:prstGeom>
          <a:noFill/>
        </p:spPr>
        <p:txBody>
          <a:bodyPr wrap="square" rtlCol="0" anchor="t">
            <a:spAutoFit/>
          </a:bodyPr>
          <a:lstStyle/>
          <a:p>
            <a:r>
              <a:rPr lang="zh-CN" altLang="en-US"/>
              <a:t>Proxy-based Contrastive </a:t>
            </a:r>
            <a:r>
              <a:rPr lang="en-US" altLang="zh-CN"/>
              <a:t>loss</a:t>
            </a:r>
          </a:p>
        </p:txBody>
      </p:sp>
      <mc:AlternateContent xmlns:mc="http://schemas.openxmlformats.org/markup-compatibility/2006" xmlns:a14="http://schemas.microsoft.com/office/drawing/2010/main">
        <mc:Choice Requires="a14">
          <p:sp>
            <p:nvSpPr>
              <p:cNvPr id="5" name="文本框 4"/>
              <p:cNvSpPr txBox="1"/>
              <p:nvPr/>
            </p:nvSpPr>
            <p:spPr>
              <a:xfrm>
                <a:off x="946785" y="4679950"/>
                <a:ext cx="5684520" cy="1209675"/>
              </a:xfrm>
              <a:prstGeom prst="rect">
                <a:avLst/>
              </a:prstGeom>
              <a:noFill/>
            </p:spPr>
            <p:txBody>
              <a:bodyPr wrap="square" rtlCol="0" anchor="t">
                <a:spAutoFit/>
              </a:bodyPr>
              <a:lstStyle/>
              <a:p>
                <a14:m>
                  <m:oMath xmlns:m="http://schemas.openxmlformats.org/officeDocument/2006/math">
                    <m:r>
                      <m:rPr>
                        <m:sty m:val="p"/>
                      </m:rPr>
                      <a:rPr lang="en-US" altLang="zh-CN">
                        <a:latin typeface="Cambria Math" panose="02040503050406030204" pitchFamily="18" charset="0"/>
                        <a:cs typeface="DejaVu Math TeX Gyre" panose="02000503000000000000" charset="0"/>
                      </a:rPr>
                      <m:t>N</m:t>
                    </m:r>
                  </m:oMath>
                </a14:m>
                <a:r>
                  <a:rPr lang="zh-CN" altLang="en-US">
                    <a:latin typeface="DejaVu Math TeX Gyre" panose="02000503000000000000" charset="0"/>
                    <a:cs typeface="DejaVu Math TeX Gyre" panose="02000503000000000000" charset="0"/>
                  </a:rPr>
                  <a:t>是当前</a:t>
                </a:r>
                <a:r>
                  <a:rPr lang="en-US" altLang="zh-CN">
                    <a:latin typeface="DejaVu Math TeX Gyre" panose="02000503000000000000" charset="0"/>
                    <a:cs typeface="DejaVu Math TeX Gyre" panose="02000503000000000000" charset="0"/>
                  </a:rPr>
                  <a:t>batch</a:t>
                </a:r>
                <a:r>
                  <a:rPr lang="zh-CN" altLang="en-US">
                    <a:latin typeface="DejaVu Math TeX Gyre" panose="02000503000000000000" charset="0"/>
                    <a:cs typeface="DejaVu Math TeX Gyre" panose="02000503000000000000" charset="0"/>
                  </a:rPr>
                  <a:t>中样本个数</a:t>
                </a:r>
              </a:p>
              <a:p>
                <a14:m>
                  <m:oMath xmlns:m="http://schemas.openxmlformats.org/officeDocument/2006/math">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𝑤</m:t>
                        </m:r>
                      </m:e>
                      <m:sub>
                        <m:r>
                          <a:rPr lang="en-US" altLang="zh-CN" i="1">
                            <a:latin typeface="Cambria Math" panose="02040503050406030204" pitchFamily="18" charset="0"/>
                            <a:cs typeface="DejaVu Math TeX Gyre" panose="02000503000000000000" charset="0"/>
                          </a:rPr>
                          <m:t>𝑐</m:t>
                        </m:r>
                      </m:sub>
                    </m:sSub>
                  </m:oMath>
                </a14:m>
                <a:r>
                  <a:rPr lang="zh-CN" altLang="en-US" i="1">
                    <a:latin typeface="DejaVu Math TeX Gyre" panose="02000503000000000000" charset="0"/>
                    <a:cs typeface="DejaVu Math TeX Gyre" panose="02000503000000000000" charset="0"/>
                  </a:rPr>
                  <a:t>是</a:t>
                </a:r>
                <a14:m>
                  <m:oMath xmlns:m="http://schemas.openxmlformats.org/officeDocument/2006/math">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𝑥</m:t>
                        </m:r>
                      </m:e>
                      <m:sub>
                        <m:r>
                          <a:rPr lang="en-US" altLang="zh-CN" i="1">
                            <a:latin typeface="Cambria Math" panose="02040503050406030204" pitchFamily="18" charset="0"/>
                            <a:cs typeface="DejaVu Math TeX Gyre" panose="02000503000000000000" charset="0"/>
                          </a:rPr>
                          <m:t>𝑖</m:t>
                        </m:r>
                      </m:sub>
                    </m:sSub>
                  </m:oMath>
                </a14:m>
                <a:r>
                  <a:rPr lang="zh-CN" altLang="en-US" i="1">
                    <a:latin typeface="DejaVu Math TeX Gyre" panose="02000503000000000000" charset="0"/>
                    <a:cs typeface="DejaVu Math TeX Gyre" panose="02000503000000000000" charset="0"/>
                  </a:rPr>
                  <a:t>对应类别的代理权重</a:t>
                </a:r>
              </a:p>
              <a:p>
                <a:r>
                  <a:rPr lang="en-US" altLang="zh-CN" i="1">
                    <a:latin typeface="DejaVu Math TeX Gyre" panose="02000503000000000000" charset="0"/>
                    <a:cs typeface="DejaVu Math TeX Gyre" panose="02000503000000000000" charset="0"/>
                  </a:rPr>
                  <a:t>C</a:t>
                </a:r>
                <a:r>
                  <a:rPr lang="zh-CN" altLang="en-US" i="1">
                    <a:latin typeface="DejaVu Math TeX Gyre" panose="02000503000000000000" charset="0"/>
                    <a:cs typeface="DejaVu Math TeX Gyre" panose="02000503000000000000" charset="0"/>
                  </a:rPr>
                  <a:t>是类别数</a:t>
                </a:r>
              </a:p>
              <a:p>
                <a:r>
                  <a:rPr lang="en-US" altLang="zh-CN" i="1">
                    <a:latin typeface="DejaVu Math TeX Gyre" panose="02000503000000000000" charset="0"/>
                    <a:cs typeface="DejaVu Math TeX Gyre" panose="02000503000000000000" charset="0"/>
                  </a:rPr>
                  <a:t>K</a:t>
                </a:r>
                <a:r>
                  <a:rPr lang="zh-CN" altLang="en-US" i="1">
                    <a:latin typeface="DejaVu Math TeX Gyre" panose="02000503000000000000" charset="0"/>
                    <a:cs typeface="DejaVu Math TeX Gyre" panose="02000503000000000000" charset="0"/>
                  </a:rPr>
                  <a:t>是</a:t>
                </a:r>
                <a14:m>
                  <m:oMath xmlns:m="http://schemas.openxmlformats.org/officeDocument/2006/math">
                    <m:r>
                      <a:rPr lang="zh-CN" altLang="en-US" i="1">
                        <a:latin typeface="Cambria Math" panose="02040503050406030204" pitchFamily="18" charset="0"/>
                        <a:cs typeface="DejaVu Math TeX Gyre" panose="02000503000000000000" charset="0"/>
                      </a:rPr>
                      <m:t>基于</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𝑥</m:t>
                        </m:r>
                      </m:e>
                      <m:sub>
                        <m:r>
                          <a:rPr lang="en-US" altLang="zh-CN" i="1">
                            <a:latin typeface="Cambria Math" panose="02040503050406030204" pitchFamily="18" charset="0"/>
                            <a:cs typeface="DejaVu Math TeX Gyre" panose="02000503000000000000" charset="0"/>
                          </a:rPr>
                          <m:t>𝑖</m:t>
                        </m:r>
                      </m:sub>
                    </m:sSub>
                  </m:oMath>
                </a14:m>
                <a:r>
                  <a:rPr lang="zh-CN" altLang="en-US" i="1">
                    <a:latin typeface="DejaVu Math TeX Gyre" panose="02000503000000000000" charset="0"/>
                    <a:cs typeface="DejaVu Math TeX Gyre" panose="02000503000000000000" charset="0"/>
                  </a:rPr>
                  <a:t>的负样本对个数</a:t>
                </a:r>
              </a:p>
            </p:txBody>
          </p:sp>
        </mc:Choice>
        <mc:Fallback xmlns="">
          <p:sp>
            <p:nvSpPr>
              <p:cNvPr id="5" name="文本框 4"/>
              <p:cNvSpPr txBox="1">
                <a:spLocks noRot="1" noChangeAspect="1" noMove="1" noResize="1" noEditPoints="1" noAdjustHandles="1" noChangeArrowheads="1" noChangeShapeType="1" noTextEdit="1"/>
              </p:cNvSpPr>
              <p:nvPr/>
            </p:nvSpPr>
            <p:spPr>
              <a:xfrm>
                <a:off x="946785" y="4679950"/>
                <a:ext cx="5684520" cy="1209675"/>
              </a:xfrm>
              <a:prstGeom prst="rect">
                <a:avLst/>
              </a:prstGeom>
              <a:blipFill rotWithShape="1">
                <a:blip r:embed="rId6"/>
                <a:stretch>
                  <a:fillRect b="-3045"/>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5"/>
          <a:stretch>
            <a:fillRect/>
          </a:stretch>
        </p:blipFill>
        <p:spPr>
          <a:xfrm>
            <a:off x="4467860" y="3436620"/>
            <a:ext cx="3255645" cy="1530350"/>
          </a:xfrm>
          <a:prstGeom prst="rect">
            <a:avLst/>
          </a:prstGeom>
        </p:spPr>
      </p:pic>
      <p:pic>
        <p:nvPicPr>
          <p:cNvPr id="4" name="图片 3"/>
          <p:cNvPicPr>
            <a:picLocks noChangeAspect="1"/>
          </p:cNvPicPr>
          <p:nvPr/>
        </p:nvPicPr>
        <p:blipFill>
          <a:blip r:embed="rId6"/>
          <a:stretch>
            <a:fillRect/>
          </a:stretch>
        </p:blipFill>
        <p:spPr>
          <a:xfrm>
            <a:off x="860425" y="1155700"/>
            <a:ext cx="4787265" cy="368300"/>
          </a:xfrm>
          <a:prstGeom prst="rect">
            <a:avLst/>
          </a:prstGeom>
        </p:spPr>
      </p:pic>
      <p:sp>
        <p:nvSpPr>
          <p:cNvPr id="5" name="文本框 4"/>
          <p:cNvSpPr txBox="1"/>
          <p:nvPr/>
        </p:nvSpPr>
        <p:spPr>
          <a:xfrm>
            <a:off x="860425" y="1524000"/>
            <a:ext cx="4959985" cy="1198880"/>
          </a:xfrm>
          <a:prstGeom prst="rect">
            <a:avLst/>
          </a:prstGeom>
          <a:noFill/>
        </p:spPr>
        <p:txBody>
          <a:bodyPr wrap="square" rtlCol="0">
            <a:spAutoFit/>
          </a:bodyPr>
          <a:lstStyle/>
          <a:p>
            <a:r>
              <a:rPr lang="en-US" altLang="zh-CN"/>
              <a:t>pcl_loss</a:t>
            </a:r>
            <a:r>
              <a:rPr lang="zh-CN" altLang="en-US"/>
              <a:t>的三个输入分别是</a:t>
            </a:r>
          </a:p>
          <a:p>
            <a:r>
              <a:rPr lang="en-US" altLang="zh-CN"/>
              <a:t>feature</a:t>
            </a:r>
          </a:p>
          <a:p>
            <a:r>
              <a:rPr lang="en-US" altLang="zh-CN"/>
              <a:t>label</a:t>
            </a:r>
          </a:p>
          <a:p>
            <a:r>
              <a:rPr lang="en-US" altLang="zh-CN"/>
              <a:t>proxy</a:t>
            </a:r>
          </a:p>
        </p:txBody>
      </p:sp>
      <p:pic>
        <p:nvPicPr>
          <p:cNvPr id="6" name="图片 5"/>
          <p:cNvPicPr>
            <a:picLocks noChangeAspect="1"/>
          </p:cNvPicPr>
          <p:nvPr/>
        </p:nvPicPr>
        <p:blipFill>
          <a:blip r:embed="rId7"/>
          <a:stretch>
            <a:fillRect/>
          </a:stretch>
        </p:blipFill>
        <p:spPr>
          <a:xfrm>
            <a:off x="767080" y="3482340"/>
            <a:ext cx="3162300" cy="1038225"/>
          </a:xfrm>
          <a:prstGeom prst="rect">
            <a:avLst/>
          </a:prstGeom>
        </p:spPr>
      </p:pic>
      <p:sp>
        <p:nvSpPr>
          <p:cNvPr id="9" name="文本框 8"/>
          <p:cNvSpPr txBox="1"/>
          <p:nvPr/>
        </p:nvSpPr>
        <p:spPr>
          <a:xfrm>
            <a:off x="767080" y="3114040"/>
            <a:ext cx="1202690" cy="368300"/>
          </a:xfrm>
          <a:prstGeom prst="rect">
            <a:avLst/>
          </a:prstGeom>
          <a:noFill/>
        </p:spPr>
        <p:txBody>
          <a:bodyPr wrap="none" rtlCol="0">
            <a:spAutoFit/>
          </a:bodyPr>
          <a:lstStyle/>
          <a:p>
            <a:r>
              <a:rPr lang="en-US" altLang="zh-CN"/>
              <a:t>rep</a:t>
            </a:r>
            <a:r>
              <a:rPr lang="zh-CN" altLang="en-US"/>
              <a:t>来源：</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249045" y="1309370"/>
            <a:ext cx="1685290" cy="368300"/>
          </a:xfrm>
          <a:prstGeom prst="rect">
            <a:avLst/>
          </a:prstGeom>
          <a:noFill/>
        </p:spPr>
        <p:txBody>
          <a:bodyPr wrap="none" rtlCol="0">
            <a:spAutoFit/>
          </a:bodyPr>
          <a:lstStyle/>
          <a:p>
            <a:r>
              <a:rPr lang="en-US" altLang="zh-CN"/>
              <a:t>Proxy</a:t>
            </a:r>
            <a:r>
              <a:rPr lang="zh-CN" altLang="en-US"/>
              <a:t>的生成：</a:t>
            </a:r>
          </a:p>
        </p:txBody>
      </p:sp>
      <p:pic>
        <p:nvPicPr>
          <p:cNvPr id="4" name="图片 3"/>
          <p:cNvPicPr>
            <a:picLocks noChangeAspect="1"/>
          </p:cNvPicPr>
          <p:nvPr/>
        </p:nvPicPr>
        <p:blipFill>
          <a:blip r:embed="rId5"/>
          <a:stretch>
            <a:fillRect/>
          </a:stretch>
        </p:blipFill>
        <p:spPr>
          <a:xfrm>
            <a:off x="1187450" y="1931670"/>
            <a:ext cx="6551930" cy="425450"/>
          </a:xfrm>
          <a:prstGeom prst="rect">
            <a:avLst/>
          </a:prstGeom>
        </p:spPr>
      </p:pic>
      <p:pic>
        <p:nvPicPr>
          <p:cNvPr id="5" name="图片 4"/>
          <p:cNvPicPr>
            <a:picLocks noChangeAspect="1"/>
          </p:cNvPicPr>
          <p:nvPr/>
        </p:nvPicPr>
        <p:blipFill>
          <a:blip r:embed="rId6"/>
          <a:stretch>
            <a:fillRect/>
          </a:stretch>
        </p:blipFill>
        <p:spPr>
          <a:xfrm>
            <a:off x="1249045" y="2727960"/>
            <a:ext cx="10050780" cy="728345"/>
          </a:xfrm>
          <a:prstGeom prst="rect">
            <a:avLst/>
          </a:prstGeom>
        </p:spPr>
      </p:pic>
      <p:pic>
        <p:nvPicPr>
          <p:cNvPr id="6" name="图片 5"/>
          <p:cNvPicPr>
            <a:picLocks noChangeAspect="1"/>
          </p:cNvPicPr>
          <p:nvPr/>
        </p:nvPicPr>
        <p:blipFill>
          <a:blip r:embed="rId7"/>
          <a:stretch>
            <a:fillRect/>
          </a:stretch>
        </p:blipFill>
        <p:spPr>
          <a:xfrm>
            <a:off x="1249045" y="3716020"/>
            <a:ext cx="5307330" cy="1314450"/>
          </a:xfrm>
          <a:prstGeom prst="rect">
            <a:avLst/>
          </a:prstGeom>
        </p:spPr>
      </p:pic>
      <p:pic>
        <p:nvPicPr>
          <p:cNvPr id="8" name="图片 7"/>
          <p:cNvPicPr>
            <a:picLocks noChangeAspect="1"/>
          </p:cNvPicPr>
          <p:nvPr/>
        </p:nvPicPr>
        <p:blipFill>
          <a:blip r:embed="rId8"/>
          <a:stretch>
            <a:fillRect/>
          </a:stretch>
        </p:blipFill>
        <p:spPr>
          <a:xfrm>
            <a:off x="1187450" y="5918835"/>
            <a:ext cx="5514975" cy="367665"/>
          </a:xfrm>
          <a:prstGeom prst="rect">
            <a:avLst/>
          </a:prstGeom>
        </p:spPr>
      </p:pic>
      <p:sp>
        <p:nvSpPr>
          <p:cNvPr id="9" name="文本框 8"/>
          <p:cNvSpPr txBox="1"/>
          <p:nvPr/>
        </p:nvSpPr>
        <p:spPr>
          <a:xfrm>
            <a:off x="1187450" y="5437505"/>
            <a:ext cx="7771765" cy="368300"/>
          </a:xfrm>
          <a:prstGeom prst="rect">
            <a:avLst/>
          </a:prstGeom>
          <a:noFill/>
        </p:spPr>
        <p:txBody>
          <a:bodyPr wrap="none" rtlCol="0">
            <a:spAutoFit/>
          </a:bodyPr>
          <a:lstStyle/>
          <a:p>
            <a:r>
              <a:rPr lang="zh-CN" altLang="en-US"/>
              <a:t>此时</a:t>
            </a:r>
            <a:r>
              <a:rPr lang="en-US" altLang="zh-CN"/>
              <a:t>fc_proj</a:t>
            </a:r>
            <a:r>
              <a:rPr lang="zh-CN" altLang="en-US"/>
              <a:t>的尺寸为</a:t>
            </a:r>
            <a:r>
              <a:rPr lang="en-US" altLang="zh-CN"/>
              <a:t>num_classes*feature_size</a:t>
            </a:r>
            <a:r>
              <a:rPr lang="zh-CN" altLang="en-US"/>
              <a:t>，直接送入</a:t>
            </a:r>
            <a:r>
              <a:rPr lang="en-US" altLang="zh-CN"/>
              <a:t>pcl_loss</a:t>
            </a:r>
            <a:r>
              <a:rPr lang="zh-CN" altLang="en-US"/>
              <a:t>进行计算</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5"/>
          <a:stretch>
            <a:fillRect/>
          </a:stretch>
        </p:blipFill>
        <p:spPr>
          <a:xfrm>
            <a:off x="287020" y="1619250"/>
            <a:ext cx="4104005" cy="1443355"/>
          </a:xfrm>
          <a:prstGeom prst="rect">
            <a:avLst/>
          </a:prstGeom>
        </p:spPr>
      </p:pic>
      <p:pic>
        <p:nvPicPr>
          <p:cNvPr id="4" name="图片 3"/>
          <p:cNvPicPr>
            <a:picLocks noChangeAspect="1"/>
          </p:cNvPicPr>
          <p:nvPr/>
        </p:nvPicPr>
        <p:blipFill>
          <a:blip r:embed="rId6"/>
          <a:stretch>
            <a:fillRect/>
          </a:stretch>
        </p:blipFill>
        <p:spPr>
          <a:xfrm>
            <a:off x="4744085" y="1207770"/>
            <a:ext cx="7112635" cy="53549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5"/>
          <a:stretch>
            <a:fillRect/>
          </a:stretch>
        </p:blipFill>
        <p:spPr>
          <a:xfrm>
            <a:off x="711200" y="1402715"/>
            <a:ext cx="9519285" cy="714375"/>
          </a:xfrm>
          <a:prstGeom prst="rect">
            <a:avLst/>
          </a:prstGeom>
        </p:spPr>
      </p:pic>
      <p:sp>
        <p:nvSpPr>
          <p:cNvPr id="6" name="文本框 5"/>
          <p:cNvSpPr txBox="1"/>
          <p:nvPr/>
        </p:nvSpPr>
        <p:spPr>
          <a:xfrm>
            <a:off x="997585" y="2292985"/>
            <a:ext cx="1926590" cy="922020"/>
          </a:xfrm>
          <a:prstGeom prst="rect">
            <a:avLst/>
          </a:prstGeom>
          <a:noFill/>
        </p:spPr>
        <p:txBody>
          <a:bodyPr wrap="none" rtlCol="0">
            <a:spAutoFit/>
          </a:bodyPr>
          <a:lstStyle/>
          <a:p>
            <a:r>
              <a:rPr lang="en-US" altLang="zh-CN"/>
              <a:t>feature:  256*128</a:t>
            </a:r>
          </a:p>
          <a:p>
            <a:r>
              <a:rPr lang="en-US" altLang="zh-CN"/>
              <a:t>proxy:    10*128</a:t>
            </a:r>
          </a:p>
          <a:p>
            <a:r>
              <a:rPr lang="en-US" altLang="zh-CN"/>
              <a:t>pred:      256*10</a:t>
            </a:r>
          </a:p>
        </p:txBody>
      </p:sp>
      <p:pic>
        <p:nvPicPr>
          <p:cNvPr id="8" name="图片 7"/>
          <p:cNvPicPr>
            <a:picLocks noChangeAspect="1"/>
          </p:cNvPicPr>
          <p:nvPr/>
        </p:nvPicPr>
        <p:blipFill>
          <a:blip r:embed="rId6"/>
          <a:stretch>
            <a:fillRect/>
          </a:stretch>
        </p:blipFill>
        <p:spPr>
          <a:xfrm>
            <a:off x="711200" y="3286760"/>
            <a:ext cx="10527665" cy="12687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5" name="文本框 4"/>
          <p:cNvSpPr txBox="1"/>
          <p:nvPr/>
        </p:nvSpPr>
        <p:spPr>
          <a:xfrm>
            <a:off x="798195" y="2500630"/>
            <a:ext cx="7569200" cy="3415030"/>
          </a:xfrm>
          <a:prstGeom prst="rect">
            <a:avLst/>
          </a:prstGeom>
          <a:noFill/>
        </p:spPr>
        <p:txBody>
          <a:bodyPr wrap="none" rtlCol="0">
            <a:spAutoFit/>
          </a:bodyPr>
          <a:lstStyle/>
          <a:p>
            <a:pPr algn="l">
              <a:lnSpc>
                <a:spcPct val="150000"/>
              </a:lnSpc>
            </a:pPr>
            <a:r>
              <a:rPr lang="en-US" altLang="zh-CN"/>
              <a:t>feature: N*128</a:t>
            </a:r>
            <a:r>
              <a:rPr lang="zh-CN" altLang="en-US"/>
              <a:t>的</a:t>
            </a:r>
            <a:r>
              <a:rPr lang="en-US" altLang="zh-CN"/>
              <a:t>feature</a:t>
            </a:r>
            <a:r>
              <a:rPr lang="zh-CN" altLang="en-US"/>
              <a:t>与自身转置矩阵相乘，得到</a:t>
            </a:r>
            <a:r>
              <a:rPr lang="en-US" altLang="zh-CN"/>
              <a:t>N*N</a:t>
            </a:r>
            <a:r>
              <a:rPr lang="zh-CN" altLang="en-US"/>
              <a:t>的自相似性矩阵，</a:t>
            </a:r>
          </a:p>
          <a:p>
            <a:pPr algn="l">
              <a:lnSpc>
                <a:spcPct val="150000"/>
              </a:lnSpc>
            </a:pPr>
            <a:r>
              <a:rPr lang="zh-CN" altLang="en-US"/>
              <a:t>其中 (i, j) 位置的元素表示第 i 个样本与第 j 个样本的相似性。</a:t>
            </a:r>
          </a:p>
          <a:p>
            <a:pPr algn="l">
              <a:lnSpc>
                <a:spcPct val="150000"/>
              </a:lnSpc>
            </a:pPr>
            <a:endParaRPr lang="zh-CN" altLang="en-US"/>
          </a:p>
          <a:p>
            <a:pPr algn="l">
              <a:lnSpc>
                <a:spcPct val="150000"/>
              </a:lnSpc>
            </a:pPr>
            <a:r>
              <a:rPr lang="en-US" altLang="zh-CN"/>
              <a:t>label_matrix: label_matrix 是一个 (N, N) 的布尔类型矩阵，</a:t>
            </a:r>
          </a:p>
          <a:p>
            <a:pPr algn="l">
              <a:lnSpc>
                <a:spcPct val="150000"/>
              </a:lnSpc>
            </a:pPr>
            <a:r>
              <a:rPr lang="en-US" altLang="zh-CN"/>
              <a:t>用于表示目标张量中不同位置的元素是否相等,</a:t>
            </a:r>
          </a:p>
          <a:p>
            <a:pPr algn="l">
              <a:lnSpc>
                <a:spcPct val="150000"/>
              </a:lnSpc>
            </a:pPr>
            <a:r>
              <a:rPr lang="en-US" altLang="zh-CN"/>
              <a:t>其中 label_matrix[i, j] 表示目标张量中第 i 个元素与第 j 个元素是否相等。</a:t>
            </a:r>
          </a:p>
          <a:p>
            <a:pPr algn="l">
              <a:lnSpc>
                <a:spcPct val="150000"/>
              </a:lnSpc>
            </a:pPr>
            <a:endParaRPr lang="en-US" altLang="zh-CN"/>
          </a:p>
          <a:p>
            <a:pPr algn="l">
              <a:lnSpc>
                <a:spcPct val="150000"/>
              </a:lnSpc>
            </a:pPr>
            <a:r>
              <a:rPr lang="en-US" altLang="zh-CN"/>
              <a:t>index_matrix: </a:t>
            </a:r>
            <a:r>
              <a:rPr lang="zh-CN" altLang="en-US"/>
              <a:t>形状为</a:t>
            </a:r>
            <a:r>
              <a:rPr lang="en-US" altLang="zh-CN"/>
              <a:t>N*N</a:t>
            </a:r>
            <a:r>
              <a:rPr lang="zh-CN" altLang="en-US"/>
              <a:t>，对角线为</a:t>
            </a:r>
            <a:r>
              <a:rPr lang="en-US" altLang="zh-CN"/>
              <a:t>1</a:t>
            </a:r>
          </a:p>
        </p:txBody>
      </p:sp>
      <p:pic>
        <p:nvPicPr>
          <p:cNvPr id="6" name="图片 5"/>
          <p:cNvPicPr>
            <a:picLocks noChangeAspect="1"/>
          </p:cNvPicPr>
          <p:nvPr/>
        </p:nvPicPr>
        <p:blipFill>
          <a:blip r:embed="rId5"/>
          <a:stretch>
            <a:fillRect/>
          </a:stretch>
        </p:blipFill>
        <p:spPr>
          <a:xfrm>
            <a:off x="798195" y="894715"/>
            <a:ext cx="9044940" cy="13328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367840" y="160639"/>
            <a:ext cx="4064000" cy="584775"/>
          </a:xfrm>
          <a:prstGeom prst="rect">
            <a:avLst/>
          </a:prstGeom>
          <a:noFill/>
        </p:spPr>
        <p:txBody>
          <a:bodyPr wrap="square" rtlCol="0">
            <a:spAutoFit/>
          </a:bodyPr>
          <a:lstStyle/>
          <a:p>
            <a:r>
              <a:rPr lang="zh-CN" altLang="en-US" sz="3200" b="1" dirty="0">
                <a:latin typeface="+mn-ea"/>
              </a:rPr>
              <a:t>域泛化背景</a:t>
            </a:r>
          </a:p>
        </p:txBody>
      </p:sp>
      <p:pic>
        <p:nvPicPr>
          <p:cNvPr id="3" name="图片 2">
            <a:extLst>
              <a:ext uri="{FF2B5EF4-FFF2-40B4-BE49-F238E27FC236}">
                <a16:creationId xmlns:a16="http://schemas.microsoft.com/office/drawing/2014/main" id="{8902246D-76A2-B506-30A7-351FAD4A4B8F}"/>
              </a:ext>
            </a:extLst>
          </p:cNvPr>
          <p:cNvPicPr>
            <a:picLocks noChangeAspect="1"/>
          </p:cNvPicPr>
          <p:nvPr/>
        </p:nvPicPr>
        <p:blipFill>
          <a:blip r:embed="rId5"/>
          <a:stretch>
            <a:fillRect/>
          </a:stretch>
        </p:blipFill>
        <p:spPr>
          <a:xfrm>
            <a:off x="3219450" y="872505"/>
            <a:ext cx="4491991" cy="4465332"/>
          </a:xfrm>
          <a:prstGeom prst="rect">
            <a:avLst/>
          </a:prstGeom>
        </p:spPr>
      </p:pic>
      <p:sp>
        <p:nvSpPr>
          <p:cNvPr id="8" name="object 63">
            <a:extLst>
              <a:ext uri="{FF2B5EF4-FFF2-40B4-BE49-F238E27FC236}">
                <a16:creationId xmlns:a16="http://schemas.microsoft.com/office/drawing/2014/main" id="{71430024-6719-AD82-8216-102276DAC11E}"/>
              </a:ext>
            </a:extLst>
          </p:cNvPr>
          <p:cNvSpPr txBox="1"/>
          <p:nvPr/>
        </p:nvSpPr>
        <p:spPr>
          <a:xfrm>
            <a:off x="1602828" y="5518808"/>
            <a:ext cx="8986344" cy="961161"/>
          </a:xfrm>
          <a:prstGeom prst="rect">
            <a:avLst/>
          </a:prstGeom>
        </p:spPr>
        <p:txBody>
          <a:bodyPr vert="horz" wrap="square" lIns="0" tIns="12065" rIns="0" bIns="0" rtlCol="0">
            <a:spAutoFit/>
          </a:bodyPr>
          <a:lstStyle>
            <a:defPPr>
              <a:defRPr kern="0"/>
            </a:defPPr>
          </a:lstStyle>
          <a:p>
            <a:pPr marL="170180" marR="30480" indent="-132715">
              <a:lnSpc>
                <a:spcPct val="100000"/>
              </a:lnSpc>
              <a:spcBef>
                <a:spcPts val="95"/>
              </a:spcBef>
              <a:buClr>
                <a:srgbClr val="C59321"/>
              </a:buClr>
              <a:buFont typeface="Verdana"/>
              <a:buChar char="•"/>
              <a:tabLst>
                <a:tab pos="170180" algn="l"/>
              </a:tabLst>
            </a:pPr>
            <a:r>
              <a:rPr lang="zh-CN" altLang="en-US" sz="2000" spc="125" dirty="0">
                <a:latin typeface="Cambria"/>
                <a:cs typeface="Cambria"/>
              </a:rPr>
              <a:t>域泛化试图在多个源域上训练，使得模型能够泛化到未见的目标域</a:t>
            </a:r>
            <a:endParaRPr lang="en-US" sz="2000" spc="70" dirty="0">
              <a:latin typeface="Cambria"/>
              <a:cs typeface="Cambria"/>
            </a:endParaRPr>
          </a:p>
          <a:p>
            <a:pPr marL="170180" marR="30480" indent="-132715">
              <a:spcBef>
                <a:spcPts val="95"/>
              </a:spcBef>
              <a:buClr>
                <a:srgbClr val="C59321"/>
              </a:buClr>
              <a:buFont typeface="Verdana"/>
              <a:buChar char="•"/>
              <a:tabLst>
                <a:tab pos="170180" algn="l"/>
              </a:tabLst>
            </a:pPr>
            <a:r>
              <a:rPr lang="zh-CN" altLang="en-US" sz="2000" dirty="0">
                <a:latin typeface="Cambria"/>
                <a:cs typeface="Cambria"/>
              </a:rPr>
              <a:t>对比学习是一种很有效的方法，但用在域泛化上效果不好</a:t>
            </a:r>
            <a:endParaRPr lang="en-US" sz="2000" dirty="0">
              <a:latin typeface="Cambria"/>
              <a:cs typeface="Cambria"/>
            </a:endParaRPr>
          </a:p>
          <a:p>
            <a:pPr marL="170180" marR="30480" indent="-132715">
              <a:spcBef>
                <a:spcPts val="95"/>
              </a:spcBef>
              <a:buClr>
                <a:srgbClr val="C59321"/>
              </a:buClr>
              <a:buFont typeface="Verdana"/>
              <a:buChar char="•"/>
              <a:tabLst>
                <a:tab pos="170180" algn="l"/>
              </a:tabLst>
            </a:pPr>
            <a:r>
              <a:rPr lang="zh-CN" altLang="en-US" sz="2000" dirty="0">
                <a:latin typeface="Cambria"/>
                <a:cs typeface="Cambria"/>
              </a:rPr>
              <a:t>作者试图提出基于代理的对比学习方法来解决这个问题</a:t>
            </a:r>
            <a:endParaRPr sz="2000" dirty="0">
              <a:latin typeface="Cambria"/>
              <a:cs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5"/>
          <a:stretch>
            <a:fillRect/>
          </a:stretch>
        </p:blipFill>
        <p:spPr>
          <a:xfrm>
            <a:off x="436880" y="1058545"/>
            <a:ext cx="8449310" cy="951865"/>
          </a:xfrm>
          <a:prstGeom prst="rect">
            <a:avLst/>
          </a:prstGeom>
        </p:spPr>
      </p:pic>
      <p:sp>
        <p:nvSpPr>
          <p:cNvPr id="4" name="文本框 3"/>
          <p:cNvSpPr txBox="1"/>
          <p:nvPr/>
        </p:nvSpPr>
        <p:spPr>
          <a:xfrm>
            <a:off x="671195" y="2010410"/>
            <a:ext cx="6753860" cy="368300"/>
          </a:xfrm>
          <a:prstGeom prst="rect">
            <a:avLst/>
          </a:prstGeom>
          <a:noFill/>
        </p:spPr>
        <p:txBody>
          <a:bodyPr wrap="none" rtlCol="0">
            <a:spAutoFit/>
          </a:bodyPr>
          <a:lstStyle/>
          <a:p>
            <a:r>
              <a:rPr lang="zh-CN" altLang="en-US"/>
              <a:t>用自相似矩阵</a:t>
            </a:r>
            <a:r>
              <a:rPr lang="en-US" altLang="zh-CN"/>
              <a:t>feature</a:t>
            </a:r>
            <a:r>
              <a:rPr lang="zh-CN" altLang="en-US"/>
              <a:t>点乘负样本对矩阵，并对</a:t>
            </a:r>
            <a:r>
              <a:rPr lang="en-US" altLang="zh-CN"/>
              <a:t>&lt;1e-6</a:t>
            </a:r>
            <a:r>
              <a:rPr lang="zh-CN" altLang="en-US"/>
              <a:t>的值取负无穷</a:t>
            </a:r>
          </a:p>
        </p:txBody>
      </p:sp>
      <p:pic>
        <p:nvPicPr>
          <p:cNvPr id="5" name="图片 4"/>
          <p:cNvPicPr>
            <a:picLocks noChangeAspect="1"/>
          </p:cNvPicPr>
          <p:nvPr/>
        </p:nvPicPr>
        <p:blipFill>
          <a:blip r:embed="rId6"/>
          <a:stretch>
            <a:fillRect/>
          </a:stretch>
        </p:blipFill>
        <p:spPr>
          <a:xfrm>
            <a:off x="671195" y="2733040"/>
            <a:ext cx="7036435" cy="962660"/>
          </a:xfrm>
          <a:prstGeom prst="rect">
            <a:avLst/>
          </a:prstGeom>
        </p:spPr>
      </p:pic>
      <p:sp>
        <p:nvSpPr>
          <p:cNvPr id="6" name="文本框 5"/>
          <p:cNvSpPr txBox="1"/>
          <p:nvPr/>
        </p:nvSpPr>
        <p:spPr>
          <a:xfrm>
            <a:off x="537845" y="3983355"/>
            <a:ext cx="8998585" cy="368300"/>
          </a:xfrm>
          <a:prstGeom prst="rect">
            <a:avLst/>
          </a:prstGeom>
          <a:noFill/>
        </p:spPr>
        <p:txBody>
          <a:bodyPr wrap="none" rtlCol="0">
            <a:spAutoFit/>
          </a:bodyPr>
          <a:lstStyle/>
          <a:p>
            <a:r>
              <a:rPr lang="zh-CN" altLang="en-US"/>
              <a:t>将</a:t>
            </a:r>
            <a:r>
              <a:rPr lang="en-US" altLang="zh-CN"/>
              <a:t>pred cat</a:t>
            </a:r>
            <a:r>
              <a:rPr lang="zh-CN" altLang="en-US"/>
              <a:t>到</a:t>
            </a:r>
            <a:r>
              <a:rPr lang="en-US" altLang="zh-CN"/>
              <a:t>feature</a:t>
            </a:r>
            <a:r>
              <a:rPr lang="zh-CN" altLang="en-US"/>
              <a:t>矩阵的第一列，乘上</a:t>
            </a:r>
            <a:r>
              <a:rPr lang="en-US" altLang="zh-CN"/>
              <a:t>scale factor</a:t>
            </a:r>
            <a:r>
              <a:rPr lang="zh-CN" altLang="en-US"/>
              <a:t>后经过</a:t>
            </a:r>
            <a:r>
              <a:rPr lang="en-US" altLang="zh-CN"/>
              <a:t>log_softmax</a:t>
            </a:r>
            <a:r>
              <a:rPr lang="zh-CN" altLang="en-US"/>
              <a:t>，最后算</a:t>
            </a:r>
            <a:r>
              <a:rPr lang="en-US" altLang="zh-CN"/>
              <a:t>nll loss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600075" y="51136"/>
            <a:ext cx="4064000" cy="707886"/>
          </a:xfrm>
          <a:prstGeom prst="rect">
            <a:avLst/>
          </a:prstGeom>
          <a:noFill/>
        </p:spPr>
        <p:txBody>
          <a:bodyPr wrap="square" rtlCol="0">
            <a:spAutoFit/>
          </a:bodyPr>
          <a:lstStyle/>
          <a:p>
            <a:r>
              <a:rPr lang="zh-CN" altLang="en-US" sz="4000" dirty="0"/>
              <a:t>结果</a:t>
            </a:r>
          </a:p>
        </p:txBody>
      </p:sp>
      <p:pic>
        <p:nvPicPr>
          <p:cNvPr id="9" name="图片 8"/>
          <p:cNvPicPr>
            <a:picLocks noChangeAspect="1"/>
          </p:cNvPicPr>
          <p:nvPr/>
        </p:nvPicPr>
        <p:blipFill>
          <a:blip r:embed="rId5"/>
          <a:stretch>
            <a:fillRect/>
          </a:stretch>
        </p:blipFill>
        <p:spPr>
          <a:xfrm>
            <a:off x="600075" y="872505"/>
            <a:ext cx="5238750" cy="5953125"/>
          </a:xfrm>
          <a:prstGeom prst="rect">
            <a:avLst/>
          </a:prstGeom>
        </p:spPr>
      </p:pic>
      <p:pic>
        <p:nvPicPr>
          <p:cNvPr id="13" name="图片 12"/>
          <p:cNvPicPr>
            <a:picLocks noChangeAspect="1"/>
          </p:cNvPicPr>
          <p:nvPr/>
        </p:nvPicPr>
        <p:blipFill>
          <a:blip r:embed="rId6"/>
          <a:stretch>
            <a:fillRect/>
          </a:stretch>
        </p:blipFill>
        <p:spPr>
          <a:xfrm>
            <a:off x="6210300" y="1030700"/>
            <a:ext cx="5381625" cy="52959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5"/>
          <a:stretch>
            <a:fillRect/>
          </a:stretch>
        </p:blipFill>
        <p:spPr>
          <a:xfrm>
            <a:off x="367840" y="1058620"/>
            <a:ext cx="5619750" cy="4010025"/>
          </a:xfrm>
          <a:prstGeom prst="rect">
            <a:avLst/>
          </a:prstGeom>
        </p:spPr>
      </p:pic>
      <p:pic>
        <p:nvPicPr>
          <p:cNvPr id="6" name="图片 5"/>
          <p:cNvPicPr>
            <a:picLocks noChangeAspect="1"/>
          </p:cNvPicPr>
          <p:nvPr/>
        </p:nvPicPr>
        <p:blipFill>
          <a:blip r:embed="rId6"/>
          <a:stretch>
            <a:fillRect/>
          </a:stretch>
        </p:blipFill>
        <p:spPr>
          <a:xfrm>
            <a:off x="6014400" y="956618"/>
            <a:ext cx="5876925" cy="50958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79" name="图片 78">
            <a:extLst>
              <a:ext uri="{FF2B5EF4-FFF2-40B4-BE49-F238E27FC236}">
                <a16:creationId xmlns:a16="http://schemas.microsoft.com/office/drawing/2014/main" id="{543CB56E-1A8F-EE50-E511-2A9A4B28659B}"/>
              </a:ext>
            </a:extLst>
          </p:cNvPr>
          <p:cNvPicPr>
            <a:picLocks noChangeAspect="1"/>
          </p:cNvPicPr>
          <p:nvPr/>
        </p:nvPicPr>
        <p:blipFill>
          <a:blip r:embed="rId5"/>
          <a:stretch>
            <a:fillRect/>
          </a:stretch>
        </p:blipFill>
        <p:spPr>
          <a:xfrm>
            <a:off x="1187450" y="895070"/>
            <a:ext cx="8016891" cy="4212958"/>
          </a:xfrm>
          <a:prstGeom prst="rect">
            <a:avLst/>
          </a:prstGeom>
        </p:spPr>
      </p:pic>
      <p:sp>
        <p:nvSpPr>
          <p:cNvPr id="80" name="object 76">
            <a:extLst>
              <a:ext uri="{FF2B5EF4-FFF2-40B4-BE49-F238E27FC236}">
                <a16:creationId xmlns:a16="http://schemas.microsoft.com/office/drawing/2014/main" id="{89AE728A-107C-E418-6B81-488293311223}"/>
              </a:ext>
            </a:extLst>
          </p:cNvPr>
          <p:cNvSpPr txBox="1"/>
          <p:nvPr/>
        </p:nvSpPr>
        <p:spPr>
          <a:xfrm>
            <a:off x="1542546" y="5481600"/>
            <a:ext cx="5756888" cy="904735"/>
          </a:xfrm>
          <a:prstGeom prst="rect">
            <a:avLst/>
          </a:prstGeom>
        </p:spPr>
        <p:txBody>
          <a:bodyPr vert="horz" wrap="square" lIns="0" tIns="88265" rIns="0" bIns="0" rtlCol="0">
            <a:spAutoFit/>
          </a:bodyPr>
          <a:lstStyle>
            <a:defPPr>
              <a:defRPr kern="0"/>
            </a:defPPr>
          </a:lstStyle>
          <a:p>
            <a:pPr marL="170180" indent="-132080">
              <a:lnSpc>
                <a:spcPct val="100000"/>
              </a:lnSpc>
              <a:spcBef>
                <a:spcPts val="695"/>
              </a:spcBef>
              <a:buClr>
                <a:srgbClr val="C59321"/>
              </a:buClr>
              <a:buFont typeface="Verdana"/>
              <a:buChar char="•"/>
              <a:tabLst>
                <a:tab pos="170180" algn="l"/>
              </a:tabLst>
            </a:pPr>
            <a:r>
              <a:rPr sz="2400" dirty="0">
                <a:solidFill>
                  <a:srgbClr val="F36A12"/>
                </a:solidFill>
                <a:latin typeface="Cambria"/>
                <a:cs typeface="Cambria"/>
              </a:rPr>
              <a:t>Contrastive</a:t>
            </a:r>
            <a:r>
              <a:rPr sz="2400" spc="114" dirty="0">
                <a:solidFill>
                  <a:srgbClr val="F36A12"/>
                </a:solidFill>
                <a:latin typeface="Cambria"/>
                <a:cs typeface="Cambria"/>
              </a:rPr>
              <a:t> </a:t>
            </a:r>
            <a:r>
              <a:rPr sz="2400" dirty="0">
                <a:solidFill>
                  <a:srgbClr val="F36A12"/>
                </a:solidFill>
                <a:latin typeface="Cambria"/>
                <a:cs typeface="Cambria"/>
              </a:rPr>
              <a:t>loss</a:t>
            </a:r>
            <a:r>
              <a:rPr sz="2400" dirty="0">
                <a:latin typeface="Cambria"/>
                <a:cs typeface="Cambria"/>
              </a:rPr>
              <a:t>:</a:t>
            </a:r>
            <a:r>
              <a:rPr sz="2400" spc="200" dirty="0">
                <a:latin typeface="Cambria"/>
                <a:cs typeface="Cambria"/>
              </a:rPr>
              <a:t> </a:t>
            </a:r>
            <a:r>
              <a:rPr sz="2400" dirty="0">
                <a:latin typeface="Cambria"/>
                <a:cs typeface="Cambria"/>
              </a:rPr>
              <a:t>sample-to-sample</a:t>
            </a:r>
            <a:r>
              <a:rPr sz="2400" spc="120" dirty="0">
                <a:latin typeface="Cambria"/>
                <a:cs typeface="Cambria"/>
              </a:rPr>
              <a:t> </a:t>
            </a:r>
            <a:r>
              <a:rPr sz="2400" spc="-10" dirty="0">
                <a:latin typeface="Cambria"/>
                <a:cs typeface="Cambria"/>
              </a:rPr>
              <a:t>pairs</a:t>
            </a:r>
            <a:endParaRPr sz="2400" dirty="0">
              <a:latin typeface="Cambria"/>
              <a:cs typeface="Cambria"/>
            </a:endParaRPr>
          </a:p>
          <a:p>
            <a:pPr marL="170180" indent="-132080">
              <a:lnSpc>
                <a:spcPct val="100000"/>
              </a:lnSpc>
              <a:spcBef>
                <a:spcPts val="590"/>
              </a:spcBef>
              <a:buClr>
                <a:srgbClr val="C59321"/>
              </a:buClr>
              <a:buFont typeface="Verdana"/>
              <a:buChar char="•"/>
              <a:tabLst>
                <a:tab pos="170180" algn="l"/>
              </a:tabLst>
            </a:pPr>
            <a:r>
              <a:rPr sz="2400" dirty="0">
                <a:solidFill>
                  <a:srgbClr val="006EBE"/>
                </a:solidFill>
                <a:latin typeface="Cambria"/>
                <a:cs typeface="Cambria"/>
              </a:rPr>
              <a:t>Proxy</a:t>
            </a:r>
            <a:r>
              <a:rPr sz="2400" spc="105" dirty="0">
                <a:solidFill>
                  <a:srgbClr val="006EBE"/>
                </a:solidFill>
                <a:latin typeface="Cambria"/>
                <a:cs typeface="Cambria"/>
              </a:rPr>
              <a:t> </a:t>
            </a:r>
            <a:r>
              <a:rPr sz="2400" dirty="0">
                <a:solidFill>
                  <a:srgbClr val="006EBE"/>
                </a:solidFill>
                <a:latin typeface="Cambria"/>
                <a:cs typeface="Cambria"/>
              </a:rPr>
              <a:t>loss</a:t>
            </a:r>
            <a:r>
              <a:rPr sz="2400" dirty="0">
                <a:latin typeface="Cambria"/>
                <a:cs typeface="Cambria"/>
              </a:rPr>
              <a:t>:</a:t>
            </a:r>
            <a:r>
              <a:rPr sz="2400" spc="185" dirty="0">
                <a:latin typeface="Cambria"/>
                <a:cs typeface="Cambria"/>
              </a:rPr>
              <a:t> </a:t>
            </a:r>
            <a:r>
              <a:rPr sz="2400" dirty="0">
                <a:latin typeface="Cambria"/>
                <a:cs typeface="Cambria"/>
              </a:rPr>
              <a:t>proxy-to-sample</a:t>
            </a:r>
            <a:r>
              <a:rPr sz="2400" spc="105" dirty="0">
                <a:latin typeface="Cambria"/>
                <a:cs typeface="Cambria"/>
              </a:rPr>
              <a:t> </a:t>
            </a:r>
            <a:r>
              <a:rPr sz="2400" spc="-10" dirty="0">
                <a:latin typeface="Cambria"/>
                <a:cs typeface="Cambria"/>
              </a:rPr>
              <a:t>pairs</a:t>
            </a:r>
            <a:endParaRPr sz="2400" dirty="0">
              <a:latin typeface="Cambria"/>
              <a:cs typeface="Cambria"/>
            </a:endParaRPr>
          </a:p>
        </p:txBody>
      </p:sp>
    </p:spTree>
    <p:extLst>
      <p:ext uri="{BB962C8B-B14F-4D97-AF65-F5344CB8AC3E}">
        <p14:creationId xmlns:p14="http://schemas.microsoft.com/office/powerpoint/2010/main" val="76281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4763" y="1"/>
            <a:ext cx="10971590" cy="676124"/>
            <a:chOff x="0" y="0"/>
            <a:chExt cx="5760085" cy="354965"/>
          </a:xfrm>
        </p:grpSpPr>
        <p:sp>
          <p:nvSpPr>
            <p:cNvPr id="3" name="object 3"/>
            <p:cNvSpPr/>
            <p:nvPr/>
          </p:nvSpPr>
          <p:spPr>
            <a:xfrm>
              <a:off x="0" y="0"/>
              <a:ext cx="360045" cy="354965"/>
            </a:xfrm>
            <a:custGeom>
              <a:avLst/>
              <a:gdLst/>
              <a:ahLst/>
              <a:cxnLst/>
              <a:rect l="l" t="t" r="r" b="b"/>
              <a:pathLst>
                <a:path w="360045" h="354965">
                  <a:moveTo>
                    <a:pt x="0" y="354660"/>
                  </a:moveTo>
                  <a:lnTo>
                    <a:pt x="0" y="0"/>
                  </a:lnTo>
                  <a:lnTo>
                    <a:pt x="359994" y="0"/>
                  </a:lnTo>
                  <a:lnTo>
                    <a:pt x="359994" y="354660"/>
                  </a:lnTo>
                  <a:lnTo>
                    <a:pt x="0" y="354660"/>
                  </a:lnTo>
                  <a:close/>
                </a:path>
              </a:pathLst>
            </a:custGeom>
            <a:solidFill>
              <a:srgbClr val="C59321"/>
            </a:solidFill>
          </p:spPr>
          <p:txBody>
            <a:bodyPr wrap="square" lIns="0" tIns="0" rIns="0" bIns="0" rtlCol="0"/>
            <a:lstStyle/>
            <a:p>
              <a:endParaRPr sz="3429"/>
            </a:p>
          </p:txBody>
        </p:sp>
        <p:sp>
          <p:nvSpPr>
            <p:cNvPr id="4" name="object 4"/>
            <p:cNvSpPr/>
            <p:nvPr/>
          </p:nvSpPr>
          <p:spPr>
            <a:xfrm>
              <a:off x="359994" y="0"/>
              <a:ext cx="5400040" cy="354965"/>
            </a:xfrm>
            <a:custGeom>
              <a:avLst/>
              <a:gdLst/>
              <a:ahLst/>
              <a:cxnLst/>
              <a:rect l="l" t="t" r="r" b="b"/>
              <a:pathLst>
                <a:path w="5400040" h="354965">
                  <a:moveTo>
                    <a:pt x="0" y="354660"/>
                  </a:moveTo>
                  <a:lnTo>
                    <a:pt x="0" y="0"/>
                  </a:lnTo>
                  <a:lnTo>
                    <a:pt x="5400001" y="0"/>
                  </a:lnTo>
                  <a:lnTo>
                    <a:pt x="5400001" y="354660"/>
                  </a:lnTo>
                  <a:lnTo>
                    <a:pt x="0" y="354660"/>
                  </a:lnTo>
                  <a:close/>
                </a:path>
              </a:pathLst>
            </a:custGeom>
            <a:solidFill>
              <a:srgbClr val="722C72"/>
            </a:solidFill>
          </p:spPr>
          <p:txBody>
            <a:bodyPr wrap="square" lIns="0" tIns="0" rIns="0" bIns="0" rtlCol="0"/>
            <a:lstStyle/>
            <a:p>
              <a:endParaRPr sz="3429"/>
            </a:p>
          </p:txBody>
        </p:sp>
        <p:pic>
          <p:nvPicPr>
            <p:cNvPr id="5" name="object 5"/>
            <p:cNvPicPr/>
            <p:nvPr/>
          </p:nvPicPr>
          <p:blipFill>
            <a:blip r:embed="rId2" cstate="print"/>
            <a:stretch>
              <a:fillRect/>
            </a:stretch>
          </p:blipFill>
          <p:spPr>
            <a:xfrm>
              <a:off x="4886836" y="56136"/>
              <a:ext cx="301711" cy="238026"/>
            </a:xfrm>
            <a:prstGeom prst="rect">
              <a:avLst/>
            </a:prstGeom>
          </p:spPr>
        </p:pic>
        <p:pic>
          <p:nvPicPr>
            <p:cNvPr id="6" name="object 6"/>
            <p:cNvPicPr/>
            <p:nvPr/>
          </p:nvPicPr>
          <p:blipFill>
            <a:blip r:embed="rId3" cstate="print"/>
            <a:stretch>
              <a:fillRect/>
            </a:stretch>
          </p:blipFill>
          <p:spPr>
            <a:xfrm>
              <a:off x="5184000" y="114508"/>
              <a:ext cx="575403" cy="120302"/>
            </a:xfrm>
            <a:prstGeom prst="rect">
              <a:avLst/>
            </a:prstGeom>
          </p:spPr>
        </p:pic>
      </p:grpSp>
      <p:sp>
        <p:nvSpPr>
          <p:cNvPr id="7" name="object 7"/>
          <p:cNvSpPr txBox="1"/>
          <p:nvPr/>
        </p:nvSpPr>
        <p:spPr>
          <a:xfrm>
            <a:off x="2076000" y="4918135"/>
            <a:ext cx="3623733" cy="424934"/>
          </a:xfrm>
          <a:prstGeom prst="rect">
            <a:avLst/>
          </a:prstGeom>
        </p:spPr>
        <p:txBody>
          <a:bodyPr vert="horz" wrap="square" lIns="0" tIns="29029" rIns="0" bIns="0" rtlCol="0">
            <a:spAutoFit/>
          </a:bodyPr>
          <a:lstStyle/>
          <a:p>
            <a:pPr marL="24191">
              <a:spcBef>
                <a:spcPts val="229"/>
              </a:spcBef>
            </a:pPr>
            <a:r>
              <a:rPr sz="2571" b="1" dirty="0">
                <a:latin typeface="Times New Roman"/>
                <a:cs typeface="Times New Roman"/>
              </a:rPr>
              <a:t>(a)</a:t>
            </a:r>
            <a:r>
              <a:rPr sz="2571" spc="86" dirty="0">
                <a:latin typeface="Times New Roman"/>
                <a:cs typeface="Times New Roman"/>
              </a:rPr>
              <a:t> </a:t>
            </a:r>
            <a:r>
              <a:rPr sz="2571" dirty="0">
                <a:latin typeface="Times New Roman"/>
                <a:cs typeface="Times New Roman"/>
              </a:rPr>
              <a:t>Contrastive-based</a:t>
            </a:r>
            <a:r>
              <a:rPr sz="2571" spc="86" dirty="0">
                <a:latin typeface="Times New Roman"/>
                <a:cs typeface="Times New Roman"/>
              </a:rPr>
              <a:t> </a:t>
            </a:r>
            <a:r>
              <a:rPr sz="2571" spc="-38" dirty="0">
                <a:latin typeface="Times New Roman"/>
                <a:cs typeface="Times New Roman"/>
              </a:rPr>
              <a:t>Loss</a:t>
            </a:r>
            <a:endParaRPr sz="2571">
              <a:latin typeface="Times New Roman"/>
              <a:cs typeface="Times New Roman"/>
            </a:endParaRPr>
          </a:p>
        </p:txBody>
      </p:sp>
      <p:grpSp>
        <p:nvGrpSpPr>
          <p:cNvPr id="8" name="object 8"/>
          <p:cNvGrpSpPr/>
          <p:nvPr/>
        </p:nvGrpSpPr>
        <p:grpSpPr>
          <a:xfrm>
            <a:off x="6455654" y="1155557"/>
            <a:ext cx="3857170" cy="3857170"/>
            <a:chOff x="3070238" y="561832"/>
            <a:chExt cx="2025014" cy="2025014"/>
          </a:xfrm>
        </p:grpSpPr>
        <p:sp>
          <p:nvSpPr>
            <p:cNvPr id="9" name="object 9"/>
            <p:cNvSpPr/>
            <p:nvPr/>
          </p:nvSpPr>
          <p:spPr>
            <a:xfrm>
              <a:off x="3075953" y="567547"/>
              <a:ext cx="2013585" cy="2013585"/>
            </a:xfrm>
            <a:custGeom>
              <a:avLst/>
              <a:gdLst/>
              <a:ahLst/>
              <a:cxnLst/>
              <a:rect l="l" t="t" r="r" b="b"/>
              <a:pathLst>
                <a:path w="2013585" h="2013585">
                  <a:moveTo>
                    <a:pt x="1718690" y="294884"/>
                  </a:moveTo>
                  <a:lnTo>
                    <a:pt x="1752362" y="330197"/>
                  </a:lnTo>
                  <a:lnTo>
                    <a:pt x="1783993" y="366703"/>
                  </a:lnTo>
                  <a:lnTo>
                    <a:pt x="1813583" y="404328"/>
                  </a:lnTo>
                  <a:lnTo>
                    <a:pt x="1841132" y="442997"/>
                  </a:lnTo>
                  <a:lnTo>
                    <a:pt x="1866641" y="482636"/>
                  </a:lnTo>
                  <a:lnTo>
                    <a:pt x="1890109" y="523170"/>
                  </a:lnTo>
                  <a:lnTo>
                    <a:pt x="1911536" y="564524"/>
                  </a:lnTo>
                  <a:lnTo>
                    <a:pt x="1930923" y="606625"/>
                  </a:lnTo>
                  <a:lnTo>
                    <a:pt x="1948269" y="649396"/>
                  </a:lnTo>
                  <a:lnTo>
                    <a:pt x="1963574" y="692764"/>
                  </a:lnTo>
                  <a:lnTo>
                    <a:pt x="1976838" y="736655"/>
                  </a:lnTo>
                  <a:lnTo>
                    <a:pt x="1988062" y="780992"/>
                  </a:lnTo>
                  <a:lnTo>
                    <a:pt x="1997245" y="825703"/>
                  </a:lnTo>
                  <a:lnTo>
                    <a:pt x="2004388" y="870712"/>
                  </a:lnTo>
                  <a:lnTo>
                    <a:pt x="2009489" y="915945"/>
                  </a:lnTo>
                  <a:lnTo>
                    <a:pt x="2012550" y="961327"/>
                  </a:lnTo>
                  <a:lnTo>
                    <a:pt x="2013571" y="1006784"/>
                  </a:lnTo>
                  <a:lnTo>
                    <a:pt x="2012550" y="1052240"/>
                  </a:lnTo>
                  <a:lnTo>
                    <a:pt x="2009489" y="1097622"/>
                  </a:lnTo>
                  <a:lnTo>
                    <a:pt x="2004388" y="1142855"/>
                  </a:lnTo>
                  <a:lnTo>
                    <a:pt x="1997245" y="1187864"/>
                  </a:lnTo>
                  <a:lnTo>
                    <a:pt x="1988062" y="1232575"/>
                  </a:lnTo>
                  <a:lnTo>
                    <a:pt x="1976838" y="1276913"/>
                  </a:lnTo>
                  <a:lnTo>
                    <a:pt x="1963574" y="1320803"/>
                  </a:lnTo>
                  <a:lnTo>
                    <a:pt x="1948269" y="1364171"/>
                  </a:lnTo>
                  <a:lnTo>
                    <a:pt x="1930923" y="1406943"/>
                  </a:lnTo>
                  <a:lnTo>
                    <a:pt x="1911536" y="1449043"/>
                  </a:lnTo>
                  <a:lnTo>
                    <a:pt x="1890109" y="1490397"/>
                  </a:lnTo>
                  <a:lnTo>
                    <a:pt x="1866641" y="1530931"/>
                  </a:lnTo>
                  <a:lnTo>
                    <a:pt x="1841132" y="1570570"/>
                  </a:lnTo>
                  <a:lnTo>
                    <a:pt x="1813583" y="1609239"/>
                  </a:lnTo>
                  <a:lnTo>
                    <a:pt x="1783993" y="1646865"/>
                  </a:lnTo>
                  <a:lnTo>
                    <a:pt x="1752362" y="1683371"/>
                  </a:lnTo>
                  <a:lnTo>
                    <a:pt x="1718690" y="1718684"/>
                  </a:lnTo>
                  <a:lnTo>
                    <a:pt x="1683377" y="1752355"/>
                  </a:lnTo>
                  <a:lnTo>
                    <a:pt x="1646870" y="1783986"/>
                  </a:lnTo>
                  <a:lnTo>
                    <a:pt x="1609245" y="1813577"/>
                  </a:lnTo>
                  <a:lnTo>
                    <a:pt x="1570575" y="1841126"/>
                  </a:lnTo>
                  <a:lnTo>
                    <a:pt x="1530936" y="1866635"/>
                  </a:lnTo>
                  <a:lnTo>
                    <a:pt x="1490402" y="1890104"/>
                  </a:lnTo>
                  <a:lnTo>
                    <a:pt x="1449047" y="1911531"/>
                  </a:lnTo>
                  <a:lnTo>
                    <a:pt x="1406947" y="1930918"/>
                  </a:lnTo>
                  <a:lnTo>
                    <a:pt x="1364175" y="1948264"/>
                  </a:lnTo>
                  <a:lnTo>
                    <a:pt x="1320806" y="1963569"/>
                  </a:lnTo>
                  <a:lnTo>
                    <a:pt x="1276916" y="1976834"/>
                  </a:lnTo>
                  <a:lnTo>
                    <a:pt x="1232578" y="1988058"/>
                  </a:lnTo>
                  <a:lnTo>
                    <a:pt x="1187867" y="1997241"/>
                  </a:lnTo>
                  <a:lnTo>
                    <a:pt x="1142857" y="2004384"/>
                  </a:lnTo>
                  <a:lnTo>
                    <a:pt x="1097624" y="2009485"/>
                  </a:lnTo>
                  <a:lnTo>
                    <a:pt x="1052242" y="2012546"/>
                  </a:lnTo>
                  <a:lnTo>
                    <a:pt x="1006785" y="2013567"/>
                  </a:lnTo>
                  <a:lnTo>
                    <a:pt x="961328" y="2012546"/>
                  </a:lnTo>
                  <a:lnTo>
                    <a:pt x="915946" y="2009485"/>
                  </a:lnTo>
                  <a:lnTo>
                    <a:pt x="870713" y="2004384"/>
                  </a:lnTo>
                  <a:lnTo>
                    <a:pt x="825704" y="1997241"/>
                  </a:lnTo>
                  <a:lnTo>
                    <a:pt x="780993" y="1988058"/>
                  </a:lnTo>
                  <a:lnTo>
                    <a:pt x="736655" y="1976834"/>
                  </a:lnTo>
                  <a:lnTo>
                    <a:pt x="692764" y="1963569"/>
                  </a:lnTo>
                  <a:lnTo>
                    <a:pt x="649395" y="1948264"/>
                  </a:lnTo>
                  <a:lnTo>
                    <a:pt x="606624" y="1930918"/>
                  </a:lnTo>
                  <a:lnTo>
                    <a:pt x="564523" y="1911531"/>
                  </a:lnTo>
                  <a:lnTo>
                    <a:pt x="523168" y="1890104"/>
                  </a:lnTo>
                  <a:lnTo>
                    <a:pt x="482634" y="1866635"/>
                  </a:lnTo>
                  <a:lnTo>
                    <a:pt x="442995" y="1841126"/>
                  </a:lnTo>
                  <a:lnTo>
                    <a:pt x="404325" y="1813577"/>
                  </a:lnTo>
                  <a:lnTo>
                    <a:pt x="366700" y="1783986"/>
                  </a:lnTo>
                  <a:lnTo>
                    <a:pt x="330193" y="1752355"/>
                  </a:lnTo>
                  <a:lnTo>
                    <a:pt x="294880" y="1718684"/>
                  </a:lnTo>
                  <a:lnTo>
                    <a:pt x="261208" y="1683371"/>
                  </a:lnTo>
                  <a:lnTo>
                    <a:pt x="229578" y="1646865"/>
                  </a:lnTo>
                  <a:lnTo>
                    <a:pt x="199988" y="1609239"/>
                  </a:lnTo>
                  <a:lnTo>
                    <a:pt x="172438" y="1570570"/>
                  </a:lnTo>
                  <a:lnTo>
                    <a:pt x="146929" y="1530931"/>
                  </a:lnTo>
                  <a:lnTo>
                    <a:pt x="123461" y="1490397"/>
                  </a:lnTo>
                  <a:lnTo>
                    <a:pt x="102034" y="1449043"/>
                  </a:lnTo>
                  <a:lnTo>
                    <a:pt x="82648" y="1406943"/>
                  </a:lnTo>
                  <a:lnTo>
                    <a:pt x="65302" y="1364171"/>
                  </a:lnTo>
                  <a:lnTo>
                    <a:pt x="49997" y="1320803"/>
                  </a:lnTo>
                  <a:lnTo>
                    <a:pt x="36732" y="1276913"/>
                  </a:lnTo>
                  <a:lnTo>
                    <a:pt x="25508" y="1232575"/>
                  </a:lnTo>
                  <a:lnTo>
                    <a:pt x="16325" y="1187864"/>
                  </a:lnTo>
                  <a:lnTo>
                    <a:pt x="9183" y="1142855"/>
                  </a:lnTo>
                  <a:lnTo>
                    <a:pt x="4081" y="1097622"/>
                  </a:lnTo>
                  <a:lnTo>
                    <a:pt x="1020" y="1052240"/>
                  </a:lnTo>
                  <a:lnTo>
                    <a:pt x="0" y="1006784"/>
                  </a:lnTo>
                  <a:lnTo>
                    <a:pt x="1020" y="961327"/>
                  </a:lnTo>
                  <a:lnTo>
                    <a:pt x="4081" y="915945"/>
                  </a:lnTo>
                  <a:lnTo>
                    <a:pt x="9183" y="870712"/>
                  </a:lnTo>
                  <a:lnTo>
                    <a:pt x="16325" y="825703"/>
                  </a:lnTo>
                  <a:lnTo>
                    <a:pt x="25508" y="780992"/>
                  </a:lnTo>
                  <a:lnTo>
                    <a:pt x="36732" y="736655"/>
                  </a:lnTo>
                  <a:lnTo>
                    <a:pt x="49997" y="692764"/>
                  </a:lnTo>
                  <a:lnTo>
                    <a:pt x="65302" y="649396"/>
                  </a:lnTo>
                  <a:lnTo>
                    <a:pt x="82648" y="606625"/>
                  </a:lnTo>
                  <a:lnTo>
                    <a:pt x="102034" y="564524"/>
                  </a:lnTo>
                  <a:lnTo>
                    <a:pt x="123461" y="523170"/>
                  </a:lnTo>
                  <a:lnTo>
                    <a:pt x="146929" y="482636"/>
                  </a:lnTo>
                  <a:lnTo>
                    <a:pt x="172438" y="442997"/>
                  </a:lnTo>
                  <a:lnTo>
                    <a:pt x="199988" y="404328"/>
                  </a:lnTo>
                  <a:lnTo>
                    <a:pt x="229578" y="366703"/>
                  </a:lnTo>
                  <a:lnTo>
                    <a:pt x="261208" y="330197"/>
                  </a:lnTo>
                  <a:lnTo>
                    <a:pt x="294880" y="294884"/>
                  </a:lnTo>
                  <a:lnTo>
                    <a:pt x="330193" y="261212"/>
                  </a:lnTo>
                  <a:lnTo>
                    <a:pt x="366700" y="229581"/>
                  </a:lnTo>
                  <a:lnTo>
                    <a:pt x="404325" y="199990"/>
                  </a:lnTo>
                  <a:lnTo>
                    <a:pt x="442995" y="172441"/>
                  </a:lnTo>
                  <a:lnTo>
                    <a:pt x="482634" y="146932"/>
                  </a:lnTo>
                  <a:lnTo>
                    <a:pt x="523168" y="123463"/>
                  </a:lnTo>
                  <a:lnTo>
                    <a:pt x="564523" y="102036"/>
                  </a:lnTo>
                  <a:lnTo>
                    <a:pt x="606624" y="82649"/>
                  </a:lnTo>
                  <a:lnTo>
                    <a:pt x="649395" y="65303"/>
                  </a:lnTo>
                  <a:lnTo>
                    <a:pt x="692764" y="49997"/>
                  </a:lnTo>
                  <a:lnTo>
                    <a:pt x="736655" y="36733"/>
                  </a:lnTo>
                  <a:lnTo>
                    <a:pt x="780993" y="25509"/>
                  </a:lnTo>
                  <a:lnTo>
                    <a:pt x="825704" y="16325"/>
                  </a:lnTo>
                  <a:lnTo>
                    <a:pt x="870713" y="9183"/>
                  </a:lnTo>
                  <a:lnTo>
                    <a:pt x="915946" y="4081"/>
                  </a:lnTo>
                  <a:lnTo>
                    <a:pt x="961328" y="1020"/>
                  </a:lnTo>
                  <a:lnTo>
                    <a:pt x="1006785" y="0"/>
                  </a:lnTo>
                  <a:lnTo>
                    <a:pt x="1052242" y="1020"/>
                  </a:lnTo>
                  <a:lnTo>
                    <a:pt x="1097624" y="4081"/>
                  </a:lnTo>
                  <a:lnTo>
                    <a:pt x="1142857" y="9183"/>
                  </a:lnTo>
                  <a:lnTo>
                    <a:pt x="1187867" y="16325"/>
                  </a:lnTo>
                  <a:lnTo>
                    <a:pt x="1232578" y="25509"/>
                  </a:lnTo>
                  <a:lnTo>
                    <a:pt x="1276916" y="36733"/>
                  </a:lnTo>
                  <a:lnTo>
                    <a:pt x="1320806" y="49997"/>
                  </a:lnTo>
                  <a:lnTo>
                    <a:pt x="1364175" y="65303"/>
                  </a:lnTo>
                  <a:lnTo>
                    <a:pt x="1406947" y="82649"/>
                  </a:lnTo>
                  <a:lnTo>
                    <a:pt x="1449047" y="102036"/>
                  </a:lnTo>
                  <a:lnTo>
                    <a:pt x="1490402" y="123463"/>
                  </a:lnTo>
                  <a:lnTo>
                    <a:pt x="1530936" y="146932"/>
                  </a:lnTo>
                  <a:lnTo>
                    <a:pt x="1570575" y="172441"/>
                  </a:lnTo>
                  <a:lnTo>
                    <a:pt x="1609245" y="199990"/>
                  </a:lnTo>
                  <a:lnTo>
                    <a:pt x="1646870" y="229581"/>
                  </a:lnTo>
                  <a:lnTo>
                    <a:pt x="1683377" y="261212"/>
                  </a:lnTo>
                  <a:lnTo>
                    <a:pt x="1718690" y="294884"/>
                  </a:lnTo>
                </a:path>
              </a:pathLst>
            </a:custGeom>
            <a:ln w="10884">
              <a:solidFill>
                <a:srgbClr val="000000"/>
              </a:solidFill>
              <a:prstDash val="lgDash"/>
            </a:ln>
          </p:spPr>
          <p:txBody>
            <a:bodyPr wrap="square" lIns="0" tIns="0" rIns="0" bIns="0" rtlCol="0"/>
            <a:lstStyle/>
            <a:p>
              <a:endParaRPr sz="3429"/>
            </a:p>
          </p:txBody>
        </p:sp>
        <p:pic>
          <p:nvPicPr>
            <p:cNvPr id="10" name="object 10"/>
            <p:cNvPicPr/>
            <p:nvPr/>
          </p:nvPicPr>
          <p:blipFill>
            <a:blip r:embed="rId4" cstate="print"/>
            <a:stretch>
              <a:fillRect/>
            </a:stretch>
          </p:blipFill>
          <p:spPr>
            <a:xfrm>
              <a:off x="3596167" y="1087759"/>
              <a:ext cx="973144" cy="973144"/>
            </a:xfrm>
            <a:prstGeom prst="rect">
              <a:avLst/>
            </a:prstGeom>
          </p:spPr>
        </p:pic>
      </p:grpSp>
      <p:sp>
        <p:nvSpPr>
          <p:cNvPr id="11" name="object 11"/>
          <p:cNvSpPr txBox="1"/>
          <p:nvPr/>
        </p:nvSpPr>
        <p:spPr>
          <a:xfrm>
            <a:off x="7579528" y="2736122"/>
            <a:ext cx="1532467" cy="376189"/>
          </a:xfrm>
          <a:prstGeom prst="rect">
            <a:avLst/>
          </a:prstGeom>
        </p:spPr>
        <p:txBody>
          <a:bodyPr vert="horz" wrap="square" lIns="0" tIns="24190" rIns="0" bIns="0" rtlCol="0">
            <a:spAutoFit/>
          </a:bodyPr>
          <a:lstStyle/>
          <a:p>
            <a:pPr marL="24191">
              <a:spcBef>
                <a:spcPts val="190"/>
              </a:spcBef>
            </a:pPr>
            <a:r>
              <a:rPr sz="2286" spc="-19" dirty="0">
                <a:latin typeface="Times New Roman"/>
                <a:cs typeface="Times New Roman"/>
              </a:rPr>
              <a:t>Hypersphere</a:t>
            </a:r>
            <a:endParaRPr sz="2286">
              <a:latin typeface="Times New Roman"/>
              <a:cs typeface="Times New Roman"/>
            </a:endParaRPr>
          </a:p>
        </p:txBody>
      </p:sp>
      <p:grpSp>
        <p:nvGrpSpPr>
          <p:cNvPr id="12" name="object 12"/>
          <p:cNvGrpSpPr/>
          <p:nvPr/>
        </p:nvGrpSpPr>
        <p:grpSpPr>
          <a:xfrm>
            <a:off x="7225614" y="1272811"/>
            <a:ext cx="1493762" cy="892629"/>
            <a:chOff x="3475947" y="668226"/>
            <a:chExt cx="784225" cy="468630"/>
          </a:xfrm>
        </p:grpSpPr>
        <p:pic>
          <p:nvPicPr>
            <p:cNvPr id="13" name="object 13"/>
            <p:cNvPicPr/>
            <p:nvPr/>
          </p:nvPicPr>
          <p:blipFill>
            <a:blip r:embed="rId5" cstate="print"/>
            <a:stretch>
              <a:fillRect/>
            </a:stretch>
          </p:blipFill>
          <p:spPr>
            <a:xfrm>
              <a:off x="3475947" y="842372"/>
              <a:ext cx="293872" cy="293872"/>
            </a:xfrm>
            <a:prstGeom prst="rect">
              <a:avLst/>
            </a:prstGeom>
          </p:spPr>
        </p:pic>
        <p:sp>
          <p:nvSpPr>
            <p:cNvPr id="14" name="object 14"/>
            <p:cNvSpPr/>
            <p:nvPr/>
          </p:nvSpPr>
          <p:spPr>
            <a:xfrm>
              <a:off x="3965734" y="668226"/>
              <a:ext cx="294005" cy="294005"/>
            </a:xfrm>
            <a:custGeom>
              <a:avLst/>
              <a:gdLst/>
              <a:ahLst/>
              <a:cxnLst/>
              <a:rect l="l" t="t" r="r" b="b"/>
              <a:pathLst>
                <a:path w="294004" h="294005">
                  <a:moveTo>
                    <a:pt x="293872" y="0"/>
                  </a:moveTo>
                  <a:lnTo>
                    <a:pt x="0" y="0"/>
                  </a:lnTo>
                  <a:lnTo>
                    <a:pt x="0" y="293872"/>
                  </a:lnTo>
                  <a:lnTo>
                    <a:pt x="293872" y="293872"/>
                  </a:lnTo>
                  <a:lnTo>
                    <a:pt x="293872" y="0"/>
                  </a:lnTo>
                  <a:close/>
                </a:path>
              </a:pathLst>
            </a:custGeom>
            <a:solidFill>
              <a:srgbClr val="FFBFBF"/>
            </a:solidFill>
          </p:spPr>
          <p:txBody>
            <a:bodyPr wrap="square" lIns="0" tIns="0" rIns="0" bIns="0" rtlCol="0"/>
            <a:lstStyle/>
            <a:p>
              <a:endParaRPr sz="3429"/>
            </a:p>
          </p:txBody>
        </p:sp>
      </p:grpSp>
      <p:sp>
        <p:nvSpPr>
          <p:cNvPr id="15" name="object 15"/>
          <p:cNvSpPr txBox="1"/>
          <p:nvPr/>
        </p:nvSpPr>
        <p:spPr>
          <a:xfrm>
            <a:off x="8701195" y="1286988"/>
            <a:ext cx="532190" cy="396916"/>
          </a:xfrm>
          <a:prstGeom prst="rect">
            <a:avLst/>
          </a:prstGeom>
        </p:spPr>
        <p:txBody>
          <a:bodyPr vert="horz" wrap="square" lIns="0" tIns="30238" rIns="0" bIns="0" rtlCol="0">
            <a:spAutoFit/>
          </a:bodyPr>
          <a:lstStyle/>
          <a:p>
            <a:pPr marL="72573">
              <a:spcBef>
                <a:spcPts val="238"/>
              </a:spcBef>
            </a:pPr>
            <a:r>
              <a:rPr sz="2381" b="1" i="1" spc="-48" dirty="0">
                <a:latin typeface="Trebuchet MS"/>
                <a:cs typeface="Trebuchet MS"/>
              </a:rPr>
              <a:t>w</a:t>
            </a:r>
            <a:r>
              <a:rPr sz="2571" spc="-70" baseline="-12345" dirty="0">
                <a:latin typeface="Verdana"/>
                <a:cs typeface="Verdana"/>
              </a:rPr>
              <a:t>+</a:t>
            </a:r>
            <a:endParaRPr sz="2571" baseline="-12345">
              <a:latin typeface="Verdana"/>
              <a:cs typeface="Verdana"/>
            </a:endParaRPr>
          </a:p>
        </p:txBody>
      </p:sp>
      <p:grpSp>
        <p:nvGrpSpPr>
          <p:cNvPr id="16" name="object 16"/>
          <p:cNvGrpSpPr/>
          <p:nvPr/>
        </p:nvGrpSpPr>
        <p:grpSpPr>
          <a:xfrm>
            <a:off x="6956102" y="1846819"/>
            <a:ext cx="1532467" cy="2363410"/>
            <a:chOff x="3334453" y="969580"/>
            <a:chExt cx="804545" cy="1240790"/>
          </a:xfrm>
        </p:grpSpPr>
        <p:pic>
          <p:nvPicPr>
            <p:cNvPr id="17" name="object 17"/>
            <p:cNvPicPr/>
            <p:nvPr/>
          </p:nvPicPr>
          <p:blipFill>
            <a:blip r:embed="rId6" cstate="print"/>
            <a:stretch>
              <a:fillRect/>
            </a:stretch>
          </p:blipFill>
          <p:spPr>
            <a:xfrm>
              <a:off x="3774184" y="1026766"/>
              <a:ext cx="125008" cy="136688"/>
            </a:xfrm>
            <a:prstGeom prst="rect">
              <a:avLst/>
            </a:prstGeom>
          </p:spPr>
        </p:pic>
        <p:sp>
          <p:nvSpPr>
            <p:cNvPr id="18" name="object 18"/>
            <p:cNvSpPr/>
            <p:nvPr/>
          </p:nvSpPr>
          <p:spPr>
            <a:xfrm>
              <a:off x="4084225" y="1070940"/>
              <a:ext cx="54610" cy="54610"/>
            </a:xfrm>
            <a:custGeom>
              <a:avLst/>
              <a:gdLst/>
              <a:ahLst/>
              <a:cxnLst/>
              <a:rect l="l" t="t" r="r" b="b"/>
              <a:pathLst>
                <a:path w="54610" h="54609">
                  <a:moveTo>
                    <a:pt x="27207" y="0"/>
                  </a:moveTo>
                  <a:lnTo>
                    <a:pt x="16969" y="1991"/>
                  </a:lnTo>
                  <a:lnTo>
                    <a:pt x="7967" y="7967"/>
                  </a:lnTo>
                  <a:lnTo>
                    <a:pt x="1991" y="16969"/>
                  </a:lnTo>
                  <a:lnTo>
                    <a:pt x="0" y="27210"/>
                  </a:lnTo>
                  <a:lnTo>
                    <a:pt x="1991" y="37450"/>
                  </a:lnTo>
                  <a:lnTo>
                    <a:pt x="7967" y="46453"/>
                  </a:lnTo>
                  <a:lnTo>
                    <a:pt x="16969" y="52428"/>
                  </a:lnTo>
                  <a:lnTo>
                    <a:pt x="27207" y="54420"/>
                  </a:lnTo>
                  <a:lnTo>
                    <a:pt x="37446" y="52428"/>
                  </a:lnTo>
                  <a:lnTo>
                    <a:pt x="46448" y="46453"/>
                  </a:lnTo>
                  <a:lnTo>
                    <a:pt x="52426" y="37450"/>
                  </a:lnTo>
                  <a:lnTo>
                    <a:pt x="54419" y="27210"/>
                  </a:lnTo>
                  <a:lnTo>
                    <a:pt x="52426" y="16969"/>
                  </a:lnTo>
                  <a:lnTo>
                    <a:pt x="46448" y="7967"/>
                  </a:lnTo>
                  <a:lnTo>
                    <a:pt x="37446" y="1991"/>
                  </a:lnTo>
                  <a:lnTo>
                    <a:pt x="27207" y="0"/>
                  </a:lnTo>
                  <a:close/>
                </a:path>
              </a:pathLst>
            </a:custGeom>
            <a:solidFill>
              <a:srgbClr val="000000"/>
            </a:solidFill>
          </p:spPr>
          <p:txBody>
            <a:bodyPr wrap="square" lIns="0" tIns="0" rIns="0" bIns="0" rtlCol="0"/>
            <a:lstStyle/>
            <a:p>
              <a:endParaRPr sz="3429"/>
            </a:p>
          </p:txBody>
        </p:sp>
        <p:sp>
          <p:nvSpPr>
            <p:cNvPr id="19" name="object 19"/>
            <p:cNvSpPr/>
            <p:nvPr/>
          </p:nvSpPr>
          <p:spPr>
            <a:xfrm>
              <a:off x="4111555" y="1015975"/>
              <a:ext cx="635" cy="55244"/>
            </a:xfrm>
            <a:custGeom>
              <a:avLst/>
              <a:gdLst/>
              <a:ahLst/>
              <a:cxnLst/>
              <a:rect l="l" t="t" r="r" b="b"/>
              <a:pathLst>
                <a:path w="635" h="55244">
                  <a:moveTo>
                    <a:pt x="0" y="54964"/>
                  </a:moveTo>
                  <a:lnTo>
                    <a:pt x="239" y="0"/>
                  </a:lnTo>
                </a:path>
              </a:pathLst>
            </a:custGeom>
            <a:ln w="5442">
              <a:solidFill>
                <a:srgbClr val="000000"/>
              </a:solidFill>
            </a:ln>
          </p:spPr>
          <p:txBody>
            <a:bodyPr wrap="square" lIns="0" tIns="0" rIns="0" bIns="0" rtlCol="0"/>
            <a:lstStyle/>
            <a:p>
              <a:endParaRPr sz="3429"/>
            </a:p>
          </p:txBody>
        </p:sp>
        <p:sp>
          <p:nvSpPr>
            <p:cNvPr id="20" name="object 20"/>
            <p:cNvSpPr/>
            <p:nvPr/>
          </p:nvSpPr>
          <p:spPr>
            <a:xfrm>
              <a:off x="4095468" y="972438"/>
              <a:ext cx="33020" cy="43815"/>
            </a:xfrm>
            <a:custGeom>
              <a:avLst/>
              <a:gdLst/>
              <a:ahLst/>
              <a:cxnLst/>
              <a:rect l="l" t="t" r="r" b="b"/>
              <a:pathLst>
                <a:path w="33020" h="43815">
                  <a:moveTo>
                    <a:pt x="16516" y="0"/>
                  </a:moveTo>
                  <a:lnTo>
                    <a:pt x="0" y="43465"/>
                  </a:lnTo>
                  <a:lnTo>
                    <a:pt x="32652" y="43607"/>
                  </a:lnTo>
                  <a:lnTo>
                    <a:pt x="16516" y="0"/>
                  </a:lnTo>
                  <a:close/>
                </a:path>
              </a:pathLst>
            </a:custGeom>
            <a:solidFill>
              <a:srgbClr val="000000"/>
            </a:solidFill>
          </p:spPr>
          <p:txBody>
            <a:bodyPr wrap="square" lIns="0" tIns="0" rIns="0" bIns="0" rtlCol="0"/>
            <a:lstStyle/>
            <a:p>
              <a:endParaRPr sz="3429"/>
            </a:p>
          </p:txBody>
        </p:sp>
        <p:sp>
          <p:nvSpPr>
            <p:cNvPr id="21" name="object 21"/>
            <p:cNvSpPr/>
            <p:nvPr/>
          </p:nvSpPr>
          <p:spPr>
            <a:xfrm>
              <a:off x="4095468" y="972438"/>
              <a:ext cx="33020" cy="43815"/>
            </a:xfrm>
            <a:custGeom>
              <a:avLst/>
              <a:gdLst/>
              <a:ahLst/>
              <a:cxnLst/>
              <a:rect l="l" t="t" r="r" b="b"/>
              <a:pathLst>
                <a:path w="33020" h="43815">
                  <a:moveTo>
                    <a:pt x="16516" y="0"/>
                  </a:moveTo>
                  <a:lnTo>
                    <a:pt x="0" y="43465"/>
                  </a:lnTo>
                  <a:lnTo>
                    <a:pt x="32652" y="43607"/>
                  </a:lnTo>
                  <a:lnTo>
                    <a:pt x="16516" y="0"/>
                  </a:lnTo>
                  <a:close/>
                </a:path>
              </a:pathLst>
            </a:custGeom>
            <a:ln w="5442">
              <a:solidFill>
                <a:srgbClr val="000000"/>
              </a:solidFill>
            </a:ln>
          </p:spPr>
          <p:txBody>
            <a:bodyPr wrap="square" lIns="0" tIns="0" rIns="0" bIns="0" rtlCol="0"/>
            <a:lstStyle/>
            <a:p>
              <a:endParaRPr sz="3429"/>
            </a:p>
          </p:txBody>
        </p:sp>
        <p:sp>
          <p:nvSpPr>
            <p:cNvPr id="22" name="object 22"/>
            <p:cNvSpPr/>
            <p:nvPr/>
          </p:nvSpPr>
          <p:spPr>
            <a:xfrm>
              <a:off x="3334453" y="1916290"/>
              <a:ext cx="294005" cy="294005"/>
            </a:xfrm>
            <a:custGeom>
              <a:avLst/>
              <a:gdLst/>
              <a:ahLst/>
              <a:cxnLst/>
              <a:rect l="l" t="t" r="r" b="b"/>
              <a:pathLst>
                <a:path w="294004" h="294005">
                  <a:moveTo>
                    <a:pt x="293872" y="0"/>
                  </a:moveTo>
                  <a:lnTo>
                    <a:pt x="0" y="0"/>
                  </a:lnTo>
                  <a:lnTo>
                    <a:pt x="0" y="293872"/>
                  </a:lnTo>
                  <a:lnTo>
                    <a:pt x="293872" y="293872"/>
                  </a:lnTo>
                  <a:lnTo>
                    <a:pt x="293872" y="0"/>
                  </a:lnTo>
                  <a:close/>
                </a:path>
              </a:pathLst>
            </a:custGeom>
            <a:solidFill>
              <a:srgbClr val="BFBFFF"/>
            </a:solidFill>
          </p:spPr>
          <p:txBody>
            <a:bodyPr wrap="square" lIns="0" tIns="0" rIns="0" bIns="0" rtlCol="0"/>
            <a:lstStyle/>
            <a:p>
              <a:endParaRPr sz="3429"/>
            </a:p>
          </p:txBody>
        </p:sp>
        <p:pic>
          <p:nvPicPr>
            <p:cNvPr id="23" name="object 23"/>
            <p:cNvPicPr/>
            <p:nvPr/>
          </p:nvPicPr>
          <p:blipFill>
            <a:blip r:embed="rId7" cstate="print"/>
            <a:stretch>
              <a:fillRect/>
            </a:stretch>
          </p:blipFill>
          <p:spPr>
            <a:xfrm>
              <a:off x="3635672" y="1957998"/>
              <a:ext cx="207615" cy="77364"/>
            </a:xfrm>
            <a:prstGeom prst="rect">
              <a:avLst/>
            </a:prstGeom>
          </p:spPr>
        </p:pic>
      </p:grpSp>
      <p:sp>
        <p:nvSpPr>
          <p:cNvPr id="24" name="object 24"/>
          <p:cNvSpPr txBox="1"/>
          <p:nvPr/>
        </p:nvSpPr>
        <p:spPr>
          <a:xfrm>
            <a:off x="8158542" y="1272812"/>
            <a:ext cx="560010" cy="277335"/>
          </a:xfrm>
          <a:prstGeom prst="rect">
            <a:avLst/>
          </a:prstGeom>
          <a:solidFill>
            <a:srgbClr val="FFBFBF"/>
          </a:solidFill>
        </p:spPr>
        <p:txBody>
          <a:bodyPr vert="horz" wrap="square" lIns="0" tIns="56848" rIns="0" bIns="0" rtlCol="0">
            <a:spAutoFit/>
          </a:bodyPr>
          <a:lstStyle/>
          <a:p>
            <a:pPr marL="32658">
              <a:spcBef>
                <a:spcPts val="448"/>
              </a:spcBef>
            </a:pPr>
            <a:r>
              <a:rPr sz="1429" b="1" spc="-19" dirty="0">
                <a:latin typeface="Arial"/>
                <a:cs typeface="Arial"/>
              </a:rPr>
              <a:t>proxy</a:t>
            </a:r>
            <a:endParaRPr sz="1429">
              <a:latin typeface="Arial"/>
              <a:cs typeface="Arial"/>
            </a:endParaRPr>
          </a:p>
        </p:txBody>
      </p:sp>
      <p:sp>
        <p:nvSpPr>
          <p:cNvPr id="25" name="object 25"/>
          <p:cNvSpPr txBox="1"/>
          <p:nvPr/>
        </p:nvSpPr>
        <p:spPr>
          <a:xfrm>
            <a:off x="8158542" y="1562768"/>
            <a:ext cx="560010" cy="219932"/>
          </a:xfrm>
          <a:prstGeom prst="rect">
            <a:avLst/>
          </a:prstGeom>
          <a:solidFill>
            <a:srgbClr val="FFBFBF"/>
          </a:solidFill>
        </p:spPr>
        <p:txBody>
          <a:bodyPr vert="horz" wrap="square" lIns="0" tIns="0" rIns="0" bIns="0" rtlCol="0">
            <a:spAutoFit/>
          </a:bodyPr>
          <a:lstStyle/>
          <a:p>
            <a:pPr marL="108859"/>
            <a:r>
              <a:rPr sz="1429" b="1" spc="-48" dirty="0">
                <a:latin typeface="Arial"/>
                <a:cs typeface="Arial"/>
              </a:rPr>
              <a:t>dog</a:t>
            </a:r>
            <a:endParaRPr sz="1429">
              <a:latin typeface="Arial"/>
              <a:cs typeface="Arial"/>
            </a:endParaRPr>
          </a:p>
        </p:txBody>
      </p:sp>
      <p:sp>
        <p:nvSpPr>
          <p:cNvPr id="26" name="object 26"/>
          <p:cNvSpPr txBox="1"/>
          <p:nvPr/>
        </p:nvSpPr>
        <p:spPr>
          <a:xfrm>
            <a:off x="6956102" y="3650076"/>
            <a:ext cx="560010" cy="287106"/>
          </a:xfrm>
          <a:prstGeom prst="rect">
            <a:avLst/>
          </a:prstGeom>
          <a:solidFill>
            <a:srgbClr val="BFBFFF"/>
          </a:solidFill>
        </p:spPr>
        <p:txBody>
          <a:bodyPr vert="horz" wrap="square" lIns="0" tIns="66524" rIns="0" bIns="0" rtlCol="0">
            <a:spAutoFit/>
          </a:bodyPr>
          <a:lstStyle/>
          <a:p>
            <a:pPr marL="32658">
              <a:spcBef>
                <a:spcPts val="524"/>
              </a:spcBef>
            </a:pPr>
            <a:r>
              <a:rPr sz="1429" b="1" spc="-19" dirty="0">
                <a:latin typeface="Arial"/>
                <a:cs typeface="Arial"/>
              </a:rPr>
              <a:t>proxy</a:t>
            </a:r>
            <a:endParaRPr sz="1429">
              <a:latin typeface="Arial"/>
              <a:cs typeface="Arial"/>
            </a:endParaRPr>
          </a:p>
        </p:txBody>
      </p:sp>
      <p:sp>
        <p:nvSpPr>
          <p:cNvPr id="27" name="object 27"/>
          <p:cNvSpPr txBox="1"/>
          <p:nvPr/>
        </p:nvSpPr>
        <p:spPr>
          <a:xfrm>
            <a:off x="6956102" y="3950326"/>
            <a:ext cx="584200" cy="219932"/>
          </a:xfrm>
          <a:prstGeom prst="rect">
            <a:avLst/>
          </a:prstGeom>
          <a:solidFill>
            <a:srgbClr val="BFBFFF"/>
          </a:solidFill>
        </p:spPr>
        <p:txBody>
          <a:bodyPr vert="horz" wrap="square" lIns="0" tIns="0" rIns="0" bIns="0" rtlCol="0">
            <a:spAutoFit/>
          </a:bodyPr>
          <a:lstStyle/>
          <a:p>
            <a:pPr>
              <a:lnSpc>
                <a:spcPct val="100000"/>
              </a:lnSpc>
            </a:pPr>
            <a:r>
              <a:rPr sz="1429" b="1" spc="-19" dirty="0">
                <a:latin typeface="Arial"/>
                <a:cs typeface="Arial"/>
              </a:rPr>
              <a:t>House</a:t>
            </a:r>
            <a:endParaRPr sz="1429">
              <a:latin typeface="Arial"/>
              <a:cs typeface="Arial"/>
            </a:endParaRPr>
          </a:p>
        </p:txBody>
      </p:sp>
      <p:grpSp>
        <p:nvGrpSpPr>
          <p:cNvPr id="28" name="object 28"/>
          <p:cNvGrpSpPr/>
          <p:nvPr/>
        </p:nvGrpSpPr>
        <p:grpSpPr>
          <a:xfrm>
            <a:off x="9210928" y="3142484"/>
            <a:ext cx="664029" cy="919238"/>
            <a:chOff x="4518237" y="1649804"/>
            <a:chExt cx="348615" cy="482600"/>
          </a:xfrm>
        </p:grpSpPr>
        <p:sp>
          <p:nvSpPr>
            <p:cNvPr id="29" name="object 29"/>
            <p:cNvSpPr/>
            <p:nvPr/>
          </p:nvSpPr>
          <p:spPr>
            <a:xfrm>
              <a:off x="4572645" y="1838272"/>
              <a:ext cx="294005" cy="294005"/>
            </a:xfrm>
            <a:custGeom>
              <a:avLst/>
              <a:gdLst/>
              <a:ahLst/>
              <a:cxnLst/>
              <a:rect l="l" t="t" r="r" b="b"/>
              <a:pathLst>
                <a:path w="294004" h="294005">
                  <a:moveTo>
                    <a:pt x="293872" y="0"/>
                  </a:moveTo>
                  <a:lnTo>
                    <a:pt x="0" y="0"/>
                  </a:lnTo>
                  <a:lnTo>
                    <a:pt x="0" y="293872"/>
                  </a:lnTo>
                  <a:lnTo>
                    <a:pt x="293872" y="293872"/>
                  </a:lnTo>
                  <a:lnTo>
                    <a:pt x="293872" y="0"/>
                  </a:lnTo>
                  <a:close/>
                </a:path>
              </a:pathLst>
            </a:custGeom>
            <a:solidFill>
              <a:srgbClr val="FFBFFF"/>
            </a:solidFill>
          </p:spPr>
          <p:txBody>
            <a:bodyPr wrap="square" lIns="0" tIns="0" rIns="0" bIns="0" rtlCol="0"/>
            <a:lstStyle/>
            <a:p>
              <a:endParaRPr sz="3429"/>
            </a:p>
          </p:txBody>
        </p:sp>
        <p:sp>
          <p:nvSpPr>
            <p:cNvPr id="30" name="object 30"/>
            <p:cNvSpPr/>
            <p:nvPr/>
          </p:nvSpPr>
          <p:spPr>
            <a:xfrm>
              <a:off x="4518237" y="1649804"/>
              <a:ext cx="54610" cy="54610"/>
            </a:xfrm>
            <a:custGeom>
              <a:avLst/>
              <a:gdLst/>
              <a:ahLst/>
              <a:cxnLst/>
              <a:rect l="l" t="t" r="r" b="b"/>
              <a:pathLst>
                <a:path w="54610" h="54610">
                  <a:moveTo>
                    <a:pt x="27209" y="0"/>
                  </a:moveTo>
                  <a:lnTo>
                    <a:pt x="16970" y="1992"/>
                  </a:lnTo>
                  <a:lnTo>
                    <a:pt x="7971" y="7971"/>
                  </a:lnTo>
                  <a:lnTo>
                    <a:pt x="1992" y="16973"/>
                  </a:lnTo>
                  <a:lnTo>
                    <a:pt x="0" y="27211"/>
                  </a:lnTo>
                  <a:lnTo>
                    <a:pt x="1992" y="37450"/>
                  </a:lnTo>
                  <a:lnTo>
                    <a:pt x="7971" y="46452"/>
                  </a:lnTo>
                  <a:lnTo>
                    <a:pt x="16970" y="52430"/>
                  </a:lnTo>
                  <a:lnTo>
                    <a:pt x="27209" y="54423"/>
                  </a:lnTo>
                  <a:lnTo>
                    <a:pt x="37449" y="52430"/>
                  </a:lnTo>
                  <a:lnTo>
                    <a:pt x="46452" y="46452"/>
                  </a:lnTo>
                  <a:lnTo>
                    <a:pt x="52430" y="37450"/>
                  </a:lnTo>
                  <a:lnTo>
                    <a:pt x="54423" y="27211"/>
                  </a:lnTo>
                  <a:lnTo>
                    <a:pt x="52430" y="16973"/>
                  </a:lnTo>
                  <a:lnTo>
                    <a:pt x="46452" y="7971"/>
                  </a:lnTo>
                  <a:lnTo>
                    <a:pt x="37449" y="1992"/>
                  </a:lnTo>
                  <a:lnTo>
                    <a:pt x="27209" y="0"/>
                  </a:lnTo>
                  <a:close/>
                </a:path>
              </a:pathLst>
            </a:custGeom>
            <a:solidFill>
              <a:srgbClr val="000000"/>
            </a:solidFill>
          </p:spPr>
          <p:txBody>
            <a:bodyPr wrap="square" lIns="0" tIns="0" rIns="0" bIns="0" rtlCol="0"/>
            <a:lstStyle/>
            <a:p>
              <a:endParaRPr sz="3429"/>
            </a:p>
          </p:txBody>
        </p:sp>
      </p:grpSp>
      <p:sp>
        <p:nvSpPr>
          <p:cNvPr id="31" name="object 31"/>
          <p:cNvSpPr txBox="1"/>
          <p:nvPr/>
        </p:nvSpPr>
        <p:spPr>
          <a:xfrm>
            <a:off x="9314565" y="3501471"/>
            <a:ext cx="560010" cy="277335"/>
          </a:xfrm>
          <a:prstGeom prst="rect">
            <a:avLst/>
          </a:prstGeom>
          <a:solidFill>
            <a:srgbClr val="FFBFFF"/>
          </a:solidFill>
        </p:spPr>
        <p:txBody>
          <a:bodyPr vert="horz" wrap="square" lIns="0" tIns="56848" rIns="0" bIns="0" rtlCol="0">
            <a:spAutoFit/>
          </a:bodyPr>
          <a:lstStyle/>
          <a:p>
            <a:pPr marL="32658">
              <a:spcBef>
                <a:spcPts val="448"/>
              </a:spcBef>
            </a:pPr>
            <a:r>
              <a:rPr sz="1429" b="1" spc="-19" dirty="0">
                <a:latin typeface="Arial"/>
                <a:cs typeface="Arial"/>
              </a:rPr>
              <a:t>proxy</a:t>
            </a:r>
            <a:endParaRPr sz="1429">
              <a:latin typeface="Arial"/>
              <a:cs typeface="Arial"/>
            </a:endParaRPr>
          </a:p>
        </p:txBody>
      </p:sp>
      <p:sp>
        <p:nvSpPr>
          <p:cNvPr id="32" name="object 32"/>
          <p:cNvSpPr txBox="1"/>
          <p:nvPr/>
        </p:nvSpPr>
        <p:spPr>
          <a:xfrm>
            <a:off x="9314565" y="3791429"/>
            <a:ext cx="560010" cy="219932"/>
          </a:xfrm>
          <a:prstGeom prst="rect">
            <a:avLst/>
          </a:prstGeom>
          <a:solidFill>
            <a:srgbClr val="FFBFFF"/>
          </a:solidFill>
        </p:spPr>
        <p:txBody>
          <a:bodyPr vert="horz" wrap="square" lIns="0" tIns="0" rIns="0" bIns="0" rtlCol="0">
            <a:spAutoFit/>
          </a:bodyPr>
          <a:lstStyle/>
          <a:p>
            <a:pPr marL="13305"/>
            <a:r>
              <a:rPr sz="1429" b="1" spc="-19" dirty="0">
                <a:latin typeface="Arial"/>
                <a:cs typeface="Arial"/>
              </a:rPr>
              <a:t>Horse</a:t>
            </a:r>
            <a:endParaRPr sz="1429">
              <a:latin typeface="Arial"/>
              <a:cs typeface="Arial"/>
            </a:endParaRPr>
          </a:p>
        </p:txBody>
      </p:sp>
      <p:sp>
        <p:nvSpPr>
          <p:cNvPr id="33" name="object 33"/>
          <p:cNvSpPr txBox="1"/>
          <p:nvPr/>
        </p:nvSpPr>
        <p:spPr>
          <a:xfrm>
            <a:off x="6840802" y="4918140"/>
            <a:ext cx="2905276" cy="424934"/>
          </a:xfrm>
          <a:prstGeom prst="rect">
            <a:avLst/>
          </a:prstGeom>
        </p:spPr>
        <p:txBody>
          <a:bodyPr vert="horz" wrap="square" lIns="0" tIns="29029" rIns="0" bIns="0" rtlCol="0">
            <a:spAutoFit/>
          </a:bodyPr>
          <a:lstStyle/>
          <a:p>
            <a:pPr marL="24191">
              <a:spcBef>
                <a:spcPts val="229"/>
              </a:spcBef>
            </a:pPr>
            <a:r>
              <a:rPr sz="2571" b="1" dirty="0">
                <a:latin typeface="Times New Roman"/>
                <a:cs typeface="Times New Roman"/>
              </a:rPr>
              <a:t>(b)</a:t>
            </a:r>
            <a:r>
              <a:rPr sz="2571" spc="67" dirty="0">
                <a:latin typeface="Times New Roman"/>
                <a:cs typeface="Times New Roman"/>
              </a:rPr>
              <a:t> </a:t>
            </a:r>
            <a:r>
              <a:rPr sz="2571" dirty="0">
                <a:latin typeface="Times New Roman"/>
                <a:cs typeface="Times New Roman"/>
              </a:rPr>
              <a:t>Proxy-based</a:t>
            </a:r>
            <a:r>
              <a:rPr sz="2571" spc="76" dirty="0">
                <a:latin typeface="Times New Roman"/>
                <a:cs typeface="Times New Roman"/>
              </a:rPr>
              <a:t> </a:t>
            </a:r>
            <a:r>
              <a:rPr sz="2571" spc="-38" dirty="0">
                <a:latin typeface="Times New Roman"/>
                <a:cs typeface="Times New Roman"/>
              </a:rPr>
              <a:t>Loss</a:t>
            </a:r>
            <a:endParaRPr sz="2571">
              <a:latin typeface="Times New Roman"/>
              <a:cs typeface="Times New Roman"/>
            </a:endParaRPr>
          </a:p>
        </p:txBody>
      </p:sp>
      <p:sp>
        <p:nvSpPr>
          <p:cNvPr id="34" name="object 34"/>
          <p:cNvSpPr txBox="1"/>
          <p:nvPr/>
        </p:nvSpPr>
        <p:spPr>
          <a:xfrm>
            <a:off x="7443809" y="4264067"/>
            <a:ext cx="216503" cy="250465"/>
          </a:xfrm>
          <a:prstGeom prst="rect">
            <a:avLst/>
          </a:prstGeom>
        </p:spPr>
        <p:txBody>
          <a:bodyPr vert="horz" wrap="square" lIns="0" tIns="30238" rIns="0" bIns="0" rtlCol="0">
            <a:spAutoFit/>
          </a:bodyPr>
          <a:lstStyle/>
          <a:p>
            <a:pPr marL="24191">
              <a:spcBef>
                <a:spcPts val="238"/>
              </a:spcBef>
            </a:pPr>
            <a:r>
              <a:rPr sz="1429" i="1" spc="-114" dirty="0">
                <a:latin typeface="Arial"/>
                <a:cs typeface="Arial"/>
              </a:rPr>
              <a:t>—</a:t>
            </a:r>
            <a:endParaRPr sz="1429">
              <a:latin typeface="Arial"/>
              <a:cs typeface="Arial"/>
            </a:endParaRPr>
          </a:p>
        </p:txBody>
      </p:sp>
      <p:grpSp>
        <p:nvGrpSpPr>
          <p:cNvPr id="35" name="object 35"/>
          <p:cNvGrpSpPr/>
          <p:nvPr/>
        </p:nvGrpSpPr>
        <p:grpSpPr>
          <a:xfrm>
            <a:off x="9283083" y="3234271"/>
            <a:ext cx="148771" cy="256419"/>
            <a:chOff x="4556118" y="1697992"/>
            <a:chExt cx="78105" cy="134620"/>
          </a:xfrm>
        </p:grpSpPr>
        <p:sp>
          <p:nvSpPr>
            <p:cNvPr id="36" name="object 36"/>
            <p:cNvSpPr/>
            <p:nvPr/>
          </p:nvSpPr>
          <p:spPr>
            <a:xfrm>
              <a:off x="4558839" y="1700713"/>
              <a:ext cx="51435" cy="90805"/>
            </a:xfrm>
            <a:custGeom>
              <a:avLst/>
              <a:gdLst/>
              <a:ahLst/>
              <a:cxnLst/>
              <a:rect l="l" t="t" r="r" b="b"/>
              <a:pathLst>
                <a:path w="51435" h="90805">
                  <a:moveTo>
                    <a:pt x="0" y="0"/>
                  </a:moveTo>
                  <a:lnTo>
                    <a:pt x="51220" y="90648"/>
                  </a:lnTo>
                </a:path>
              </a:pathLst>
            </a:custGeom>
            <a:ln w="5442">
              <a:solidFill>
                <a:srgbClr val="000000"/>
              </a:solidFill>
            </a:ln>
          </p:spPr>
          <p:txBody>
            <a:bodyPr wrap="square" lIns="0" tIns="0" rIns="0" bIns="0" rtlCol="0"/>
            <a:lstStyle/>
            <a:p>
              <a:endParaRPr sz="3429"/>
            </a:p>
          </p:txBody>
        </p:sp>
        <p:sp>
          <p:nvSpPr>
            <p:cNvPr id="37" name="object 37"/>
            <p:cNvSpPr/>
            <p:nvPr/>
          </p:nvSpPr>
          <p:spPr>
            <a:xfrm>
              <a:off x="4595845" y="1783335"/>
              <a:ext cx="36195" cy="46355"/>
            </a:xfrm>
            <a:custGeom>
              <a:avLst/>
              <a:gdLst/>
              <a:ahLst/>
              <a:cxnLst/>
              <a:rect l="l" t="t" r="r" b="b"/>
              <a:pathLst>
                <a:path w="36195" h="46355">
                  <a:moveTo>
                    <a:pt x="28429" y="0"/>
                  </a:moveTo>
                  <a:lnTo>
                    <a:pt x="0" y="16059"/>
                  </a:lnTo>
                  <a:lnTo>
                    <a:pt x="35629" y="45936"/>
                  </a:lnTo>
                  <a:lnTo>
                    <a:pt x="28429" y="0"/>
                  </a:lnTo>
                  <a:close/>
                </a:path>
              </a:pathLst>
            </a:custGeom>
            <a:solidFill>
              <a:srgbClr val="000000"/>
            </a:solidFill>
          </p:spPr>
          <p:txBody>
            <a:bodyPr wrap="square" lIns="0" tIns="0" rIns="0" bIns="0" rtlCol="0"/>
            <a:lstStyle/>
            <a:p>
              <a:endParaRPr sz="3429"/>
            </a:p>
          </p:txBody>
        </p:sp>
        <p:sp>
          <p:nvSpPr>
            <p:cNvPr id="38" name="object 38"/>
            <p:cNvSpPr/>
            <p:nvPr/>
          </p:nvSpPr>
          <p:spPr>
            <a:xfrm>
              <a:off x="4595845" y="1783335"/>
              <a:ext cx="36195" cy="46355"/>
            </a:xfrm>
            <a:custGeom>
              <a:avLst/>
              <a:gdLst/>
              <a:ahLst/>
              <a:cxnLst/>
              <a:rect l="l" t="t" r="r" b="b"/>
              <a:pathLst>
                <a:path w="36195" h="46355">
                  <a:moveTo>
                    <a:pt x="35629" y="45936"/>
                  </a:moveTo>
                  <a:lnTo>
                    <a:pt x="28423" y="0"/>
                  </a:lnTo>
                  <a:lnTo>
                    <a:pt x="0" y="16059"/>
                  </a:lnTo>
                  <a:lnTo>
                    <a:pt x="35629" y="45936"/>
                  </a:lnTo>
                  <a:close/>
                </a:path>
              </a:pathLst>
            </a:custGeom>
            <a:ln w="5442">
              <a:solidFill>
                <a:srgbClr val="000000"/>
              </a:solidFill>
            </a:ln>
          </p:spPr>
          <p:txBody>
            <a:bodyPr wrap="square" lIns="0" tIns="0" rIns="0" bIns="0" rtlCol="0"/>
            <a:lstStyle/>
            <a:p>
              <a:endParaRPr sz="3429"/>
            </a:p>
          </p:txBody>
        </p:sp>
      </p:grpSp>
      <p:sp>
        <p:nvSpPr>
          <p:cNvPr id="39" name="object 39"/>
          <p:cNvSpPr txBox="1"/>
          <p:nvPr/>
        </p:nvSpPr>
        <p:spPr>
          <a:xfrm>
            <a:off x="6705423" y="1886978"/>
            <a:ext cx="527352" cy="472648"/>
          </a:xfrm>
          <a:prstGeom prst="rect">
            <a:avLst/>
          </a:prstGeom>
        </p:spPr>
        <p:txBody>
          <a:bodyPr vert="horz" wrap="square" lIns="0" tIns="32657" rIns="0" bIns="0" rtlCol="0">
            <a:spAutoFit/>
          </a:bodyPr>
          <a:lstStyle/>
          <a:p>
            <a:pPr marL="72573">
              <a:spcBef>
                <a:spcPts val="257"/>
              </a:spcBef>
            </a:pPr>
            <a:r>
              <a:rPr sz="2857" b="1" i="1" spc="67" dirty="0">
                <a:latin typeface="Trebuchet MS"/>
                <a:cs typeface="Trebuchet MS"/>
              </a:rPr>
              <a:t>x</a:t>
            </a:r>
            <a:r>
              <a:rPr sz="3000" i="1" spc="99" baseline="-13227" dirty="0">
                <a:latin typeface="Georgia"/>
                <a:cs typeface="Georgia"/>
              </a:rPr>
              <a:t>q</a:t>
            </a:r>
            <a:endParaRPr sz="3000" baseline="-13227">
              <a:latin typeface="Georgia"/>
              <a:cs typeface="Georgia"/>
            </a:endParaRPr>
          </a:p>
        </p:txBody>
      </p:sp>
      <p:sp>
        <p:nvSpPr>
          <p:cNvPr id="43" name="object 43"/>
          <p:cNvSpPr txBox="1"/>
          <p:nvPr/>
        </p:nvSpPr>
        <p:spPr>
          <a:xfrm>
            <a:off x="3002048" y="2720573"/>
            <a:ext cx="1532467" cy="376189"/>
          </a:xfrm>
          <a:prstGeom prst="rect">
            <a:avLst/>
          </a:prstGeom>
        </p:spPr>
        <p:txBody>
          <a:bodyPr vert="horz" wrap="square" lIns="0" tIns="24190" rIns="0" bIns="0" rtlCol="0">
            <a:spAutoFit/>
          </a:bodyPr>
          <a:lstStyle/>
          <a:p>
            <a:pPr marL="24191">
              <a:spcBef>
                <a:spcPts val="190"/>
              </a:spcBef>
            </a:pPr>
            <a:r>
              <a:rPr sz="2286" spc="-19" dirty="0">
                <a:latin typeface="Times New Roman"/>
                <a:cs typeface="Times New Roman"/>
              </a:rPr>
              <a:t>Hypersphere</a:t>
            </a:r>
            <a:endParaRPr sz="2286">
              <a:latin typeface="Times New Roman"/>
              <a:cs typeface="Times New Roman"/>
            </a:endParaRPr>
          </a:p>
        </p:txBody>
      </p:sp>
      <p:grpSp>
        <p:nvGrpSpPr>
          <p:cNvPr id="44" name="object 44"/>
          <p:cNvGrpSpPr/>
          <p:nvPr/>
        </p:nvGrpSpPr>
        <p:grpSpPr>
          <a:xfrm>
            <a:off x="2648135" y="1588970"/>
            <a:ext cx="2818190" cy="3108476"/>
            <a:chOff x="1072771" y="834209"/>
            <a:chExt cx="1479550" cy="1631950"/>
          </a:xfrm>
        </p:grpSpPr>
        <p:pic>
          <p:nvPicPr>
            <p:cNvPr id="45" name="object 45"/>
            <p:cNvPicPr/>
            <p:nvPr/>
          </p:nvPicPr>
          <p:blipFill>
            <a:blip r:embed="rId5" cstate="print"/>
            <a:stretch>
              <a:fillRect/>
            </a:stretch>
          </p:blipFill>
          <p:spPr>
            <a:xfrm>
              <a:off x="1072771" y="834209"/>
              <a:ext cx="293871" cy="293872"/>
            </a:xfrm>
            <a:prstGeom prst="rect">
              <a:avLst/>
            </a:prstGeom>
          </p:spPr>
        </p:pic>
        <p:pic>
          <p:nvPicPr>
            <p:cNvPr id="46" name="object 46"/>
            <p:cNvPicPr/>
            <p:nvPr/>
          </p:nvPicPr>
          <p:blipFill>
            <a:blip r:embed="rId8" cstate="print"/>
            <a:stretch>
              <a:fillRect/>
            </a:stretch>
          </p:blipFill>
          <p:spPr>
            <a:xfrm>
              <a:off x="1371012" y="1018603"/>
              <a:ext cx="125003" cy="136688"/>
            </a:xfrm>
            <a:prstGeom prst="rect">
              <a:avLst/>
            </a:prstGeom>
          </p:spPr>
        </p:pic>
        <p:sp>
          <p:nvSpPr>
            <p:cNvPr id="47" name="object 47"/>
            <p:cNvSpPr/>
            <p:nvPr/>
          </p:nvSpPr>
          <p:spPr>
            <a:xfrm>
              <a:off x="1712464" y="1072425"/>
              <a:ext cx="54610" cy="54610"/>
            </a:xfrm>
            <a:custGeom>
              <a:avLst/>
              <a:gdLst/>
              <a:ahLst/>
              <a:cxnLst/>
              <a:rect l="l" t="t" r="r" b="b"/>
              <a:pathLst>
                <a:path w="54610" h="54609">
                  <a:moveTo>
                    <a:pt x="27209" y="0"/>
                  </a:moveTo>
                  <a:lnTo>
                    <a:pt x="16969" y="1991"/>
                  </a:lnTo>
                  <a:lnTo>
                    <a:pt x="7967" y="7967"/>
                  </a:lnTo>
                  <a:lnTo>
                    <a:pt x="1991" y="16969"/>
                  </a:lnTo>
                  <a:lnTo>
                    <a:pt x="0" y="27207"/>
                  </a:lnTo>
                  <a:lnTo>
                    <a:pt x="1991" y="37446"/>
                  </a:lnTo>
                  <a:lnTo>
                    <a:pt x="7967" y="46448"/>
                  </a:lnTo>
                  <a:lnTo>
                    <a:pt x="16969" y="52426"/>
                  </a:lnTo>
                  <a:lnTo>
                    <a:pt x="27209" y="54419"/>
                  </a:lnTo>
                  <a:lnTo>
                    <a:pt x="37448" y="52426"/>
                  </a:lnTo>
                  <a:lnTo>
                    <a:pt x="46448" y="46448"/>
                  </a:lnTo>
                  <a:lnTo>
                    <a:pt x="52426" y="37446"/>
                  </a:lnTo>
                  <a:lnTo>
                    <a:pt x="54419" y="27207"/>
                  </a:lnTo>
                  <a:lnTo>
                    <a:pt x="52426" y="16969"/>
                  </a:lnTo>
                  <a:lnTo>
                    <a:pt x="46448" y="7967"/>
                  </a:lnTo>
                  <a:lnTo>
                    <a:pt x="37448" y="1991"/>
                  </a:lnTo>
                  <a:lnTo>
                    <a:pt x="27209" y="0"/>
                  </a:lnTo>
                  <a:close/>
                </a:path>
              </a:pathLst>
            </a:custGeom>
            <a:solidFill>
              <a:srgbClr val="000000"/>
            </a:solidFill>
          </p:spPr>
          <p:txBody>
            <a:bodyPr wrap="square" lIns="0" tIns="0" rIns="0" bIns="0" rtlCol="0"/>
            <a:lstStyle/>
            <a:p>
              <a:endParaRPr sz="3429"/>
            </a:p>
          </p:txBody>
        </p:sp>
        <p:pic>
          <p:nvPicPr>
            <p:cNvPr id="48" name="object 48"/>
            <p:cNvPicPr/>
            <p:nvPr/>
          </p:nvPicPr>
          <p:blipFill>
            <a:blip r:embed="rId9" cstate="print"/>
            <a:stretch>
              <a:fillRect/>
            </a:stretch>
          </p:blipFill>
          <p:spPr>
            <a:xfrm>
              <a:off x="1354522" y="2186038"/>
              <a:ext cx="289988" cy="279631"/>
            </a:xfrm>
            <a:prstGeom prst="rect">
              <a:avLst/>
            </a:prstGeom>
          </p:spPr>
        </p:pic>
        <p:sp>
          <p:nvSpPr>
            <p:cNvPr id="49" name="object 49"/>
            <p:cNvSpPr/>
            <p:nvPr/>
          </p:nvSpPr>
          <p:spPr>
            <a:xfrm>
              <a:off x="1510858" y="1998814"/>
              <a:ext cx="54610" cy="54610"/>
            </a:xfrm>
            <a:custGeom>
              <a:avLst/>
              <a:gdLst/>
              <a:ahLst/>
              <a:cxnLst/>
              <a:rect l="l" t="t" r="r" b="b"/>
              <a:pathLst>
                <a:path w="54609" h="54610">
                  <a:moveTo>
                    <a:pt x="27209" y="0"/>
                  </a:moveTo>
                  <a:lnTo>
                    <a:pt x="16970" y="1991"/>
                  </a:lnTo>
                  <a:lnTo>
                    <a:pt x="7971" y="7967"/>
                  </a:lnTo>
                  <a:lnTo>
                    <a:pt x="1992" y="16969"/>
                  </a:lnTo>
                  <a:lnTo>
                    <a:pt x="0" y="27210"/>
                  </a:lnTo>
                  <a:lnTo>
                    <a:pt x="1992" y="37450"/>
                  </a:lnTo>
                  <a:lnTo>
                    <a:pt x="7971" y="46453"/>
                  </a:lnTo>
                  <a:lnTo>
                    <a:pt x="16970" y="52428"/>
                  </a:lnTo>
                  <a:lnTo>
                    <a:pt x="27209" y="54420"/>
                  </a:lnTo>
                  <a:lnTo>
                    <a:pt x="37449" y="52428"/>
                  </a:lnTo>
                  <a:lnTo>
                    <a:pt x="46452" y="46453"/>
                  </a:lnTo>
                  <a:lnTo>
                    <a:pt x="52427" y="37450"/>
                  </a:lnTo>
                  <a:lnTo>
                    <a:pt x="54419" y="27210"/>
                  </a:lnTo>
                  <a:lnTo>
                    <a:pt x="52427" y="16969"/>
                  </a:lnTo>
                  <a:lnTo>
                    <a:pt x="46452" y="7967"/>
                  </a:lnTo>
                  <a:lnTo>
                    <a:pt x="37449" y="1991"/>
                  </a:lnTo>
                  <a:lnTo>
                    <a:pt x="27209" y="0"/>
                  </a:lnTo>
                  <a:close/>
                </a:path>
              </a:pathLst>
            </a:custGeom>
            <a:solidFill>
              <a:srgbClr val="000000"/>
            </a:solidFill>
          </p:spPr>
          <p:txBody>
            <a:bodyPr wrap="square" lIns="0" tIns="0" rIns="0" bIns="0" rtlCol="0"/>
            <a:lstStyle/>
            <a:p>
              <a:endParaRPr sz="3429"/>
            </a:p>
          </p:txBody>
        </p:sp>
        <p:sp>
          <p:nvSpPr>
            <p:cNvPr id="50" name="object 50"/>
            <p:cNvSpPr/>
            <p:nvPr/>
          </p:nvSpPr>
          <p:spPr>
            <a:xfrm>
              <a:off x="1526198" y="2053028"/>
              <a:ext cx="8890" cy="69215"/>
            </a:xfrm>
            <a:custGeom>
              <a:avLst/>
              <a:gdLst/>
              <a:ahLst/>
              <a:cxnLst/>
              <a:rect l="l" t="t" r="r" b="b"/>
              <a:pathLst>
                <a:path w="8890" h="69214">
                  <a:moveTo>
                    <a:pt x="8538" y="0"/>
                  </a:moveTo>
                  <a:lnTo>
                    <a:pt x="0" y="69185"/>
                  </a:lnTo>
                </a:path>
              </a:pathLst>
            </a:custGeom>
            <a:ln w="5442">
              <a:solidFill>
                <a:srgbClr val="000000"/>
              </a:solidFill>
            </a:ln>
          </p:spPr>
          <p:txBody>
            <a:bodyPr wrap="square" lIns="0" tIns="0" rIns="0" bIns="0" rtlCol="0"/>
            <a:lstStyle/>
            <a:p>
              <a:endParaRPr sz="3429"/>
            </a:p>
          </p:txBody>
        </p:sp>
        <p:sp>
          <p:nvSpPr>
            <p:cNvPr id="51" name="object 51"/>
            <p:cNvSpPr/>
            <p:nvPr/>
          </p:nvSpPr>
          <p:spPr>
            <a:xfrm>
              <a:off x="1509991" y="2120210"/>
              <a:ext cx="33020" cy="45720"/>
            </a:xfrm>
            <a:custGeom>
              <a:avLst/>
              <a:gdLst/>
              <a:ahLst/>
              <a:cxnLst/>
              <a:rect l="l" t="t" r="r" b="b"/>
              <a:pathLst>
                <a:path w="33019" h="45719">
                  <a:moveTo>
                    <a:pt x="0" y="0"/>
                  </a:moveTo>
                  <a:lnTo>
                    <a:pt x="10867" y="45207"/>
                  </a:lnTo>
                  <a:lnTo>
                    <a:pt x="32407" y="3999"/>
                  </a:lnTo>
                  <a:lnTo>
                    <a:pt x="0" y="0"/>
                  </a:lnTo>
                  <a:close/>
                </a:path>
              </a:pathLst>
            </a:custGeom>
            <a:solidFill>
              <a:srgbClr val="000000"/>
            </a:solidFill>
          </p:spPr>
          <p:txBody>
            <a:bodyPr wrap="square" lIns="0" tIns="0" rIns="0" bIns="0" rtlCol="0"/>
            <a:lstStyle/>
            <a:p>
              <a:endParaRPr sz="3429"/>
            </a:p>
          </p:txBody>
        </p:sp>
        <p:sp>
          <p:nvSpPr>
            <p:cNvPr id="52" name="object 52"/>
            <p:cNvSpPr/>
            <p:nvPr/>
          </p:nvSpPr>
          <p:spPr>
            <a:xfrm>
              <a:off x="1509991" y="2120210"/>
              <a:ext cx="33020" cy="45720"/>
            </a:xfrm>
            <a:custGeom>
              <a:avLst/>
              <a:gdLst/>
              <a:ahLst/>
              <a:cxnLst/>
              <a:rect l="l" t="t" r="r" b="b"/>
              <a:pathLst>
                <a:path w="33019" h="45719">
                  <a:moveTo>
                    <a:pt x="10867" y="45207"/>
                  </a:moveTo>
                  <a:lnTo>
                    <a:pt x="32407" y="3999"/>
                  </a:lnTo>
                  <a:lnTo>
                    <a:pt x="0" y="0"/>
                  </a:lnTo>
                  <a:lnTo>
                    <a:pt x="10867" y="45207"/>
                  </a:lnTo>
                  <a:close/>
                </a:path>
              </a:pathLst>
            </a:custGeom>
            <a:ln w="5442">
              <a:solidFill>
                <a:srgbClr val="000000"/>
              </a:solidFill>
            </a:ln>
          </p:spPr>
          <p:txBody>
            <a:bodyPr wrap="square" lIns="0" tIns="0" rIns="0" bIns="0" rtlCol="0"/>
            <a:lstStyle/>
            <a:p>
              <a:endParaRPr sz="3429"/>
            </a:p>
          </p:txBody>
        </p:sp>
        <p:pic>
          <p:nvPicPr>
            <p:cNvPr id="53" name="object 53"/>
            <p:cNvPicPr/>
            <p:nvPr/>
          </p:nvPicPr>
          <p:blipFill>
            <a:blip r:embed="rId10" cstate="print"/>
            <a:stretch>
              <a:fillRect/>
            </a:stretch>
          </p:blipFill>
          <p:spPr>
            <a:xfrm>
              <a:off x="2324079" y="1194676"/>
              <a:ext cx="227847" cy="289988"/>
            </a:xfrm>
            <a:prstGeom prst="rect">
              <a:avLst/>
            </a:prstGeom>
          </p:spPr>
        </p:pic>
        <p:sp>
          <p:nvSpPr>
            <p:cNvPr id="54" name="object 54"/>
            <p:cNvSpPr/>
            <p:nvPr/>
          </p:nvSpPr>
          <p:spPr>
            <a:xfrm>
              <a:off x="2060643" y="1283181"/>
              <a:ext cx="54610" cy="54610"/>
            </a:xfrm>
            <a:custGeom>
              <a:avLst/>
              <a:gdLst/>
              <a:ahLst/>
              <a:cxnLst/>
              <a:rect l="l" t="t" r="r" b="b"/>
              <a:pathLst>
                <a:path w="54610" h="54609">
                  <a:moveTo>
                    <a:pt x="27209" y="0"/>
                  </a:moveTo>
                  <a:lnTo>
                    <a:pt x="16969" y="1991"/>
                  </a:lnTo>
                  <a:lnTo>
                    <a:pt x="7967" y="7967"/>
                  </a:lnTo>
                  <a:lnTo>
                    <a:pt x="1991" y="16969"/>
                  </a:lnTo>
                  <a:lnTo>
                    <a:pt x="0" y="27210"/>
                  </a:lnTo>
                  <a:lnTo>
                    <a:pt x="1991" y="37450"/>
                  </a:lnTo>
                  <a:lnTo>
                    <a:pt x="7967" y="46453"/>
                  </a:lnTo>
                  <a:lnTo>
                    <a:pt x="16969" y="52428"/>
                  </a:lnTo>
                  <a:lnTo>
                    <a:pt x="27209" y="54420"/>
                  </a:lnTo>
                  <a:lnTo>
                    <a:pt x="37448" y="52428"/>
                  </a:lnTo>
                  <a:lnTo>
                    <a:pt x="46448" y="46453"/>
                  </a:lnTo>
                  <a:lnTo>
                    <a:pt x="52426" y="37450"/>
                  </a:lnTo>
                  <a:lnTo>
                    <a:pt x="54419" y="27210"/>
                  </a:lnTo>
                  <a:lnTo>
                    <a:pt x="52426" y="16969"/>
                  </a:lnTo>
                  <a:lnTo>
                    <a:pt x="46448" y="7967"/>
                  </a:lnTo>
                  <a:lnTo>
                    <a:pt x="37448" y="1991"/>
                  </a:lnTo>
                  <a:lnTo>
                    <a:pt x="27209" y="0"/>
                  </a:lnTo>
                  <a:close/>
                </a:path>
              </a:pathLst>
            </a:custGeom>
            <a:solidFill>
              <a:srgbClr val="000000"/>
            </a:solidFill>
          </p:spPr>
          <p:txBody>
            <a:bodyPr wrap="square" lIns="0" tIns="0" rIns="0" bIns="0" rtlCol="0"/>
            <a:lstStyle/>
            <a:p>
              <a:endParaRPr sz="3429"/>
            </a:p>
          </p:txBody>
        </p:sp>
        <p:sp>
          <p:nvSpPr>
            <p:cNvPr id="55" name="object 55"/>
            <p:cNvSpPr/>
            <p:nvPr/>
          </p:nvSpPr>
          <p:spPr>
            <a:xfrm>
              <a:off x="2087717" y="1307224"/>
              <a:ext cx="141605" cy="14604"/>
            </a:xfrm>
            <a:custGeom>
              <a:avLst/>
              <a:gdLst/>
              <a:ahLst/>
              <a:cxnLst/>
              <a:rect l="l" t="t" r="r" b="b"/>
              <a:pathLst>
                <a:path w="141605" h="14605">
                  <a:moveTo>
                    <a:pt x="0" y="0"/>
                  </a:moveTo>
                  <a:lnTo>
                    <a:pt x="141325" y="14214"/>
                  </a:lnTo>
                </a:path>
              </a:pathLst>
            </a:custGeom>
            <a:ln w="5442">
              <a:solidFill>
                <a:srgbClr val="000000"/>
              </a:solidFill>
            </a:ln>
          </p:spPr>
          <p:txBody>
            <a:bodyPr wrap="square" lIns="0" tIns="0" rIns="0" bIns="0" rtlCol="0"/>
            <a:lstStyle/>
            <a:p>
              <a:endParaRPr sz="3429"/>
            </a:p>
          </p:txBody>
        </p:sp>
        <p:sp>
          <p:nvSpPr>
            <p:cNvPr id="56" name="object 56"/>
            <p:cNvSpPr/>
            <p:nvPr/>
          </p:nvSpPr>
          <p:spPr>
            <a:xfrm>
              <a:off x="2227410" y="1305194"/>
              <a:ext cx="45085" cy="33020"/>
            </a:xfrm>
            <a:custGeom>
              <a:avLst/>
              <a:gdLst/>
              <a:ahLst/>
              <a:cxnLst/>
              <a:rect l="l" t="t" r="r" b="b"/>
              <a:pathLst>
                <a:path w="45085" h="33019">
                  <a:moveTo>
                    <a:pt x="3270" y="0"/>
                  </a:moveTo>
                  <a:lnTo>
                    <a:pt x="0" y="32489"/>
                  </a:lnTo>
                  <a:lnTo>
                    <a:pt x="44951" y="20603"/>
                  </a:lnTo>
                  <a:lnTo>
                    <a:pt x="3270" y="0"/>
                  </a:lnTo>
                  <a:close/>
                </a:path>
              </a:pathLst>
            </a:custGeom>
            <a:solidFill>
              <a:srgbClr val="000000"/>
            </a:solidFill>
          </p:spPr>
          <p:txBody>
            <a:bodyPr wrap="square" lIns="0" tIns="0" rIns="0" bIns="0" rtlCol="0"/>
            <a:lstStyle/>
            <a:p>
              <a:endParaRPr sz="3429"/>
            </a:p>
          </p:txBody>
        </p:sp>
        <p:sp>
          <p:nvSpPr>
            <p:cNvPr id="57" name="object 57"/>
            <p:cNvSpPr/>
            <p:nvPr/>
          </p:nvSpPr>
          <p:spPr>
            <a:xfrm>
              <a:off x="2227410" y="1305194"/>
              <a:ext cx="45085" cy="33020"/>
            </a:xfrm>
            <a:custGeom>
              <a:avLst/>
              <a:gdLst/>
              <a:ahLst/>
              <a:cxnLst/>
              <a:rect l="l" t="t" r="r" b="b"/>
              <a:pathLst>
                <a:path w="45085" h="33019">
                  <a:moveTo>
                    <a:pt x="44951" y="20603"/>
                  </a:moveTo>
                  <a:lnTo>
                    <a:pt x="3270" y="0"/>
                  </a:lnTo>
                  <a:lnTo>
                    <a:pt x="0" y="32489"/>
                  </a:lnTo>
                  <a:lnTo>
                    <a:pt x="44951" y="20603"/>
                  </a:lnTo>
                  <a:close/>
                </a:path>
              </a:pathLst>
            </a:custGeom>
            <a:ln w="5442">
              <a:solidFill>
                <a:srgbClr val="000000"/>
              </a:solidFill>
            </a:ln>
          </p:spPr>
          <p:txBody>
            <a:bodyPr wrap="square" lIns="0" tIns="0" rIns="0" bIns="0" rtlCol="0"/>
            <a:lstStyle/>
            <a:p>
              <a:endParaRPr sz="3429"/>
            </a:p>
          </p:txBody>
        </p:sp>
      </p:grpSp>
      <p:sp>
        <p:nvSpPr>
          <p:cNvPr id="58" name="object 58"/>
          <p:cNvSpPr txBox="1"/>
          <p:nvPr/>
        </p:nvSpPr>
        <p:spPr>
          <a:xfrm>
            <a:off x="5310380" y="2870028"/>
            <a:ext cx="243114" cy="320027"/>
          </a:xfrm>
          <a:prstGeom prst="rect">
            <a:avLst/>
          </a:prstGeom>
        </p:spPr>
        <p:txBody>
          <a:bodyPr vert="horz" wrap="square" lIns="0" tIns="26610" rIns="0" bIns="0" rtlCol="0">
            <a:spAutoFit/>
          </a:bodyPr>
          <a:lstStyle/>
          <a:p>
            <a:pPr marL="24191">
              <a:spcBef>
                <a:spcPts val="210"/>
              </a:spcBef>
            </a:pPr>
            <a:r>
              <a:rPr sz="1905" i="1" spc="-381" dirty="0">
                <a:latin typeface="Arial"/>
                <a:cs typeface="Arial"/>
              </a:rPr>
              <a:t>—</a:t>
            </a:r>
            <a:endParaRPr sz="1905">
              <a:latin typeface="Arial"/>
              <a:cs typeface="Arial"/>
            </a:endParaRPr>
          </a:p>
        </p:txBody>
      </p:sp>
      <p:grpSp>
        <p:nvGrpSpPr>
          <p:cNvPr id="59" name="object 59"/>
          <p:cNvGrpSpPr/>
          <p:nvPr/>
        </p:nvGrpSpPr>
        <p:grpSpPr>
          <a:xfrm>
            <a:off x="3784404" y="1204429"/>
            <a:ext cx="360438" cy="863600"/>
            <a:chOff x="1669312" y="632325"/>
            <a:chExt cx="189230" cy="453390"/>
          </a:xfrm>
        </p:grpSpPr>
        <p:pic>
          <p:nvPicPr>
            <p:cNvPr id="60" name="object 60"/>
            <p:cNvPicPr/>
            <p:nvPr/>
          </p:nvPicPr>
          <p:blipFill>
            <a:blip r:embed="rId11" cstate="print"/>
            <a:stretch>
              <a:fillRect/>
            </a:stretch>
          </p:blipFill>
          <p:spPr>
            <a:xfrm>
              <a:off x="1669312" y="632325"/>
              <a:ext cx="188866" cy="334723"/>
            </a:xfrm>
            <a:prstGeom prst="rect">
              <a:avLst/>
            </a:prstGeom>
          </p:spPr>
        </p:pic>
        <p:sp>
          <p:nvSpPr>
            <p:cNvPr id="61" name="object 61"/>
            <p:cNvSpPr/>
            <p:nvPr/>
          </p:nvSpPr>
          <p:spPr>
            <a:xfrm>
              <a:off x="1739119" y="959339"/>
              <a:ext cx="15240" cy="123825"/>
            </a:xfrm>
            <a:custGeom>
              <a:avLst/>
              <a:gdLst/>
              <a:ahLst/>
              <a:cxnLst/>
              <a:rect l="l" t="t" r="r" b="b"/>
              <a:pathLst>
                <a:path w="15239" h="123825">
                  <a:moveTo>
                    <a:pt x="0" y="123399"/>
                  </a:moveTo>
                  <a:lnTo>
                    <a:pt x="15199" y="0"/>
                  </a:lnTo>
                </a:path>
              </a:pathLst>
            </a:custGeom>
            <a:ln w="5442">
              <a:solidFill>
                <a:srgbClr val="000000"/>
              </a:solidFill>
            </a:ln>
          </p:spPr>
          <p:txBody>
            <a:bodyPr wrap="square" lIns="0" tIns="0" rIns="0" bIns="0" rtlCol="0"/>
            <a:lstStyle/>
            <a:p>
              <a:endParaRPr sz="3429"/>
            </a:p>
          </p:txBody>
        </p:sp>
        <p:sp>
          <p:nvSpPr>
            <p:cNvPr id="62" name="object 62"/>
            <p:cNvSpPr/>
            <p:nvPr/>
          </p:nvSpPr>
          <p:spPr>
            <a:xfrm>
              <a:off x="1738112" y="916123"/>
              <a:ext cx="33020" cy="45720"/>
            </a:xfrm>
            <a:custGeom>
              <a:avLst/>
              <a:gdLst/>
              <a:ahLst/>
              <a:cxnLst/>
              <a:rect l="l" t="t" r="r" b="b"/>
              <a:pathLst>
                <a:path w="33019" h="45719">
                  <a:moveTo>
                    <a:pt x="21528" y="0"/>
                  </a:moveTo>
                  <a:lnTo>
                    <a:pt x="0" y="41218"/>
                  </a:lnTo>
                  <a:lnTo>
                    <a:pt x="32407" y="45207"/>
                  </a:lnTo>
                  <a:lnTo>
                    <a:pt x="21528" y="0"/>
                  </a:lnTo>
                  <a:close/>
                </a:path>
              </a:pathLst>
            </a:custGeom>
            <a:solidFill>
              <a:srgbClr val="000000"/>
            </a:solidFill>
          </p:spPr>
          <p:txBody>
            <a:bodyPr wrap="square" lIns="0" tIns="0" rIns="0" bIns="0" rtlCol="0"/>
            <a:lstStyle/>
            <a:p>
              <a:endParaRPr sz="3429"/>
            </a:p>
          </p:txBody>
        </p:sp>
        <p:sp>
          <p:nvSpPr>
            <p:cNvPr id="63" name="object 63"/>
            <p:cNvSpPr/>
            <p:nvPr/>
          </p:nvSpPr>
          <p:spPr>
            <a:xfrm>
              <a:off x="1738112" y="916123"/>
              <a:ext cx="33020" cy="45720"/>
            </a:xfrm>
            <a:custGeom>
              <a:avLst/>
              <a:gdLst/>
              <a:ahLst/>
              <a:cxnLst/>
              <a:rect l="l" t="t" r="r" b="b"/>
              <a:pathLst>
                <a:path w="33019" h="45719">
                  <a:moveTo>
                    <a:pt x="21528" y="0"/>
                  </a:moveTo>
                  <a:lnTo>
                    <a:pt x="0" y="41212"/>
                  </a:lnTo>
                  <a:lnTo>
                    <a:pt x="32407" y="45207"/>
                  </a:lnTo>
                  <a:lnTo>
                    <a:pt x="21528" y="0"/>
                  </a:lnTo>
                  <a:close/>
                </a:path>
              </a:pathLst>
            </a:custGeom>
            <a:ln w="5442">
              <a:solidFill>
                <a:srgbClr val="000000"/>
              </a:solidFill>
            </a:ln>
          </p:spPr>
          <p:txBody>
            <a:bodyPr wrap="square" lIns="0" tIns="0" rIns="0" bIns="0" rtlCol="0"/>
            <a:lstStyle/>
            <a:p>
              <a:endParaRPr sz="3429"/>
            </a:p>
          </p:txBody>
        </p:sp>
      </p:grpSp>
      <p:sp>
        <p:nvSpPr>
          <p:cNvPr id="64" name="object 64"/>
          <p:cNvSpPr txBox="1"/>
          <p:nvPr/>
        </p:nvSpPr>
        <p:spPr>
          <a:xfrm>
            <a:off x="4121255" y="1271584"/>
            <a:ext cx="597505" cy="455586"/>
          </a:xfrm>
          <a:prstGeom prst="rect">
            <a:avLst/>
          </a:prstGeom>
        </p:spPr>
        <p:txBody>
          <a:bodyPr vert="horz" wrap="square" lIns="0" tIns="30238" rIns="0" bIns="0" rtlCol="0">
            <a:spAutoFit/>
          </a:bodyPr>
          <a:lstStyle/>
          <a:p>
            <a:pPr marL="72573">
              <a:spcBef>
                <a:spcPts val="238"/>
              </a:spcBef>
            </a:pPr>
            <a:r>
              <a:rPr sz="2762" b="1" i="1" spc="133" dirty="0">
                <a:latin typeface="Trebuchet MS"/>
                <a:cs typeface="Trebuchet MS"/>
              </a:rPr>
              <a:t>x</a:t>
            </a:r>
            <a:r>
              <a:rPr sz="2857" spc="198" baseline="-11111" dirty="0">
                <a:latin typeface="Verdana"/>
                <a:cs typeface="Verdana"/>
              </a:rPr>
              <a:t>+</a:t>
            </a:r>
            <a:endParaRPr sz="2857" baseline="-11111">
              <a:latin typeface="Verdana"/>
              <a:cs typeface="Verdana"/>
            </a:endParaRPr>
          </a:p>
        </p:txBody>
      </p:sp>
      <p:sp>
        <p:nvSpPr>
          <p:cNvPr id="65" name="object 65"/>
          <p:cNvSpPr txBox="1"/>
          <p:nvPr/>
        </p:nvSpPr>
        <p:spPr>
          <a:xfrm>
            <a:off x="2116680" y="1817246"/>
            <a:ext cx="527352" cy="472648"/>
          </a:xfrm>
          <a:prstGeom prst="rect">
            <a:avLst/>
          </a:prstGeom>
        </p:spPr>
        <p:txBody>
          <a:bodyPr vert="horz" wrap="square" lIns="0" tIns="32657" rIns="0" bIns="0" rtlCol="0">
            <a:spAutoFit/>
          </a:bodyPr>
          <a:lstStyle/>
          <a:p>
            <a:pPr marL="72573">
              <a:spcBef>
                <a:spcPts val="257"/>
              </a:spcBef>
            </a:pPr>
            <a:r>
              <a:rPr sz="2857" b="1" i="1" spc="67" dirty="0">
                <a:latin typeface="Trebuchet MS"/>
                <a:cs typeface="Trebuchet MS"/>
              </a:rPr>
              <a:t>x</a:t>
            </a:r>
            <a:r>
              <a:rPr sz="3000" i="1" spc="99" baseline="-13227" dirty="0">
                <a:latin typeface="Georgia"/>
                <a:cs typeface="Georgia"/>
              </a:rPr>
              <a:t>q</a:t>
            </a:r>
            <a:endParaRPr sz="3000" baseline="-13227">
              <a:latin typeface="Georgia"/>
              <a:cs typeface="Georgia"/>
            </a:endParaRPr>
          </a:p>
        </p:txBody>
      </p:sp>
      <p:grpSp>
        <p:nvGrpSpPr>
          <p:cNvPr id="66" name="object 66"/>
          <p:cNvGrpSpPr/>
          <p:nvPr/>
        </p:nvGrpSpPr>
        <p:grpSpPr>
          <a:xfrm>
            <a:off x="2194899" y="3283789"/>
            <a:ext cx="884160" cy="560010"/>
            <a:chOff x="834822" y="1723989"/>
            <a:chExt cx="464184" cy="294005"/>
          </a:xfrm>
        </p:grpSpPr>
        <p:pic>
          <p:nvPicPr>
            <p:cNvPr id="67" name="object 67"/>
            <p:cNvPicPr/>
            <p:nvPr/>
          </p:nvPicPr>
          <p:blipFill>
            <a:blip r:embed="rId12" cstate="print"/>
            <a:stretch>
              <a:fillRect/>
            </a:stretch>
          </p:blipFill>
          <p:spPr>
            <a:xfrm>
              <a:off x="834822" y="1723989"/>
              <a:ext cx="293871" cy="293872"/>
            </a:xfrm>
            <a:prstGeom prst="rect">
              <a:avLst/>
            </a:prstGeom>
          </p:spPr>
        </p:pic>
        <p:pic>
          <p:nvPicPr>
            <p:cNvPr id="68" name="object 68"/>
            <p:cNvPicPr/>
            <p:nvPr/>
          </p:nvPicPr>
          <p:blipFill>
            <a:blip r:embed="rId13" cstate="print"/>
            <a:stretch>
              <a:fillRect/>
            </a:stretch>
          </p:blipFill>
          <p:spPr>
            <a:xfrm>
              <a:off x="1134294" y="1770246"/>
              <a:ext cx="164191" cy="129004"/>
            </a:xfrm>
            <a:prstGeom prst="rect">
              <a:avLst/>
            </a:prstGeom>
          </p:spPr>
        </p:pic>
      </p:grpSp>
      <p:sp>
        <p:nvSpPr>
          <p:cNvPr id="69" name="object 69"/>
          <p:cNvSpPr txBox="1"/>
          <p:nvPr/>
        </p:nvSpPr>
        <p:spPr>
          <a:xfrm>
            <a:off x="2552611" y="3860425"/>
            <a:ext cx="243114" cy="320027"/>
          </a:xfrm>
          <a:prstGeom prst="rect">
            <a:avLst/>
          </a:prstGeom>
        </p:spPr>
        <p:txBody>
          <a:bodyPr vert="horz" wrap="square" lIns="0" tIns="26610" rIns="0" bIns="0" rtlCol="0">
            <a:spAutoFit/>
          </a:bodyPr>
          <a:lstStyle/>
          <a:p>
            <a:pPr marL="24191">
              <a:spcBef>
                <a:spcPts val="210"/>
              </a:spcBef>
            </a:pPr>
            <a:r>
              <a:rPr sz="1905" i="1" spc="-381" dirty="0">
                <a:latin typeface="Arial"/>
                <a:cs typeface="Arial"/>
              </a:rPr>
              <a:t>—</a:t>
            </a:r>
            <a:endParaRPr sz="1905">
              <a:latin typeface="Arial"/>
              <a:cs typeface="Arial"/>
            </a:endParaRPr>
          </a:p>
        </p:txBody>
      </p:sp>
      <p:grpSp>
        <p:nvGrpSpPr>
          <p:cNvPr id="70" name="object 70"/>
          <p:cNvGrpSpPr/>
          <p:nvPr/>
        </p:nvGrpSpPr>
        <p:grpSpPr>
          <a:xfrm>
            <a:off x="4633453" y="3084142"/>
            <a:ext cx="657981" cy="925286"/>
            <a:chOff x="2115063" y="1619174"/>
            <a:chExt cx="345440" cy="485775"/>
          </a:xfrm>
        </p:grpSpPr>
        <p:pic>
          <p:nvPicPr>
            <p:cNvPr id="71" name="object 71"/>
            <p:cNvPicPr/>
            <p:nvPr/>
          </p:nvPicPr>
          <p:blipFill>
            <a:blip r:embed="rId14" cstate="print"/>
            <a:stretch>
              <a:fillRect/>
            </a:stretch>
          </p:blipFill>
          <p:spPr>
            <a:xfrm>
              <a:off x="2166627" y="1811062"/>
              <a:ext cx="293872" cy="293872"/>
            </a:xfrm>
            <a:prstGeom prst="rect">
              <a:avLst/>
            </a:prstGeom>
          </p:spPr>
        </p:pic>
        <p:pic>
          <p:nvPicPr>
            <p:cNvPr id="72" name="object 72"/>
            <p:cNvPicPr/>
            <p:nvPr/>
          </p:nvPicPr>
          <p:blipFill>
            <a:blip r:embed="rId15" cstate="print"/>
            <a:stretch>
              <a:fillRect/>
            </a:stretch>
          </p:blipFill>
          <p:spPr>
            <a:xfrm>
              <a:off x="2115063" y="1619174"/>
              <a:ext cx="117548" cy="185493"/>
            </a:xfrm>
            <a:prstGeom prst="rect">
              <a:avLst/>
            </a:prstGeom>
          </p:spPr>
        </p:pic>
      </p:grpSp>
      <p:sp>
        <p:nvSpPr>
          <p:cNvPr id="73" name="object 73"/>
          <p:cNvSpPr txBox="1"/>
          <p:nvPr/>
        </p:nvSpPr>
        <p:spPr>
          <a:xfrm>
            <a:off x="4618698" y="3683748"/>
            <a:ext cx="243114" cy="320027"/>
          </a:xfrm>
          <a:prstGeom prst="rect">
            <a:avLst/>
          </a:prstGeom>
        </p:spPr>
        <p:txBody>
          <a:bodyPr vert="horz" wrap="square" lIns="0" tIns="26610" rIns="0" bIns="0" rtlCol="0">
            <a:spAutoFit/>
          </a:bodyPr>
          <a:lstStyle/>
          <a:p>
            <a:pPr marL="24191">
              <a:spcBef>
                <a:spcPts val="210"/>
              </a:spcBef>
            </a:pPr>
            <a:r>
              <a:rPr sz="1905" i="1" spc="-381" dirty="0">
                <a:latin typeface="Arial"/>
                <a:cs typeface="Arial"/>
              </a:rPr>
              <a:t>—</a:t>
            </a:r>
            <a:endParaRPr sz="1905">
              <a:latin typeface="Arial"/>
              <a:cs typeface="Arial"/>
            </a:endParaRPr>
          </a:p>
        </p:txBody>
      </p:sp>
      <p:sp>
        <p:nvSpPr>
          <p:cNvPr id="78" name="object 78"/>
          <p:cNvSpPr txBox="1">
            <a:spLocks noGrp="1"/>
          </p:cNvSpPr>
          <p:nvPr>
            <p:ph type="sldNum" sz="quarter" idx="7"/>
          </p:nvPr>
        </p:nvSpPr>
        <p:spPr>
          <a:xfrm>
            <a:off x="17610667" y="12317681"/>
            <a:ext cx="5225143" cy="274782"/>
          </a:xfrm>
          <a:prstGeom prst="rect">
            <a:avLst/>
          </a:prstGeom>
        </p:spPr>
        <p:txBody>
          <a:bodyPr vert="horz" wrap="square" lIns="0" tIns="10886" rIns="0" bIns="0" rtlCol="0" anchor="ctr">
            <a:spAutoFit/>
          </a:bodyPr>
          <a:lstStyle/>
          <a:p>
            <a:pPr marL="180223">
              <a:spcBef>
                <a:spcPts val="86"/>
              </a:spcBef>
            </a:pPr>
            <a:fld id="{81D60167-4931-47E6-BA6A-407CBD079E47}" type="slidenum">
              <a:rPr spc="-38" dirty="0"/>
              <a:pPr marL="180223">
                <a:spcBef>
                  <a:spcPts val="86"/>
                </a:spcBef>
              </a:pPr>
              <a:t>4</a:t>
            </a:fld>
            <a:r>
              <a:rPr spc="-38" dirty="0"/>
              <a:t>/19</a:t>
            </a:r>
          </a:p>
        </p:txBody>
      </p:sp>
      <p:sp>
        <p:nvSpPr>
          <p:cNvPr id="74" name="object 74"/>
          <p:cNvSpPr txBox="1"/>
          <p:nvPr/>
        </p:nvSpPr>
        <p:spPr>
          <a:xfrm>
            <a:off x="3959513" y="4284964"/>
            <a:ext cx="243114" cy="320027"/>
          </a:xfrm>
          <a:prstGeom prst="rect">
            <a:avLst/>
          </a:prstGeom>
        </p:spPr>
        <p:txBody>
          <a:bodyPr vert="horz" wrap="square" lIns="0" tIns="26610" rIns="0" bIns="0" rtlCol="0">
            <a:spAutoFit/>
          </a:bodyPr>
          <a:lstStyle/>
          <a:p>
            <a:pPr marL="24191">
              <a:spcBef>
                <a:spcPts val="210"/>
              </a:spcBef>
            </a:pPr>
            <a:r>
              <a:rPr sz="1905" i="1" spc="-381" dirty="0">
                <a:latin typeface="Arial"/>
                <a:cs typeface="Arial"/>
              </a:rPr>
              <a:t>—</a:t>
            </a:r>
            <a:endParaRPr sz="1905">
              <a:latin typeface="Arial"/>
              <a:cs typeface="Arial"/>
            </a:endParaRPr>
          </a:p>
        </p:txBody>
      </p:sp>
      <p:sp>
        <p:nvSpPr>
          <p:cNvPr id="75" name="object 75"/>
          <p:cNvSpPr txBox="1"/>
          <p:nvPr/>
        </p:nvSpPr>
        <p:spPr>
          <a:xfrm>
            <a:off x="9408400" y="4116255"/>
            <a:ext cx="216503" cy="250465"/>
          </a:xfrm>
          <a:prstGeom prst="rect">
            <a:avLst/>
          </a:prstGeom>
        </p:spPr>
        <p:txBody>
          <a:bodyPr vert="horz" wrap="square" lIns="0" tIns="30238" rIns="0" bIns="0" rtlCol="0">
            <a:spAutoFit/>
          </a:bodyPr>
          <a:lstStyle/>
          <a:p>
            <a:pPr marL="24191">
              <a:spcBef>
                <a:spcPts val="238"/>
              </a:spcBef>
            </a:pPr>
            <a:r>
              <a:rPr sz="1429" i="1" spc="-114" dirty="0">
                <a:latin typeface="Arial"/>
                <a:cs typeface="Arial"/>
              </a:rPr>
              <a:t>—</a:t>
            </a:r>
            <a:endParaRPr sz="1429">
              <a:latin typeface="Arial"/>
              <a:cs typeface="Arial"/>
            </a:endParaRPr>
          </a:p>
        </p:txBody>
      </p:sp>
      <p:sp>
        <p:nvSpPr>
          <p:cNvPr id="76" name="object 76"/>
          <p:cNvSpPr txBox="1"/>
          <p:nvPr/>
        </p:nvSpPr>
        <p:spPr>
          <a:xfrm>
            <a:off x="1493253" y="5654875"/>
            <a:ext cx="4734076" cy="897144"/>
          </a:xfrm>
          <a:prstGeom prst="rect">
            <a:avLst/>
          </a:prstGeom>
        </p:spPr>
        <p:txBody>
          <a:bodyPr vert="horz" wrap="square" lIns="0" tIns="168124" rIns="0" bIns="0" rtlCol="0">
            <a:spAutoFit/>
          </a:bodyPr>
          <a:lstStyle/>
          <a:p>
            <a:pPr marL="324159" indent="-251586">
              <a:spcBef>
                <a:spcPts val="1324"/>
              </a:spcBef>
              <a:buClr>
                <a:srgbClr val="C59321"/>
              </a:buClr>
              <a:buFont typeface="Verdana"/>
              <a:buChar char="•"/>
              <a:tabLst>
                <a:tab pos="324159" algn="l"/>
              </a:tabLst>
            </a:pPr>
            <a:r>
              <a:rPr sz="1905" dirty="0">
                <a:solidFill>
                  <a:srgbClr val="F36A12"/>
                </a:solidFill>
                <a:latin typeface="Cambria"/>
                <a:cs typeface="Cambria"/>
              </a:rPr>
              <a:t>Contrastive</a:t>
            </a:r>
            <a:r>
              <a:rPr sz="1905" spc="217" dirty="0">
                <a:solidFill>
                  <a:srgbClr val="F36A12"/>
                </a:solidFill>
                <a:latin typeface="Cambria"/>
                <a:cs typeface="Cambria"/>
              </a:rPr>
              <a:t> </a:t>
            </a:r>
            <a:r>
              <a:rPr sz="1905" dirty="0">
                <a:solidFill>
                  <a:srgbClr val="F36A12"/>
                </a:solidFill>
                <a:latin typeface="Cambria"/>
                <a:cs typeface="Cambria"/>
              </a:rPr>
              <a:t>loss</a:t>
            </a:r>
            <a:r>
              <a:rPr sz="1905" dirty="0">
                <a:latin typeface="Cambria"/>
                <a:cs typeface="Cambria"/>
              </a:rPr>
              <a:t>:</a:t>
            </a:r>
            <a:r>
              <a:rPr sz="1905" spc="381" dirty="0">
                <a:latin typeface="Cambria"/>
                <a:cs typeface="Cambria"/>
              </a:rPr>
              <a:t> </a:t>
            </a:r>
            <a:r>
              <a:rPr sz="1905" dirty="0">
                <a:latin typeface="Cambria"/>
                <a:cs typeface="Cambria"/>
              </a:rPr>
              <a:t>sample-to-sample</a:t>
            </a:r>
            <a:r>
              <a:rPr sz="1905" spc="229" dirty="0">
                <a:latin typeface="Cambria"/>
                <a:cs typeface="Cambria"/>
              </a:rPr>
              <a:t> </a:t>
            </a:r>
            <a:r>
              <a:rPr sz="1905" spc="-19" dirty="0">
                <a:latin typeface="Cambria"/>
                <a:cs typeface="Cambria"/>
              </a:rPr>
              <a:t>pairs</a:t>
            </a:r>
            <a:endParaRPr sz="1905">
              <a:latin typeface="Cambria"/>
              <a:cs typeface="Cambria"/>
            </a:endParaRPr>
          </a:p>
          <a:p>
            <a:pPr marL="324159" indent="-251586">
              <a:spcBef>
                <a:spcPts val="1124"/>
              </a:spcBef>
              <a:buClr>
                <a:srgbClr val="C59321"/>
              </a:buClr>
              <a:buFont typeface="Verdana"/>
              <a:buChar char="•"/>
              <a:tabLst>
                <a:tab pos="324159" algn="l"/>
              </a:tabLst>
            </a:pPr>
            <a:r>
              <a:rPr sz="1905" dirty="0">
                <a:solidFill>
                  <a:srgbClr val="006EBE"/>
                </a:solidFill>
                <a:latin typeface="Cambria"/>
                <a:cs typeface="Cambria"/>
              </a:rPr>
              <a:t>Proxy</a:t>
            </a:r>
            <a:r>
              <a:rPr sz="1905" spc="200" dirty="0">
                <a:solidFill>
                  <a:srgbClr val="006EBE"/>
                </a:solidFill>
                <a:latin typeface="Cambria"/>
                <a:cs typeface="Cambria"/>
              </a:rPr>
              <a:t> </a:t>
            </a:r>
            <a:r>
              <a:rPr sz="1905" dirty="0">
                <a:solidFill>
                  <a:srgbClr val="006EBE"/>
                </a:solidFill>
                <a:latin typeface="Cambria"/>
                <a:cs typeface="Cambria"/>
              </a:rPr>
              <a:t>loss</a:t>
            </a:r>
            <a:r>
              <a:rPr sz="1905" dirty="0">
                <a:latin typeface="Cambria"/>
                <a:cs typeface="Cambria"/>
              </a:rPr>
              <a:t>:</a:t>
            </a:r>
            <a:r>
              <a:rPr sz="1905" spc="352" dirty="0">
                <a:latin typeface="Cambria"/>
                <a:cs typeface="Cambria"/>
              </a:rPr>
              <a:t> </a:t>
            </a:r>
            <a:r>
              <a:rPr sz="1905" dirty="0">
                <a:latin typeface="Cambria"/>
                <a:cs typeface="Cambria"/>
              </a:rPr>
              <a:t>proxy-to-sample</a:t>
            </a:r>
            <a:r>
              <a:rPr sz="1905" spc="200" dirty="0">
                <a:latin typeface="Cambria"/>
                <a:cs typeface="Cambria"/>
              </a:rPr>
              <a:t> </a:t>
            </a:r>
            <a:r>
              <a:rPr sz="1905" spc="-19" dirty="0">
                <a:latin typeface="Cambria"/>
                <a:cs typeface="Cambria"/>
              </a:rPr>
              <a:t>pairs</a:t>
            </a:r>
            <a:endParaRPr sz="1905">
              <a:latin typeface="Cambria"/>
              <a:cs typeface="Cambria"/>
            </a:endParaRPr>
          </a:p>
        </p:txBody>
      </p:sp>
      <p:sp>
        <p:nvSpPr>
          <p:cNvPr id="77" name="object 77"/>
          <p:cNvSpPr txBox="1"/>
          <p:nvPr/>
        </p:nvSpPr>
        <p:spPr>
          <a:xfrm>
            <a:off x="1403434" y="85581"/>
            <a:ext cx="4995333" cy="443409"/>
          </a:xfrm>
          <a:prstGeom prst="rect">
            <a:avLst/>
          </a:prstGeom>
        </p:spPr>
        <p:txBody>
          <a:bodyPr vert="horz" wrap="square" lIns="0" tIns="32657" rIns="0" bIns="0" rtlCol="0">
            <a:spAutoFit/>
          </a:bodyPr>
          <a:lstStyle/>
          <a:p>
            <a:pPr marL="24191">
              <a:spcBef>
                <a:spcPts val="257"/>
              </a:spcBef>
            </a:pPr>
            <a:r>
              <a:rPr sz="2667" spc="105" dirty="0">
                <a:solidFill>
                  <a:srgbClr val="FFFFFF"/>
                </a:solidFill>
                <a:latin typeface="Cambria"/>
                <a:cs typeface="Cambria"/>
              </a:rPr>
              <a:t>Comparison</a:t>
            </a:r>
            <a:r>
              <a:rPr sz="2667" spc="295" dirty="0">
                <a:solidFill>
                  <a:srgbClr val="FFFFFF"/>
                </a:solidFill>
                <a:latin typeface="Cambria"/>
                <a:cs typeface="Cambria"/>
              </a:rPr>
              <a:t> </a:t>
            </a:r>
            <a:r>
              <a:rPr sz="2667" dirty="0">
                <a:solidFill>
                  <a:srgbClr val="FFFFFF"/>
                </a:solidFill>
                <a:latin typeface="Cambria"/>
                <a:cs typeface="Cambria"/>
              </a:rPr>
              <a:t>between</a:t>
            </a:r>
            <a:r>
              <a:rPr sz="2667" spc="305" dirty="0">
                <a:solidFill>
                  <a:srgbClr val="FFFFFF"/>
                </a:solidFill>
                <a:latin typeface="Cambria"/>
                <a:cs typeface="Cambria"/>
              </a:rPr>
              <a:t> </a:t>
            </a:r>
            <a:r>
              <a:rPr sz="2667" dirty="0">
                <a:solidFill>
                  <a:srgbClr val="FFFFFF"/>
                </a:solidFill>
                <a:latin typeface="Cambria"/>
                <a:cs typeface="Cambria"/>
              </a:rPr>
              <a:t>two</a:t>
            </a:r>
            <a:r>
              <a:rPr sz="2667" spc="295" dirty="0">
                <a:solidFill>
                  <a:srgbClr val="FFFFFF"/>
                </a:solidFill>
                <a:latin typeface="Cambria"/>
                <a:cs typeface="Cambria"/>
              </a:rPr>
              <a:t> </a:t>
            </a:r>
            <a:r>
              <a:rPr sz="2667" spc="-19" dirty="0">
                <a:solidFill>
                  <a:srgbClr val="FFFFFF"/>
                </a:solidFill>
                <a:latin typeface="Cambria"/>
                <a:cs typeface="Cambria"/>
              </a:rPr>
              <a:t>losses</a:t>
            </a:r>
            <a:endParaRPr sz="2667">
              <a:latin typeface="Cambria"/>
              <a:cs typeface="Cambria"/>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3F9342CE-A8C0-50EA-0AE6-A1076247FDC6}"/>
              </a:ext>
            </a:extLst>
          </p:cNvPr>
          <p:cNvSpPr txBox="1"/>
          <p:nvPr/>
        </p:nvSpPr>
        <p:spPr>
          <a:xfrm>
            <a:off x="7167946" y="1670455"/>
            <a:ext cx="5934366" cy="9072164"/>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b="0" i="0" dirty="0">
                <a:solidFill>
                  <a:srgbClr val="000000"/>
                </a:solidFill>
                <a:effectLst/>
                <a:latin typeface="微软雅黑" panose="020B0503020204020204" pitchFamily="34" charset="-122"/>
                <a:ea typeface="微软雅黑" panose="020B0503020204020204" pitchFamily="34" charset="-122"/>
              </a:rPr>
              <a:t>域泛化是指从不同的源域中训练一个模型，该模型可以直接泛化到</a:t>
            </a:r>
            <a:r>
              <a:rPr lang="zh-CN" altLang="en-US" sz="2800" dirty="0">
                <a:solidFill>
                  <a:srgbClr val="000000"/>
                </a:solidFill>
                <a:latin typeface="微软雅黑" panose="020B0503020204020204" pitchFamily="34" charset="-122"/>
                <a:ea typeface="微软雅黑" panose="020B0503020204020204" pitchFamily="34" charset="-122"/>
              </a:rPr>
              <a:t>模型未见</a:t>
            </a:r>
            <a:r>
              <a:rPr lang="zh-CN" altLang="en-US" sz="2800" b="0" i="0" dirty="0">
                <a:solidFill>
                  <a:srgbClr val="000000"/>
                </a:solidFill>
                <a:effectLst/>
                <a:latin typeface="微软雅黑" panose="020B0503020204020204" pitchFamily="34" charset="-122"/>
                <a:ea typeface="微软雅黑" panose="020B0503020204020204" pitchFamily="34" charset="-122"/>
              </a:rPr>
              <a:t>的目标域。</a:t>
            </a:r>
            <a:endParaRPr lang="en-US" altLang="zh-CN" sz="2800" b="0" i="0" dirty="0">
              <a:solidFill>
                <a:srgbClr val="000000"/>
              </a:solidFill>
              <a:effectLst/>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b="0" i="0" dirty="0">
                <a:solidFill>
                  <a:srgbClr val="000000"/>
                </a:solidFill>
                <a:effectLst/>
                <a:latin typeface="微软雅黑" panose="020B0503020204020204" pitchFamily="34" charset="-122"/>
                <a:ea typeface="微软雅黑" panose="020B0503020204020204" pitchFamily="34" charset="-122"/>
              </a:rPr>
              <a:t>在本文中，</a:t>
            </a:r>
            <a:r>
              <a:rPr lang="zh-CN" altLang="en-US" sz="2800" dirty="0">
                <a:solidFill>
                  <a:srgbClr val="000000"/>
                </a:solidFill>
                <a:latin typeface="微软雅黑" panose="020B0503020204020204" pitchFamily="34" charset="-122"/>
                <a:ea typeface="微软雅黑" panose="020B0503020204020204" pitchFamily="34" charset="-122"/>
              </a:rPr>
              <a:t>作者</a:t>
            </a:r>
            <a:r>
              <a:rPr lang="zh-CN" altLang="en-US" sz="2800" b="0" i="0" dirty="0">
                <a:solidFill>
                  <a:srgbClr val="000000"/>
                </a:solidFill>
                <a:effectLst/>
                <a:latin typeface="微软雅黑" panose="020B0503020204020204" pitchFamily="34" charset="-122"/>
                <a:ea typeface="微软雅黑" panose="020B0503020204020204" pitchFamily="34" charset="-122"/>
              </a:rPr>
              <a:t>发现直接应用基于对比的方法在域泛化中</a:t>
            </a:r>
            <a:r>
              <a:rPr lang="zh-CN" altLang="en-US" sz="2800" dirty="0">
                <a:solidFill>
                  <a:srgbClr val="000000"/>
                </a:solidFill>
                <a:latin typeface="微软雅黑" panose="020B0503020204020204" pitchFamily="34" charset="-122"/>
                <a:ea typeface="微软雅黑" panose="020B0503020204020204" pitchFamily="34" charset="-122"/>
              </a:rPr>
              <a:t>效果不佳</a:t>
            </a:r>
            <a:r>
              <a:rPr lang="zh-CN" altLang="en-US" sz="2800" b="0" i="0" dirty="0">
                <a:solidFill>
                  <a:srgbClr val="000000"/>
                </a:solidFill>
                <a:effectLst/>
                <a:latin typeface="微软雅黑" panose="020B0503020204020204" pitchFamily="34" charset="-122"/>
                <a:ea typeface="微软雅黑" panose="020B0503020204020204" pitchFamily="34" charset="-122"/>
              </a:rPr>
              <a:t>。作者认为，由于不同域之间存在显著的分布差距，执着于对齐正样本对往往会阻碍模型的泛化。</a:t>
            </a:r>
            <a:endParaRPr lang="en-US" altLang="zh-CN" sz="2800" b="0" i="0" dirty="0">
              <a:solidFill>
                <a:srgbClr val="000000"/>
              </a:solidFill>
              <a:effectLst/>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2800" b="0" i="0" dirty="0">
                <a:solidFill>
                  <a:srgbClr val="000000"/>
                </a:solidFill>
                <a:effectLst/>
                <a:latin typeface="微软雅黑" panose="020B0503020204020204" pitchFamily="34" charset="-122"/>
                <a:ea typeface="微软雅黑" panose="020B0503020204020204" pitchFamily="34" charset="-122"/>
              </a:rPr>
              <a:t>为了解决这个问题，提出了一种新的基于代理的对比学习方法，该方法将原始的样本对样本关系替换为代理对样本关系，显著缓解了正对齐问题。</a:t>
            </a:r>
            <a:endParaRPr lang="zh-CN" altLang="en-US" sz="2800" dirty="0"/>
          </a:p>
        </p:txBody>
      </p:sp>
    </p:spTree>
    <p:extLst>
      <p:ext uri="{BB962C8B-B14F-4D97-AF65-F5344CB8AC3E}">
        <p14:creationId xmlns:p14="http://schemas.microsoft.com/office/powerpoint/2010/main" val="3900185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343011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6" name="文本框 5"/>
          <p:cNvSpPr txBox="1"/>
          <p:nvPr/>
        </p:nvSpPr>
        <p:spPr>
          <a:xfrm>
            <a:off x="1043940" y="1058545"/>
            <a:ext cx="6433820" cy="645160"/>
          </a:xfrm>
          <a:prstGeom prst="rect">
            <a:avLst/>
          </a:prstGeom>
          <a:noFill/>
        </p:spPr>
        <p:txBody>
          <a:bodyPr wrap="square" rtlCol="0" anchor="t">
            <a:spAutoFit/>
          </a:bodyPr>
          <a:lstStyle/>
          <a:p>
            <a:r>
              <a:rPr lang="zh-CN" altLang="en-US" dirty="0"/>
              <a:t>传统的基于对比的损失利用样本对间的关系来优化模型，其中来自同类不同域的样本可以被视为正样本对。</a:t>
            </a:r>
          </a:p>
        </p:txBody>
      </p:sp>
      <p:pic>
        <p:nvPicPr>
          <p:cNvPr id="8" name="图片 7"/>
          <p:cNvPicPr>
            <a:picLocks noChangeAspect="1"/>
          </p:cNvPicPr>
          <p:nvPr/>
        </p:nvPicPr>
        <p:blipFill>
          <a:blip r:embed="rId5"/>
          <a:stretch>
            <a:fillRect/>
          </a:stretch>
        </p:blipFill>
        <p:spPr>
          <a:xfrm>
            <a:off x="1362392" y="2392680"/>
            <a:ext cx="2959100" cy="3213100"/>
          </a:xfrm>
          <a:prstGeom prst="rect">
            <a:avLst/>
          </a:prstGeom>
        </p:spPr>
      </p:pic>
      <p:pic>
        <p:nvPicPr>
          <p:cNvPr id="5" name="图片 4"/>
          <p:cNvPicPr>
            <a:picLocks noChangeAspect="1"/>
          </p:cNvPicPr>
          <p:nvPr/>
        </p:nvPicPr>
        <p:blipFill>
          <a:blip r:embed="rId6"/>
          <a:stretch>
            <a:fillRect/>
          </a:stretch>
        </p:blipFill>
        <p:spPr>
          <a:xfrm>
            <a:off x="7477760" y="2255519"/>
            <a:ext cx="3111986" cy="32130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5"/>
          <a:stretch>
            <a:fillRect/>
          </a:stretch>
        </p:blipFill>
        <p:spPr>
          <a:xfrm>
            <a:off x="901700" y="2150745"/>
            <a:ext cx="6606540" cy="3326765"/>
          </a:xfrm>
          <a:prstGeom prst="rect">
            <a:avLst/>
          </a:prstGeom>
        </p:spPr>
      </p:pic>
      <p:sp>
        <p:nvSpPr>
          <p:cNvPr id="4" name="文本框 3"/>
          <p:cNvSpPr txBox="1"/>
          <p:nvPr/>
        </p:nvSpPr>
        <p:spPr>
          <a:xfrm>
            <a:off x="1187450" y="894715"/>
            <a:ext cx="9084945" cy="922020"/>
          </a:xfrm>
          <a:prstGeom prst="rect">
            <a:avLst/>
          </a:prstGeom>
          <a:noFill/>
        </p:spPr>
        <p:txBody>
          <a:bodyPr wrap="square" rtlCol="0" anchor="t">
            <a:spAutoFit/>
          </a:bodyPr>
          <a:lstStyle/>
          <a:p>
            <a:r>
              <a:rPr lang="zh-CN" altLang="en-US" dirty="0"/>
              <a:t>为了解决对比学习带来的正对齐问题，作者提出从基于代理的方法来解决这个问题。</a:t>
            </a:r>
          </a:p>
          <a:p>
            <a:r>
              <a:rPr lang="zh-CN" altLang="en-US" dirty="0"/>
              <a:t>代理可以被视为子数据集的代表，理想情况下对噪声样本或异常值更具鲁棒性。</a:t>
            </a:r>
          </a:p>
          <a:p>
            <a:r>
              <a:rPr lang="zh-CN" altLang="en-US" dirty="0"/>
              <a:t>一种常见的基于代理的方法是</a:t>
            </a:r>
            <a:r>
              <a:rPr lang="en-US" altLang="zh-CN" dirty="0" err="1"/>
              <a:t>softmax</a:t>
            </a:r>
            <a:r>
              <a:rPr lang="en-US" altLang="zh-CN" dirty="0"/>
              <a:t> CE loss</a:t>
            </a:r>
            <a:r>
              <a:rPr lang="zh-CN" altLang="en-US" dirty="0"/>
              <a:t>，其中代理用于代表类别。</a:t>
            </a:r>
            <a:endParaRPr lang="en-US" altLang="zh-CN"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993</Words>
  <Application>Microsoft Office PowerPoint</Application>
  <PresentationFormat>宽屏</PresentationFormat>
  <Paragraphs>100</Paragraphs>
  <Slides>22</Slides>
  <Notes>21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DejaVu Math TeX Gyre</vt:lpstr>
      <vt:lpstr>Times New Roman Regular</vt:lpstr>
      <vt:lpstr>宋体</vt:lpstr>
      <vt:lpstr>微软雅黑</vt:lpstr>
      <vt:lpstr>Arial</vt:lpstr>
      <vt:lpstr>Calibri</vt:lpstr>
      <vt:lpstr>Cambria</vt:lpstr>
      <vt:lpstr>Cambria Math</vt:lpstr>
      <vt:lpstr>Georgia</vt:lpstr>
      <vt:lpstr>Times New Roman</vt:lpstr>
      <vt:lpstr>Trebuchet MS</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Yiming Zhang</cp:lastModifiedBy>
  <cp:revision>16</cp:revision>
  <dcterms:created xsi:type="dcterms:W3CDTF">2023-12-07T01:47:51Z</dcterms:created>
  <dcterms:modified xsi:type="dcterms:W3CDTF">2023-12-07T15:53:18Z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2052-5.2.1.7798</vt:lpwstr>
  </property>
  <property fmtid="{D5CDD505-2E9C-101B-9397-08002B2CF9AE}" pid="3" name="ICV">
    <vt:lpwstr>EE67AECF73DA5E74112670659BFEB0DC_41</vt:lpwstr>
  </property>
</Properties>
</file>