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13" r:id="rId3"/>
    <p:sldId id="314" r:id="rId4"/>
    <p:sldId id="315" r:id="rId5"/>
    <p:sldId id="316" r:id="rId6"/>
    <p:sldId id="318" r:id="rId8"/>
    <p:sldId id="319" r:id="rId9"/>
    <p:sldId id="341" r:id="rId10"/>
    <p:sldId id="342" r:id="rId11"/>
    <p:sldId id="340" r:id="rId12"/>
    <p:sldId id="343" r:id="rId13"/>
    <p:sldId id="336" r:id="rId14"/>
    <p:sldId id="325" r:id="rId15"/>
    <p:sldId id="320" r:id="rId16"/>
    <p:sldId id="321" r:id="rId17"/>
    <p:sldId id="346" r:id="rId18"/>
    <p:sldId id="322" r:id="rId19"/>
    <p:sldId id="323" r:id="rId20"/>
    <p:sldId id="348" r:id="rId21"/>
    <p:sldId id="344" r:id="rId22"/>
    <p:sldId id="326" r:id="rId23"/>
    <p:sldId id="345" r:id="rId24"/>
    <p:sldId id="347" r:id="rId25"/>
    <p:sldId id="327" r:id="rId26"/>
    <p:sldId id="329" r:id="rId27"/>
    <p:sldId id="331" r:id="rId28"/>
    <p:sldId id="33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43" autoAdjust="0"/>
    <p:restoredTop sz="94660"/>
  </p:normalViewPr>
  <p:slideViewPr>
    <p:cSldViewPr snapToGrid="0">
      <p:cViewPr varScale="1">
        <p:scale>
          <a:sx n="78" d="100"/>
          <a:sy n="78" d="100"/>
        </p:scale>
        <p:origin x="9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5499A-E137-45CD-ACE3-F044CB7CD81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1D1BE-CA4E-40ED-88EB-F0221502D3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i="0" dirty="0">
                <a:effectLst/>
                <a:latin typeface="-apple-system"/>
              </a:rPr>
              <a:t>医疗影像分析是一个复杂的任务</a:t>
            </a:r>
            <a:r>
              <a:rPr lang="en-US" altLang="zh-CN" sz="1200" i="0" dirty="0">
                <a:effectLst/>
                <a:latin typeface="-apple-system"/>
              </a:rPr>
              <a:t>,</a:t>
            </a:r>
            <a:r>
              <a:rPr lang="zh-CN" altLang="en-US" sz="1200" i="0" dirty="0">
                <a:effectLst/>
                <a:latin typeface="-apple-system"/>
              </a:rPr>
              <a:t>传统方法面临诸多困难。近年来</a:t>
            </a:r>
            <a:r>
              <a:rPr lang="en-US" altLang="zh-CN" sz="1200" i="0" dirty="0">
                <a:effectLst/>
                <a:latin typeface="-apple-system"/>
              </a:rPr>
              <a:t>,</a:t>
            </a:r>
            <a:r>
              <a:rPr lang="zh-CN" altLang="en-US" sz="1200" i="0" dirty="0">
                <a:effectLst/>
                <a:latin typeface="-apple-system"/>
              </a:rPr>
              <a:t>深度学习技术在医疗影像分析方面取得了长足的进步</a:t>
            </a:r>
            <a:r>
              <a:rPr lang="en-US" altLang="zh-CN" sz="1200" i="0" u="none" strike="noStrike" dirty="0">
                <a:effectLst/>
                <a:latin typeface="-apple-system"/>
              </a:rPr>
              <a:t>[5]</a:t>
            </a:r>
            <a:r>
              <a:rPr lang="zh-CN" altLang="en-US" sz="1200" i="0" dirty="0">
                <a:effectLst/>
                <a:latin typeface="-apple-system"/>
              </a:rPr>
              <a:t>。</a:t>
            </a:r>
            <a:endParaRPr lang="zh-CN" altLang="en-US" sz="1200" i="0" dirty="0">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然而，当训练数据和测试数据的概率分布不同时，机器学习模型的性能往往会因域分布差距而下降。</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随机卷积近似保持形状，但可能会扭曲局部纹理。直观地说，随机卷积创建了无限数量的具有相似全局形状但随机局部纹理的新域。因此，我们探索在训练中使用多尺度随机卷积的输出作为新图像或将其与原始图像混合。当应用我们的方法训练的网络到看不见的域时，我们的方法持续提高了域泛化基准的性能，并且可扩展到</a:t>
            </a:r>
            <a:r>
              <a:rPr lang="en-US" altLang="zh-CN" b="0" i="0" dirty="0">
                <a:solidFill>
                  <a:srgbClr val="000000"/>
                </a:solidFill>
                <a:effectLst/>
                <a:latin typeface="微软雅黑" panose="020B0503020204020204" pitchFamily="34" charset="-122"/>
                <a:ea typeface="微软雅黑" panose="020B0503020204020204" pitchFamily="34" charset="-122"/>
              </a:rPr>
              <a:t>ImageNet</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金字塔一致性是指在图像处理中，将图像分解为不同尺度的金字塔，然后在不同尺度的图像之间强制执行一致性。在这篇文章中，金字塔一致性被用于训练模型，以便在不同域之间学习到具有更好泛化能力的表示。具体来说，金字塔一致性被用于在不同风格但具有相同语义内容的图像之间强制执行一致性，以便在测试阶段，模型可以泛化到看不见的目标域。此外，该方法还使用金字塔一致性在图像内部和跨域之间强制执行一致性，以便在处理不同域之间的系统差异时提高模型的鲁棒性。</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4CA5D-05E9-4925-A779-A8ED914EAD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1DF93-515E-4F30-A041-C9671F66BB0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00993"/>
            <a:ext cx="12192000" cy="3656013"/>
          </a:xfrm>
          <a:prstGeom prst="rect">
            <a:avLst/>
          </a:prstGeom>
          <a:solidFill>
            <a:srgbClr val="06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2147570" y="2981610"/>
            <a:ext cx="11166764" cy="584775"/>
          </a:xfrm>
          <a:prstGeom prst="rect">
            <a:avLst/>
          </a:prstGeom>
          <a:noFill/>
        </p:spPr>
        <p:txBody>
          <a:bodyPr wrap="square" rtlCol="0">
            <a:spAutoFit/>
          </a:bodyPr>
          <a:lstStyle/>
          <a:p>
            <a:r>
              <a:rPr lang="zh-CN" altLang="en-US" sz="3200" dirty="0">
                <a:solidFill>
                  <a:schemeClr val="bg1"/>
                </a:solidFill>
              </a:rPr>
              <a:t>基于域泛化的跨域医疗影像分类问题研究</a:t>
            </a:r>
            <a:endParaRPr lang="zh-CN" altLang="en-US" sz="3200" dirty="0">
              <a:solidFill>
                <a:schemeClr val="bg1"/>
              </a:solidFill>
            </a:endParaRPr>
          </a:p>
        </p:txBody>
      </p:sp>
      <p:sp>
        <p:nvSpPr>
          <p:cNvPr id="4" name="文本框 3"/>
          <p:cNvSpPr txBox="1"/>
          <p:nvPr/>
        </p:nvSpPr>
        <p:spPr>
          <a:xfrm>
            <a:off x="3274867" y="4721192"/>
            <a:ext cx="5384223" cy="400110"/>
          </a:xfrm>
          <a:prstGeom prst="rect">
            <a:avLst/>
          </a:prstGeom>
          <a:noFill/>
        </p:spPr>
        <p:txBody>
          <a:bodyPr wrap="square" rtlCol="0">
            <a:spAutoFit/>
          </a:bodyPr>
          <a:lstStyle/>
          <a:p>
            <a:r>
              <a:rPr lang="zh-CN" altLang="en-US" sz="2000" dirty="0">
                <a:solidFill>
                  <a:schemeClr val="bg1"/>
                </a:solidFill>
              </a:rPr>
              <a:t>答辩人：张一鸣           指导老师：贾熹滨</a:t>
            </a:r>
            <a:endParaRPr lang="zh-CN" altLang="en-US" sz="2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479176" y="1366800"/>
            <a:ext cx="9233647" cy="5201617"/>
          </a:xfrm>
          <a:prstGeom prst="rect">
            <a:avLst/>
          </a:prstGeom>
          <a:noFill/>
        </p:spPr>
        <p:txBody>
          <a:bodyPr wrap="square" rtlCol="0">
            <a:spAutoFit/>
          </a:bodyPr>
          <a:lstStyle/>
          <a:p>
            <a:pPr>
              <a:lnSpc>
                <a:spcPct val="150000"/>
              </a:lnSpc>
            </a:pPr>
            <a:r>
              <a:rPr lang="zh-CN" altLang="en-US" sz="2800" dirty="0"/>
              <a:t>现有的域泛化方法可以分为如下几类：</a:t>
            </a:r>
            <a:endParaRPr lang="en-US" altLang="zh-CN" sz="2800" dirty="0"/>
          </a:p>
          <a:p>
            <a:pPr marL="571500" indent="-571500">
              <a:lnSpc>
                <a:spcPct val="150000"/>
              </a:lnSpc>
              <a:buFont typeface="Arial" panose="020B0604020202020204" pitchFamily="34" charset="0"/>
              <a:buChar char="•"/>
            </a:pPr>
            <a:r>
              <a:rPr lang="zh-CN" altLang="en-US" sz="3600" dirty="0"/>
              <a:t>数据操纵</a:t>
            </a:r>
            <a:endParaRPr lang="en-US" altLang="zh-CN" sz="3600" dirty="0"/>
          </a:p>
          <a:p>
            <a:pPr marL="1028700" lvl="1" indent="-571500">
              <a:lnSpc>
                <a:spcPct val="150000"/>
              </a:lnSpc>
              <a:buFont typeface="Arial" panose="020B0604020202020204" pitchFamily="34" charset="0"/>
              <a:buChar char="•"/>
            </a:pPr>
            <a:r>
              <a:rPr lang="zh-CN" altLang="en-US" sz="2000" dirty="0"/>
              <a:t>数据增强</a:t>
            </a:r>
            <a:endParaRPr lang="en-US" altLang="zh-CN" sz="2000" dirty="0"/>
          </a:p>
          <a:p>
            <a:pPr marL="1028700" lvl="1" indent="-571500">
              <a:lnSpc>
                <a:spcPct val="150000"/>
              </a:lnSpc>
              <a:buFont typeface="Arial" panose="020B0604020202020204" pitchFamily="34" charset="0"/>
              <a:buChar char="•"/>
            </a:pPr>
            <a:r>
              <a:rPr lang="zh-CN" altLang="en-US" sz="2000" dirty="0"/>
              <a:t>数据生成</a:t>
            </a:r>
            <a:endParaRPr lang="en-US" altLang="zh-CN" sz="2000" dirty="0"/>
          </a:p>
          <a:p>
            <a:pPr marL="571500" indent="-571500">
              <a:lnSpc>
                <a:spcPct val="150000"/>
              </a:lnSpc>
              <a:buFont typeface="Arial" panose="020B0604020202020204" pitchFamily="34" charset="0"/>
              <a:buChar char="•"/>
            </a:pPr>
            <a:r>
              <a:rPr lang="zh-CN" altLang="en-US" sz="3600" dirty="0"/>
              <a:t>表征学习</a:t>
            </a:r>
            <a:endParaRPr lang="en-US" altLang="zh-CN" sz="3600" dirty="0"/>
          </a:p>
          <a:p>
            <a:pPr marL="1028700" lvl="1" indent="-571500">
              <a:lnSpc>
                <a:spcPct val="150000"/>
              </a:lnSpc>
              <a:buFont typeface="Arial" panose="020B0604020202020204" pitchFamily="34" charset="0"/>
              <a:buChar char="•"/>
            </a:pPr>
            <a:r>
              <a:rPr lang="zh-CN" altLang="en-US" sz="2000" dirty="0"/>
              <a:t>域不变表征学习</a:t>
            </a:r>
            <a:endParaRPr lang="en-US" altLang="zh-CN" sz="2000" dirty="0"/>
          </a:p>
          <a:p>
            <a:pPr marL="1028700" lvl="1" indent="-571500">
              <a:lnSpc>
                <a:spcPct val="150000"/>
              </a:lnSpc>
              <a:buFont typeface="Arial" panose="020B0604020202020204" pitchFamily="34" charset="0"/>
              <a:buChar char="•"/>
            </a:pPr>
            <a:r>
              <a:rPr lang="zh-CN" altLang="en-US" sz="2000" dirty="0"/>
              <a:t>特征解耦学习</a:t>
            </a:r>
            <a:endParaRPr lang="en-US" altLang="zh-CN" sz="2000" dirty="0"/>
          </a:p>
          <a:p>
            <a:pPr marL="1028700" lvl="1" indent="-571500">
              <a:lnSpc>
                <a:spcPct val="200000"/>
              </a:lnSpc>
              <a:buFont typeface="Arial" panose="020B0604020202020204" pitchFamily="34" charset="0"/>
              <a:buChar char="•"/>
            </a:pPr>
            <a:endParaRPr lang="en-US" altLang="zh-C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4581832" y="2333761"/>
            <a:ext cx="7106110" cy="3838285"/>
          </a:xfrm>
          <a:prstGeom prst="rect">
            <a:avLst/>
          </a:prstGeom>
        </p:spPr>
      </p:pic>
      <p:sp>
        <p:nvSpPr>
          <p:cNvPr id="6" name="文本框 5"/>
          <p:cNvSpPr txBox="1"/>
          <p:nvPr/>
        </p:nvSpPr>
        <p:spPr>
          <a:xfrm>
            <a:off x="171450" y="1120676"/>
            <a:ext cx="6096000" cy="646331"/>
          </a:xfrm>
          <a:prstGeom prst="rect">
            <a:avLst/>
          </a:prstGeom>
          <a:noFill/>
        </p:spPr>
        <p:txBody>
          <a:bodyPr wrap="square">
            <a:spAutoFit/>
          </a:bodyPr>
          <a:lstStyle/>
          <a:p>
            <a:pPr algn="just"/>
            <a:r>
              <a:rPr lang="en-US" altLang="zh-CN" b="0" i="0" dirty="0">
                <a:solidFill>
                  <a:srgbClr val="000000"/>
                </a:solidFill>
                <a:effectLst/>
                <a:latin typeface="微软雅黑" panose="020B0503020204020204" pitchFamily="34" charset="-122"/>
                <a:ea typeface="微软雅黑" panose="020B0503020204020204" pitchFamily="34" charset="-122"/>
              </a:rPr>
              <a:t>Xu</a:t>
            </a:r>
            <a:r>
              <a:rPr lang="zh-CN" altLang="en-US" b="0" i="0" dirty="0">
                <a:solidFill>
                  <a:srgbClr val="000000"/>
                </a:solidFill>
                <a:effectLst/>
                <a:latin typeface="微软雅黑" panose="020B0503020204020204" pitchFamily="34" charset="-122"/>
                <a:ea typeface="微软雅黑" panose="020B0503020204020204" pitchFamily="34" charset="-122"/>
              </a:rPr>
              <a:t>等人提出通过使用随机卷积作为数据增强，神经网络的鲁棒性可以大大提高。</a:t>
            </a:r>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367840" y="3041980"/>
            <a:ext cx="11149069" cy="3374060"/>
          </a:xfrm>
          <a:prstGeom prst="rect">
            <a:avLst/>
          </a:prstGeom>
        </p:spPr>
      </p:pic>
      <p:sp>
        <p:nvSpPr>
          <p:cNvPr id="5" name="文本框 4"/>
          <p:cNvSpPr txBox="1"/>
          <p:nvPr/>
        </p:nvSpPr>
        <p:spPr>
          <a:xfrm>
            <a:off x="367840" y="913336"/>
            <a:ext cx="10143321" cy="185063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2400" b="0" i="0" dirty="0">
                <a:effectLst/>
                <a:latin typeface="-apple-system"/>
              </a:rPr>
              <a:t>Yue</a:t>
            </a:r>
            <a:r>
              <a:rPr lang="zh-CN" altLang="en-US" sz="2400" b="0" i="0" dirty="0">
                <a:effectLst/>
                <a:latin typeface="-apple-system"/>
              </a:rPr>
              <a:t>等人提出使用域随机化和金字塔一致性来进行域泛化</a:t>
            </a:r>
            <a:endParaRPr lang="en-US" altLang="zh-CN" sz="2400" dirty="0">
              <a:latin typeface="-apple-system"/>
            </a:endParaRPr>
          </a:p>
          <a:p>
            <a:pPr marL="285750" indent="-285750">
              <a:lnSpc>
                <a:spcPct val="150000"/>
              </a:lnSpc>
              <a:buFont typeface="Arial" panose="020B0604020202020204" pitchFamily="34" charset="0"/>
              <a:buChar char="•"/>
            </a:pPr>
            <a:r>
              <a:rPr lang="zh-CN" altLang="en-US" b="0" i="0" dirty="0">
                <a:effectLst/>
                <a:latin typeface="-apple-system"/>
              </a:rPr>
              <a:t>域随机化通过将合成图像映射到多个辅助真实域来生成</a:t>
            </a:r>
            <a:r>
              <a:rPr lang="en-US" altLang="zh-CN" b="0" i="0" dirty="0" err="1">
                <a:effectLst/>
                <a:latin typeface="-apple-system"/>
              </a:rPr>
              <a:t>ood</a:t>
            </a:r>
            <a:r>
              <a:rPr lang="zh-CN" altLang="en-US" b="0" i="0" dirty="0">
                <a:effectLst/>
                <a:latin typeface="-apple-system"/>
              </a:rPr>
              <a:t>数据，以便于在测试阶段</a:t>
            </a:r>
            <a:r>
              <a:rPr lang="en-US" altLang="zh-CN" b="0" i="0" dirty="0">
                <a:effectLst/>
                <a:latin typeface="-apple-system"/>
              </a:rPr>
              <a:t>CNN</a:t>
            </a:r>
            <a:r>
              <a:rPr lang="zh-CN" altLang="en-US" b="0" i="0" dirty="0">
                <a:effectLst/>
                <a:latin typeface="-apple-system"/>
              </a:rPr>
              <a:t>模型将目标域当作真实域来处理。</a:t>
            </a:r>
            <a:endParaRPr lang="en-US" altLang="zh-CN" b="0" i="0" dirty="0">
              <a:effectLst/>
              <a:latin typeface="-apple-system"/>
            </a:endParaRPr>
          </a:p>
          <a:p>
            <a:pPr marL="285750" indent="-285750">
              <a:lnSpc>
                <a:spcPct val="150000"/>
              </a:lnSpc>
              <a:buFont typeface="Arial" panose="020B0604020202020204" pitchFamily="34" charset="0"/>
              <a:buChar char="•"/>
            </a:pPr>
            <a:r>
              <a:rPr lang="zh-CN" altLang="en-US" b="0" i="0" dirty="0">
                <a:effectLst/>
                <a:latin typeface="-apple-system"/>
              </a:rPr>
              <a:t>金字塔一致性训练则通过在域内和跨域强制执行金字塔一致性来学习具有更好泛化能力的表示。</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00675" y="100513"/>
            <a:ext cx="4064000" cy="646331"/>
          </a:xfrm>
          <a:prstGeom prst="rect">
            <a:avLst/>
          </a:prstGeom>
          <a:noFill/>
        </p:spPr>
        <p:txBody>
          <a:bodyPr wrap="square" rtlCol="0">
            <a:spAutoFit/>
          </a:bodyPr>
          <a:lstStyle/>
          <a:p>
            <a:r>
              <a:rPr lang="zh-CN" altLang="en-US" sz="3600" dirty="0"/>
              <a:t>研究现状</a:t>
            </a:r>
            <a:endParaRPr lang="zh-CN" altLang="en-US" sz="3600" dirty="0"/>
          </a:p>
        </p:txBody>
      </p:sp>
      <p:pic>
        <p:nvPicPr>
          <p:cNvPr id="5" name="图片 4"/>
          <p:cNvPicPr>
            <a:picLocks noChangeAspect="1"/>
          </p:cNvPicPr>
          <p:nvPr/>
        </p:nvPicPr>
        <p:blipFill>
          <a:blip r:embed="rId3"/>
          <a:stretch>
            <a:fillRect/>
          </a:stretch>
        </p:blipFill>
        <p:spPr>
          <a:xfrm>
            <a:off x="5140361" y="3243892"/>
            <a:ext cx="6130076" cy="3055969"/>
          </a:xfrm>
          <a:prstGeom prst="rect">
            <a:avLst/>
          </a:prstGeom>
        </p:spPr>
      </p:pic>
      <p:sp>
        <p:nvSpPr>
          <p:cNvPr id="10" name="文本框 9"/>
          <p:cNvSpPr txBox="1"/>
          <p:nvPr/>
        </p:nvSpPr>
        <p:spPr>
          <a:xfrm>
            <a:off x="4589754" y="6389830"/>
            <a:ext cx="9254021" cy="278274"/>
          </a:xfrm>
          <a:prstGeom prst="rect">
            <a:avLst/>
          </a:prstGeom>
          <a:noFill/>
        </p:spPr>
        <p:txBody>
          <a:bodyPr wrap="square">
            <a:spAutoFit/>
          </a:bodyPr>
          <a:lstStyle/>
          <a:p>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H. Li, S. J. Pan, S. Wang, and A.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Kot</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Domain generalization with adversarial feature learning. 2018</a:t>
            </a:r>
            <a:endParaRPr lang="zh-CN" altLang="en-US" sz="12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p:cNvSpPr txBox="1"/>
          <p:nvPr/>
        </p:nvSpPr>
        <p:spPr>
          <a:xfrm>
            <a:off x="733004" y="1177389"/>
            <a:ext cx="6920142" cy="2126864"/>
          </a:xfrm>
          <a:prstGeom prst="rect">
            <a:avLst/>
          </a:prstGeom>
          <a:noFill/>
        </p:spPr>
        <p:txBody>
          <a:bodyPr wrap="square">
            <a:spAutoFit/>
          </a:bodyPr>
          <a:lstStyle/>
          <a:p>
            <a:pPr algn="l">
              <a:lnSpc>
                <a:spcPct val="150000"/>
              </a:lnSpc>
            </a:pPr>
            <a:r>
              <a:rPr lang="en-US" altLang="zh-CN" b="0" i="0" dirty="0">
                <a:effectLst/>
                <a:latin typeface="-apple-system"/>
              </a:rPr>
              <a:t>Li</a:t>
            </a:r>
            <a:r>
              <a:rPr lang="zh-CN" altLang="en-US" b="0" i="0" dirty="0">
                <a:effectLst/>
                <a:latin typeface="-apple-system"/>
              </a:rPr>
              <a:t>等人提出在对抗自编码器的基础上增加了最大平均差异</a:t>
            </a:r>
            <a:r>
              <a:rPr lang="en-US" altLang="zh-CN" b="0" i="0" dirty="0">
                <a:effectLst/>
                <a:latin typeface="-apple-system"/>
              </a:rPr>
              <a:t>(Maximum Mean Discrepancy, MMD)</a:t>
            </a:r>
            <a:r>
              <a:rPr lang="zh-CN" altLang="en-US" b="0" i="0" dirty="0">
                <a:effectLst/>
                <a:latin typeface="-apple-system"/>
              </a:rPr>
              <a:t>正则化项</a:t>
            </a:r>
            <a:r>
              <a:rPr lang="en-US" altLang="zh-CN" b="0" i="0" dirty="0">
                <a:effectLst/>
                <a:latin typeface="-apple-system"/>
              </a:rPr>
              <a:t>,</a:t>
            </a:r>
            <a:r>
              <a:rPr lang="zh-CN" altLang="en-US" b="0" i="0" dirty="0">
                <a:effectLst/>
                <a:latin typeface="-apple-system"/>
              </a:rPr>
              <a:t>以最小化不同</a:t>
            </a:r>
            <a:r>
              <a:rPr lang="en-US" altLang="zh-CN" b="0" i="0" dirty="0">
                <a:effectLst/>
                <a:latin typeface="-apple-system"/>
              </a:rPr>
              <a:t>domain</a:t>
            </a:r>
            <a:r>
              <a:rPr lang="zh-CN" altLang="en-US" b="0" i="0" dirty="0">
                <a:effectLst/>
                <a:latin typeface="-apple-system"/>
              </a:rPr>
              <a:t>之间的差异。同时</a:t>
            </a:r>
            <a:r>
              <a:rPr lang="en-US" altLang="zh-CN" b="0" i="0" dirty="0">
                <a:effectLst/>
                <a:latin typeface="-apple-system"/>
              </a:rPr>
              <a:t>,</a:t>
            </a:r>
            <a:r>
              <a:rPr lang="zh-CN" altLang="en-US" b="0" i="0" dirty="0">
                <a:effectLst/>
                <a:latin typeface="-apple-system"/>
              </a:rPr>
              <a:t>作者还通过对抗训练</a:t>
            </a:r>
            <a:r>
              <a:rPr lang="en-US" altLang="zh-CN" b="0" i="0" dirty="0">
                <a:effectLst/>
                <a:latin typeface="-apple-system"/>
              </a:rPr>
              <a:t>,</a:t>
            </a:r>
            <a:r>
              <a:rPr lang="zh-CN" altLang="en-US" b="0" i="0" dirty="0">
                <a:effectLst/>
                <a:latin typeface="-apple-system"/>
              </a:rPr>
              <a:t>使学习到的特征符合预先设定的先验分布</a:t>
            </a:r>
            <a:r>
              <a:rPr lang="en-US" altLang="zh-CN" b="0" i="0" dirty="0">
                <a:effectLst/>
                <a:latin typeface="-apple-system"/>
              </a:rPr>
              <a:t>,</a:t>
            </a:r>
            <a:r>
              <a:rPr lang="zh-CN" altLang="en-US" b="0" i="0" dirty="0">
                <a:effectLst/>
                <a:latin typeface="-apple-system"/>
              </a:rPr>
              <a:t>从而降低特征过于依赖源域的风险</a:t>
            </a:r>
            <a:r>
              <a:rPr lang="en-US" altLang="zh-CN" b="0" i="0" dirty="0">
                <a:effectLst/>
                <a:latin typeface="-apple-system"/>
              </a:rPr>
              <a:t>,</a:t>
            </a:r>
            <a:r>
              <a:rPr lang="zh-CN" altLang="en-US" b="0" i="0" dirty="0">
                <a:effectLst/>
                <a:latin typeface="-apple-system"/>
              </a:rPr>
              <a:t>提高特征对未见目标域的泛化能力</a:t>
            </a:r>
            <a:r>
              <a:rPr lang="zh-CN" altLang="en-US" dirty="0">
                <a:latin typeface="-apple-system"/>
              </a:rPr>
              <a:t>。</a:t>
            </a:r>
            <a:endParaRPr lang="zh-CN" altLang="en-US" b="0" i="0" dirty="0">
              <a:effectLst/>
              <a:latin typeface="-apple-syste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5613876" y="995789"/>
            <a:ext cx="5848667" cy="4824028"/>
          </a:xfrm>
          <a:prstGeom prst="rect">
            <a:avLst/>
          </a:prstGeom>
        </p:spPr>
      </p:pic>
      <p:sp>
        <p:nvSpPr>
          <p:cNvPr id="8" name="文本框 7"/>
          <p:cNvSpPr txBox="1"/>
          <p:nvPr/>
        </p:nvSpPr>
        <p:spPr>
          <a:xfrm>
            <a:off x="274320" y="1561330"/>
            <a:ext cx="4815840" cy="369332"/>
          </a:xfrm>
          <a:prstGeom prst="rect">
            <a:avLst/>
          </a:prstGeom>
          <a:noFill/>
        </p:spPr>
        <p:txBody>
          <a:bodyPr wrap="square">
            <a:spAutoFit/>
          </a:bodyPr>
          <a:lstStyle/>
          <a:p>
            <a:endParaRPr lang="zh-CN" altLang="en-US" dirty="0"/>
          </a:p>
        </p:txBody>
      </p:sp>
      <p:sp>
        <p:nvSpPr>
          <p:cNvPr id="10" name="文本框 9"/>
          <p:cNvSpPr txBox="1"/>
          <p:nvPr/>
        </p:nvSpPr>
        <p:spPr>
          <a:xfrm>
            <a:off x="425450" y="2144621"/>
            <a:ext cx="4664710" cy="1754326"/>
          </a:xfrm>
          <a:prstGeom prst="rect">
            <a:avLst/>
          </a:prstGeom>
          <a:noFill/>
        </p:spPr>
        <p:txBody>
          <a:bodyPr wrap="square">
            <a:spAutoFit/>
          </a:bodyPr>
          <a:lstStyle/>
          <a:p>
            <a:r>
              <a:rPr lang="en-US" altLang="zh-CN" dirty="0">
                <a:latin typeface="宋体" pitchFamily="2" charset="-122"/>
                <a:ea typeface="宋体" pitchFamily="2" charset="-122"/>
              </a:rPr>
              <a:t>Rahman</a:t>
            </a:r>
            <a:r>
              <a:rPr lang="zh-CN" altLang="en-US" dirty="0">
                <a:latin typeface="宋体" pitchFamily="2" charset="-122"/>
                <a:ea typeface="宋体" pitchFamily="2" charset="-122"/>
              </a:rPr>
              <a:t>等人在</a:t>
            </a:r>
            <a:r>
              <a:rPr lang="en-US" altLang="zh-CN" dirty="0">
                <a:latin typeface="宋体" pitchFamily="2" charset="-122"/>
                <a:ea typeface="宋体" pitchFamily="2" charset="-122"/>
              </a:rPr>
              <a:t>2019</a:t>
            </a:r>
            <a:r>
              <a:rPr lang="zh-CN" altLang="en-US" dirty="0">
                <a:latin typeface="宋体" pitchFamily="2" charset="-122"/>
                <a:ea typeface="宋体" pitchFamily="2" charset="-122"/>
              </a:rPr>
              <a:t>年</a:t>
            </a:r>
            <a:r>
              <a:rPr lang="zh-CN" altLang="en-US" b="0" i="0" dirty="0">
                <a:solidFill>
                  <a:srgbClr val="000000"/>
                </a:solidFill>
                <a:effectLst/>
                <a:latin typeface="宋体" pitchFamily="2" charset="-122"/>
                <a:ea typeface="宋体" pitchFamily="2" charset="-122"/>
              </a:rPr>
              <a:t>提出了一种利用生成对抗性网络（</a:t>
            </a:r>
            <a:r>
              <a:rPr lang="en-US" altLang="zh-CN" b="0" i="0" dirty="0">
                <a:solidFill>
                  <a:srgbClr val="000000"/>
                </a:solidFill>
                <a:effectLst/>
                <a:latin typeface="宋体" pitchFamily="2" charset="-122"/>
                <a:ea typeface="宋体" pitchFamily="2" charset="-122"/>
              </a:rPr>
              <a:t>GAN</a:t>
            </a:r>
            <a:r>
              <a:rPr lang="zh-CN" altLang="en-US" b="0" i="0" dirty="0">
                <a:solidFill>
                  <a:srgbClr val="000000"/>
                </a:solidFill>
                <a:effectLst/>
                <a:latin typeface="宋体" pitchFamily="2" charset="-122"/>
                <a:ea typeface="宋体" pitchFamily="2" charset="-122"/>
              </a:rPr>
              <a:t>）生成合成数据的新的深域泛化架构。使用现有的域差异度量（例如最大平均差异或</a:t>
            </a:r>
            <a:r>
              <a:rPr lang="zh-CN" altLang="en-US" dirty="0">
                <a:solidFill>
                  <a:srgbClr val="000000"/>
                </a:solidFill>
                <a:latin typeface="宋体" pitchFamily="2" charset="-122"/>
                <a:ea typeface="宋体" pitchFamily="2" charset="-122"/>
              </a:rPr>
              <a:t>（</a:t>
            </a:r>
            <a:r>
              <a:rPr lang="en-US" altLang="zh-CN" dirty="0">
                <a:solidFill>
                  <a:srgbClr val="000000"/>
                </a:solidFill>
                <a:latin typeface="宋体" pitchFamily="2" charset="-122"/>
                <a:ea typeface="宋体" pitchFamily="2" charset="-122"/>
              </a:rPr>
              <a:t>MMD</a:t>
            </a:r>
            <a:r>
              <a:rPr lang="zh-CN" altLang="en-US" dirty="0">
                <a:solidFill>
                  <a:srgbClr val="000000"/>
                </a:solidFill>
                <a:latin typeface="宋体" pitchFamily="2" charset="-122"/>
                <a:ea typeface="宋体" pitchFamily="2" charset="-122"/>
              </a:rPr>
              <a:t>）</a:t>
            </a:r>
            <a:r>
              <a:rPr lang="zh-CN" altLang="en-US" b="0" i="0" dirty="0">
                <a:solidFill>
                  <a:srgbClr val="000000"/>
                </a:solidFill>
                <a:effectLst/>
                <a:latin typeface="宋体" pitchFamily="2" charset="-122"/>
                <a:ea typeface="宋体" pitchFamily="2" charset="-122"/>
              </a:rPr>
              <a:t>）来最小化真实图像和</a:t>
            </a:r>
            <a:r>
              <a:rPr lang="zh-CN" altLang="en-US" dirty="0">
                <a:solidFill>
                  <a:srgbClr val="000000"/>
                </a:solidFill>
                <a:latin typeface="宋体" pitchFamily="2" charset="-122"/>
                <a:ea typeface="宋体" pitchFamily="2" charset="-122"/>
              </a:rPr>
              <a:t>生成</a:t>
            </a:r>
            <a:r>
              <a:rPr lang="zh-CN" altLang="en-US" b="0" i="0" dirty="0">
                <a:solidFill>
                  <a:srgbClr val="000000"/>
                </a:solidFill>
                <a:effectLst/>
                <a:latin typeface="宋体" pitchFamily="2" charset="-122"/>
                <a:ea typeface="宋体" pitchFamily="2" charset="-122"/>
              </a:rPr>
              <a:t>图像之间的分布差异，以帮助学习域间的通用表示。</a:t>
            </a:r>
            <a:endParaRPr lang="zh-CN" altLang="en-US" dirty="0">
              <a:latin typeface="宋体" pitchFamily="2" charset="-122"/>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1470660" y="2121515"/>
            <a:ext cx="6096000" cy="923330"/>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域不变分量分析（</a:t>
            </a:r>
            <a:r>
              <a:rPr lang="en-US" altLang="zh-CN" b="0" i="0" dirty="0">
                <a:solidFill>
                  <a:srgbClr val="000000"/>
                </a:solidFill>
                <a:effectLst/>
                <a:latin typeface="微软雅黑" panose="020B0503020204020204" pitchFamily="34" charset="-122"/>
                <a:ea typeface="微软雅黑" panose="020B0503020204020204" pitchFamily="34" charset="-122"/>
              </a:rPr>
              <a:t>DICA</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[27]</a:t>
            </a:r>
            <a:r>
              <a:rPr lang="zh-CN" altLang="en-US" b="0" i="0" dirty="0">
                <a:solidFill>
                  <a:srgbClr val="000000"/>
                </a:solidFill>
                <a:effectLst/>
                <a:latin typeface="微软雅黑" panose="020B0503020204020204" pitchFamily="34" charset="-122"/>
                <a:ea typeface="微软雅黑" panose="020B0503020204020204" pitchFamily="34" charset="-122"/>
              </a:rPr>
              <a:t>是</a:t>
            </a:r>
            <a:r>
              <a:rPr lang="en-US" altLang="zh-CN" b="0" i="0" dirty="0">
                <a:solidFill>
                  <a:srgbClr val="000000"/>
                </a:solidFill>
                <a:effectLst/>
                <a:latin typeface="微软雅黑" panose="020B0503020204020204" pitchFamily="34" charset="-122"/>
                <a:ea typeface="微软雅黑" panose="020B0503020204020204" pitchFamily="34" charset="-122"/>
              </a:rPr>
              <a:t>DG</a:t>
            </a:r>
            <a:r>
              <a:rPr lang="zh-CN" altLang="en-US" b="0" i="0" dirty="0">
                <a:solidFill>
                  <a:srgbClr val="000000"/>
                </a:solidFill>
                <a:effectLst/>
                <a:latin typeface="微软雅黑" panose="020B0503020204020204" pitchFamily="34" charset="-122"/>
                <a:ea typeface="微软雅黑" panose="020B0503020204020204" pitchFamily="34" charset="-122"/>
              </a:rPr>
              <a:t>中使用核的经典方法之一。</a:t>
            </a:r>
            <a:r>
              <a:rPr lang="en-US" altLang="zh-CN" b="0" i="0" dirty="0">
                <a:solidFill>
                  <a:srgbClr val="000000"/>
                </a:solidFill>
                <a:effectLst/>
                <a:latin typeface="微软雅黑" panose="020B0503020204020204" pitchFamily="34" charset="-122"/>
                <a:ea typeface="微软雅黑" panose="020B0503020204020204" pitchFamily="34" charset="-122"/>
              </a:rPr>
              <a:t>DICA</a:t>
            </a:r>
            <a:r>
              <a:rPr lang="zh-CN" altLang="en-US" b="0" i="0" dirty="0">
                <a:solidFill>
                  <a:srgbClr val="000000"/>
                </a:solidFill>
                <a:effectLst/>
                <a:latin typeface="微软雅黑" panose="020B0503020204020204" pitchFamily="34" charset="-122"/>
                <a:ea typeface="微软雅黑" panose="020B0503020204020204" pitchFamily="34" charset="-122"/>
              </a:rPr>
              <a:t>的目标是找到一个特征转换内核</a:t>
            </a:r>
            <a:r>
              <a:rPr lang="en-US" altLang="zh-CN" b="0" i="0" dirty="0">
                <a:solidFill>
                  <a:srgbClr val="000000"/>
                </a:solidFill>
                <a:effectLst/>
                <a:latin typeface="微软雅黑" panose="020B0503020204020204" pitchFamily="34" charset="-122"/>
                <a:ea typeface="微软雅黑" panose="020B0503020204020204" pitchFamily="34" charset="-122"/>
              </a:rPr>
              <a:t>k</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），使特征空间中所有数据之间的分布差异最小化。</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722945" y="2676343"/>
            <a:ext cx="4190305" cy="1015663"/>
          </a:xfrm>
          <a:prstGeom prst="rect">
            <a:avLst/>
          </a:prstGeom>
          <a:noFill/>
        </p:spPr>
        <p:txBody>
          <a:bodyPr wrap="square" rtlCol="0">
            <a:spAutoFit/>
          </a:bodyPr>
          <a:lstStyle/>
          <a:p>
            <a:r>
              <a:rPr lang="zh-CN" altLang="en-US" sz="6000" dirty="0"/>
              <a:t>三</a:t>
            </a:r>
            <a:r>
              <a:rPr lang="en-US" altLang="zh-CN" sz="6000" dirty="0"/>
              <a:t>.</a:t>
            </a:r>
            <a:r>
              <a:rPr lang="zh-CN" altLang="en-US" sz="6000" dirty="0"/>
              <a:t>研究内容</a:t>
            </a:r>
            <a:endParaRPr lang="zh-CN" altLang="en-US" sz="6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187449" y="1681843"/>
            <a:ext cx="6895193" cy="2308324"/>
          </a:xfrm>
          <a:prstGeom prst="rect">
            <a:avLst/>
          </a:prstGeom>
          <a:noFill/>
        </p:spPr>
        <p:txBody>
          <a:bodyPr wrap="square" rtlCol="0">
            <a:spAutoFit/>
          </a:bodyPr>
          <a:lstStyle/>
          <a:p>
            <a:r>
              <a:rPr lang="en-US" altLang="zh-CN" sz="2400" dirty="0"/>
              <a:t>1.</a:t>
            </a:r>
            <a:r>
              <a:rPr lang="zh-CN" altLang="en-US" sz="2400" dirty="0"/>
              <a:t>基于改变图像分布的</a:t>
            </a:r>
            <a:r>
              <a:rPr lang="en-US" altLang="zh-CN" sz="2400" dirty="0"/>
              <a:t>CT-MR</a:t>
            </a:r>
            <a:r>
              <a:rPr lang="zh-CN" altLang="en-US" sz="2400" dirty="0"/>
              <a:t>域泛化方法</a:t>
            </a:r>
            <a:endParaRPr lang="en-US" altLang="zh-CN" sz="2400" dirty="0"/>
          </a:p>
          <a:p>
            <a:r>
              <a:rPr lang="zh-CN" altLang="en-US" sz="2400" dirty="0"/>
              <a:t>数据增强作为数据操控方法的一种，能够以低成本简单地提升模型的泛化能力</a:t>
            </a:r>
            <a:endParaRPr lang="en-US" altLang="zh-CN" sz="2400" dirty="0"/>
          </a:p>
          <a:p>
            <a:r>
              <a:rPr lang="en-US" altLang="zh-CN" sz="2400" dirty="0"/>
              <a:t>2.</a:t>
            </a:r>
            <a:r>
              <a:rPr lang="zh-CN" altLang="en-US" sz="2400" dirty="0"/>
              <a:t>基于特征解耦的域不变表征域泛化方法</a:t>
            </a:r>
            <a:endParaRPr lang="en-US" altLang="zh-CN" sz="2400" dirty="0"/>
          </a:p>
          <a:p>
            <a:r>
              <a:rPr lang="zh-CN" altLang="en-US" sz="2400" dirty="0"/>
              <a:t>域不变表征作为不同域间的共有特征，能够为模型带来优秀的泛化能力。</a:t>
            </a:r>
            <a:endParaRPr lang="zh-CN"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722945" y="2676343"/>
            <a:ext cx="4190305" cy="1015663"/>
          </a:xfrm>
          <a:prstGeom prst="rect">
            <a:avLst/>
          </a:prstGeom>
          <a:noFill/>
        </p:spPr>
        <p:txBody>
          <a:bodyPr wrap="square" rtlCol="0">
            <a:spAutoFit/>
          </a:bodyPr>
          <a:lstStyle/>
          <a:p>
            <a:r>
              <a:rPr lang="zh-CN" altLang="en-US" sz="6000" dirty="0"/>
              <a:t>四</a:t>
            </a:r>
            <a:r>
              <a:rPr lang="en-US" altLang="zh-CN" sz="6000" dirty="0"/>
              <a:t>.</a:t>
            </a:r>
            <a:r>
              <a:rPr lang="zh-CN" altLang="en-US" sz="6000" dirty="0"/>
              <a:t>研究方案</a:t>
            </a:r>
            <a:endParaRPr lang="zh-CN" altLang="en-US" sz="6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111828" y="1127464"/>
            <a:ext cx="1507085" cy="646331"/>
          </a:xfrm>
          <a:prstGeom prst="rect">
            <a:avLst/>
          </a:prstGeom>
          <a:noFill/>
        </p:spPr>
        <p:txBody>
          <a:bodyPr wrap="square" rtlCol="0">
            <a:spAutoFit/>
          </a:bodyPr>
          <a:lstStyle/>
          <a:p>
            <a:r>
              <a:rPr lang="en-US" altLang="zh-CN" dirty="0"/>
              <a:t>Step 1</a:t>
            </a:r>
            <a:endParaRPr lang="en-US"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215391" y="3044279"/>
            <a:ext cx="1313180" cy="769441"/>
          </a:xfrm>
          <a:prstGeom prst="rect">
            <a:avLst/>
          </a:prstGeom>
          <a:noFill/>
        </p:spPr>
        <p:txBody>
          <a:bodyPr wrap="none" rtlCol="0">
            <a:spAutoFit/>
          </a:bodyPr>
          <a:lstStyle/>
          <a:p>
            <a:r>
              <a:rPr lang="zh-CN" altLang="en-US" sz="4400" dirty="0"/>
              <a:t>目录</a:t>
            </a:r>
            <a:endParaRPr lang="zh-CN" altLang="en-US" sz="4400" dirty="0"/>
          </a:p>
        </p:txBody>
      </p:sp>
      <p:sp>
        <p:nvSpPr>
          <p:cNvPr id="4" name="文本框 3"/>
          <p:cNvSpPr txBox="1"/>
          <p:nvPr/>
        </p:nvSpPr>
        <p:spPr>
          <a:xfrm>
            <a:off x="6096000" y="857271"/>
            <a:ext cx="1967205" cy="5143459"/>
          </a:xfrm>
          <a:prstGeom prst="rect">
            <a:avLst/>
          </a:prstGeom>
          <a:noFill/>
        </p:spPr>
        <p:txBody>
          <a:bodyPr wrap="none" rtlCol="0">
            <a:spAutoFit/>
          </a:bodyPr>
          <a:lstStyle/>
          <a:p>
            <a:pPr marL="342900" indent="-342900">
              <a:lnSpc>
                <a:spcPct val="200000"/>
              </a:lnSpc>
              <a:buFont typeface="+mj-lt"/>
              <a:buAutoNum type="arabicPeriod"/>
            </a:pPr>
            <a:r>
              <a:rPr lang="zh-CN" altLang="en-US" sz="2800" dirty="0"/>
              <a:t>研究意义</a:t>
            </a:r>
            <a:endParaRPr lang="zh-CN" altLang="en-US" sz="2800" dirty="0"/>
          </a:p>
          <a:p>
            <a:pPr marL="342900" indent="-342900">
              <a:lnSpc>
                <a:spcPct val="200000"/>
              </a:lnSpc>
              <a:buFont typeface="+mj-lt"/>
              <a:buAutoNum type="arabicPeriod"/>
            </a:pPr>
            <a:r>
              <a:rPr lang="zh-CN" altLang="en-US" sz="2800" dirty="0"/>
              <a:t>研究现状</a:t>
            </a:r>
            <a:endParaRPr lang="zh-CN" altLang="en-US" sz="2800" dirty="0"/>
          </a:p>
          <a:p>
            <a:pPr marL="342900" indent="-342900">
              <a:lnSpc>
                <a:spcPct val="200000"/>
              </a:lnSpc>
              <a:buFont typeface="+mj-lt"/>
              <a:buAutoNum type="arabicPeriod"/>
            </a:pPr>
            <a:r>
              <a:rPr lang="zh-CN" altLang="en-US" sz="2800" dirty="0"/>
              <a:t>研究内容</a:t>
            </a:r>
            <a:endParaRPr lang="en-US" altLang="zh-CN" sz="2800" dirty="0"/>
          </a:p>
          <a:p>
            <a:pPr marL="342900" indent="-342900">
              <a:lnSpc>
                <a:spcPct val="200000"/>
              </a:lnSpc>
              <a:buFont typeface="+mj-lt"/>
              <a:buAutoNum type="arabicPeriod"/>
            </a:pPr>
            <a:r>
              <a:rPr lang="zh-CN" altLang="en-US" sz="2800" dirty="0"/>
              <a:t>研究方案</a:t>
            </a:r>
            <a:endParaRPr lang="zh-CN" altLang="en-US" sz="2800" dirty="0"/>
          </a:p>
          <a:p>
            <a:pPr marL="342900" indent="-342900">
              <a:lnSpc>
                <a:spcPct val="200000"/>
              </a:lnSpc>
              <a:buFont typeface="+mj-lt"/>
              <a:buAutoNum type="arabicPeriod"/>
            </a:pPr>
            <a:r>
              <a:rPr lang="zh-CN" altLang="en-US" sz="2800" dirty="0"/>
              <a:t>前期工作</a:t>
            </a:r>
            <a:endParaRPr lang="zh-CN" altLang="en-US" sz="2800" dirty="0"/>
          </a:p>
          <a:p>
            <a:pPr marL="342900" indent="-342900">
              <a:lnSpc>
                <a:spcPct val="200000"/>
              </a:lnSpc>
              <a:buFont typeface="+mj-lt"/>
              <a:buAutoNum type="arabicPeriod"/>
            </a:pPr>
            <a:r>
              <a:rPr lang="zh-CN" altLang="en-US" sz="2800" dirty="0"/>
              <a:t>进度安排</a:t>
            </a:r>
            <a:endParaRPr lang="zh-CN" altLang="en-US" sz="2800" dirty="0"/>
          </a:p>
        </p:txBody>
      </p:sp>
      <p:cxnSp>
        <p:nvCxnSpPr>
          <p:cNvPr id="5" name="直接连接符 4"/>
          <p:cNvCxnSpPr/>
          <p:nvPr/>
        </p:nvCxnSpPr>
        <p:spPr>
          <a:xfrm>
            <a:off x="5426439" y="1738859"/>
            <a:ext cx="0" cy="390493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6" name="图片 5"/>
          <p:cNvPicPr>
            <a:picLocks noChangeAspect="1"/>
          </p:cNvPicPr>
          <p:nvPr/>
        </p:nvPicPr>
        <p:blipFill>
          <a:blip r:embed="rId3"/>
          <a:stretch>
            <a:fillRect/>
          </a:stretch>
        </p:blipFill>
        <p:spPr>
          <a:xfrm>
            <a:off x="859100" y="1777365"/>
            <a:ext cx="9639300" cy="46386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1187450" y="973225"/>
            <a:ext cx="8592306" cy="558294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722945" y="2676343"/>
            <a:ext cx="4190305" cy="1015663"/>
          </a:xfrm>
          <a:prstGeom prst="rect">
            <a:avLst/>
          </a:prstGeom>
          <a:noFill/>
        </p:spPr>
        <p:txBody>
          <a:bodyPr wrap="square" rtlCol="0">
            <a:spAutoFit/>
          </a:bodyPr>
          <a:lstStyle/>
          <a:p>
            <a:r>
              <a:rPr lang="zh-CN" altLang="en-US" sz="6000" dirty="0"/>
              <a:t>五</a:t>
            </a:r>
            <a:r>
              <a:rPr lang="en-US" altLang="zh-CN" sz="6000" dirty="0"/>
              <a:t>.</a:t>
            </a:r>
            <a:r>
              <a:rPr lang="zh-CN" altLang="en-US" sz="6000" dirty="0"/>
              <a:t>前期工作</a:t>
            </a:r>
            <a:endParaRPr lang="zh-CN" altLang="en-US" sz="6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730826" y="1114558"/>
            <a:ext cx="9964883" cy="4960461"/>
          </a:xfrm>
          <a:prstGeom prst="rect">
            <a:avLst/>
          </a:prstGeom>
          <a:noFill/>
        </p:spPr>
        <p:txBody>
          <a:bodyPr wrap="square" rtlCol="0">
            <a:spAutoFit/>
          </a:bodyPr>
          <a:lstStyle/>
          <a:p>
            <a:r>
              <a:rPr lang="zh-CN" altLang="en-US" sz="3200" b="1" dirty="0"/>
              <a:t>数据集准备与数据处理：</a:t>
            </a:r>
            <a:endParaRPr lang="en-US" altLang="zh-CN" sz="3200" b="1" dirty="0"/>
          </a:p>
          <a:p>
            <a:pPr>
              <a:lnSpc>
                <a:spcPct val="150000"/>
              </a:lnSpc>
            </a:pPr>
            <a:r>
              <a:rPr lang="en-US" altLang="zh-CN" sz="2400" dirty="0"/>
              <a:t>1.</a:t>
            </a:r>
            <a:r>
              <a:rPr lang="zh-CN" altLang="en-US" sz="2400" dirty="0"/>
              <a:t>训练集：</a:t>
            </a:r>
            <a:endParaRPr lang="en-US" altLang="zh-CN" sz="2400" dirty="0"/>
          </a:p>
          <a:p>
            <a:pPr>
              <a:lnSpc>
                <a:spcPct val="150000"/>
              </a:lnSpc>
            </a:pPr>
            <a:r>
              <a:rPr lang="zh-CN" altLang="en-US" sz="2400" dirty="0"/>
              <a:t>使用</a:t>
            </a:r>
            <a:r>
              <a:rPr lang="en-US" altLang="zh-CN" sz="2400" dirty="0"/>
              <a:t>total </a:t>
            </a:r>
            <a:r>
              <a:rPr lang="en-US" altLang="zh-CN" sz="2400" dirty="0" err="1"/>
              <a:t>sementator</a:t>
            </a:r>
            <a:r>
              <a:rPr lang="zh-CN" altLang="en-US" sz="2400" dirty="0"/>
              <a:t>数据集（</a:t>
            </a:r>
            <a:r>
              <a:rPr lang="en-US" altLang="zh-CN" sz="2400" dirty="0"/>
              <a:t>CT</a:t>
            </a:r>
            <a:r>
              <a:rPr lang="zh-CN" altLang="en-US" sz="2400" dirty="0"/>
              <a:t>）作为训练集，筛选掉非正方形的切片后，共</a:t>
            </a:r>
            <a:r>
              <a:rPr lang="en-US" altLang="zh-CN" sz="2400" dirty="0"/>
              <a:t>241442</a:t>
            </a:r>
            <a:r>
              <a:rPr lang="zh-CN" altLang="en-US" sz="2400" dirty="0"/>
              <a:t>张切片。按病例划分训练集与验证集，其中</a:t>
            </a:r>
            <a:r>
              <a:rPr lang="en-US" altLang="zh-CN" sz="2400" dirty="0"/>
              <a:t>201782</a:t>
            </a:r>
            <a:r>
              <a:rPr lang="zh-CN" altLang="en-US" sz="2400" dirty="0"/>
              <a:t>张切片作为训练集，</a:t>
            </a:r>
            <a:r>
              <a:rPr lang="en-US" altLang="zh-CN" sz="2400" dirty="0"/>
              <a:t>39360</a:t>
            </a:r>
            <a:r>
              <a:rPr lang="zh-CN" altLang="en-US" sz="2400" dirty="0"/>
              <a:t>张切片作为验证集。</a:t>
            </a:r>
            <a:endParaRPr lang="en-US" altLang="zh-CN" sz="2400" dirty="0"/>
          </a:p>
          <a:p>
            <a:pPr>
              <a:lnSpc>
                <a:spcPct val="150000"/>
              </a:lnSpc>
            </a:pPr>
            <a:r>
              <a:rPr lang="en-US" altLang="zh-CN" sz="2400" dirty="0"/>
              <a:t>2.</a:t>
            </a:r>
            <a:r>
              <a:rPr lang="zh-CN" altLang="en-US" sz="2400" dirty="0"/>
              <a:t>测试集：</a:t>
            </a:r>
            <a:endParaRPr lang="en-US" altLang="zh-CN" sz="2400" dirty="0"/>
          </a:p>
          <a:p>
            <a:pPr>
              <a:lnSpc>
                <a:spcPct val="150000"/>
              </a:lnSpc>
            </a:pPr>
            <a:r>
              <a:rPr lang="zh-CN" altLang="en-US" sz="2400" dirty="0"/>
              <a:t>使用</a:t>
            </a:r>
            <a:r>
              <a:rPr lang="en-US" altLang="zh-CN" sz="2400" dirty="0"/>
              <a:t>CHAOS</a:t>
            </a:r>
            <a:r>
              <a:rPr lang="zh-CN" altLang="en-US" sz="2400" dirty="0"/>
              <a:t>数据集的</a:t>
            </a:r>
            <a:r>
              <a:rPr lang="en-US" altLang="zh-CN" sz="2400" dirty="0"/>
              <a:t>MR</a:t>
            </a:r>
            <a:r>
              <a:rPr lang="zh-CN" altLang="en-US" sz="2400" dirty="0"/>
              <a:t>模态部分数据作为测试集，该数据集含有肝、肾、脾的分割标准，包括</a:t>
            </a:r>
            <a:r>
              <a:rPr lang="en-US" altLang="zh-CN" sz="2400" dirty="0"/>
              <a:t>T1_in, T1_out</a:t>
            </a:r>
            <a:r>
              <a:rPr lang="zh-CN" altLang="en-US" sz="2400" dirty="0"/>
              <a:t>和</a:t>
            </a:r>
            <a:r>
              <a:rPr lang="en-US" altLang="zh-CN" sz="2400" dirty="0"/>
              <a:t>T2</a:t>
            </a:r>
            <a:r>
              <a:rPr lang="zh-CN" altLang="en-US" sz="2400" dirty="0"/>
              <a:t>三个</a:t>
            </a:r>
            <a:r>
              <a:rPr lang="en-US" altLang="zh-CN" sz="2400" dirty="0"/>
              <a:t>MR</a:t>
            </a:r>
            <a:r>
              <a:rPr lang="zh-CN" altLang="en-US" sz="2400" dirty="0"/>
              <a:t>序列。处理后</a:t>
            </a:r>
            <a:r>
              <a:rPr lang="en-US" altLang="zh-CN" sz="2400" dirty="0"/>
              <a:t>T1_in</a:t>
            </a:r>
            <a:r>
              <a:rPr lang="zh-CN" altLang="en-US" sz="2400" dirty="0"/>
              <a:t>序列</a:t>
            </a:r>
            <a:r>
              <a:rPr lang="en-US" altLang="zh-CN" sz="2400" dirty="0"/>
              <a:t>647</a:t>
            </a:r>
            <a:r>
              <a:rPr lang="zh-CN" altLang="en-US" sz="2400" dirty="0"/>
              <a:t>张切片，</a:t>
            </a:r>
            <a:r>
              <a:rPr lang="en-US" altLang="zh-CN" sz="2400" dirty="0"/>
              <a:t>T1_out</a:t>
            </a:r>
            <a:r>
              <a:rPr lang="zh-CN" altLang="en-US" sz="2400" dirty="0"/>
              <a:t>序列</a:t>
            </a:r>
            <a:r>
              <a:rPr lang="en-US" altLang="zh-CN" sz="2400" dirty="0"/>
              <a:t>647</a:t>
            </a:r>
            <a:r>
              <a:rPr lang="zh-CN" altLang="en-US" sz="2400" dirty="0"/>
              <a:t>张切片，</a:t>
            </a:r>
            <a:r>
              <a:rPr lang="en-US" altLang="zh-CN" sz="2400" dirty="0"/>
              <a:t>T2</a:t>
            </a:r>
            <a:r>
              <a:rPr lang="zh-CN" altLang="en-US" sz="2400" dirty="0"/>
              <a:t>序列</a:t>
            </a:r>
            <a:r>
              <a:rPr lang="en-US" altLang="zh-CN" sz="2400" dirty="0"/>
              <a:t>623</a:t>
            </a:r>
            <a:r>
              <a:rPr lang="zh-CN" altLang="en-US" sz="2400" dirty="0"/>
              <a:t>张切片</a:t>
            </a: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3"/>
          <a:stretch>
            <a:fillRect/>
          </a:stretch>
        </p:blipFill>
        <p:spPr>
          <a:xfrm>
            <a:off x="885825" y="1540510"/>
            <a:ext cx="8199755" cy="41624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3"/>
          <a:stretch>
            <a:fillRect/>
          </a:stretch>
        </p:blipFill>
        <p:spPr>
          <a:xfrm>
            <a:off x="615950" y="146050"/>
            <a:ext cx="10960100" cy="6565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722945" y="2676343"/>
            <a:ext cx="4190305" cy="1015663"/>
          </a:xfrm>
          <a:prstGeom prst="rect">
            <a:avLst/>
          </a:prstGeom>
          <a:noFill/>
        </p:spPr>
        <p:txBody>
          <a:bodyPr wrap="square" rtlCol="0">
            <a:spAutoFit/>
          </a:bodyPr>
          <a:lstStyle/>
          <a:p>
            <a:r>
              <a:rPr lang="zh-CN" altLang="en-US" sz="6000" dirty="0"/>
              <a:t>一</a:t>
            </a:r>
            <a:r>
              <a:rPr lang="en-US" altLang="zh-CN" sz="6000" dirty="0"/>
              <a:t>.</a:t>
            </a:r>
            <a:r>
              <a:rPr lang="zh-CN" altLang="en-US" sz="6000" dirty="0"/>
              <a:t>研究意义</a:t>
            </a:r>
            <a:endParaRPr lang="zh-CN" altLang="en-US" sz="6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300675" y="100513"/>
            <a:ext cx="4064000" cy="646331"/>
          </a:xfrm>
          <a:prstGeom prst="rect">
            <a:avLst/>
          </a:prstGeom>
          <a:noFill/>
        </p:spPr>
        <p:txBody>
          <a:bodyPr wrap="square" rtlCol="0">
            <a:spAutoFit/>
          </a:bodyPr>
          <a:lstStyle/>
          <a:p>
            <a:r>
              <a:rPr lang="zh-CN" altLang="en-US" sz="3600" dirty="0"/>
              <a:t>研究意义</a:t>
            </a:r>
            <a:endParaRPr lang="zh-CN" altLang="en-US" sz="3600" dirty="0"/>
          </a:p>
        </p:txBody>
      </p:sp>
      <p:sp>
        <p:nvSpPr>
          <p:cNvPr id="8" name="文本框 7"/>
          <p:cNvSpPr txBox="1"/>
          <p:nvPr/>
        </p:nvSpPr>
        <p:spPr>
          <a:xfrm>
            <a:off x="502024" y="995789"/>
            <a:ext cx="11205882" cy="5996385"/>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dirty="0">
                <a:latin typeface="+mn-ea"/>
              </a:rPr>
              <a:t>医疗影像是目前临床上疾病筛查、诊断、治疗和评估的重要工具。</a:t>
            </a:r>
            <a:endParaRPr lang="en-US" altLang="zh-CN" sz="2800" dirty="0">
              <a:latin typeface="+mn-ea"/>
            </a:endParaRPr>
          </a:p>
          <a:p>
            <a:pPr marL="457200" indent="-457200" algn="l">
              <a:lnSpc>
                <a:spcPct val="150000"/>
              </a:lnSpc>
              <a:buFont typeface="Arial" panose="020B0604020202020204" pitchFamily="34" charset="0"/>
              <a:buChar char="•"/>
            </a:pPr>
            <a:r>
              <a:rPr lang="zh-CN" altLang="en-US" sz="2800" i="0" dirty="0">
                <a:effectLst/>
                <a:latin typeface="-apple-system"/>
              </a:rPr>
              <a:t>在图像分割方面</a:t>
            </a:r>
            <a:r>
              <a:rPr lang="en-US" altLang="zh-CN" sz="2800" i="0" dirty="0">
                <a:effectLst/>
                <a:latin typeface="-apple-system"/>
              </a:rPr>
              <a:t>,</a:t>
            </a:r>
            <a:r>
              <a:rPr lang="zh-CN" altLang="en-US" sz="2800" i="0" dirty="0">
                <a:effectLst/>
                <a:latin typeface="-apple-system"/>
              </a:rPr>
              <a:t>全卷积网络</a:t>
            </a:r>
            <a:r>
              <a:rPr lang="en-US" altLang="zh-CN" sz="2800" i="0" dirty="0">
                <a:effectLst/>
                <a:latin typeface="-apple-system"/>
              </a:rPr>
              <a:t>(FCN)</a:t>
            </a:r>
            <a:r>
              <a:rPr lang="zh-CN" altLang="en-US" sz="2800" i="0" dirty="0">
                <a:effectLst/>
                <a:latin typeface="-apple-system"/>
              </a:rPr>
              <a:t>、</a:t>
            </a:r>
            <a:r>
              <a:rPr lang="en-US" altLang="zh-CN" sz="2800" i="0" dirty="0">
                <a:effectLst/>
                <a:latin typeface="-apple-system"/>
              </a:rPr>
              <a:t>U-Net</a:t>
            </a:r>
            <a:r>
              <a:rPr lang="zh-CN" altLang="en-US" sz="2800" i="0" dirty="0">
                <a:effectLst/>
                <a:latin typeface="-apple-system"/>
              </a:rPr>
              <a:t>等模型极大地提高了分割精度。基于深度学习的分割模型已经在组织和病变分割中取得普遍应用。</a:t>
            </a:r>
            <a:endParaRPr lang="zh-CN" altLang="en-US" sz="2800" i="0" dirty="0">
              <a:effectLst/>
              <a:latin typeface="-apple-system"/>
            </a:endParaRPr>
          </a:p>
          <a:p>
            <a:pPr marL="457200" indent="-457200" algn="l">
              <a:lnSpc>
                <a:spcPct val="150000"/>
              </a:lnSpc>
              <a:buFont typeface="Arial" panose="020B0604020202020204" pitchFamily="34" charset="0"/>
              <a:buChar char="•"/>
            </a:pPr>
            <a:r>
              <a:rPr lang="zh-CN" altLang="en-US" sz="2800" i="0" dirty="0">
                <a:effectLst/>
                <a:latin typeface="-apple-system"/>
              </a:rPr>
              <a:t>在病变检测中</a:t>
            </a:r>
            <a:r>
              <a:rPr lang="en-US" altLang="zh-CN" sz="2800" i="0" dirty="0">
                <a:effectLst/>
                <a:latin typeface="-apple-system"/>
              </a:rPr>
              <a:t>,</a:t>
            </a:r>
            <a:r>
              <a:rPr lang="zh-CN" altLang="en-US" sz="2800" i="0" dirty="0">
                <a:effectLst/>
                <a:latin typeface="-apple-system"/>
              </a:rPr>
              <a:t>区域卷积神经网络</a:t>
            </a:r>
            <a:r>
              <a:rPr lang="en-US" altLang="zh-CN" sz="2800" i="0" dirty="0">
                <a:effectLst/>
                <a:latin typeface="-apple-system"/>
              </a:rPr>
              <a:t>(R-CNN)</a:t>
            </a:r>
            <a:r>
              <a:rPr lang="zh-CN" altLang="en-US" sz="2800" i="0" dirty="0">
                <a:effectLst/>
                <a:latin typeface="-apple-system"/>
              </a:rPr>
              <a:t>系列模型也获得广泛采用。利用特征金字塔网络进行多尺度特征提取</a:t>
            </a:r>
            <a:r>
              <a:rPr lang="en-US" altLang="zh-CN" sz="2800" i="0" dirty="0">
                <a:effectLst/>
                <a:latin typeface="-apple-system"/>
              </a:rPr>
              <a:t>,</a:t>
            </a:r>
            <a:r>
              <a:rPr lang="zh-CN" altLang="en-US" sz="2800" i="0" dirty="0">
                <a:effectLst/>
                <a:latin typeface="-apple-system"/>
              </a:rPr>
              <a:t>结合区域提议网络实现了病变的精确定位。</a:t>
            </a:r>
            <a:endParaRPr lang="zh-CN" altLang="en-US" sz="2800" i="0" dirty="0">
              <a:effectLst/>
              <a:latin typeface="-apple-system"/>
            </a:endParaRPr>
          </a:p>
          <a:p>
            <a:pPr>
              <a:lnSpc>
                <a:spcPct val="150000"/>
              </a:lnSpc>
              <a:spcBef>
                <a:spcPts val="600"/>
              </a:spcBef>
              <a:spcAft>
                <a:spcPts val="600"/>
              </a:spcAft>
            </a:pPr>
            <a:endParaRPr lang="zh-CN" altLang="en-US" sz="2800" dirty="0">
              <a:latin typeface="+mn-ea"/>
            </a:endParaRPr>
          </a:p>
          <a:p>
            <a:pPr>
              <a:lnSpc>
                <a:spcPct val="150000"/>
              </a:lnSpc>
            </a:pPr>
            <a:endParaRPr lang="en-US" altLang="zh-CN" sz="2800" dirty="0">
              <a:latin typeface="PingFang SC" panose="020B0400000000000000"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630857" y="1485900"/>
            <a:ext cx="11225783" cy="3258328"/>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dirty="0"/>
              <a:t>传统的机器学习模型是基于训练和测试数据独立同分布（</a:t>
            </a:r>
            <a:r>
              <a:rPr lang="en-US" altLang="zh-CN" sz="2800" b="0" i="0" dirty="0">
                <a:effectLst/>
                <a:latin typeface="-apple-system"/>
              </a:rPr>
              <a:t>independent and identically distributed</a:t>
            </a:r>
            <a:r>
              <a:rPr lang="zh-CN" altLang="en-US" sz="2800" dirty="0"/>
              <a:t>）的假设进行训练的。</a:t>
            </a:r>
            <a:endParaRPr lang="en-US" altLang="zh-CN" sz="2800" dirty="0"/>
          </a:p>
          <a:p>
            <a:pPr marL="457200" indent="-457200">
              <a:lnSpc>
                <a:spcPct val="150000"/>
              </a:lnSpc>
              <a:buFont typeface="Arial" panose="020B0604020202020204" pitchFamily="34" charset="0"/>
              <a:buChar char="•"/>
            </a:pPr>
            <a:r>
              <a:rPr lang="zh-CN" altLang="en-US" sz="2800" dirty="0"/>
              <a:t>收集所有可能域的数据来训练模型十分昂贵，甚至是不可能的。</a:t>
            </a:r>
            <a:endParaRPr lang="en-US" altLang="zh-CN" sz="2800" dirty="0"/>
          </a:p>
          <a:p>
            <a:pPr marL="457200" indent="-457200">
              <a:lnSpc>
                <a:spcPct val="150000"/>
              </a:lnSpc>
              <a:buFont typeface="Arial" panose="020B0604020202020204" pitchFamily="34" charset="0"/>
              <a:buChar char="•"/>
            </a:pPr>
            <a:r>
              <a:rPr lang="zh-CN" altLang="en-US" sz="2800" dirty="0"/>
              <a:t>因此，提高机器学习模型的泛化能力在工业和学术领域都具有重要意义。</a:t>
            </a:r>
            <a:endParaRPr lang="zh-CN" altLang="en-US" sz="2800" dirty="0"/>
          </a:p>
        </p:txBody>
      </p:sp>
      <p:sp>
        <p:nvSpPr>
          <p:cNvPr id="5" name="文本框 4"/>
          <p:cNvSpPr txBox="1"/>
          <p:nvPr/>
        </p:nvSpPr>
        <p:spPr>
          <a:xfrm>
            <a:off x="300675" y="100513"/>
            <a:ext cx="4064000" cy="646331"/>
          </a:xfrm>
          <a:prstGeom prst="rect">
            <a:avLst/>
          </a:prstGeom>
          <a:noFill/>
        </p:spPr>
        <p:txBody>
          <a:bodyPr wrap="square" rtlCol="0">
            <a:spAutoFit/>
          </a:bodyPr>
          <a:lstStyle/>
          <a:p>
            <a:r>
              <a:rPr lang="zh-CN" altLang="en-US" sz="3600" dirty="0"/>
              <a:t>研究意义</a:t>
            </a:r>
            <a:endParaRPr lang="zh-CN" alt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722945" y="2676343"/>
            <a:ext cx="4190305" cy="1015663"/>
          </a:xfrm>
          <a:prstGeom prst="rect">
            <a:avLst/>
          </a:prstGeom>
          <a:noFill/>
        </p:spPr>
        <p:txBody>
          <a:bodyPr wrap="square" rtlCol="0">
            <a:spAutoFit/>
          </a:bodyPr>
          <a:lstStyle/>
          <a:p>
            <a:r>
              <a:rPr lang="zh-CN" altLang="en-US" sz="6000" dirty="0"/>
              <a:t>二</a:t>
            </a:r>
            <a:r>
              <a:rPr lang="en-US" altLang="zh-CN" sz="6000" dirty="0"/>
              <a:t>.</a:t>
            </a:r>
            <a:r>
              <a:rPr lang="zh-CN" altLang="en-US" sz="6000" dirty="0"/>
              <a:t>研究现状</a:t>
            </a:r>
            <a:endParaRPr lang="zh-CN" altLang="en-US" sz="6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881743" y="1058620"/>
            <a:ext cx="10482943" cy="2611997"/>
          </a:xfrm>
          <a:prstGeom prst="rect">
            <a:avLst/>
          </a:prstGeom>
          <a:noFill/>
        </p:spPr>
        <p:txBody>
          <a:bodyPr wrap="square">
            <a:spAutoFit/>
          </a:bodyPr>
          <a:lstStyle/>
          <a:p>
            <a:pPr>
              <a:lnSpc>
                <a:spcPct val="150000"/>
              </a:lnSpc>
            </a:pPr>
            <a:r>
              <a:rPr lang="zh-CN" altLang="en-US" sz="2800" b="0" i="0" dirty="0">
                <a:effectLst/>
                <a:latin typeface="-apple-system"/>
              </a:rPr>
              <a:t>机器学习系统通常假设训练分布和测试分布是相同的。为此</a:t>
            </a:r>
            <a:r>
              <a:rPr lang="en-US" altLang="zh-CN" sz="2800" b="0" i="0" dirty="0">
                <a:effectLst/>
                <a:latin typeface="-apple-system"/>
              </a:rPr>
              <a:t>,</a:t>
            </a:r>
            <a:r>
              <a:rPr lang="zh-CN" altLang="en-US" sz="2800" b="0" i="0" dirty="0">
                <a:effectLst/>
                <a:latin typeface="-apple-system"/>
              </a:rPr>
              <a:t>一个关键要求是开发能够泛化到未见分布的模型。域泛化（</a:t>
            </a:r>
            <a:r>
              <a:rPr lang="en-US" altLang="zh-CN" sz="2800" b="0" i="0" dirty="0">
                <a:effectLst/>
                <a:latin typeface="-apple-system"/>
              </a:rPr>
              <a:t>domain generalization</a:t>
            </a:r>
            <a:r>
              <a:rPr lang="zh-CN" altLang="en-US" sz="2800" b="0" i="0" dirty="0">
                <a:effectLst/>
                <a:latin typeface="-apple-system"/>
              </a:rPr>
              <a:t>），也叫分布外泛化（</a:t>
            </a:r>
            <a:r>
              <a:rPr lang="en-US" altLang="zh-CN" sz="2800" dirty="0"/>
              <a:t>out-of-distribution generalization</a:t>
            </a:r>
            <a:r>
              <a:rPr lang="zh-CN" altLang="en-US" sz="2800" b="0" i="0" dirty="0">
                <a:effectLst/>
                <a:latin typeface="-apple-system"/>
              </a:rPr>
              <a:t>），近年来受到了越来越多的关注。</a:t>
            </a:r>
            <a:endParaRPr lang="zh-CN"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1013196" y="1377053"/>
            <a:ext cx="10323232" cy="1384995"/>
          </a:xfrm>
          <a:prstGeom prst="rect">
            <a:avLst/>
          </a:prstGeom>
          <a:noFill/>
        </p:spPr>
        <p:txBody>
          <a:bodyPr wrap="square">
            <a:spAutoFit/>
          </a:bodyPr>
          <a:lstStyle/>
          <a:p>
            <a:r>
              <a:rPr lang="zh-CN" altLang="en-US" sz="2800" b="0" i="0" dirty="0">
                <a:effectLst/>
                <a:latin typeface="-apple-system"/>
              </a:rPr>
              <a:t>域泛化处理这样一个具有挑战性的问题</a:t>
            </a:r>
            <a:r>
              <a:rPr lang="en-US" altLang="zh-CN" sz="2800" dirty="0">
                <a:latin typeface="-apple-system"/>
              </a:rPr>
              <a:t>:</a:t>
            </a:r>
            <a:endParaRPr lang="en-US" altLang="zh-CN" sz="2800" dirty="0">
              <a:latin typeface="-apple-system"/>
            </a:endParaRPr>
          </a:p>
          <a:p>
            <a:r>
              <a:rPr lang="zh-CN" altLang="en-US" sz="2800" b="0" i="0" dirty="0">
                <a:effectLst/>
                <a:latin typeface="-apple-system"/>
              </a:rPr>
              <a:t>给出一个或多个不同但相关的域</a:t>
            </a:r>
            <a:r>
              <a:rPr lang="en-US" altLang="zh-CN" sz="2800" b="0" i="0" dirty="0">
                <a:effectLst/>
                <a:latin typeface="-apple-system"/>
              </a:rPr>
              <a:t>,</a:t>
            </a:r>
            <a:r>
              <a:rPr lang="zh-CN" altLang="en-US" sz="2800" b="0" i="0" dirty="0">
                <a:effectLst/>
                <a:latin typeface="-apple-system"/>
              </a:rPr>
              <a:t>目标是学习一个能够泛化到未见测试域的模型。</a:t>
            </a:r>
            <a:endParaRPr lang="zh-CN" altLang="en-US" sz="2800" dirty="0"/>
          </a:p>
        </p:txBody>
      </p:sp>
      <p:pic>
        <p:nvPicPr>
          <p:cNvPr id="5" name="图片 4"/>
          <p:cNvPicPr>
            <a:picLocks noChangeAspect="1"/>
          </p:cNvPicPr>
          <p:nvPr/>
        </p:nvPicPr>
        <p:blipFill>
          <a:blip r:embed="rId3"/>
          <a:stretch>
            <a:fillRect/>
          </a:stretch>
        </p:blipFill>
        <p:spPr>
          <a:xfrm>
            <a:off x="914136" y="2988640"/>
            <a:ext cx="10000031" cy="36752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597250" y="1720823"/>
            <a:ext cx="10734597" cy="4003877"/>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新建 Microsoft PowerPoint 演示文稿</Template>
  <TotalTime>0</TotalTime>
  <Words>2413</Words>
  <Application>WPS 演示</Application>
  <PresentationFormat>宽屏</PresentationFormat>
  <Paragraphs>133</Paragraphs>
  <Slides>26</Slides>
  <Notes>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26</vt:i4>
      </vt:variant>
    </vt:vector>
  </HeadingPairs>
  <TitlesOfParts>
    <vt:vector size="44" baseType="lpstr">
      <vt:lpstr>Arial</vt:lpstr>
      <vt:lpstr>宋体</vt:lpstr>
      <vt:lpstr>Wingdings</vt:lpstr>
      <vt:lpstr>Calibri</vt:lpstr>
      <vt:lpstr>Helvetica Neue</vt:lpstr>
      <vt:lpstr>-apple-system</vt:lpstr>
      <vt:lpstr>PingFang SC</vt:lpstr>
      <vt:lpstr>Thonburi</vt:lpstr>
      <vt:lpstr>微软雅黑</vt:lpstr>
      <vt:lpstr>汉仪旗黑</vt:lpstr>
      <vt:lpstr>Times New Roman</vt:lpstr>
      <vt:lpstr>等线</vt:lpstr>
      <vt:lpstr>汉仪中等线KW</vt:lpstr>
      <vt:lpstr>宋体</vt:lpstr>
      <vt:lpstr>Arial Unicode MS</vt:lpstr>
      <vt:lpstr>等线 Light</vt:lpstr>
      <vt:lpstr>汉仪书宋二KW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Yiming Zhang</dc:creator>
  <cp:lastModifiedBy>MarvinTheBot</cp:lastModifiedBy>
  <cp:revision>12</cp:revision>
  <dcterms:created xsi:type="dcterms:W3CDTF">2023-11-29T13:40:51Z</dcterms:created>
  <dcterms:modified xsi:type="dcterms:W3CDTF">2023-11-29T13:40:51Z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1EDB646F6BA6714EA8FC66650E17B52C_42</vt:lpwstr>
  </property>
  <property fmtid="{D5CDD505-2E9C-101B-9397-08002B2CF9AE}" pid="3" name="KSOProductBuildVer">
    <vt:lpwstr>2052-5.2.1.7798</vt:lpwstr>
  </property>
</Properties>
</file>