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313" r:id="rId2"/>
    <p:sldId id="314" r:id="rId3"/>
    <p:sldId id="315" r:id="rId4"/>
    <p:sldId id="316" r:id="rId5"/>
    <p:sldId id="318" r:id="rId6"/>
    <p:sldId id="376" r:id="rId7"/>
    <p:sldId id="319" r:id="rId8"/>
    <p:sldId id="375" r:id="rId9"/>
    <p:sldId id="336" r:id="rId10"/>
    <p:sldId id="321" r:id="rId11"/>
    <p:sldId id="347" r:id="rId12"/>
    <p:sldId id="325" r:id="rId13"/>
    <p:sldId id="322" r:id="rId14"/>
    <p:sldId id="365" r:id="rId15"/>
    <p:sldId id="369" r:id="rId16"/>
    <p:sldId id="371" r:id="rId17"/>
    <p:sldId id="366" r:id="rId18"/>
    <p:sldId id="345" r:id="rId19"/>
    <p:sldId id="368" r:id="rId20"/>
    <p:sldId id="348" r:id="rId21"/>
    <p:sldId id="323" r:id="rId22"/>
    <p:sldId id="372" r:id="rId23"/>
    <p:sldId id="326" r:id="rId24"/>
    <p:sldId id="327" r:id="rId25"/>
    <p:sldId id="329" r:id="rId26"/>
    <p:sldId id="358" r:id="rId27"/>
    <p:sldId id="331" r:id="rId28"/>
    <p:sldId id="337"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30" autoAdjust="0"/>
    <p:restoredTop sz="85675" autoAdjust="0"/>
  </p:normalViewPr>
  <p:slideViewPr>
    <p:cSldViewPr snapToGrid="0">
      <p:cViewPr varScale="1">
        <p:scale>
          <a:sx n="49" d="100"/>
          <a:sy n="49" d="100"/>
        </p:scale>
        <p:origin x="82" y="4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5499A-E137-45CD-ACE3-F044CB7CD816}" type="datetimeFigureOut">
              <a:rPr lang="zh-CN" altLang="en-US" smtClean="0"/>
              <a:t>2023/12/9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1D1BE-CA4E-40ED-88EB-F0221502D35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作者发现将基于对比学习的损失直接应用于域泛化问题时，优化不同域之间的正样本对会阻碍模型的泛化，而使用基于代理的损失函数则可以很好的解决这个问题。但同时基于代理的损失函数会使得模型丢失样本对间丰富的语义信息</a:t>
            </a:r>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000000"/>
                </a:solidFill>
                <a:effectLst/>
                <a:latin typeface="+mn-ea"/>
              </a:rPr>
              <a:t>Nam</a:t>
            </a:r>
            <a:r>
              <a:rPr lang="zh-CN" altLang="en-US" sz="1200" b="0" i="0" dirty="0">
                <a:solidFill>
                  <a:srgbClr val="000000"/>
                </a:solidFill>
                <a:effectLst/>
                <a:latin typeface="+mn-ea"/>
              </a:rPr>
              <a:t>等人提出的风格不可知网络（</a:t>
            </a:r>
            <a:r>
              <a:rPr lang="en-US" altLang="zh-CN" sz="1200" b="0" i="0" dirty="0" err="1">
                <a:solidFill>
                  <a:srgbClr val="000000"/>
                </a:solidFill>
                <a:effectLst/>
                <a:latin typeface="+mn-ea"/>
              </a:rPr>
              <a:t>SagNets</a:t>
            </a:r>
            <a:r>
              <a:rPr lang="zh-CN" altLang="en-US" sz="1200" b="0" i="0" dirty="0">
                <a:solidFill>
                  <a:srgbClr val="000000"/>
                </a:solidFill>
                <a:effectLst/>
                <a:latin typeface="+mn-ea"/>
              </a:rPr>
              <a:t>）将特征解耦为内容相关部分与风格相关部分，将来自不同样本的风格随机化后再重新与内容特征融合，并分别训练内容偏好网络与风格偏好网络。</a:t>
            </a:r>
            <a:endParaRPr lang="en-US" altLang="zh-CN" sz="1200" b="0" i="0" dirty="0">
              <a:solidFill>
                <a:srgbClr val="000000"/>
              </a:solidFill>
              <a:effectLst/>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000000"/>
                </a:solidFill>
                <a:latin typeface="微软雅黑" panose="020B0503020204020204" pitchFamily="34" charset="-122"/>
                <a:ea typeface="微软雅黑" panose="020B0503020204020204" pitchFamily="34" charset="-122"/>
              </a:rPr>
              <a:t>这种</a:t>
            </a:r>
            <a:r>
              <a:rPr lang="zh-CN" altLang="en-US" b="0" i="0" dirty="0">
                <a:solidFill>
                  <a:srgbClr val="000000"/>
                </a:solidFill>
                <a:effectLst/>
                <a:latin typeface="微软雅黑" panose="020B0503020204020204" pitchFamily="34" charset="-122"/>
                <a:ea typeface="微软雅黑" panose="020B0503020204020204" pitchFamily="34" charset="-122"/>
              </a:rPr>
              <a:t>将风格编码从特征中分离出来的做法避免了带有风格偏见的预测，并更多地关注内容。有效地减少了风格偏差，使模型在域偏移下具有更强的鲁棒性。</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基于多维度数据增强</a:t>
            </a:r>
            <a:r>
              <a:rPr lang="en-US" altLang="zh-CN"/>
              <a:t> </a:t>
            </a:r>
            <a:r>
              <a:rPr lang="zh-CN" altLang="en-US"/>
              <a:t>腹部器官多标签分类</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数据增强</a:t>
            </a:r>
            <a:r>
              <a:rPr lang="en-US" altLang="zh-CN"/>
              <a:t> </a:t>
            </a:r>
            <a:r>
              <a:rPr lang="zh-CN" altLang="en-US"/>
              <a:t>多源域域不变表征学习</a:t>
            </a:r>
            <a:r>
              <a:rPr lang="en-US" altLang="zh-CN"/>
              <a:t> </a:t>
            </a:r>
            <a:r>
              <a:rPr lang="zh-CN" altLang="en-US"/>
              <a:t>成像机理</a:t>
            </a:r>
            <a:r>
              <a:rPr lang="en-US" altLang="zh-CN"/>
              <a:t>4</a:t>
            </a:r>
            <a:r>
              <a:rPr lang="zh-CN" altLang="en-US"/>
              <a:t>不一样</a:t>
            </a:r>
            <a:r>
              <a:rPr lang="en-US" altLang="zh-CN"/>
              <a:t>  </a:t>
            </a:r>
            <a:r>
              <a:rPr lang="zh-CN" altLang="en-US"/>
              <a:t>保留轮廓特征</a:t>
            </a:r>
            <a:r>
              <a:rPr lang="en-US" altLang="zh-CN"/>
              <a:t> </a:t>
            </a:r>
            <a:r>
              <a:rPr lang="zh-CN" altLang="en-US"/>
              <a:t>关注病灶的细粒度纹理</a:t>
            </a:r>
            <a:r>
              <a:rPr lang="en-US" altLang="zh-CN"/>
              <a:t> </a:t>
            </a:r>
            <a:r>
              <a:rPr lang="zh-CN" altLang="en-US"/>
              <a:t>能不能用上域专有特征</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Font typeface="Arial" panose="020B0604020202020204" pitchFamily="34" charset="0"/>
              <a:buNone/>
            </a:pPr>
            <a:r>
              <a:rPr lang="zh-CN" altLang="en-US" sz="1200" dirty="0"/>
              <a:t>在智能化医疗影像的业务流水线中，不同部位、区域的医疗影像（例如胸部、腹部、腿部）有着不同的处理规范与方法，在业务的前处理流程中需要将影像分发至对应的业务。一种比较直观的方法是依据医疗影像切片中所包含的器官类别来确定其所在部位。因此，多标签器官分类成为了前处理过程中重要的一个环节</a:t>
            </a:r>
            <a:endParaRPr lang="en-US" altLang="zh-CN" sz="1200" dirty="0"/>
          </a:p>
          <a:p>
            <a:pPr marL="0" indent="0">
              <a:lnSpc>
                <a:spcPct val="150000"/>
              </a:lnSpc>
              <a:buFont typeface="Arial" panose="020B0604020202020204" pitchFamily="34" charset="0"/>
              <a:buNone/>
            </a:pPr>
            <a:r>
              <a:rPr lang="zh-CN" altLang="zh-CN" b="0" dirty="0">
                <a:latin typeface="Times New Roman" panose="02020603050405020304" pitchFamily="18" charset="0"/>
                <a:cs typeface="宋体" charset="0"/>
              </a:rPr>
              <a:t>以</a:t>
            </a:r>
            <a:r>
              <a:rPr lang="zh-CN" altLang="zh-CN" b="0" dirty="0">
                <a:cs typeface="宋体" charset="0"/>
              </a:rPr>
              <a:t>肝细胞癌（</a:t>
            </a:r>
            <a:r>
              <a:rPr lang="en-US" altLang="zh-CN" b="0" dirty="0">
                <a:latin typeface="Times New Roman" panose="02020603050405020304" pitchFamily="18" charset="0"/>
                <a:cs typeface="宋体" charset="0"/>
              </a:rPr>
              <a:t>HCC</a:t>
            </a:r>
            <a:r>
              <a:rPr lang="zh-CN" altLang="zh-CN" b="0" dirty="0">
                <a:cs typeface="宋体" charset="0"/>
              </a:rPr>
              <a:t>）</a:t>
            </a:r>
            <a:r>
              <a:rPr lang="zh-CN" altLang="zh-CN" b="0" dirty="0">
                <a:latin typeface="Times New Roman" panose="02020603050405020304" pitchFamily="18" charset="0"/>
                <a:cs typeface="宋体" charset="0"/>
              </a:rPr>
              <a:t>为代表的肝脏局灶性病变</a:t>
            </a:r>
            <a:r>
              <a:rPr lang="zh-CN" altLang="zh-CN" b="0" dirty="0">
                <a:cs typeface="宋体" charset="0"/>
              </a:rPr>
              <a:t>是一种原发性肝</a:t>
            </a:r>
            <a:r>
              <a:rPr lang="zh-CN" altLang="zh-CN" b="0" dirty="0">
                <a:latin typeface="Times New Roman" panose="02020603050405020304" pitchFamily="18" charset="0"/>
                <a:cs typeface="宋体" charset="0"/>
              </a:rPr>
              <a:t>脏疾病</a:t>
            </a:r>
            <a:r>
              <a:rPr lang="zh-CN" altLang="zh-CN" b="0" dirty="0">
                <a:cs typeface="宋体" charset="0"/>
              </a:rPr>
              <a:t>，</a:t>
            </a:r>
            <a:r>
              <a:rPr lang="zh-CN" altLang="zh-CN" b="0" dirty="0">
                <a:latin typeface="Times New Roman" panose="02020603050405020304" pitchFamily="18" charset="0"/>
                <a:cs typeface="宋体" charset="0"/>
              </a:rPr>
              <a:t>临床认为手术切除和移植是目前治疗肝细胞癌的最佳选择。而</a:t>
            </a:r>
            <a:r>
              <a:rPr lang="zh-CN" altLang="zh-CN" b="1" dirty="0">
                <a:latin typeface="Times New Roman" panose="02020603050405020304" pitchFamily="18" charset="0"/>
                <a:cs typeface="宋体" charset="0"/>
              </a:rPr>
              <a:t>微血管侵犯（</a:t>
            </a:r>
            <a:r>
              <a:rPr lang="en-US" altLang="zh-CN" b="1" dirty="0">
                <a:latin typeface="Times New Roman" panose="02020603050405020304" pitchFamily="18" charset="0"/>
                <a:cs typeface="宋体" charset="0"/>
              </a:rPr>
              <a:t>Microvascular Invasion, MVI</a:t>
            </a:r>
            <a:r>
              <a:rPr lang="zh-CN" altLang="zh-CN" b="1" dirty="0">
                <a:latin typeface="Times New Roman" panose="02020603050405020304" pitchFamily="18" charset="0"/>
                <a:cs typeface="宋体" charset="0"/>
              </a:rPr>
              <a:t>）</a:t>
            </a:r>
            <a:r>
              <a:rPr lang="zh-CN" altLang="zh-CN" b="0" dirty="0">
                <a:latin typeface="Times New Roman" panose="02020603050405020304" pitchFamily="18" charset="0"/>
                <a:cs typeface="宋体" charset="0"/>
              </a:rPr>
              <a:t>被认为是肝癌切除或移植患者早期复发和长期预后不良的重要因素。因此，在</a:t>
            </a:r>
            <a:r>
              <a:rPr lang="en-US" altLang="zh-CN" b="0" dirty="0">
                <a:latin typeface="Times New Roman" panose="02020603050405020304" pitchFamily="18" charset="0"/>
                <a:cs typeface="宋体" charset="0"/>
              </a:rPr>
              <a:t>HCC</a:t>
            </a:r>
            <a:r>
              <a:rPr lang="zh-CN" altLang="zh-CN" b="0" dirty="0">
                <a:latin typeface="Times New Roman" panose="02020603050405020304" pitchFamily="18" charset="0"/>
                <a:cs typeface="宋体" charset="0"/>
              </a:rPr>
              <a:t>患者术前评估是否存在</a:t>
            </a:r>
            <a:r>
              <a:rPr lang="en-US" altLang="zh-CN" b="0" dirty="0">
                <a:latin typeface="Times New Roman" panose="02020603050405020304" pitchFamily="18" charset="0"/>
                <a:cs typeface="宋体" charset="0"/>
              </a:rPr>
              <a:t>MVI</a:t>
            </a:r>
            <a:r>
              <a:rPr lang="zh-CN" altLang="zh-CN" b="0" dirty="0">
                <a:latin typeface="Times New Roman" panose="02020603050405020304" pitchFamily="18" charset="0"/>
                <a:cs typeface="宋体" charset="0"/>
              </a:rPr>
              <a:t>具有非常重要的临床价值</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本研究将围绕以上两点内容展开</a:t>
            </a:r>
          </a:p>
          <a:p>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i="0" dirty="0">
                <a:effectLst/>
                <a:latin typeface="-apple-system"/>
              </a:rPr>
              <a:t>近年来</a:t>
            </a:r>
            <a:r>
              <a:rPr lang="en-US" altLang="zh-CN" sz="1200" i="0" dirty="0">
                <a:effectLst/>
                <a:latin typeface="-apple-system"/>
              </a:rPr>
              <a:t>,</a:t>
            </a:r>
            <a:r>
              <a:rPr lang="zh-CN" altLang="en-US" sz="1200" i="0" dirty="0">
                <a:effectLst/>
                <a:latin typeface="-apple-system"/>
              </a:rPr>
              <a:t>深度学习技术在医疗影像分析方面取得了长足的进步。</a:t>
            </a:r>
            <a:endParaRPr lang="en-US" altLang="zh-CN" sz="1200" i="0" dirty="0">
              <a:effectLst/>
              <a:latin typeface="-apple-system"/>
            </a:endParaRPr>
          </a:p>
          <a:p>
            <a:r>
              <a:rPr lang="zh-CN" altLang="en-US" dirty="0"/>
              <a:t>传统的机器学习模型基于独立同分布的假设进行训练</a:t>
            </a:r>
            <a:r>
              <a:rPr lang="zh-CN" altLang="en-US" dirty="0">
                <a:latin typeface="-apple-system"/>
              </a:rPr>
              <a:t>。</a:t>
            </a:r>
            <a:endParaRPr lang="zh-CN" altLang="en-US" sz="1200" i="0" dirty="0">
              <a:effectLst/>
              <a:latin typeface="-apple-system"/>
            </a:endParaRPr>
          </a:p>
          <a:p>
            <a:r>
              <a:rPr lang="zh-CN" altLang="en-US" dirty="0"/>
              <a:t>然而，由于成像原理、影像设备、操作方法等因素的不同，影像数据间存在着分布差异。</a:t>
            </a:r>
            <a:endParaRPr lang="en-US" altLang="zh-CN" dirty="0"/>
          </a:p>
          <a:p>
            <a:pPr marL="285750" indent="-285750">
              <a:buFont typeface="Arial" panose="020B0604020202020204" pitchFamily="34" charset="0"/>
              <a:buChar char="•"/>
            </a:pPr>
            <a:r>
              <a:rPr lang="zh-CN" altLang="en-US" dirty="0"/>
              <a:t>例如</a:t>
            </a:r>
            <a:r>
              <a:rPr lang="en-US" altLang="zh-CN" dirty="0"/>
              <a:t>CT</a:t>
            </a:r>
            <a:r>
              <a:rPr lang="zh-CN" altLang="en-US" dirty="0"/>
              <a:t>影像与</a:t>
            </a:r>
            <a:r>
              <a:rPr lang="en-US" altLang="zh-CN" dirty="0"/>
              <a:t>MR</a:t>
            </a:r>
            <a:r>
              <a:rPr lang="zh-CN" altLang="en-US" dirty="0"/>
              <a:t>影像、</a:t>
            </a:r>
            <a:endParaRPr lang="en-US" altLang="zh-CN" dirty="0"/>
          </a:p>
          <a:p>
            <a:pPr marL="285750" indent="-285750">
              <a:buFont typeface="Arial" panose="020B0604020202020204" pitchFamily="34" charset="0"/>
              <a:buChar char="•"/>
            </a:pPr>
            <a:r>
              <a:rPr lang="zh-CN" altLang="en-US" dirty="0"/>
              <a:t>来自多中心的医疗影像</a:t>
            </a:r>
            <a:endParaRPr lang="en-US" altLang="zh-CN" dirty="0"/>
          </a:p>
          <a:p>
            <a:pPr marL="285750" indent="-285750">
              <a:buFont typeface="Arial" panose="020B0604020202020204" pitchFamily="34" charset="0"/>
              <a:buChar char="•"/>
            </a:pPr>
            <a:r>
              <a:rPr lang="zh-CN" altLang="en-US" dirty="0"/>
              <a:t>不同序列的影像</a:t>
            </a:r>
            <a:endParaRPr lang="en-US" altLang="zh-CN" dirty="0"/>
          </a:p>
          <a:p>
            <a:r>
              <a:rPr lang="zh-CN" altLang="en-US" dirty="0"/>
              <a:t>如果直接将训练好的模型应用于存在分布差异的数据，会导致深度学习模型的性能下降。但是手机所有可能域的数据来训练模型十分昂贵，不具有现实性。</a:t>
            </a:r>
          </a:p>
        </p:txBody>
      </p:sp>
      <p:sp>
        <p:nvSpPr>
          <p:cNvPr id="4" name="灯片编号占位符 3"/>
          <p:cNvSpPr>
            <a:spLocks noGrp="1"/>
          </p:cNvSpPr>
          <p:nvPr>
            <p:ph type="sldNum" sz="quarter" idx="5"/>
          </p:nvPr>
        </p:nvSpPr>
        <p:spPr/>
        <p:txBody>
          <a:bodyPr/>
          <a:lstStyle/>
          <a:p>
            <a:fld id="{C051D1BE-CA4E-40ED-88EB-F0221502D351}"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dirty="0">
                <a:effectLst/>
                <a:latin typeface="+mn-ea"/>
              </a:rPr>
              <a:t>机器学习系统通常假设训练分布和测试分布是相同的。如何开发能够泛化到未见分布的模型成为了近年来的研究热点。</a:t>
            </a:r>
            <a:endParaRPr lang="en-US" altLang="zh-CN" sz="1200" b="0" i="0" dirty="0">
              <a:effectLst/>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dirty="0">
                <a:effectLst/>
                <a:latin typeface="-apple-system"/>
              </a:rPr>
              <a:t>域泛化处理这样一个具有挑战性的问题</a:t>
            </a:r>
            <a:r>
              <a:rPr lang="en-US" altLang="zh-CN" sz="1200" dirty="0">
                <a:latin typeface="-apple-system"/>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dirty="0">
                <a:effectLst/>
                <a:latin typeface="-apple-system"/>
              </a:rPr>
              <a:t>给出一个或多个不同但相关的域</a:t>
            </a:r>
            <a:r>
              <a:rPr lang="en-US" altLang="zh-CN" sz="1200" b="0" i="0" dirty="0">
                <a:effectLst/>
                <a:latin typeface="-apple-system"/>
              </a:rPr>
              <a:t>,</a:t>
            </a:r>
            <a:r>
              <a:rPr lang="zh-CN" altLang="en-US" sz="1200" b="0" i="0" dirty="0">
                <a:effectLst/>
                <a:latin typeface="-apple-system"/>
              </a:rPr>
              <a:t>目标是学习一个能够泛化到未见测试域的模型。</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因此，</a:t>
            </a:r>
            <a:r>
              <a:rPr lang="zh-CN" altLang="en-US" sz="1200" dirty="0">
                <a:sym typeface="+mn-ea"/>
              </a:rPr>
              <a:t>如何利用有偏数据提升深度学习模型的泛化性，</a:t>
            </a:r>
            <a:r>
              <a:rPr lang="zh-CN" altLang="en-US" sz="1200" dirty="0"/>
              <a:t>对于医疗影像的分析具有重要意义。</a:t>
            </a:r>
          </a:p>
          <a:p>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t>6</a:t>
            </a:fld>
            <a:endParaRPr lang="zh-CN" altLang="en-US"/>
          </a:p>
        </p:txBody>
      </p:sp>
    </p:spTree>
    <p:extLst>
      <p:ext uri="{BB962C8B-B14F-4D97-AF65-F5344CB8AC3E}">
        <p14:creationId xmlns:p14="http://schemas.microsoft.com/office/powerpoint/2010/main" val="1995871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121212"/>
                </a:solidFill>
                <a:effectLst/>
                <a:latin typeface="-apple-system"/>
              </a:rPr>
              <a:t>CNN</a:t>
            </a:r>
            <a:r>
              <a:rPr lang="zh-CN" altLang="en-US" b="0" i="0" dirty="0">
                <a:solidFill>
                  <a:srgbClr val="121212"/>
                </a:solidFill>
                <a:effectLst/>
                <a:latin typeface="-apple-system"/>
              </a:rPr>
              <a:t>模型倾向于使用局部纹理特征而不是全局的物理形状进行分类。</a:t>
            </a:r>
            <a:endParaRPr lang="en-US" altLang="zh-CN" b="0" i="0" dirty="0">
              <a:solidFill>
                <a:srgbClr val="121212"/>
              </a:solidFill>
              <a:effectLst/>
              <a:latin typeface="-apple-system"/>
            </a:endParaRPr>
          </a:p>
          <a:p>
            <a:pPr algn="l"/>
            <a:r>
              <a:rPr lang="zh-CN" altLang="en-US" b="0" i="0" dirty="0">
                <a:solidFill>
                  <a:srgbClr val="121212"/>
                </a:solidFill>
                <a:effectLst/>
                <a:latin typeface="-apple-system"/>
              </a:rPr>
              <a:t>这种偏好会使得当模型遇到数据偏移或图像扰动时的性能下降。作者提出的随机卷积近似地保留图像中的形状信息，并可能扭曲局部纹理。直观地说，随机卷积会创造出无限多的具有类似全局形状但随机局部纹理不同的新域。极大的改善了神经网络的鲁棒性与泛化性</a:t>
            </a:r>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在训练阶段使用</a:t>
            </a:r>
            <a:r>
              <a:rPr lang="en-US" altLang="zh-CN" b="0" i="0" dirty="0">
                <a:solidFill>
                  <a:srgbClr val="000000"/>
                </a:solidFill>
                <a:effectLst/>
                <a:latin typeface="微软雅黑" panose="020B0503020204020204" pitchFamily="34" charset="-122"/>
                <a:ea typeface="微软雅黑" panose="020B0503020204020204" pitchFamily="34" charset="-122"/>
              </a:rPr>
              <a:t>GAN</a:t>
            </a:r>
            <a:r>
              <a:rPr lang="zh-CN" altLang="en-US" b="0" i="0" dirty="0">
                <a:solidFill>
                  <a:srgbClr val="000000"/>
                </a:solidFill>
                <a:effectLst/>
                <a:latin typeface="微软雅黑" panose="020B0503020204020204" pitchFamily="34" charset="-122"/>
                <a:ea typeface="微软雅黑" panose="020B0503020204020204" pitchFamily="34" charset="-122"/>
              </a:rPr>
              <a:t>生成合成图像，然后使用域差异度量方法</a:t>
            </a:r>
            <a:r>
              <a:rPr lang="zh-CN" altLang="en-US" b="0" i="0" dirty="0">
                <a:solidFill>
                  <a:srgbClr val="000000"/>
                </a:solidFill>
                <a:effectLst/>
                <a:latin typeface="+mn-ea"/>
              </a:rPr>
              <a:t>（例如最大平均差异</a:t>
            </a:r>
            <a:r>
              <a:rPr lang="zh-CN" altLang="en-US" dirty="0">
                <a:solidFill>
                  <a:srgbClr val="000000"/>
                </a:solidFill>
                <a:latin typeface="+mn-ea"/>
              </a:rPr>
              <a:t>（</a:t>
            </a:r>
            <a:r>
              <a:rPr lang="en-US" altLang="zh-CN" dirty="0">
                <a:solidFill>
                  <a:srgbClr val="000000"/>
                </a:solidFill>
                <a:latin typeface="+mn-ea"/>
              </a:rPr>
              <a:t>MMD</a:t>
            </a:r>
            <a:r>
              <a:rPr lang="zh-CN" altLang="en-US" dirty="0">
                <a:solidFill>
                  <a:srgbClr val="000000"/>
                </a:solidFill>
                <a:latin typeface="+mn-ea"/>
              </a:rPr>
              <a:t>）</a:t>
            </a:r>
            <a:r>
              <a:rPr lang="zh-CN" altLang="en-US" b="0" i="0" dirty="0">
                <a:solidFill>
                  <a:srgbClr val="000000"/>
                </a:solidFill>
                <a:effectLst/>
                <a:latin typeface="+mn-ea"/>
              </a:rPr>
              <a:t>）</a:t>
            </a:r>
            <a:endParaRPr lang="en-US" altLang="zh-CN" b="0" i="0" dirty="0">
              <a:solidFill>
                <a:srgbClr val="000000"/>
              </a:solidFill>
              <a:effectLst/>
              <a:latin typeface="+mn-ea"/>
            </a:endParaRPr>
          </a:p>
          <a:p>
            <a:r>
              <a:rPr lang="zh-CN" altLang="en-US" b="0" i="0" dirty="0">
                <a:solidFill>
                  <a:srgbClr val="000000"/>
                </a:solidFill>
                <a:effectLst/>
                <a:latin typeface="微软雅黑" panose="020B0503020204020204" pitchFamily="34" charset="-122"/>
                <a:ea typeface="微软雅黑" panose="020B0503020204020204" pitchFamily="34" charset="-122"/>
              </a:rPr>
              <a:t>来最小化真实源域图像与生成的合成图像之间的分布差异，</a:t>
            </a:r>
            <a:r>
              <a:rPr lang="zh-CN" altLang="en-US" b="0" i="0" dirty="0">
                <a:solidFill>
                  <a:srgbClr val="000000"/>
                </a:solidFill>
                <a:effectLst/>
                <a:latin typeface="+mn-ea"/>
              </a:rPr>
              <a:t>以帮助学习域间的通用表示。</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9F4CA5D-05E9-4925-A779-A8ED914EAD44}" type="datetimeFigureOut">
              <a:rPr lang="zh-CN" altLang="en-US" smtClean="0"/>
              <a:t>2023/12/9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9F4CA5D-05E9-4925-A779-A8ED914EAD44}" type="datetimeFigureOut">
              <a:rPr lang="zh-CN" altLang="en-US" smtClean="0"/>
              <a:t>2023/12/9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9F4CA5D-05E9-4925-A779-A8ED914EAD44}" type="datetimeFigureOut">
              <a:rPr lang="zh-CN" altLang="en-US" smtClean="0"/>
              <a:t>2023/12/9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9F4CA5D-05E9-4925-A779-A8ED914EAD44}" type="datetimeFigureOut">
              <a:rPr lang="zh-CN" altLang="en-US" smtClean="0"/>
              <a:t>2023/12/9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9F4CA5D-05E9-4925-A779-A8ED914EAD44}" type="datetimeFigureOut">
              <a:rPr lang="zh-CN" altLang="en-US" smtClean="0"/>
              <a:t>2023/12/9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A9F4CA5D-05E9-4925-A779-A8ED914EAD44}" type="datetimeFigureOut">
              <a:rPr lang="zh-CN" altLang="en-US" smtClean="0"/>
              <a:t>2023/12/9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A1DF93-515E-4F30-A041-C9671F66BB0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9F4CA5D-05E9-4925-A779-A8ED914EAD44}" type="datetimeFigureOut">
              <a:rPr lang="zh-CN" altLang="en-US" smtClean="0"/>
              <a:t>2023/12/9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A1DF93-515E-4F30-A041-C9671F66BB0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9F4CA5D-05E9-4925-A779-A8ED914EAD44}" type="datetimeFigureOut">
              <a:rPr lang="zh-CN" altLang="en-US" smtClean="0"/>
              <a:t>2023/12/9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A1DF93-515E-4F30-A041-C9671F66BB0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F4CA5D-05E9-4925-A779-A8ED914EAD44}" type="datetimeFigureOut">
              <a:rPr lang="zh-CN" altLang="en-US" smtClean="0"/>
              <a:t>2023/12/9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A1DF93-515E-4F30-A041-C9671F66BB0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9F4CA5D-05E9-4925-A779-A8ED914EAD44}" type="datetimeFigureOut">
              <a:rPr lang="zh-CN" altLang="en-US" smtClean="0"/>
              <a:t>2023/12/9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A1DF93-515E-4F30-A041-C9671F66BB0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9F4CA5D-05E9-4925-A779-A8ED914EAD44}" type="datetimeFigureOut">
              <a:rPr lang="zh-CN" altLang="en-US" smtClean="0"/>
              <a:t>2023/12/9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A1DF93-515E-4F30-A041-C9671F66BB0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4CA5D-05E9-4925-A779-A8ED914EAD44}" type="datetimeFigureOut">
              <a:rPr lang="zh-CN" altLang="en-US" smtClean="0"/>
              <a:t>2023/12/9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1DF93-515E-4F30-A041-C9671F66BB0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600993"/>
            <a:ext cx="12192000" cy="3656013"/>
          </a:xfrm>
          <a:prstGeom prst="rect">
            <a:avLst/>
          </a:prstGeom>
          <a:solidFill>
            <a:srgbClr val="06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1765935" y="2839720"/>
            <a:ext cx="9185275" cy="768350"/>
          </a:xfrm>
          <a:prstGeom prst="rect">
            <a:avLst/>
          </a:prstGeom>
          <a:noFill/>
        </p:spPr>
        <p:txBody>
          <a:bodyPr wrap="square" rtlCol="0">
            <a:spAutoFit/>
          </a:bodyPr>
          <a:lstStyle/>
          <a:p>
            <a:r>
              <a:rPr lang="zh-CN" altLang="en-US" sz="4400" dirty="0">
                <a:solidFill>
                  <a:schemeClr val="bg1"/>
                </a:solidFill>
              </a:rPr>
              <a:t>医疗影像</a:t>
            </a:r>
            <a:r>
              <a:rPr lang="zh-CN" altLang="en-US" sz="4400" dirty="0">
                <a:solidFill>
                  <a:schemeClr val="bg1"/>
                </a:solidFill>
                <a:sym typeface="+mn-ea"/>
              </a:rPr>
              <a:t>域泛化</a:t>
            </a:r>
            <a:r>
              <a:rPr lang="zh-CN" altLang="en-US" sz="4400" dirty="0">
                <a:solidFill>
                  <a:schemeClr val="bg1"/>
                </a:solidFill>
              </a:rPr>
              <a:t>分类算法研究</a:t>
            </a:r>
          </a:p>
        </p:txBody>
      </p:sp>
      <p:sp>
        <p:nvSpPr>
          <p:cNvPr id="4" name="文本框 3"/>
          <p:cNvSpPr txBox="1"/>
          <p:nvPr/>
        </p:nvSpPr>
        <p:spPr>
          <a:xfrm>
            <a:off x="3274867" y="4721192"/>
            <a:ext cx="5384223" cy="400110"/>
          </a:xfrm>
          <a:prstGeom prst="rect">
            <a:avLst/>
          </a:prstGeom>
          <a:noFill/>
        </p:spPr>
        <p:txBody>
          <a:bodyPr wrap="square" rtlCol="0">
            <a:spAutoFit/>
          </a:bodyPr>
          <a:lstStyle/>
          <a:p>
            <a:r>
              <a:rPr lang="zh-CN" altLang="en-US" sz="2000" dirty="0">
                <a:solidFill>
                  <a:schemeClr val="bg1"/>
                </a:solidFill>
              </a:rPr>
              <a:t>答辩人：张一鸣           指导老师：贾熹滨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5"/>
          <a:stretch>
            <a:fillRect/>
          </a:stretch>
        </p:blipFill>
        <p:spPr>
          <a:xfrm>
            <a:off x="5613876" y="995788"/>
            <a:ext cx="6433344" cy="5306275"/>
          </a:xfrm>
          <a:prstGeom prst="rect">
            <a:avLst/>
          </a:prstGeom>
        </p:spPr>
      </p:pic>
      <p:sp>
        <p:nvSpPr>
          <p:cNvPr id="8" name="文本框 7"/>
          <p:cNvSpPr txBox="1"/>
          <p:nvPr/>
        </p:nvSpPr>
        <p:spPr>
          <a:xfrm>
            <a:off x="274320" y="1561330"/>
            <a:ext cx="4815840" cy="369332"/>
          </a:xfrm>
          <a:prstGeom prst="rect">
            <a:avLst/>
          </a:prstGeom>
          <a:noFill/>
        </p:spPr>
        <p:txBody>
          <a:bodyPr wrap="square">
            <a:spAutoFit/>
          </a:bodyPr>
          <a:lstStyle/>
          <a:p>
            <a:endParaRPr lang="zh-CN" altLang="en-US" dirty="0"/>
          </a:p>
        </p:txBody>
      </p:sp>
      <p:sp>
        <p:nvSpPr>
          <p:cNvPr id="10" name="文本框 9"/>
          <p:cNvSpPr txBox="1"/>
          <p:nvPr/>
        </p:nvSpPr>
        <p:spPr>
          <a:xfrm>
            <a:off x="521753" y="1396767"/>
            <a:ext cx="5092123" cy="3360022"/>
          </a:xfrm>
          <a:prstGeom prst="rect">
            <a:avLst/>
          </a:prstGeom>
          <a:noFill/>
        </p:spPr>
        <p:txBody>
          <a:bodyPr wrap="square">
            <a:spAutoFit/>
          </a:bodyPr>
          <a:lstStyle/>
          <a:p>
            <a:pPr>
              <a:lnSpc>
                <a:spcPct val="150000"/>
              </a:lnSpc>
            </a:pPr>
            <a:r>
              <a:rPr lang="en-US" altLang="zh-CN" sz="2400" dirty="0">
                <a:latin typeface="+mn-ea"/>
              </a:rPr>
              <a:t>Clinton</a:t>
            </a:r>
            <a:r>
              <a:rPr lang="zh-CN" altLang="en-US" sz="2400" dirty="0">
                <a:latin typeface="+mn-ea"/>
              </a:rPr>
              <a:t>等人在</a:t>
            </a:r>
            <a:r>
              <a:rPr lang="en-US" altLang="zh-CN" sz="2400" dirty="0">
                <a:latin typeface="+mn-ea"/>
              </a:rPr>
              <a:t>2019</a:t>
            </a:r>
            <a:r>
              <a:rPr lang="zh-CN" altLang="en-US" sz="2400" dirty="0">
                <a:latin typeface="+mn-ea"/>
              </a:rPr>
              <a:t>年</a:t>
            </a:r>
            <a:r>
              <a:rPr lang="zh-CN" altLang="en-US" sz="2400" b="0" i="0" dirty="0">
                <a:solidFill>
                  <a:srgbClr val="000000"/>
                </a:solidFill>
                <a:effectLst/>
                <a:latin typeface="+mn-ea"/>
              </a:rPr>
              <a:t>提出了一种利用生成对抗性网络（</a:t>
            </a:r>
            <a:r>
              <a:rPr lang="en-US" altLang="zh-CN" sz="2400" b="0" i="0" dirty="0">
                <a:solidFill>
                  <a:srgbClr val="000000"/>
                </a:solidFill>
                <a:effectLst/>
                <a:latin typeface="+mn-ea"/>
              </a:rPr>
              <a:t>GAN</a:t>
            </a:r>
            <a:r>
              <a:rPr lang="zh-CN" altLang="en-US" sz="2400" b="0" i="0" dirty="0">
                <a:solidFill>
                  <a:srgbClr val="000000"/>
                </a:solidFill>
                <a:effectLst/>
                <a:latin typeface="+mn-ea"/>
              </a:rPr>
              <a:t>）生成合成数据</a:t>
            </a:r>
            <a:r>
              <a:rPr lang="zh-CN" altLang="en-US" sz="2400" dirty="0">
                <a:solidFill>
                  <a:srgbClr val="000000"/>
                </a:solidFill>
                <a:latin typeface="+mn-ea"/>
              </a:rPr>
              <a:t>的</a:t>
            </a:r>
            <a:r>
              <a:rPr lang="zh-CN" altLang="en-US" sz="2400" b="0" i="0" dirty="0">
                <a:solidFill>
                  <a:srgbClr val="000000"/>
                </a:solidFill>
                <a:effectLst/>
                <a:latin typeface="+mn-ea"/>
              </a:rPr>
              <a:t>域泛化架构。使用域差异度量来最小化真实图像和</a:t>
            </a:r>
            <a:r>
              <a:rPr lang="zh-CN" altLang="en-US" sz="2400" dirty="0">
                <a:solidFill>
                  <a:srgbClr val="000000"/>
                </a:solidFill>
                <a:latin typeface="+mn-ea"/>
              </a:rPr>
              <a:t>生成</a:t>
            </a:r>
            <a:r>
              <a:rPr lang="zh-CN" altLang="en-US" sz="2400" b="0" i="0" dirty="0">
                <a:solidFill>
                  <a:srgbClr val="000000"/>
                </a:solidFill>
                <a:effectLst/>
                <a:latin typeface="+mn-ea"/>
              </a:rPr>
              <a:t>图像之间的分布差异，以帮助学习域间的通用表示。</a:t>
            </a:r>
            <a:endParaRPr lang="zh-CN" altLang="en-US" sz="2400" dirty="0">
              <a:latin typeface="+mn-ea"/>
            </a:endParaRPr>
          </a:p>
        </p:txBody>
      </p:sp>
      <p:sp>
        <p:nvSpPr>
          <p:cNvPr id="5" name="文本框 4"/>
          <p:cNvSpPr txBox="1"/>
          <p:nvPr/>
        </p:nvSpPr>
        <p:spPr>
          <a:xfrm>
            <a:off x="300675" y="100513"/>
            <a:ext cx="4064000" cy="645160"/>
          </a:xfrm>
          <a:prstGeom prst="rect">
            <a:avLst/>
          </a:prstGeom>
          <a:noFill/>
        </p:spPr>
        <p:txBody>
          <a:bodyPr wrap="square" rtlCol="0">
            <a:spAutoFit/>
          </a:bodyPr>
          <a:lstStyle/>
          <a:p>
            <a:r>
              <a:rPr lang="zh-CN" altLang="en-US" sz="3600" dirty="0"/>
              <a:t>研究现状</a:t>
            </a:r>
          </a:p>
        </p:txBody>
      </p:sp>
      <p:sp>
        <p:nvSpPr>
          <p:cNvPr id="6" name="文本框 5">
            <a:extLst>
              <a:ext uri="{FF2B5EF4-FFF2-40B4-BE49-F238E27FC236}">
                <a16:creationId xmlns:a16="http://schemas.microsoft.com/office/drawing/2014/main" id="{2ED4377D-1E8C-62BC-638B-9764DF75ABFF}"/>
              </a:ext>
            </a:extLst>
          </p:cNvPr>
          <p:cNvSpPr txBox="1"/>
          <p:nvPr/>
        </p:nvSpPr>
        <p:spPr>
          <a:xfrm>
            <a:off x="521753" y="6232983"/>
            <a:ext cx="7793987" cy="338554"/>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Clinton et </a:t>
            </a:r>
            <a:r>
              <a:rPr lang="en-US" altLang="zh-CN" sz="1600" dirty="0" err="1">
                <a:latin typeface="Times New Roman" panose="02020603050405020304" pitchFamily="18" charset="0"/>
                <a:cs typeface="Times New Roman" panose="02020603050405020304" pitchFamily="18" charset="0"/>
              </a:rPr>
              <a:t>al.Multi</a:t>
            </a:r>
            <a:r>
              <a:rPr lang="en-US" altLang="zh-CN" sz="1600" dirty="0">
                <a:latin typeface="Times New Roman" panose="02020603050405020304" pitchFamily="18" charset="0"/>
                <a:cs typeface="Times New Roman" panose="02020603050405020304" pitchFamily="18" charset="0"/>
              </a:rPr>
              <a:t>-component Image Translation for Deep Domain Generalization</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325"/>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5"/>
          <a:stretch>
            <a:fillRect/>
          </a:stretch>
        </p:blipFill>
        <p:spPr>
          <a:xfrm>
            <a:off x="5957490" y="1200467"/>
            <a:ext cx="5899150" cy="4457065"/>
          </a:xfrm>
          <a:prstGeom prst="rect">
            <a:avLst/>
          </a:prstGeom>
        </p:spPr>
      </p:pic>
      <p:sp>
        <p:nvSpPr>
          <p:cNvPr id="4" name="文本框 3"/>
          <p:cNvSpPr txBox="1"/>
          <p:nvPr/>
        </p:nvSpPr>
        <p:spPr>
          <a:xfrm>
            <a:off x="1302081" y="6326600"/>
            <a:ext cx="9738756" cy="338554"/>
          </a:xfrm>
          <a:prstGeom prst="rect">
            <a:avLst/>
          </a:prstGeom>
          <a:noFill/>
        </p:spPr>
        <p:txBody>
          <a:bodyPr wrap="square" rtlCol="0" anchor="t">
            <a:spAutoFit/>
          </a:bodyPr>
          <a:lstStyle/>
          <a:p>
            <a:r>
              <a:rPr lang="en-US" altLang="zh-CN" sz="1600" dirty="0" err="1">
                <a:latin typeface="Times New Roman" panose="02020603050405020304" pitchFamily="18" charset="0"/>
                <a:cs typeface="Times New Roman" panose="02020603050405020304" pitchFamily="18" charset="0"/>
              </a:rPr>
              <a:t>Xufeng</a:t>
            </a:r>
            <a:r>
              <a:rPr lang="en-US" altLang="zh-CN" sz="1600" dirty="0">
                <a:latin typeface="Times New Roman" panose="02020603050405020304" pitchFamily="18" charset="0"/>
                <a:cs typeface="Times New Roman" panose="02020603050405020304" pitchFamily="18" charset="0"/>
              </a:rPr>
              <a:t> Yao et al.  </a:t>
            </a:r>
            <a:r>
              <a:rPr lang="zh-CN" altLang="en-US" sz="1600" dirty="0">
                <a:latin typeface="Times New Roman" panose="02020603050405020304" pitchFamily="18" charset="0"/>
                <a:cs typeface="Times New Roman" panose="02020603050405020304" pitchFamily="18" charset="0"/>
              </a:rPr>
              <a:t>PCL: Proxy-Based Contrastive Learning for Domain Generalization</a:t>
            </a:r>
            <a:r>
              <a:rPr lang="en-US" altLang="zh-CN" sz="1600" dirty="0">
                <a:latin typeface="Times New Roman" panose="02020603050405020304" pitchFamily="18" charset="0"/>
                <a:cs typeface="Times New Roman" panose="02020603050405020304" pitchFamily="18" charset="0"/>
              </a:rPr>
              <a:t> 2022 CVPR</a:t>
            </a:r>
          </a:p>
        </p:txBody>
      </p:sp>
      <p:sp>
        <p:nvSpPr>
          <p:cNvPr id="5" name="文本框 4"/>
          <p:cNvSpPr txBox="1"/>
          <p:nvPr/>
        </p:nvSpPr>
        <p:spPr>
          <a:xfrm>
            <a:off x="300675" y="100513"/>
            <a:ext cx="4064000" cy="645160"/>
          </a:xfrm>
          <a:prstGeom prst="rect">
            <a:avLst/>
          </a:prstGeom>
          <a:noFill/>
        </p:spPr>
        <p:txBody>
          <a:bodyPr wrap="square" rtlCol="0">
            <a:spAutoFit/>
          </a:bodyPr>
          <a:lstStyle/>
          <a:p>
            <a:r>
              <a:rPr lang="zh-CN" altLang="en-US" sz="3600" dirty="0"/>
              <a:t>研究现状</a:t>
            </a:r>
          </a:p>
        </p:txBody>
      </p:sp>
      <p:sp>
        <p:nvSpPr>
          <p:cNvPr id="6" name="文本框 5">
            <a:extLst>
              <a:ext uri="{FF2B5EF4-FFF2-40B4-BE49-F238E27FC236}">
                <a16:creationId xmlns:a16="http://schemas.microsoft.com/office/drawing/2014/main" id="{8AC7FC45-1845-87A5-0054-CC6FA1F2137D}"/>
              </a:ext>
            </a:extLst>
          </p:cNvPr>
          <p:cNvSpPr txBox="1"/>
          <p:nvPr/>
        </p:nvSpPr>
        <p:spPr>
          <a:xfrm>
            <a:off x="575658" y="1454648"/>
            <a:ext cx="5381832" cy="3360022"/>
          </a:xfrm>
          <a:prstGeom prst="rect">
            <a:avLst/>
          </a:prstGeom>
          <a:noFill/>
        </p:spPr>
        <p:txBody>
          <a:bodyPr wrap="square" rtlCol="0">
            <a:spAutoFit/>
          </a:bodyPr>
          <a:lstStyle/>
          <a:p>
            <a:pPr>
              <a:lnSpc>
                <a:spcPct val="150000"/>
              </a:lnSpc>
            </a:pPr>
            <a:r>
              <a:rPr lang="en-US" altLang="zh-CN" sz="2400" dirty="0"/>
              <a:t>Yao</a:t>
            </a:r>
            <a:r>
              <a:rPr lang="zh-CN" altLang="en-US" sz="2400" dirty="0"/>
              <a:t>等人提出了基于代理的对比学习方法。该方法既避免了对比学习中拉齐正样本时带来的正对齐问题，也从负样本对中学习到了丰富的语义信息，同时基于代理的方法使得模型能够更快收敛，提升了模型泛化性</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00675" y="100513"/>
            <a:ext cx="4064000" cy="645160"/>
          </a:xfrm>
          <a:prstGeom prst="rect">
            <a:avLst/>
          </a:prstGeom>
          <a:noFill/>
        </p:spPr>
        <p:txBody>
          <a:bodyPr wrap="square" rtlCol="0">
            <a:spAutoFit/>
          </a:bodyPr>
          <a:lstStyle/>
          <a:p>
            <a:r>
              <a:rPr lang="zh-CN" altLang="en-US" sz="3600" dirty="0"/>
              <a:t>研究现状</a:t>
            </a:r>
          </a:p>
        </p:txBody>
      </p:sp>
      <p:sp>
        <p:nvSpPr>
          <p:cNvPr id="12" name="文本框 11">
            <a:extLst>
              <a:ext uri="{FF2B5EF4-FFF2-40B4-BE49-F238E27FC236}">
                <a16:creationId xmlns:a16="http://schemas.microsoft.com/office/drawing/2014/main" id="{17C67D05-4EF5-9BB4-4209-7D8358F269DE}"/>
              </a:ext>
            </a:extLst>
          </p:cNvPr>
          <p:cNvSpPr txBox="1"/>
          <p:nvPr/>
        </p:nvSpPr>
        <p:spPr>
          <a:xfrm>
            <a:off x="1016000" y="6406466"/>
            <a:ext cx="7899400" cy="338554"/>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Nam et al. Reducing domain gap by reducing style bias 2021</a:t>
            </a:r>
            <a:endParaRPr lang="zh-CN" altLang="en-US" sz="16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D60637CA-B382-5028-8274-CA8EA015B99F}"/>
              </a:ext>
            </a:extLst>
          </p:cNvPr>
          <p:cNvPicPr>
            <a:picLocks noChangeAspect="1"/>
          </p:cNvPicPr>
          <p:nvPr/>
        </p:nvPicPr>
        <p:blipFill>
          <a:blip r:embed="rId5"/>
          <a:stretch>
            <a:fillRect/>
          </a:stretch>
        </p:blipFill>
        <p:spPr>
          <a:xfrm>
            <a:off x="702560" y="3257265"/>
            <a:ext cx="7324229" cy="3084614"/>
          </a:xfrm>
          <a:prstGeom prst="rect">
            <a:avLst/>
          </a:prstGeom>
        </p:spPr>
      </p:pic>
      <p:sp>
        <p:nvSpPr>
          <p:cNvPr id="8" name="文本框 7">
            <a:extLst>
              <a:ext uri="{FF2B5EF4-FFF2-40B4-BE49-F238E27FC236}">
                <a16:creationId xmlns:a16="http://schemas.microsoft.com/office/drawing/2014/main" id="{F25EC152-142D-8FC5-12D8-352C6F6C0E15}"/>
              </a:ext>
            </a:extLst>
          </p:cNvPr>
          <p:cNvSpPr txBox="1"/>
          <p:nvPr/>
        </p:nvSpPr>
        <p:spPr>
          <a:xfrm>
            <a:off x="367840" y="1141562"/>
            <a:ext cx="10214925" cy="1698029"/>
          </a:xfrm>
          <a:prstGeom prst="rect">
            <a:avLst/>
          </a:prstGeom>
          <a:noFill/>
        </p:spPr>
        <p:txBody>
          <a:bodyPr wrap="square">
            <a:spAutoFit/>
          </a:bodyPr>
          <a:lstStyle/>
          <a:p>
            <a:pPr>
              <a:lnSpc>
                <a:spcPct val="150000"/>
              </a:lnSpc>
            </a:pPr>
            <a:r>
              <a:rPr lang="en-US" altLang="zh-CN" sz="2400" b="0" i="0" dirty="0">
                <a:solidFill>
                  <a:srgbClr val="000000"/>
                </a:solidFill>
                <a:effectLst/>
                <a:latin typeface="+mn-ea"/>
              </a:rPr>
              <a:t>Nam</a:t>
            </a:r>
            <a:r>
              <a:rPr lang="zh-CN" altLang="en-US" sz="2400" b="0" i="0" dirty="0">
                <a:solidFill>
                  <a:srgbClr val="000000"/>
                </a:solidFill>
                <a:effectLst/>
                <a:latin typeface="+mn-ea"/>
              </a:rPr>
              <a:t>等人提出的风格不可知网络（</a:t>
            </a:r>
            <a:r>
              <a:rPr lang="en-US" altLang="zh-CN" sz="2400" b="0" i="0" dirty="0" err="1">
                <a:solidFill>
                  <a:srgbClr val="000000"/>
                </a:solidFill>
                <a:effectLst/>
                <a:latin typeface="+mn-ea"/>
              </a:rPr>
              <a:t>SagNets</a:t>
            </a:r>
            <a:r>
              <a:rPr lang="zh-CN" altLang="en-US" sz="2400" b="0" i="0" dirty="0">
                <a:solidFill>
                  <a:srgbClr val="000000"/>
                </a:solidFill>
                <a:effectLst/>
                <a:latin typeface="+mn-ea"/>
              </a:rPr>
              <a:t>）将特征解耦为内容相关部分与风格相关部分，将来自不同样本的风格随机化后再重新与内容特征融合，并分别训练内容偏好网络与风格偏好网络。</a:t>
            </a:r>
            <a:endParaRPr lang="en-US" altLang="zh-CN" sz="2400" b="0" i="0" dirty="0">
              <a:solidFill>
                <a:srgbClr val="000000"/>
              </a:solidFill>
              <a:effectLst/>
              <a:latin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2648607" y="3064240"/>
            <a:ext cx="6637611" cy="1015663"/>
          </a:xfrm>
          <a:prstGeom prst="rect">
            <a:avLst/>
          </a:prstGeom>
          <a:noFill/>
        </p:spPr>
        <p:txBody>
          <a:bodyPr wrap="square" rtlCol="0">
            <a:spAutoFit/>
          </a:bodyPr>
          <a:lstStyle/>
          <a:p>
            <a:r>
              <a:rPr lang="zh-CN" altLang="en-US" sz="6000" dirty="0"/>
              <a:t>三</a:t>
            </a:r>
            <a:r>
              <a:rPr lang="en-US" altLang="zh-CN" sz="6000" dirty="0"/>
              <a:t>.</a:t>
            </a:r>
            <a:r>
              <a:rPr lang="zh-CN" altLang="en-US" sz="6000" dirty="0"/>
              <a:t>研究内容与方案</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510540" y="1138555"/>
            <a:ext cx="9674225" cy="829945"/>
          </a:xfrm>
          <a:prstGeom prst="rect">
            <a:avLst/>
          </a:prstGeom>
          <a:noFill/>
        </p:spPr>
        <p:txBody>
          <a:bodyPr wrap="none" rtlCol="0">
            <a:spAutoFit/>
          </a:bodyPr>
          <a:lstStyle/>
          <a:p>
            <a:r>
              <a:rPr lang="en-US" altLang="zh-CN" sz="2400"/>
              <a:t>1.</a:t>
            </a:r>
            <a:r>
              <a:rPr lang="zh-CN" altLang="en-US" sz="2400"/>
              <a:t>仅使用</a:t>
            </a:r>
            <a:r>
              <a:rPr lang="en-US" altLang="zh-CN" sz="2400"/>
              <a:t>CT</a:t>
            </a:r>
            <a:r>
              <a:rPr lang="zh-CN" altLang="en-US" sz="2400"/>
              <a:t>影像数据训练腹部器官（肝、脾、肾）的多标签识别模型，</a:t>
            </a:r>
          </a:p>
          <a:p>
            <a:r>
              <a:rPr lang="zh-CN" altLang="en-US" sz="2400"/>
              <a:t>预期能够泛化到</a:t>
            </a:r>
            <a:r>
              <a:rPr lang="en-US" altLang="zh-CN" sz="2400"/>
              <a:t>MR</a:t>
            </a:r>
            <a:r>
              <a:rPr lang="zh-CN" altLang="en-US" sz="2400"/>
              <a:t>影像</a:t>
            </a:r>
          </a:p>
        </p:txBody>
      </p:sp>
      <p:pic>
        <p:nvPicPr>
          <p:cNvPr id="4" name="图片 3">
            <a:extLst>
              <a:ext uri="{FF2B5EF4-FFF2-40B4-BE49-F238E27FC236}">
                <a16:creationId xmlns:a16="http://schemas.microsoft.com/office/drawing/2014/main" id="{ECABBC52-EFF8-9756-22D5-EFB16DE5C77E}"/>
              </a:ext>
            </a:extLst>
          </p:cNvPr>
          <p:cNvPicPr>
            <a:picLocks noChangeAspect="1"/>
          </p:cNvPicPr>
          <p:nvPr/>
        </p:nvPicPr>
        <p:blipFill>
          <a:blip r:embed="rId4"/>
          <a:stretch>
            <a:fillRect/>
          </a:stretch>
        </p:blipFill>
        <p:spPr>
          <a:xfrm>
            <a:off x="510540" y="2105025"/>
            <a:ext cx="10783570" cy="3616325"/>
          </a:xfrm>
          <a:prstGeom prst="rect">
            <a:avLst/>
          </a:prstGeom>
        </p:spPr>
      </p:pic>
      <p:sp>
        <p:nvSpPr>
          <p:cNvPr id="5" name="文本框 4">
            <a:extLst>
              <a:ext uri="{FF2B5EF4-FFF2-40B4-BE49-F238E27FC236}">
                <a16:creationId xmlns:a16="http://schemas.microsoft.com/office/drawing/2014/main" id="{C799080B-60C3-650F-A764-E6BC32E4554B}"/>
              </a:ext>
            </a:extLst>
          </p:cNvPr>
          <p:cNvSpPr txBox="1"/>
          <p:nvPr/>
        </p:nvSpPr>
        <p:spPr>
          <a:xfrm>
            <a:off x="4163695" y="5792470"/>
            <a:ext cx="3864610" cy="368300"/>
          </a:xfrm>
          <a:prstGeom prst="rect">
            <a:avLst/>
          </a:prstGeom>
          <a:noFill/>
        </p:spPr>
        <p:txBody>
          <a:bodyPr wrap="none" rtlCol="0">
            <a:spAutoFit/>
          </a:bodyPr>
          <a:lstStyle/>
          <a:p>
            <a:r>
              <a:rPr lang="zh-CN" altLang="en-US"/>
              <a:t>图</a:t>
            </a:r>
            <a:r>
              <a:rPr lang="en-US" altLang="zh-CN"/>
              <a:t>  CT-MR</a:t>
            </a:r>
            <a:r>
              <a:rPr lang="zh-CN" altLang="en-US"/>
              <a:t>的多标签识别任务示意图</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208280" y="1058545"/>
            <a:ext cx="5669280" cy="645160"/>
          </a:xfrm>
          <a:prstGeom prst="rect">
            <a:avLst/>
          </a:prstGeom>
          <a:noFill/>
        </p:spPr>
        <p:txBody>
          <a:bodyPr wrap="none" rtlCol="0" anchor="t">
            <a:spAutoFit/>
          </a:bodyPr>
          <a:lstStyle/>
          <a:p>
            <a:pPr>
              <a:lnSpc>
                <a:spcPct val="200000"/>
              </a:lnSpc>
            </a:pPr>
            <a:r>
              <a:rPr lang="en-US" altLang="zh-CN" dirty="0">
                <a:sym typeface="+mn-ea"/>
              </a:rPr>
              <a:t>1.</a:t>
            </a:r>
            <a:r>
              <a:rPr lang="zh-CN" altLang="en-US" dirty="0">
                <a:sym typeface="+mn-ea"/>
              </a:rPr>
              <a:t>基于多维度数据增强的腹部器官跨域多标签分类方法</a:t>
            </a:r>
            <a:endParaRPr lang="zh-CN" altLang="en-US"/>
          </a:p>
        </p:txBody>
      </p:sp>
      <p:sp>
        <p:nvSpPr>
          <p:cNvPr id="6" name="文本框 5"/>
          <p:cNvSpPr txBox="1"/>
          <p:nvPr/>
        </p:nvSpPr>
        <p:spPr>
          <a:xfrm>
            <a:off x="642620" y="1703705"/>
            <a:ext cx="9641205" cy="922020"/>
          </a:xfrm>
          <a:prstGeom prst="rect">
            <a:avLst/>
          </a:prstGeom>
          <a:noFill/>
        </p:spPr>
        <p:txBody>
          <a:bodyPr wrap="square" rtlCol="0">
            <a:spAutoFit/>
          </a:bodyPr>
          <a:lstStyle/>
          <a:p>
            <a:pPr algn="l"/>
            <a:r>
              <a:rPr lang="en-US" altLang="zh-CN">
                <a:latin typeface="Times New Roman Regular" panose="02020603050405020304" charset="0"/>
                <a:cs typeface="Times New Roman Regular" panose="02020603050405020304" charset="0"/>
              </a:rPr>
              <a:t>CT</a:t>
            </a:r>
            <a:r>
              <a:rPr lang="zh-CN" altLang="en-US">
                <a:latin typeface="Times New Roman Regular" panose="02020603050405020304" charset="0"/>
                <a:cs typeface="Times New Roman Regular" panose="02020603050405020304" charset="0"/>
              </a:rPr>
              <a:t>影像数据和</a:t>
            </a:r>
            <a:r>
              <a:rPr lang="en-US" altLang="zh-CN">
                <a:latin typeface="Times New Roman Regular" panose="02020603050405020304" charset="0"/>
                <a:cs typeface="Times New Roman Regular" panose="02020603050405020304" charset="0"/>
              </a:rPr>
              <a:t>MR</a:t>
            </a:r>
            <a:r>
              <a:rPr lang="zh-CN" altLang="en-US">
                <a:latin typeface="Times New Roman Regular" panose="02020603050405020304" charset="0"/>
                <a:cs typeface="Times New Roman Regular" panose="02020603050405020304" charset="0"/>
              </a:rPr>
              <a:t>影像数据成像原理不同，因此同一组织、同一器官的数值分布</a:t>
            </a:r>
          </a:p>
          <a:p>
            <a:pPr algn="l"/>
            <a:r>
              <a:rPr lang="zh-CN" altLang="en-US">
                <a:latin typeface="Times New Roman Regular" panose="02020603050405020304" charset="0"/>
                <a:cs typeface="Times New Roman Regular" panose="02020603050405020304" charset="0"/>
              </a:rPr>
              <a:t>也存在着差异，但形状相近。且</a:t>
            </a:r>
            <a:r>
              <a:rPr lang="en-US" altLang="zh-CN">
                <a:latin typeface="Times New Roman Regular" panose="02020603050405020304" charset="0"/>
                <a:cs typeface="Times New Roman Regular" panose="02020603050405020304" charset="0"/>
              </a:rPr>
              <a:t>CT</a:t>
            </a:r>
            <a:r>
              <a:rPr lang="zh-CN" altLang="en-US">
                <a:latin typeface="Times New Roman Regular" panose="02020603050405020304" charset="0"/>
                <a:cs typeface="Times New Roman Regular" panose="02020603050405020304" charset="0"/>
              </a:rPr>
              <a:t>与</a:t>
            </a:r>
            <a:r>
              <a:rPr lang="en-US" altLang="zh-CN">
                <a:latin typeface="Times New Roman Regular" panose="02020603050405020304" charset="0"/>
                <a:cs typeface="Times New Roman Regular" panose="02020603050405020304" charset="0"/>
              </a:rPr>
              <a:t>MR</a:t>
            </a:r>
            <a:r>
              <a:rPr lang="zh-CN" altLang="en-US">
                <a:latin typeface="Times New Roman Regular" panose="02020603050405020304" charset="0"/>
                <a:cs typeface="Times New Roman Regular" panose="02020603050405020304" charset="0"/>
              </a:rPr>
              <a:t>影像存在着一定的</a:t>
            </a:r>
            <a:r>
              <a:rPr lang="en-US" altLang="zh-CN">
                <a:latin typeface="Times New Roman Regular" panose="02020603050405020304" charset="0"/>
                <a:cs typeface="Times New Roman Regular" panose="02020603050405020304" charset="0"/>
              </a:rPr>
              <a:t>视野（Field of View</a:t>
            </a:r>
            <a:r>
              <a:rPr lang="zh-CN" altLang="en-US">
                <a:latin typeface="Times New Roman Regular" panose="02020603050405020304" charset="0"/>
                <a:cs typeface="Times New Roman Regular" panose="02020603050405020304" charset="0"/>
              </a:rPr>
              <a:t>，</a:t>
            </a:r>
            <a:r>
              <a:rPr lang="en-US" altLang="zh-CN">
                <a:latin typeface="Times New Roman Regular" panose="02020603050405020304" charset="0"/>
                <a:cs typeface="Times New Roman Regular" panose="02020603050405020304" charset="0"/>
              </a:rPr>
              <a:t>FOV</a:t>
            </a:r>
            <a:r>
              <a:rPr lang="zh-CN" altLang="en-US">
                <a:latin typeface="Times New Roman Regular" panose="02020603050405020304" charset="0"/>
                <a:cs typeface="Times New Roman Regular" panose="02020603050405020304" charset="0"/>
              </a:rPr>
              <a:t>）差距。</a:t>
            </a:r>
          </a:p>
          <a:p>
            <a:pPr algn="l"/>
            <a:r>
              <a:rPr lang="zh-CN" altLang="en-US">
                <a:latin typeface="Times New Roman Regular" panose="02020603050405020304" charset="0"/>
                <a:cs typeface="Times New Roman Regular" panose="02020603050405020304" charset="0"/>
              </a:rPr>
              <a:t>因此，使用打乱影像分布的增强方法与缩放的增强方法可能会对模型的泛化性有所提升。</a:t>
            </a:r>
          </a:p>
        </p:txBody>
      </p:sp>
      <p:sp>
        <p:nvSpPr>
          <p:cNvPr id="8" name="文本框 7"/>
          <p:cNvSpPr txBox="1"/>
          <p:nvPr/>
        </p:nvSpPr>
        <p:spPr>
          <a:xfrm>
            <a:off x="4826000" y="3244850"/>
            <a:ext cx="2540000" cy="368300"/>
          </a:xfrm>
          <a:prstGeom prst="rect">
            <a:avLst/>
          </a:prstGeom>
          <a:noFill/>
        </p:spPr>
        <p:txBody>
          <a:bodyPr wrap="square" rtlCol="0" anchor="t">
            <a:spAutoFit/>
          </a:bodyPr>
          <a:lstStyle/>
          <a:p>
            <a:r>
              <a:rPr lang="zh-CN" altLang="en-US"/>
              <a:t> </a:t>
            </a:r>
          </a:p>
        </p:txBody>
      </p:sp>
      <p:pic>
        <p:nvPicPr>
          <p:cNvPr id="11" name="图片 10"/>
          <p:cNvPicPr>
            <a:picLocks noChangeAspect="1"/>
          </p:cNvPicPr>
          <p:nvPr/>
        </p:nvPicPr>
        <p:blipFill>
          <a:blip r:embed="rId4"/>
          <a:stretch>
            <a:fillRect/>
          </a:stretch>
        </p:blipFill>
        <p:spPr>
          <a:xfrm>
            <a:off x="429895" y="3061970"/>
            <a:ext cx="1837055" cy="1837055"/>
          </a:xfrm>
          <a:prstGeom prst="rect">
            <a:avLst/>
          </a:prstGeom>
        </p:spPr>
      </p:pic>
      <p:pic>
        <p:nvPicPr>
          <p:cNvPr id="12" name="图片 11"/>
          <p:cNvPicPr>
            <a:picLocks noChangeAspect="1"/>
          </p:cNvPicPr>
          <p:nvPr/>
        </p:nvPicPr>
        <p:blipFill>
          <a:blip r:embed="rId5"/>
          <a:stretch>
            <a:fillRect/>
          </a:stretch>
        </p:blipFill>
        <p:spPr>
          <a:xfrm>
            <a:off x="2416810" y="3061970"/>
            <a:ext cx="1830070" cy="1837690"/>
          </a:xfrm>
          <a:prstGeom prst="rect">
            <a:avLst/>
          </a:prstGeom>
        </p:spPr>
      </p:pic>
      <p:pic>
        <p:nvPicPr>
          <p:cNvPr id="14" name="图片 13"/>
          <p:cNvPicPr>
            <a:picLocks noChangeAspect="1"/>
          </p:cNvPicPr>
          <p:nvPr/>
        </p:nvPicPr>
        <p:blipFill>
          <a:blip r:embed="rId6"/>
          <a:stretch>
            <a:fillRect/>
          </a:stretch>
        </p:blipFill>
        <p:spPr>
          <a:xfrm>
            <a:off x="4486910" y="3179336"/>
            <a:ext cx="7193915" cy="30149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mc:AlternateContent xmlns:mc="http://schemas.openxmlformats.org/markup-compatibility/2006" xmlns:a14="http://schemas.microsoft.com/office/drawing/2010/main">
        <mc:Choice Requires="a14">
          <p:sp>
            <p:nvSpPr>
              <p:cNvPr id="9" name="文本框 8"/>
              <p:cNvSpPr txBox="1"/>
              <p:nvPr/>
            </p:nvSpPr>
            <p:spPr>
              <a:xfrm>
                <a:off x="136525" y="5248910"/>
                <a:ext cx="6166485" cy="666115"/>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cs typeface="DejaVu Math TeX Gyre" panose="02000503000000000000" charset="0"/>
                            </a:rPr>
                          </m:ctrlPr>
                        </m:sSupPr>
                        <m:e>
                          <m:r>
                            <a:rPr lang="en-US" altLang="zh-CN" i="1">
                              <a:latin typeface="Cambria Math" panose="02040503050406030204" pitchFamily="18" charset="0"/>
                              <a:cs typeface="DejaVu Math TeX Gyre" panose="02000503000000000000" charset="0"/>
                            </a:rPr>
                            <m:t>𝑥</m:t>
                          </m:r>
                        </m:e>
                        <m:sup>
                          <m:r>
                            <a:rPr lang="en-US" altLang="zh-CN" i="1">
                              <a:latin typeface="Cambria Math" panose="02040503050406030204" pitchFamily="18" charset="0"/>
                              <a:cs typeface="DejaVu Math TeX Gyre" panose="02000503000000000000" charset="0"/>
                            </a:rPr>
                            <m:t>’</m:t>
                          </m:r>
                        </m:sup>
                      </m:sSup>
                      <m:r>
                        <a:rPr lang="en-US" altLang="zh-CN" i="1">
                          <a:latin typeface="Cambria Math" panose="02040503050406030204" pitchFamily="18" charset="0"/>
                          <a:cs typeface="DejaVu Math TeX Gyre" panose="02000503000000000000" charset="0"/>
                        </a:rPr>
                        <m:t> = </m:t>
                      </m:r>
                      <m:f>
                        <m:fPr>
                          <m:ctrlPr>
                            <a:rPr lang="en-US" altLang="zh-CN" i="1">
                              <a:latin typeface="Cambria Math" panose="02040503050406030204" pitchFamily="18" charset="0"/>
                              <a:cs typeface="DejaVu Math TeX Gyre" panose="02000503000000000000" charset="0"/>
                            </a:rPr>
                          </m:ctrlPr>
                        </m:fPr>
                        <m:num>
                          <m:r>
                            <a:rPr lang="en-US" altLang="zh-CN" i="1">
                              <a:latin typeface="Cambria Math" panose="02040503050406030204" pitchFamily="18" charset="0"/>
                              <a:cs typeface="DejaVu Math TeX Gyre" panose="02000503000000000000" charset="0"/>
                            </a:rPr>
                            <m:t>𝑥</m:t>
                          </m:r>
                          <m:r>
                            <a:rPr lang="en-US" altLang="zh-CN" i="1">
                              <a:latin typeface="Cambria Math" panose="02040503050406030204" pitchFamily="18" charset="0"/>
                              <a:cs typeface="DejaVu Math TeX Gyre" panose="02000503000000000000" charset="0"/>
                            </a:rPr>
                            <m:t> −</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𝑝</m:t>
                              </m:r>
                            </m:e>
                            <m:sub>
                              <m:r>
                                <a:rPr lang="en-US" altLang="zh-CN" i="1">
                                  <a:latin typeface="Cambria Math" panose="02040503050406030204" pitchFamily="18" charset="0"/>
                                  <a:cs typeface="DejaVu Math TeX Gyre" panose="02000503000000000000" charset="0"/>
                                </a:rPr>
                                <m:t>𝑚𝑖𝑛</m:t>
                              </m:r>
                            </m:sub>
                          </m:sSub>
                        </m:num>
                        <m:den>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𝑝</m:t>
                              </m:r>
                            </m:e>
                            <m:sub>
                              <m:r>
                                <a:rPr lang="en-US" altLang="zh-CN" i="1">
                                  <a:latin typeface="Cambria Math" panose="02040503050406030204" pitchFamily="18" charset="0"/>
                                  <a:cs typeface="DejaVu Math TeX Gyre" panose="02000503000000000000" charset="0"/>
                                </a:rPr>
                                <m:t>𝑚𝑎𝑥</m:t>
                              </m:r>
                            </m:sub>
                          </m:sSub>
                          <m:r>
                            <a:rPr lang="en-US" altLang="zh-CN" i="1">
                              <a:latin typeface="Cambria Math" panose="02040503050406030204" pitchFamily="18" charset="0"/>
                              <a:cs typeface="DejaVu Math TeX Gyre" panose="02000503000000000000" charset="0"/>
                            </a:rPr>
                            <m:t>−</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𝑝</m:t>
                              </m:r>
                            </m:e>
                            <m:sub>
                              <m:r>
                                <a:rPr lang="en-US" altLang="zh-CN" i="1">
                                  <a:latin typeface="Cambria Math" panose="02040503050406030204" pitchFamily="18" charset="0"/>
                                  <a:cs typeface="DejaVu Math TeX Gyre" panose="02000503000000000000" charset="0"/>
                                </a:rPr>
                                <m:t>𝑚𝑖𝑛</m:t>
                              </m:r>
                            </m:sub>
                          </m:sSub>
                        </m:den>
                      </m:f>
                      <m:r>
                        <a:rPr lang="en-US" altLang="zh-CN" i="1">
                          <a:latin typeface="Cambria Math" panose="02040503050406030204" pitchFamily="18" charset="0"/>
                          <a:cs typeface="DejaVu Math TeX Gyre" panose="02000503000000000000" charset="0"/>
                        </a:rPr>
                        <m:t>∗(</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𝑞</m:t>
                          </m:r>
                        </m:e>
                        <m:sub>
                          <m:r>
                            <a:rPr lang="en-US" altLang="zh-CN" i="1">
                              <a:latin typeface="Cambria Math" panose="02040503050406030204" pitchFamily="18" charset="0"/>
                              <a:cs typeface="DejaVu Math TeX Gyre" panose="02000503000000000000" charset="0"/>
                            </a:rPr>
                            <m:t>𝑚𝑎𝑥</m:t>
                          </m:r>
                        </m:sub>
                      </m:sSub>
                      <m:r>
                        <a:rPr lang="en-US" altLang="zh-CN" i="1">
                          <a:latin typeface="Cambria Math" panose="02040503050406030204" pitchFamily="18" charset="0"/>
                          <a:cs typeface="DejaVu Math TeX Gyre" panose="02000503000000000000" charset="0"/>
                        </a:rPr>
                        <m:t>−</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𝑞</m:t>
                          </m:r>
                        </m:e>
                        <m:sub>
                          <m:r>
                            <a:rPr lang="en-US" altLang="zh-CN" i="1">
                              <a:latin typeface="Cambria Math" panose="02040503050406030204" pitchFamily="18" charset="0"/>
                              <a:cs typeface="DejaVu Math TeX Gyre" panose="02000503000000000000" charset="0"/>
                            </a:rPr>
                            <m:t>𝑚𝑖𝑛</m:t>
                          </m:r>
                        </m:sub>
                      </m:sSub>
                      <m:r>
                        <a:rPr lang="en-US" altLang="zh-CN" i="1">
                          <a:latin typeface="Cambria Math" panose="02040503050406030204" pitchFamily="18" charset="0"/>
                          <a:cs typeface="DejaVu Math TeX Gyre" panose="02000503000000000000" charset="0"/>
                        </a:rPr>
                        <m:t>)+</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𝑞</m:t>
                          </m:r>
                        </m:e>
                        <m:sub>
                          <m:r>
                            <a:rPr lang="en-US" altLang="zh-CN" i="1">
                              <a:latin typeface="Cambria Math" panose="02040503050406030204" pitchFamily="18" charset="0"/>
                              <a:cs typeface="DejaVu Math TeX Gyre" panose="02000503000000000000" charset="0"/>
                            </a:rPr>
                            <m:t>𝑚𝑖𝑛</m:t>
                          </m:r>
                        </m:sub>
                      </m:sSub>
                      <m:r>
                        <a:rPr lang="en-US" altLang="zh-CN" i="1">
                          <a:latin typeface="Cambria Math" panose="02040503050406030204" pitchFamily="18" charset="0"/>
                          <a:cs typeface="DejaVu Math TeX Gyre" panose="02000503000000000000" charset="0"/>
                        </a:rPr>
                        <m:t>  </m:t>
                      </m:r>
                    </m:oMath>
                  </m:oMathPara>
                </a14:m>
                <a:endParaRPr lang="zh-CN" altLang="en-US"/>
              </a:p>
            </p:txBody>
          </p:sp>
        </mc:Choice>
        <mc:Fallback xmlns="">
          <p:sp>
            <p:nvSpPr>
              <p:cNvPr id="9" name="文本框 8"/>
              <p:cNvSpPr txBox="1">
                <a:spLocks noRot="1" noChangeAspect="1" noMove="1" noResize="1" noEditPoints="1" noAdjustHandles="1" noChangeArrowheads="1" noChangeShapeType="1" noTextEdit="1"/>
              </p:cNvSpPr>
              <p:nvPr/>
            </p:nvSpPr>
            <p:spPr>
              <a:xfrm>
                <a:off x="136525" y="5248910"/>
                <a:ext cx="6166485" cy="666115"/>
              </a:xfrm>
              <a:prstGeom prst="rect">
                <a:avLst/>
              </a:prstGeom>
              <a:blipFill rotWithShape="1">
                <a:blip r:embed="rId4"/>
                <a:stretch>
                  <a:fillRect/>
                </a:stretch>
              </a:blipFill>
            </p:spPr>
            <p:txBody>
              <a:bodyPr/>
              <a:lstStyle/>
              <a:p>
                <a:r>
                  <a:rPr lang="zh-CN" altLang="en-US">
                    <a:noFill/>
                  </a:rPr>
                  <a:t> </a:t>
                </a:r>
              </a:p>
            </p:txBody>
          </p:sp>
        </mc:Fallback>
      </mc:AlternateContent>
      <p:sp>
        <p:nvSpPr>
          <p:cNvPr id="6" name="文本框 5"/>
          <p:cNvSpPr txBox="1"/>
          <p:nvPr/>
        </p:nvSpPr>
        <p:spPr>
          <a:xfrm>
            <a:off x="455930" y="4715510"/>
            <a:ext cx="3425825" cy="368300"/>
          </a:xfrm>
          <a:prstGeom prst="rect">
            <a:avLst/>
          </a:prstGeom>
          <a:noFill/>
        </p:spPr>
        <p:txBody>
          <a:bodyPr wrap="none" rtlCol="0">
            <a:spAutoFit/>
          </a:bodyPr>
          <a:lstStyle/>
          <a:p>
            <a:r>
              <a:rPr lang="en-US" altLang="zh-CN"/>
              <a:t>N</a:t>
            </a:r>
            <a:r>
              <a:rPr lang="zh-CN" altLang="en-US"/>
              <a:t>为</a:t>
            </a:r>
            <a:r>
              <a:rPr lang="en-US" altLang="zh-CN"/>
              <a:t>shuffle</a:t>
            </a:r>
            <a:r>
              <a:rPr lang="zh-CN" altLang="en-US"/>
              <a:t>时对原图分布的分块数</a:t>
            </a:r>
          </a:p>
        </p:txBody>
      </p:sp>
      <p:sp>
        <p:nvSpPr>
          <p:cNvPr id="8" name="文本框 7"/>
          <p:cNvSpPr txBox="1"/>
          <p:nvPr/>
        </p:nvSpPr>
        <p:spPr>
          <a:xfrm>
            <a:off x="731520" y="894715"/>
            <a:ext cx="3300730" cy="368300"/>
          </a:xfrm>
          <a:prstGeom prst="rect">
            <a:avLst/>
          </a:prstGeom>
          <a:noFill/>
        </p:spPr>
        <p:txBody>
          <a:bodyPr wrap="none" rtlCol="0">
            <a:spAutoFit/>
          </a:bodyPr>
          <a:lstStyle/>
          <a:p>
            <a:r>
              <a:rPr lang="en-US" altLang="zh-CN">
                <a:latin typeface="Times New Roman Regular" panose="02020603050405020304" charset="0"/>
                <a:cs typeface="Times New Roman Regular" panose="02020603050405020304" charset="0"/>
              </a:rPr>
              <a:t>distribution shuffle</a:t>
            </a:r>
            <a:r>
              <a:rPr lang="zh-CN" altLang="en-US">
                <a:latin typeface="Times New Roman Regular" panose="02020603050405020304" charset="0"/>
                <a:cs typeface="Times New Roman Regular" panose="02020603050405020304" charset="0"/>
              </a:rPr>
              <a:t>数据增强模块</a:t>
            </a:r>
          </a:p>
        </p:txBody>
      </p:sp>
      <p:pic>
        <p:nvPicPr>
          <p:cNvPr id="15" name="图片 14"/>
          <p:cNvPicPr>
            <a:picLocks noChangeAspect="1"/>
          </p:cNvPicPr>
          <p:nvPr/>
        </p:nvPicPr>
        <p:blipFill>
          <a:blip r:embed="rId5"/>
          <a:stretch>
            <a:fillRect/>
          </a:stretch>
        </p:blipFill>
        <p:spPr>
          <a:xfrm>
            <a:off x="455930" y="1263015"/>
            <a:ext cx="6656070" cy="3287395"/>
          </a:xfrm>
          <a:prstGeom prst="rect">
            <a:avLst/>
          </a:prstGeom>
        </p:spPr>
      </p:pic>
      <p:sp>
        <p:nvSpPr>
          <p:cNvPr id="16" name="文本框 15"/>
          <p:cNvSpPr txBox="1"/>
          <p:nvPr/>
        </p:nvSpPr>
        <p:spPr>
          <a:xfrm>
            <a:off x="7301230" y="1697990"/>
            <a:ext cx="4301490" cy="1476375"/>
          </a:xfrm>
          <a:prstGeom prst="rect">
            <a:avLst/>
          </a:prstGeom>
          <a:noFill/>
        </p:spPr>
        <p:txBody>
          <a:bodyPr wrap="square" rtlCol="0">
            <a:spAutoFit/>
          </a:bodyPr>
          <a:lstStyle/>
          <a:p>
            <a:r>
              <a:rPr lang="zh-CN" altLang="en-US"/>
              <a:t>该增强模块的作用是通过打乱图像的数值分布，使得网络更加关注器官的形状信息，并非纹理信息。而</a:t>
            </a:r>
            <a:r>
              <a:rPr lang="en-US" altLang="zh-CN"/>
              <a:t>CT</a:t>
            </a:r>
            <a:r>
              <a:rPr lang="zh-CN" altLang="en-US"/>
              <a:t>与</a:t>
            </a:r>
            <a:r>
              <a:rPr lang="en-US" altLang="zh-CN"/>
              <a:t>MR</a:t>
            </a:r>
            <a:r>
              <a:rPr lang="zh-CN" altLang="en-US"/>
              <a:t>影像中器官的形状信息相近，该增强模块可以提升网络对</a:t>
            </a:r>
            <a:r>
              <a:rPr lang="en-US" altLang="zh-CN"/>
              <a:t>MR</a:t>
            </a:r>
            <a:r>
              <a:rPr lang="zh-CN" altLang="en-US"/>
              <a:t>影像器官的识别能力。</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510540" y="1138555"/>
            <a:ext cx="9819640" cy="460375"/>
          </a:xfrm>
          <a:prstGeom prst="rect">
            <a:avLst/>
          </a:prstGeom>
          <a:noFill/>
        </p:spPr>
        <p:txBody>
          <a:bodyPr wrap="none" rtlCol="0">
            <a:spAutoFit/>
          </a:bodyPr>
          <a:lstStyle/>
          <a:p>
            <a:r>
              <a:rPr lang="en-US" altLang="zh-CN" sz="2400"/>
              <a:t>2.</a:t>
            </a:r>
            <a:r>
              <a:rPr lang="zh-CN" altLang="en-US" sz="2400"/>
              <a:t>在部分中心的</a:t>
            </a:r>
            <a:r>
              <a:rPr lang="en-US" altLang="zh-CN" sz="2400"/>
              <a:t>MVI</a:t>
            </a:r>
            <a:r>
              <a:rPr lang="zh-CN" altLang="en-US" sz="2400"/>
              <a:t>数据上做训练，预期能够泛化到其他其他中心的数据</a:t>
            </a:r>
          </a:p>
        </p:txBody>
      </p:sp>
      <p:sp>
        <p:nvSpPr>
          <p:cNvPr id="100" name="文本框 99"/>
          <p:cNvSpPr txBox="1"/>
          <p:nvPr/>
        </p:nvSpPr>
        <p:spPr>
          <a:xfrm>
            <a:off x="986790" y="1990725"/>
            <a:ext cx="8867140" cy="3415030"/>
          </a:xfrm>
          <a:prstGeom prst="rect">
            <a:avLst/>
          </a:prstGeom>
          <a:noFill/>
          <a:ln w="9525">
            <a:noFill/>
          </a:ln>
        </p:spPr>
        <p:txBody>
          <a:bodyPr wrap="square">
            <a:spAutoFit/>
          </a:bodyPr>
          <a:lstStyle/>
          <a:p>
            <a:pPr marL="0" indent="0" algn="l">
              <a:lnSpc>
                <a:spcPct val="150000"/>
              </a:lnSpc>
            </a:pPr>
            <a:r>
              <a:rPr lang="zh-CN" b="0">
                <a:latin typeface="Times New Roman" panose="02020603050405020304" pitchFamily="18" charset="0"/>
                <a:cs typeface="宋体" charset="0"/>
              </a:rPr>
              <a:t>以</a:t>
            </a:r>
            <a:r>
              <a:rPr lang="zh-CN" b="0">
                <a:cs typeface="宋体" charset="0"/>
              </a:rPr>
              <a:t>肝细胞癌（</a:t>
            </a:r>
            <a:r>
              <a:rPr lang="en-US" b="0">
                <a:latin typeface="Times New Roman" panose="02020603050405020304" pitchFamily="18" charset="0"/>
                <a:cs typeface="宋体" charset="0"/>
              </a:rPr>
              <a:t>HCC</a:t>
            </a:r>
            <a:r>
              <a:rPr lang="zh-CN" b="0">
                <a:cs typeface="宋体" charset="0"/>
              </a:rPr>
              <a:t>）</a:t>
            </a:r>
            <a:r>
              <a:rPr lang="zh-CN" b="0">
                <a:latin typeface="Times New Roman" panose="02020603050405020304" pitchFamily="18" charset="0"/>
                <a:cs typeface="宋体" charset="0"/>
              </a:rPr>
              <a:t>为代表的肝脏局灶性病变</a:t>
            </a:r>
            <a:r>
              <a:rPr lang="zh-CN" b="0">
                <a:cs typeface="宋体" charset="0"/>
              </a:rPr>
              <a:t>是一种原发性肝</a:t>
            </a:r>
            <a:r>
              <a:rPr lang="zh-CN" b="0">
                <a:latin typeface="Times New Roman" panose="02020603050405020304" pitchFamily="18" charset="0"/>
                <a:cs typeface="宋体" charset="0"/>
              </a:rPr>
              <a:t>脏疾病</a:t>
            </a:r>
            <a:r>
              <a:rPr lang="zh-CN" b="0">
                <a:cs typeface="宋体" charset="0"/>
              </a:rPr>
              <a:t>，</a:t>
            </a:r>
            <a:r>
              <a:rPr lang="zh-CN" b="0">
                <a:latin typeface="Times New Roman" panose="02020603050405020304" pitchFamily="18" charset="0"/>
                <a:cs typeface="宋体" charset="0"/>
              </a:rPr>
              <a:t>临床认为手术切除和移植是目前治疗肝细胞癌的最佳选择，但即使如此，肝细胞癌仍具有复发率高、预后效果差等特点。而</a:t>
            </a:r>
            <a:r>
              <a:rPr lang="zh-CN" b="1">
                <a:latin typeface="Times New Roman" panose="02020603050405020304" pitchFamily="18" charset="0"/>
                <a:cs typeface="宋体" charset="0"/>
              </a:rPr>
              <a:t>微血管侵犯（</a:t>
            </a:r>
            <a:r>
              <a:rPr lang="en-US" b="1">
                <a:latin typeface="Times New Roman" panose="02020603050405020304" pitchFamily="18" charset="0"/>
                <a:cs typeface="宋体" charset="0"/>
              </a:rPr>
              <a:t>Microvascular Invasion, MVI</a:t>
            </a:r>
            <a:r>
              <a:rPr lang="zh-CN" b="1">
                <a:latin typeface="Times New Roman" panose="02020603050405020304" pitchFamily="18" charset="0"/>
                <a:cs typeface="宋体" charset="0"/>
              </a:rPr>
              <a:t>）</a:t>
            </a:r>
            <a:r>
              <a:rPr lang="zh-CN" b="0">
                <a:latin typeface="Times New Roman" panose="02020603050405020304" pitchFamily="18" charset="0"/>
                <a:cs typeface="宋体" charset="0"/>
              </a:rPr>
              <a:t>被认为是肝癌切除或移植患者早期复发和长期预后不良的重要因素。因此，在</a:t>
            </a:r>
            <a:r>
              <a:rPr lang="en-US" b="0">
                <a:latin typeface="Times New Roman" panose="02020603050405020304" pitchFamily="18" charset="0"/>
                <a:cs typeface="宋体" charset="0"/>
              </a:rPr>
              <a:t>HCC</a:t>
            </a:r>
            <a:r>
              <a:rPr lang="zh-CN" b="0">
                <a:latin typeface="Times New Roman" panose="02020603050405020304" pitchFamily="18" charset="0"/>
                <a:cs typeface="宋体" charset="0"/>
              </a:rPr>
              <a:t>患者术前评估是否存在</a:t>
            </a:r>
            <a:r>
              <a:rPr lang="en-US" b="0">
                <a:latin typeface="Times New Roman" panose="02020603050405020304" pitchFamily="18" charset="0"/>
                <a:cs typeface="宋体" charset="0"/>
              </a:rPr>
              <a:t>MVI</a:t>
            </a:r>
            <a:r>
              <a:rPr lang="zh-CN" b="0">
                <a:latin typeface="Times New Roman" panose="02020603050405020304" pitchFamily="18" charset="0"/>
                <a:cs typeface="宋体" charset="0"/>
              </a:rPr>
              <a:t>具有非常重要的临床价值。</a:t>
            </a:r>
          </a:p>
          <a:p>
            <a:pPr marL="0" indent="0" algn="l">
              <a:lnSpc>
                <a:spcPct val="150000"/>
              </a:lnSpc>
            </a:pPr>
            <a:r>
              <a:rPr lang="zh-CN" altLang="en-US"/>
              <a:t>而多中心医疗影像数据（即来自多家医疗机构的数据）由于设备和使用方法有所不同，各个中心间的数据存在域偏移。因此，本文的第二个任务为：</a:t>
            </a:r>
            <a:r>
              <a:rPr lang="zh-CN" altLang="en-US" b="1"/>
              <a:t>如何将在部分中心数据上训练的模型泛化到其他中心的数据上</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5"/>
          <a:stretch>
            <a:fillRect/>
          </a:stretch>
        </p:blipFill>
        <p:spPr>
          <a:xfrm>
            <a:off x="1974215" y="925195"/>
            <a:ext cx="8242935" cy="59328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3105785" y="6029960"/>
            <a:ext cx="4667250" cy="368300"/>
          </a:xfrm>
          <a:prstGeom prst="rect">
            <a:avLst/>
          </a:prstGeom>
          <a:noFill/>
        </p:spPr>
        <p:txBody>
          <a:bodyPr wrap="none" rtlCol="0" anchor="t">
            <a:spAutoFit/>
          </a:bodyPr>
          <a:lstStyle/>
          <a:p>
            <a:r>
              <a:rPr lang="zh-CN" altLang="en-US">
                <a:sym typeface="+mn-ea"/>
              </a:rPr>
              <a:t>图</a:t>
            </a:r>
            <a:r>
              <a:rPr lang="en-US" altLang="zh-CN">
                <a:sym typeface="+mn-ea"/>
              </a:rPr>
              <a:t>  </a:t>
            </a:r>
            <a:r>
              <a:rPr lang="zh-CN" altLang="en-US">
                <a:sym typeface="+mn-ea"/>
              </a:rPr>
              <a:t>多中心的</a:t>
            </a:r>
            <a:r>
              <a:rPr lang="en-US" altLang="zh-CN">
                <a:sym typeface="+mn-ea"/>
              </a:rPr>
              <a:t>MVI</a:t>
            </a:r>
            <a:r>
              <a:rPr lang="zh-CN" altLang="en-US">
                <a:sym typeface="+mn-ea"/>
              </a:rPr>
              <a:t>二分类模型泛化任务示意图</a:t>
            </a:r>
          </a:p>
        </p:txBody>
      </p:sp>
      <p:pic>
        <p:nvPicPr>
          <p:cNvPr id="6" name="图片 5"/>
          <p:cNvPicPr>
            <a:picLocks noChangeAspect="1"/>
          </p:cNvPicPr>
          <p:nvPr/>
        </p:nvPicPr>
        <p:blipFill>
          <a:blip r:embed="rId4"/>
          <a:stretch>
            <a:fillRect/>
          </a:stretch>
        </p:blipFill>
        <p:spPr>
          <a:xfrm>
            <a:off x="871855" y="1058545"/>
            <a:ext cx="7905750" cy="45961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215391" y="3044279"/>
            <a:ext cx="1313180" cy="769441"/>
          </a:xfrm>
          <a:prstGeom prst="rect">
            <a:avLst/>
          </a:prstGeom>
          <a:noFill/>
        </p:spPr>
        <p:txBody>
          <a:bodyPr wrap="none" rtlCol="0">
            <a:spAutoFit/>
          </a:bodyPr>
          <a:lstStyle/>
          <a:p>
            <a:r>
              <a:rPr lang="zh-CN" altLang="en-US" sz="4400" dirty="0"/>
              <a:t>目录</a:t>
            </a:r>
          </a:p>
        </p:txBody>
      </p:sp>
      <p:sp>
        <p:nvSpPr>
          <p:cNvPr id="4" name="文本框 3"/>
          <p:cNvSpPr txBox="1"/>
          <p:nvPr/>
        </p:nvSpPr>
        <p:spPr>
          <a:xfrm>
            <a:off x="6096000" y="857271"/>
            <a:ext cx="3044423" cy="4281685"/>
          </a:xfrm>
          <a:prstGeom prst="rect">
            <a:avLst/>
          </a:prstGeom>
          <a:noFill/>
        </p:spPr>
        <p:txBody>
          <a:bodyPr wrap="none" rtlCol="0">
            <a:spAutoFit/>
          </a:bodyPr>
          <a:lstStyle/>
          <a:p>
            <a:pPr marL="342900" indent="-342900">
              <a:lnSpc>
                <a:spcPct val="200000"/>
              </a:lnSpc>
              <a:buFont typeface="+mj-lt"/>
              <a:buAutoNum type="arabicPeriod"/>
            </a:pPr>
            <a:r>
              <a:rPr lang="zh-CN" altLang="en-US" sz="2800" dirty="0"/>
              <a:t>研究背景与意义</a:t>
            </a:r>
          </a:p>
          <a:p>
            <a:pPr marL="342900" indent="-342900">
              <a:lnSpc>
                <a:spcPct val="200000"/>
              </a:lnSpc>
              <a:buFont typeface="+mj-lt"/>
              <a:buAutoNum type="arabicPeriod"/>
            </a:pPr>
            <a:r>
              <a:rPr lang="zh-CN" altLang="en-US" sz="2800" dirty="0"/>
              <a:t>研究现状</a:t>
            </a:r>
          </a:p>
          <a:p>
            <a:pPr marL="342900" indent="-342900">
              <a:lnSpc>
                <a:spcPct val="200000"/>
              </a:lnSpc>
              <a:buFont typeface="+mj-lt"/>
              <a:buAutoNum type="arabicPeriod"/>
            </a:pPr>
            <a:r>
              <a:rPr lang="zh-CN" altLang="en-US" sz="2800" dirty="0"/>
              <a:t>研究内容与方案</a:t>
            </a:r>
          </a:p>
          <a:p>
            <a:pPr marL="342900" indent="-342900">
              <a:lnSpc>
                <a:spcPct val="200000"/>
              </a:lnSpc>
              <a:buFont typeface="+mj-lt"/>
              <a:buAutoNum type="arabicPeriod"/>
            </a:pPr>
            <a:r>
              <a:rPr lang="zh-CN" altLang="en-US" sz="2800" dirty="0"/>
              <a:t>前期工作</a:t>
            </a:r>
          </a:p>
          <a:p>
            <a:pPr marL="342900" indent="-342900">
              <a:lnSpc>
                <a:spcPct val="200000"/>
              </a:lnSpc>
              <a:buFont typeface="+mj-lt"/>
              <a:buAutoNum type="arabicPeriod"/>
            </a:pPr>
            <a:r>
              <a:rPr lang="zh-CN" altLang="en-US" sz="2800" dirty="0"/>
              <a:t>进度安排</a:t>
            </a:r>
          </a:p>
        </p:txBody>
      </p:sp>
      <p:cxnSp>
        <p:nvCxnSpPr>
          <p:cNvPr id="5" name="直接连接符 4"/>
          <p:cNvCxnSpPr/>
          <p:nvPr/>
        </p:nvCxnSpPr>
        <p:spPr>
          <a:xfrm>
            <a:off x="5426439" y="1738859"/>
            <a:ext cx="0" cy="3904938"/>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723005" y="2667000"/>
            <a:ext cx="4929505" cy="1014730"/>
          </a:xfrm>
          <a:prstGeom prst="rect">
            <a:avLst/>
          </a:prstGeom>
          <a:noFill/>
        </p:spPr>
        <p:txBody>
          <a:bodyPr wrap="square" rtlCol="0">
            <a:spAutoFit/>
          </a:bodyPr>
          <a:lstStyle/>
          <a:p>
            <a:r>
              <a:rPr lang="zh-CN" altLang="en-US" sz="6000" dirty="0"/>
              <a:t>四</a:t>
            </a:r>
            <a:r>
              <a:rPr lang="en-US" altLang="zh-CN" sz="6000" dirty="0"/>
              <a:t>.</a:t>
            </a:r>
            <a:r>
              <a:rPr lang="zh-CN" altLang="en-US" sz="6000" dirty="0"/>
              <a:t>研究方案</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1187450" y="2263775"/>
            <a:ext cx="9335135" cy="2676525"/>
          </a:xfrm>
          <a:prstGeom prst="rect">
            <a:avLst/>
          </a:prstGeom>
          <a:noFill/>
        </p:spPr>
        <p:txBody>
          <a:bodyPr wrap="square" rtlCol="0">
            <a:spAutoFit/>
          </a:bodyPr>
          <a:lstStyle/>
          <a:p>
            <a:pPr>
              <a:lnSpc>
                <a:spcPct val="200000"/>
              </a:lnSpc>
            </a:pPr>
            <a:r>
              <a:rPr lang="en-US" altLang="zh-CN" sz="2800" dirty="0"/>
              <a:t>1.</a:t>
            </a:r>
            <a:r>
              <a:rPr lang="zh-CN" altLang="en-US" sz="2800" dirty="0"/>
              <a:t>基于多维度数据增强的腹部器官跨域多标签分类方法</a:t>
            </a:r>
            <a:endParaRPr lang="en-US" altLang="zh-CN" sz="2800" dirty="0"/>
          </a:p>
          <a:p>
            <a:pPr>
              <a:lnSpc>
                <a:spcPct val="200000"/>
              </a:lnSpc>
            </a:pPr>
            <a:r>
              <a:rPr lang="en-US" altLang="zh-CN" sz="2800" dirty="0"/>
              <a:t>2.</a:t>
            </a:r>
            <a:r>
              <a:rPr lang="zh-CN" altLang="en-US" sz="2800" dirty="0"/>
              <a:t>基于特征解耦的三元组域不变表征学习方法</a:t>
            </a:r>
          </a:p>
          <a:p>
            <a:pPr>
              <a:lnSpc>
                <a:spcPct val="200000"/>
              </a:lnSpc>
            </a:pPr>
            <a:endParaRPr lang="zh-CN" alt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676136" y="1232361"/>
            <a:ext cx="5436104" cy="369332"/>
          </a:xfrm>
          <a:prstGeom prst="rect">
            <a:avLst/>
          </a:prstGeom>
          <a:noFill/>
        </p:spPr>
        <p:txBody>
          <a:bodyPr wrap="none" rtlCol="0" anchor="t">
            <a:spAutoFit/>
          </a:bodyPr>
          <a:lstStyle/>
          <a:p>
            <a:r>
              <a:rPr lang="en-US" altLang="zh-CN" dirty="0">
                <a:sym typeface="+mn-ea"/>
              </a:rPr>
              <a:t>2.</a:t>
            </a:r>
            <a:r>
              <a:rPr lang="zh-CN" altLang="en-US" dirty="0">
                <a:sym typeface="+mn-ea"/>
              </a:rPr>
              <a:t>基于交叉重建模块的特征解耦域不变表征学习方法</a:t>
            </a:r>
            <a:endParaRPr lang="zh-CN" altLang="en-US" dirty="0"/>
          </a:p>
        </p:txBody>
      </p:sp>
      <p:sp>
        <p:nvSpPr>
          <p:cNvPr id="4" name="文本框 3"/>
          <p:cNvSpPr txBox="1"/>
          <p:nvPr/>
        </p:nvSpPr>
        <p:spPr>
          <a:xfrm>
            <a:off x="631190" y="2024380"/>
            <a:ext cx="7269480" cy="368300"/>
          </a:xfrm>
          <a:prstGeom prst="rect">
            <a:avLst/>
          </a:prstGeom>
          <a:noFill/>
        </p:spPr>
        <p:txBody>
          <a:bodyPr wrap="none" rtlCol="0" anchor="t">
            <a:spAutoFit/>
          </a:bodyPr>
          <a:lstStyle/>
          <a:p>
            <a:r>
              <a:rPr lang="zh-CN" altLang="en-US" dirty="0">
                <a:sym typeface="+mn-ea"/>
              </a:rPr>
              <a:t>域不变表征作为不同域间的共有特征，是提高模型泛化性的重要因素。</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5" name="图片 4">
            <a:extLst>
              <a:ext uri="{FF2B5EF4-FFF2-40B4-BE49-F238E27FC236}">
                <a16:creationId xmlns:a16="http://schemas.microsoft.com/office/drawing/2014/main" id="{7F652CD2-8117-0314-4BF3-F03B7E4BF12E}"/>
              </a:ext>
            </a:extLst>
          </p:cNvPr>
          <p:cNvPicPr>
            <a:picLocks noChangeAspect="1"/>
          </p:cNvPicPr>
          <p:nvPr/>
        </p:nvPicPr>
        <p:blipFill>
          <a:blip r:embed="rId5"/>
          <a:stretch>
            <a:fillRect/>
          </a:stretch>
        </p:blipFill>
        <p:spPr>
          <a:xfrm>
            <a:off x="860408" y="995789"/>
            <a:ext cx="10471184" cy="4732688"/>
          </a:xfrm>
          <a:prstGeom prst="rect">
            <a:avLst/>
          </a:prstGeom>
        </p:spPr>
      </p:pic>
      <p:sp>
        <p:nvSpPr>
          <p:cNvPr id="6" name="文本框 5">
            <a:extLst>
              <a:ext uri="{FF2B5EF4-FFF2-40B4-BE49-F238E27FC236}">
                <a16:creationId xmlns:a16="http://schemas.microsoft.com/office/drawing/2014/main" id="{B76CDEE1-F206-1B11-DFD2-420A95E09132}"/>
              </a:ext>
            </a:extLst>
          </p:cNvPr>
          <p:cNvSpPr txBox="1"/>
          <p:nvPr/>
        </p:nvSpPr>
        <p:spPr>
          <a:xfrm>
            <a:off x="3219450" y="5943600"/>
            <a:ext cx="5467350" cy="400110"/>
          </a:xfrm>
          <a:prstGeom prst="rect">
            <a:avLst/>
          </a:prstGeom>
          <a:noFill/>
        </p:spPr>
        <p:txBody>
          <a:bodyPr wrap="square" rtlCol="0">
            <a:spAutoFit/>
          </a:bodyPr>
          <a:lstStyle/>
          <a:p>
            <a:r>
              <a:rPr lang="zh-CN" altLang="en-US" sz="2000" dirty="0"/>
              <a:t>图  基于交叉重建的特征解耦的表征学习结构</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691890" y="2626360"/>
            <a:ext cx="5185410" cy="1014730"/>
          </a:xfrm>
          <a:prstGeom prst="rect">
            <a:avLst/>
          </a:prstGeom>
          <a:noFill/>
        </p:spPr>
        <p:txBody>
          <a:bodyPr wrap="square" rtlCol="0">
            <a:spAutoFit/>
          </a:bodyPr>
          <a:lstStyle/>
          <a:p>
            <a:r>
              <a:rPr lang="zh-CN" altLang="en-US" sz="6000" dirty="0"/>
              <a:t>五</a:t>
            </a:r>
            <a:r>
              <a:rPr lang="en-US" altLang="zh-CN" sz="6000" dirty="0"/>
              <a:t>.</a:t>
            </a:r>
            <a:r>
              <a:rPr lang="zh-CN" altLang="en-US" sz="6000" dirty="0"/>
              <a:t>前期工作</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730826" y="1114558"/>
            <a:ext cx="9964883" cy="3353435"/>
          </a:xfrm>
          <a:prstGeom prst="rect">
            <a:avLst/>
          </a:prstGeom>
          <a:noFill/>
        </p:spPr>
        <p:txBody>
          <a:bodyPr wrap="square" rtlCol="0">
            <a:spAutoFit/>
          </a:bodyPr>
          <a:lstStyle/>
          <a:p>
            <a:r>
              <a:rPr lang="zh-CN" altLang="en-US" sz="3200" b="1" dirty="0"/>
              <a:t>数据集准备与数据处理：</a:t>
            </a:r>
            <a:endParaRPr lang="en-US" altLang="zh-CN" sz="3200" b="1" dirty="0"/>
          </a:p>
          <a:p>
            <a:pPr>
              <a:lnSpc>
                <a:spcPct val="150000"/>
              </a:lnSpc>
            </a:pPr>
            <a:r>
              <a:rPr lang="en-US" altLang="zh-CN" sz="2400" dirty="0"/>
              <a:t>1.</a:t>
            </a:r>
            <a:r>
              <a:rPr lang="zh-CN" altLang="en-US" sz="2400" dirty="0"/>
              <a:t>训练集：</a:t>
            </a:r>
            <a:endParaRPr lang="en-US" altLang="zh-CN" sz="2400" dirty="0"/>
          </a:p>
          <a:p>
            <a:pPr>
              <a:lnSpc>
                <a:spcPct val="150000"/>
              </a:lnSpc>
            </a:pPr>
            <a:r>
              <a:rPr lang="zh-CN" altLang="en-US" sz="2400" dirty="0"/>
              <a:t>使用</a:t>
            </a:r>
            <a:r>
              <a:rPr lang="en-US" altLang="zh-CN" sz="2400" dirty="0"/>
              <a:t>total </a:t>
            </a:r>
            <a:r>
              <a:rPr lang="en-US" altLang="zh-CN" sz="2400" dirty="0" err="1"/>
              <a:t>sementator</a:t>
            </a:r>
            <a:r>
              <a:rPr lang="zh-CN" altLang="en-US" sz="2400" dirty="0"/>
              <a:t>数据集（</a:t>
            </a:r>
            <a:r>
              <a:rPr lang="en-US" altLang="zh-CN" sz="2400" dirty="0"/>
              <a:t>CT</a:t>
            </a:r>
            <a:r>
              <a:rPr lang="zh-CN" altLang="en-US" sz="2400" dirty="0"/>
              <a:t>）作为训练集，筛选掉非正方形的切片后，共</a:t>
            </a:r>
            <a:r>
              <a:rPr lang="en-US" altLang="zh-CN" sz="2400" dirty="0"/>
              <a:t>241442</a:t>
            </a:r>
            <a:r>
              <a:rPr lang="zh-CN" altLang="en-US" sz="2400" dirty="0"/>
              <a:t>张切片。按病例划分训练集与验证集，其中</a:t>
            </a:r>
            <a:r>
              <a:rPr lang="en-US" altLang="zh-CN" sz="2400" dirty="0"/>
              <a:t>201782</a:t>
            </a:r>
            <a:r>
              <a:rPr lang="zh-CN" altLang="en-US" sz="2400" dirty="0"/>
              <a:t>张切片作为训练集，</a:t>
            </a:r>
            <a:r>
              <a:rPr lang="en-US" altLang="zh-CN" sz="2400" dirty="0"/>
              <a:t>39360</a:t>
            </a:r>
            <a:r>
              <a:rPr lang="zh-CN" altLang="en-US" sz="2400" dirty="0"/>
              <a:t>张切片作为验证集。</a:t>
            </a:r>
            <a:endParaRPr lang="en-US" altLang="zh-CN" sz="2400" dirty="0"/>
          </a:p>
          <a:p>
            <a:pPr>
              <a:lnSpc>
                <a:spcPct val="150000"/>
              </a:lnSpc>
            </a:pP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1484630" y="1812925"/>
            <a:ext cx="7972425" cy="2584450"/>
          </a:xfrm>
          <a:prstGeom prst="rect">
            <a:avLst/>
          </a:prstGeom>
          <a:noFill/>
        </p:spPr>
        <p:txBody>
          <a:bodyPr wrap="square" rtlCol="0" anchor="t">
            <a:spAutoFit/>
          </a:bodyPr>
          <a:lstStyle/>
          <a:p>
            <a:pPr>
              <a:lnSpc>
                <a:spcPct val="150000"/>
              </a:lnSpc>
            </a:pPr>
            <a:r>
              <a:rPr lang="en-US" altLang="zh-CN" dirty="0">
                <a:sym typeface="+mn-ea"/>
              </a:rPr>
              <a:t>2.</a:t>
            </a:r>
            <a:r>
              <a:rPr lang="zh-CN" altLang="en-US" dirty="0">
                <a:sym typeface="+mn-ea"/>
              </a:rPr>
              <a:t>测试集：</a:t>
            </a:r>
            <a:endParaRPr lang="en-US" altLang="zh-CN" dirty="0"/>
          </a:p>
          <a:p>
            <a:pPr marL="285750" indent="-285750">
              <a:lnSpc>
                <a:spcPct val="150000"/>
              </a:lnSpc>
              <a:buFont typeface="Arial" panose="020B0604020202020204" pitchFamily="34" charset="0"/>
              <a:buChar char="•"/>
            </a:pPr>
            <a:r>
              <a:rPr lang="zh-CN" altLang="en-US" dirty="0">
                <a:sym typeface="+mn-ea"/>
              </a:rPr>
              <a:t>使用</a:t>
            </a:r>
            <a:r>
              <a:rPr lang="en-US" altLang="zh-CN" dirty="0">
                <a:sym typeface="+mn-ea"/>
              </a:rPr>
              <a:t>CHAOS</a:t>
            </a:r>
            <a:r>
              <a:rPr lang="zh-CN" altLang="en-US" dirty="0">
                <a:sym typeface="+mn-ea"/>
              </a:rPr>
              <a:t>数据集的</a:t>
            </a:r>
            <a:r>
              <a:rPr lang="en-US" altLang="zh-CN" dirty="0">
                <a:sym typeface="+mn-ea"/>
              </a:rPr>
              <a:t>MR</a:t>
            </a:r>
            <a:r>
              <a:rPr lang="zh-CN" altLang="en-US" dirty="0">
                <a:sym typeface="+mn-ea"/>
              </a:rPr>
              <a:t>模态部分数据作为测试集，该数据集含有肝、肾、脾的分割标准，包括</a:t>
            </a:r>
            <a:r>
              <a:rPr lang="en-US" altLang="zh-CN" dirty="0">
                <a:sym typeface="+mn-ea"/>
              </a:rPr>
              <a:t>T1_in, T1_out</a:t>
            </a:r>
            <a:r>
              <a:rPr lang="zh-CN" altLang="en-US" dirty="0">
                <a:sym typeface="+mn-ea"/>
              </a:rPr>
              <a:t>和</a:t>
            </a:r>
            <a:r>
              <a:rPr lang="en-US" altLang="zh-CN" dirty="0">
                <a:sym typeface="+mn-ea"/>
              </a:rPr>
              <a:t>T2</a:t>
            </a:r>
            <a:r>
              <a:rPr lang="zh-CN" altLang="en-US" dirty="0">
                <a:sym typeface="+mn-ea"/>
              </a:rPr>
              <a:t>三个</a:t>
            </a:r>
            <a:r>
              <a:rPr lang="en-US" altLang="zh-CN" dirty="0">
                <a:sym typeface="+mn-ea"/>
              </a:rPr>
              <a:t>MR</a:t>
            </a:r>
            <a:r>
              <a:rPr lang="zh-CN" altLang="en-US" dirty="0">
                <a:sym typeface="+mn-ea"/>
              </a:rPr>
              <a:t>序列。处理后</a:t>
            </a:r>
            <a:r>
              <a:rPr lang="en-US" altLang="zh-CN" dirty="0">
                <a:sym typeface="+mn-ea"/>
              </a:rPr>
              <a:t>T1_in</a:t>
            </a:r>
            <a:r>
              <a:rPr lang="zh-CN" altLang="en-US" dirty="0">
                <a:sym typeface="+mn-ea"/>
              </a:rPr>
              <a:t>序列</a:t>
            </a:r>
            <a:r>
              <a:rPr lang="en-US" altLang="zh-CN" dirty="0">
                <a:sym typeface="+mn-ea"/>
              </a:rPr>
              <a:t>647</a:t>
            </a:r>
            <a:r>
              <a:rPr lang="zh-CN" altLang="en-US" dirty="0">
                <a:sym typeface="+mn-ea"/>
              </a:rPr>
              <a:t>张切片，</a:t>
            </a:r>
            <a:r>
              <a:rPr lang="en-US" altLang="zh-CN" dirty="0">
                <a:sym typeface="+mn-ea"/>
              </a:rPr>
              <a:t>T1_out</a:t>
            </a:r>
            <a:r>
              <a:rPr lang="zh-CN" altLang="en-US" dirty="0">
                <a:sym typeface="+mn-ea"/>
              </a:rPr>
              <a:t>序列</a:t>
            </a:r>
            <a:r>
              <a:rPr lang="en-US" altLang="zh-CN" dirty="0">
                <a:sym typeface="+mn-ea"/>
              </a:rPr>
              <a:t>647</a:t>
            </a:r>
            <a:r>
              <a:rPr lang="zh-CN" altLang="en-US" dirty="0">
                <a:sym typeface="+mn-ea"/>
              </a:rPr>
              <a:t>张切片，</a:t>
            </a:r>
            <a:r>
              <a:rPr lang="en-US" altLang="zh-CN" dirty="0">
                <a:sym typeface="+mn-ea"/>
              </a:rPr>
              <a:t>T2</a:t>
            </a:r>
            <a:r>
              <a:rPr lang="zh-CN" altLang="en-US" dirty="0">
                <a:sym typeface="+mn-ea"/>
              </a:rPr>
              <a:t>序列</a:t>
            </a:r>
            <a:r>
              <a:rPr lang="en-US" altLang="zh-CN" dirty="0">
                <a:sym typeface="+mn-ea"/>
              </a:rPr>
              <a:t>623</a:t>
            </a:r>
            <a:r>
              <a:rPr lang="zh-CN" altLang="en-US" dirty="0">
                <a:sym typeface="+mn-ea"/>
              </a:rPr>
              <a:t>张切片</a:t>
            </a:r>
            <a:endParaRPr lang="zh-CN" altLang="en-US" dirty="0"/>
          </a:p>
          <a:p>
            <a:pPr marL="285750" indent="-285750">
              <a:lnSpc>
                <a:spcPct val="150000"/>
              </a:lnSpc>
              <a:buFont typeface="Arial" panose="020B0604020202020204" pitchFamily="34" charset="0"/>
              <a:buChar char="•"/>
            </a:pPr>
            <a:r>
              <a:rPr lang="zh-CN" altLang="en-US" dirty="0">
                <a:sym typeface="+mn-ea"/>
              </a:rPr>
              <a:t>使用</a:t>
            </a:r>
            <a:r>
              <a:rPr lang="en-US" altLang="zh-CN" dirty="0">
                <a:sym typeface="+mn-ea"/>
              </a:rPr>
              <a:t>AMOS</a:t>
            </a:r>
            <a:r>
              <a:rPr lang="zh-CN" altLang="en-US" dirty="0">
                <a:sym typeface="+mn-ea"/>
              </a:rPr>
              <a:t>数据集的</a:t>
            </a:r>
            <a:r>
              <a:rPr lang="en-US" altLang="zh-CN" dirty="0">
                <a:sym typeface="+mn-ea"/>
              </a:rPr>
              <a:t>MR</a:t>
            </a:r>
            <a:r>
              <a:rPr lang="zh-CN" altLang="en-US" dirty="0">
                <a:sym typeface="+mn-ea"/>
              </a:rPr>
              <a:t>模态部分数据作为测试集，该数据集含有肝、肾、脾的分割标准。处理后共</a:t>
            </a:r>
            <a:r>
              <a:rPr lang="en-US" altLang="zh-CN" dirty="0">
                <a:sym typeface="+mn-ea"/>
              </a:rPr>
              <a:t>2503</a:t>
            </a:r>
            <a:r>
              <a:rPr lang="zh-CN" altLang="en-US" dirty="0">
                <a:sym typeface="+mn-ea"/>
              </a:rPr>
              <a:t>张切片</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5"/>
          <a:stretch>
            <a:fillRect/>
          </a:stretch>
        </p:blipFill>
        <p:spPr>
          <a:xfrm>
            <a:off x="438785" y="1510030"/>
            <a:ext cx="11753215" cy="468566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2739116" y="2692290"/>
            <a:ext cx="6713767" cy="1015663"/>
          </a:xfrm>
          <a:prstGeom prst="rect">
            <a:avLst/>
          </a:prstGeom>
          <a:noFill/>
        </p:spPr>
        <p:txBody>
          <a:bodyPr wrap="square" rtlCol="0">
            <a:spAutoFit/>
          </a:bodyPr>
          <a:lstStyle/>
          <a:p>
            <a:r>
              <a:rPr lang="zh-CN" altLang="en-US" sz="6000" dirty="0"/>
              <a:t>一</a:t>
            </a:r>
            <a:r>
              <a:rPr lang="en-US" altLang="zh-CN" sz="6000" dirty="0"/>
              <a:t>.</a:t>
            </a:r>
            <a:r>
              <a:rPr lang="zh-CN" altLang="en-US" sz="6000" dirty="0"/>
              <a:t>研究背景与意义</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300675" y="100513"/>
            <a:ext cx="4064000" cy="646331"/>
          </a:xfrm>
          <a:prstGeom prst="rect">
            <a:avLst/>
          </a:prstGeom>
          <a:noFill/>
        </p:spPr>
        <p:txBody>
          <a:bodyPr wrap="square" rtlCol="0">
            <a:spAutoFit/>
          </a:bodyPr>
          <a:lstStyle/>
          <a:p>
            <a:r>
              <a:rPr lang="zh-CN" altLang="en-US" sz="3600" dirty="0"/>
              <a:t>研究背景与意义</a:t>
            </a:r>
          </a:p>
        </p:txBody>
      </p:sp>
      <p:sp>
        <p:nvSpPr>
          <p:cNvPr id="3" name="文本框 2">
            <a:extLst>
              <a:ext uri="{FF2B5EF4-FFF2-40B4-BE49-F238E27FC236}">
                <a16:creationId xmlns:a16="http://schemas.microsoft.com/office/drawing/2014/main" id="{3D6DCD62-B195-0952-366C-72D8652D3BDC}"/>
              </a:ext>
            </a:extLst>
          </p:cNvPr>
          <p:cNvSpPr txBox="1"/>
          <p:nvPr/>
        </p:nvSpPr>
        <p:spPr>
          <a:xfrm>
            <a:off x="662152" y="1734208"/>
            <a:ext cx="10294882" cy="33600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a:t>在智能化医疗影像的业务流水线中，</a:t>
            </a:r>
            <a:r>
              <a:rPr lang="zh-CN" altLang="en-US" sz="2400" b="1" dirty="0"/>
              <a:t>多标签器官分类</a:t>
            </a:r>
            <a:r>
              <a:rPr lang="zh-CN" altLang="en-US" sz="2400" dirty="0"/>
              <a:t>是前处理过程中重要的一个环节。</a:t>
            </a:r>
            <a:endParaRPr lang="en-US" altLang="zh-CN" sz="2400" dirty="0"/>
          </a:p>
          <a:p>
            <a:pPr marL="285750" indent="-285750">
              <a:lnSpc>
                <a:spcPct val="150000"/>
              </a:lnSpc>
              <a:buFont typeface="Arial" panose="020B0604020202020204" pitchFamily="34" charset="0"/>
              <a:buChar char="•"/>
            </a:pPr>
            <a:r>
              <a:rPr lang="zh-CN" altLang="zh-CN" sz="2400" b="0" dirty="0">
                <a:latin typeface="Times New Roman" panose="02020603050405020304" pitchFamily="18" charset="0"/>
                <a:cs typeface="宋体" charset="0"/>
              </a:rPr>
              <a:t>以</a:t>
            </a:r>
            <a:r>
              <a:rPr lang="zh-CN" altLang="zh-CN" sz="2400" b="0" dirty="0">
                <a:cs typeface="宋体" charset="0"/>
              </a:rPr>
              <a:t>肝细胞癌（</a:t>
            </a:r>
            <a:r>
              <a:rPr lang="en-US" altLang="zh-CN" sz="2400" b="0" dirty="0">
                <a:latin typeface="Times New Roman" panose="02020603050405020304" pitchFamily="18" charset="0"/>
                <a:cs typeface="宋体" charset="0"/>
              </a:rPr>
              <a:t>HCC</a:t>
            </a:r>
            <a:r>
              <a:rPr lang="zh-CN" altLang="zh-CN" sz="2400" b="0" dirty="0">
                <a:cs typeface="宋体" charset="0"/>
              </a:rPr>
              <a:t>）</a:t>
            </a:r>
            <a:r>
              <a:rPr lang="zh-CN" altLang="zh-CN" sz="2400" b="0" dirty="0">
                <a:latin typeface="Times New Roman" panose="02020603050405020304" pitchFamily="18" charset="0"/>
                <a:cs typeface="宋体" charset="0"/>
              </a:rPr>
              <a:t>为代表的肝脏局灶性病变</a:t>
            </a:r>
            <a:r>
              <a:rPr lang="zh-CN" altLang="zh-CN" sz="2400" b="0" dirty="0">
                <a:cs typeface="宋体" charset="0"/>
              </a:rPr>
              <a:t>是一种原发性肝</a:t>
            </a:r>
            <a:r>
              <a:rPr lang="zh-CN" altLang="zh-CN" sz="2400" b="0" dirty="0">
                <a:latin typeface="Times New Roman" panose="02020603050405020304" pitchFamily="18" charset="0"/>
                <a:cs typeface="宋体" charset="0"/>
              </a:rPr>
              <a:t>脏疾病</a:t>
            </a:r>
            <a:r>
              <a:rPr lang="zh-CN" altLang="zh-CN" sz="2400" b="0" dirty="0">
                <a:cs typeface="宋体" charset="0"/>
              </a:rPr>
              <a:t>，</a:t>
            </a:r>
            <a:r>
              <a:rPr lang="zh-CN" altLang="zh-CN" sz="2400" b="0" dirty="0">
                <a:latin typeface="Times New Roman" panose="02020603050405020304" pitchFamily="18" charset="0"/>
                <a:cs typeface="宋体" charset="0"/>
              </a:rPr>
              <a:t>而</a:t>
            </a:r>
            <a:r>
              <a:rPr lang="zh-CN" altLang="zh-CN" sz="2400" b="1" dirty="0">
                <a:latin typeface="Times New Roman" panose="02020603050405020304" pitchFamily="18" charset="0"/>
                <a:cs typeface="宋体" charset="0"/>
              </a:rPr>
              <a:t>微血管侵犯（</a:t>
            </a:r>
            <a:r>
              <a:rPr lang="en-US" altLang="zh-CN" sz="2400" b="1" dirty="0">
                <a:latin typeface="Times New Roman" panose="02020603050405020304" pitchFamily="18" charset="0"/>
                <a:cs typeface="宋体" charset="0"/>
              </a:rPr>
              <a:t>Microvascular Invasion, MVI</a:t>
            </a:r>
            <a:r>
              <a:rPr lang="zh-CN" altLang="zh-CN" sz="2400" b="1" dirty="0">
                <a:latin typeface="Times New Roman" panose="02020603050405020304" pitchFamily="18" charset="0"/>
                <a:cs typeface="宋体" charset="0"/>
              </a:rPr>
              <a:t>）</a:t>
            </a:r>
            <a:r>
              <a:rPr lang="zh-CN" altLang="zh-CN" sz="2400" b="0" dirty="0">
                <a:latin typeface="Times New Roman" panose="02020603050405020304" pitchFamily="18" charset="0"/>
                <a:cs typeface="宋体" charset="0"/>
              </a:rPr>
              <a:t>被认为是肝癌切除或移植患者早期复发和长期预后不良的重要因素。</a:t>
            </a:r>
            <a:endParaRPr lang="en-US" altLang="zh-CN" sz="2400" b="0" dirty="0">
              <a:latin typeface="Times New Roman" panose="02020603050405020304" pitchFamily="18" charset="0"/>
              <a:cs typeface="宋体" charset="0"/>
            </a:endParaRPr>
          </a:p>
          <a:p>
            <a:pPr>
              <a:lnSpc>
                <a:spcPct val="150000"/>
              </a:lnSpc>
            </a:pPr>
            <a:endParaRPr lang="en-US" altLang="zh-C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5" name="文本框 4"/>
          <p:cNvSpPr txBox="1"/>
          <p:nvPr/>
        </p:nvSpPr>
        <p:spPr>
          <a:xfrm>
            <a:off x="300675" y="100513"/>
            <a:ext cx="4064000" cy="646331"/>
          </a:xfrm>
          <a:prstGeom prst="rect">
            <a:avLst/>
          </a:prstGeom>
          <a:noFill/>
        </p:spPr>
        <p:txBody>
          <a:bodyPr wrap="square" rtlCol="0">
            <a:spAutoFit/>
          </a:bodyPr>
          <a:lstStyle/>
          <a:p>
            <a:r>
              <a:rPr lang="zh-CN" altLang="en-US" sz="3600" dirty="0"/>
              <a:t>研究意义</a:t>
            </a:r>
          </a:p>
        </p:txBody>
      </p:sp>
      <p:sp>
        <p:nvSpPr>
          <p:cNvPr id="3" name="文本框 2">
            <a:extLst>
              <a:ext uri="{FF2B5EF4-FFF2-40B4-BE49-F238E27FC236}">
                <a16:creationId xmlns:a16="http://schemas.microsoft.com/office/drawing/2014/main" id="{7AFC3E6F-EAD6-4C2B-9629-0B3010964DF1}"/>
              </a:ext>
            </a:extLst>
          </p:cNvPr>
          <p:cNvSpPr txBox="1"/>
          <p:nvPr/>
        </p:nvSpPr>
        <p:spPr>
          <a:xfrm>
            <a:off x="630621" y="1142733"/>
            <a:ext cx="10184524" cy="3904659"/>
          </a:xfrm>
          <a:prstGeom prst="rect">
            <a:avLst/>
          </a:prstGeom>
          <a:noFill/>
        </p:spPr>
        <p:txBody>
          <a:bodyPr wrap="square" rtlCol="0">
            <a:spAutoFit/>
          </a:bodyPr>
          <a:lstStyle/>
          <a:p>
            <a:pPr>
              <a:lnSpc>
                <a:spcPct val="150000"/>
              </a:lnSpc>
            </a:pPr>
            <a:r>
              <a:rPr lang="zh-CN" altLang="en-US" sz="2800" i="0" dirty="0">
                <a:effectLst/>
                <a:latin typeface="-apple-system"/>
              </a:rPr>
              <a:t>近年来</a:t>
            </a:r>
            <a:r>
              <a:rPr lang="en-US" altLang="zh-CN" sz="2800" i="0" dirty="0">
                <a:effectLst/>
                <a:latin typeface="-apple-system"/>
              </a:rPr>
              <a:t>,</a:t>
            </a:r>
            <a:r>
              <a:rPr lang="zh-CN" altLang="en-US" sz="2800" i="0" dirty="0">
                <a:effectLst/>
                <a:latin typeface="-apple-system"/>
              </a:rPr>
              <a:t>深度学习技术在医疗影像分析方面取得了长足的进步。</a:t>
            </a:r>
          </a:p>
          <a:p>
            <a:pPr>
              <a:lnSpc>
                <a:spcPct val="150000"/>
              </a:lnSpc>
            </a:pPr>
            <a:r>
              <a:rPr lang="zh-CN" altLang="en-US" sz="2800" dirty="0"/>
              <a:t>然而，由于成像原理、影像设备、操作方法等因素的不同，影像数据间存在着分布差异。</a:t>
            </a:r>
            <a:endParaRPr lang="en-US" altLang="zh-CN" sz="2800" dirty="0"/>
          </a:p>
          <a:p>
            <a:pPr marL="285750" indent="-285750">
              <a:lnSpc>
                <a:spcPct val="150000"/>
              </a:lnSpc>
              <a:buFont typeface="Arial" panose="020B0604020202020204" pitchFamily="34" charset="0"/>
              <a:buChar char="•"/>
            </a:pPr>
            <a:r>
              <a:rPr lang="en-US" altLang="zh-CN" sz="2800" dirty="0"/>
              <a:t>CT</a:t>
            </a:r>
            <a:r>
              <a:rPr lang="zh-CN" altLang="en-US" sz="2800" dirty="0"/>
              <a:t>影像与</a:t>
            </a:r>
            <a:r>
              <a:rPr lang="en-US" altLang="zh-CN" sz="2800" dirty="0"/>
              <a:t>MR</a:t>
            </a:r>
            <a:r>
              <a:rPr lang="zh-CN" altLang="en-US" sz="2800" dirty="0"/>
              <a:t>影像</a:t>
            </a:r>
            <a:endParaRPr lang="en-US" altLang="zh-CN" sz="2800" dirty="0"/>
          </a:p>
          <a:p>
            <a:pPr marL="285750" indent="-285750">
              <a:lnSpc>
                <a:spcPct val="150000"/>
              </a:lnSpc>
              <a:buFont typeface="Arial" panose="020B0604020202020204" pitchFamily="34" charset="0"/>
              <a:buChar char="•"/>
            </a:pPr>
            <a:r>
              <a:rPr lang="zh-CN" altLang="en-US" sz="2800" dirty="0"/>
              <a:t>来自多中心的医疗影像</a:t>
            </a:r>
            <a:endParaRPr lang="en-US" altLang="zh-CN" sz="2800" dirty="0"/>
          </a:p>
          <a:p>
            <a:pPr marL="285750" indent="-285750">
              <a:lnSpc>
                <a:spcPct val="150000"/>
              </a:lnSpc>
              <a:buFont typeface="Arial" panose="020B0604020202020204" pitchFamily="34" charset="0"/>
              <a:buChar char="•"/>
            </a:pPr>
            <a:r>
              <a:rPr lang="zh-CN" altLang="en-US" sz="2800" dirty="0"/>
              <a:t>不同序列的影像</a:t>
            </a:r>
            <a:endParaRPr lang="en-US" altLang="zh-C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E0C9B058-3FB7-9D68-C1A6-59F91E5F48A7}"/>
              </a:ext>
            </a:extLst>
          </p:cNvPr>
          <p:cNvSpPr txBox="1"/>
          <p:nvPr/>
        </p:nvSpPr>
        <p:spPr>
          <a:xfrm>
            <a:off x="1013196" y="1377053"/>
            <a:ext cx="10323232" cy="954107"/>
          </a:xfrm>
          <a:prstGeom prst="rect">
            <a:avLst/>
          </a:prstGeom>
          <a:noFill/>
        </p:spPr>
        <p:txBody>
          <a:bodyPr wrap="square">
            <a:spAutoFit/>
          </a:bodyPr>
          <a:lstStyle/>
          <a:p>
            <a:r>
              <a:rPr lang="zh-CN" altLang="en-US" sz="2800" b="0" i="0" dirty="0">
                <a:effectLst/>
                <a:latin typeface="-apple-system"/>
              </a:rPr>
              <a:t>给出一个或多个不同但相关的域</a:t>
            </a:r>
            <a:r>
              <a:rPr lang="en-US" altLang="zh-CN" sz="2800" b="0" i="0" dirty="0">
                <a:effectLst/>
                <a:latin typeface="-apple-system"/>
              </a:rPr>
              <a:t>,</a:t>
            </a:r>
            <a:r>
              <a:rPr lang="zh-CN" altLang="en-US" sz="2800" b="0" i="0" dirty="0">
                <a:effectLst/>
                <a:latin typeface="-apple-system"/>
              </a:rPr>
              <a:t>目标是学习一个能够泛化到未见测试域的模型。</a:t>
            </a:r>
            <a:endParaRPr lang="zh-CN" altLang="en-US" sz="2800" dirty="0"/>
          </a:p>
        </p:txBody>
      </p:sp>
      <p:pic>
        <p:nvPicPr>
          <p:cNvPr id="5" name="图片 4">
            <a:extLst>
              <a:ext uri="{FF2B5EF4-FFF2-40B4-BE49-F238E27FC236}">
                <a16:creationId xmlns:a16="http://schemas.microsoft.com/office/drawing/2014/main" id="{982E6026-2AAD-EB32-B707-C516B2DDB7F8}"/>
              </a:ext>
            </a:extLst>
          </p:cNvPr>
          <p:cNvPicPr>
            <a:picLocks noChangeAspect="1"/>
          </p:cNvPicPr>
          <p:nvPr/>
        </p:nvPicPr>
        <p:blipFill>
          <a:blip r:embed="rId5"/>
          <a:stretch>
            <a:fillRect/>
          </a:stretch>
        </p:blipFill>
        <p:spPr>
          <a:xfrm>
            <a:off x="1187450" y="2762048"/>
            <a:ext cx="10000031" cy="3675224"/>
          </a:xfrm>
          <a:prstGeom prst="rect">
            <a:avLst/>
          </a:prstGeom>
        </p:spPr>
      </p:pic>
    </p:spTree>
    <p:extLst>
      <p:ext uri="{BB962C8B-B14F-4D97-AF65-F5344CB8AC3E}">
        <p14:creationId xmlns:p14="http://schemas.microsoft.com/office/powerpoint/2010/main" val="1970224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723005" y="2686050"/>
            <a:ext cx="4877435" cy="1014730"/>
          </a:xfrm>
          <a:prstGeom prst="rect">
            <a:avLst/>
          </a:prstGeom>
          <a:noFill/>
        </p:spPr>
        <p:txBody>
          <a:bodyPr wrap="square" rtlCol="0">
            <a:spAutoFit/>
          </a:bodyPr>
          <a:lstStyle/>
          <a:p>
            <a:r>
              <a:rPr lang="zh-CN" altLang="en-US" sz="6000" dirty="0"/>
              <a:t>二</a:t>
            </a:r>
            <a:r>
              <a:rPr lang="en-US" altLang="zh-CN" sz="6000" dirty="0"/>
              <a:t>.</a:t>
            </a:r>
            <a:r>
              <a:rPr lang="zh-CN" altLang="en-US" sz="6000" dirty="0"/>
              <a:t>研究现状</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EEBEE293-B1F7-FA0F-7773-3D6BBE08AA24}"/>
              </a:ext>
            </a:extLst>
          </p:cNvPr>
          <p:cNvSpPr txBox="1"/>
          <p:nvPr/>
        </p:nvSpPr>
        <p:spPr>
          <a:xfrm>
            <a:off x="1087602" y="1042857"/>
            <a:ext cx="8269470" cy="4920321"/>
          </a:xfrm>
          <a:prstGeom prst="rect">
            <a:avLst/>
          </a:prstGeom>
          <a:noFill/>
        </p:spPr>
        <p:txBody>
          <a:bodyPr wrap="square" rtlCol="0">
            <a:spAutoFit/>
          </a:bodyPr>
          <a:lstStyle/>
          <a:p>
            <a:pPr>
              <a:lnSpc>
                <a:spcPct val="150000"/>
              </a:lnSpc>
            </a:pPr>
            <a:r>
              <a:rPr lang="zh-CN" altLang="en-US" sz="3600" dirty="0"/>
              <a:t>传统的域泛化方法可以分为以下几类：</a:t>
            </a:r>
            <a:endParaRPr lang="en-US" altLang="zh-CN" sz="3600" dirty="0"/>
          </a:p>
          <a:p>
            <a:pPr marL="571500" indent="-571500">
              <a:lnSpc>
                <a:spcPct val="150000"/>
              </a:lnSpc>
              <a:buFont typeface="Arial" panose="020B0604020202020204" pitchFamily="34" charset="0"/>
              <a:buChar char="•"/>
            </a:pPr>
            <a:r>
              <a:rPr lang="zh-CN" altLang="en-US" sz="3200" dirty="0"/>
              <a:t>数据操纵</a:t>
            </a:r>
            <a:endParaRPr lang="en-US" altLang="zh-CN" sz="3200" dirty="0"/>
          </a:p>
          <a:p>
            <a:pPr marL="1028700" lvl="1" indent="-571500">
              <a:lnSpc>
                <a:spcPct val="150000"/>
              </a:lnSpc>
              <a:buFont typeface="Arial" panose="020B0604020202020204" pitchFamily="34" charset="0"/>
              <a:buChar char="•"/>
            </a:pPr>
            <a:r>
              <a:rPr lang="zh-CN" altLang="en-US" sz="2800" dirty="0"/>
              <a:t>数据增强</a:t>
            </a:r>
            <a:endParaRPr lang="en-US" altLang="zh-CN" sz="2800" dirty="0"/>
          </a:p>
          <a:p>
            <a:pPr marL="1028700" lvl="1" indent="-571500">
              <a:lnSpc>
                <a:spcPct val="150000"/>
              </a:lnSpc>
              <a:buFont typeface="Arial" panose="020B0604020202020204" pitchFamily="34" charset="0"/>
              <a:buChar char="•"/>
            </a:pPr>
            <a:r>
              <a:rPr lang="zh-CN" altLang="en-US" sz="2800" dirty="0"/>
              <a:t>数据生成</a:t>
            </a:r>
            <a:endParaRPr lang="en-US" altLang="zh-CN" sz="2800" dirty="0"/>
          </a:p>
          <a:p>
            <a:pPr marL="571500" indent="-571500">
              <a:lnSpc>
                <a:spcPct val="150000"/>
              </a:lnSpc>
              <a:buFont typeface="Arial" panose="020B0604020202020204" pitchFamily="34" charset="0"/>
              <a:buChar char="•"/>
            </a:pPr>
            <a:r>
              <a:rPr lang="zh-CN" altLang="en-US" sz="3200" dirty="0"/>
              <a:t>表征学习</a:t>
            </a:r>
            <a:endParaRPr lang="en-US" altLang="zh-CN" sz="3200" dirty="0"/>
          </a:p>
          <a:p>
            <a:pPr marL="1028700" lvl="1" indent="-571500">
              <a:lnSpc>
                <a:spcPct val="150000"/>
              </a:lnSpc>
              <a:buFont typeface="Arial" panose="020B0604020202020204" pitchFamily="34" charset="0"/>
              <a:buChar char="•"/>
            </a:pPr>
            <a:r>
              <a:rPr lang="zh-CN" altLang="en-US" sz="2800" dirty="0"/>
              <a:t>域不变表征学习</a:t>
            </a:r>
            <a:endParaRPr lang="en-US" altLang="zh-CN" sz="2800" dirty="0"/>
          </a:p>
          <a:p>
            <a:pPr marL="1028700" lvl="1" indent="-571500">
              <a:lnSpc>
                <a:spcPct val="150000"/>
              </a:lnSpc>
              <a:buFont typeface="Arial" panose="020B0604020202020204" pitchFamily="34" charset="0"/>
              <a:buChar char="•"/>
            </a:pPr>
            <a:r>
              <a:rPr lang="zh-CN" altLang="en-US" sz="2800" dirty="0"/>
              <a:t>特征解耦</a:t>
            </a:r>
          </a:p>
        </p:txBody>
      </p:sp>
    </p:spTree>
    <p:extLst>
      <p:ext uri="{BB962C8B-B14F-4D97-AF65-F5344CB8AC3E}">
        <p14:creationId xmlns:p14="http://schemas.microsoft.com/office/powerpoint/2010/main" val="3413424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325"/>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5"/>
          <a:stretch>
            <a:fillRect/>
          </a:stretch>
        </p:blipFill>
        <p:spPr>
          <a:xfrm>
            <a:off x="5085890" y="2488315"/>
            <a:ext cx="7106110" cy="3838285"/>
          </a:xfrm>
          <a:prstGeom prst="rect">
            <a:avLst/>
          </a:prstGeom>
        </p:spPr>
      </p:pic>
      <p:sp>
        <p:nvSpPr>
          <p:cNvPr id="6" name="文本框 5"/>
          <p:cNvSpPr txBox="1"/>
          <p:nvPr/>
        </p:nvSpPr>
        <p:spPr>
          <a:xfrm>
            <a:off x="171450" y="858970"/>
            <a:ext cx="6096000" cy="2252027"/>
          </a:xfrm>
          <a:prstGeom prst="rect">
            <a:avLst/>
          </a:prstGeom>
          <a:noFill/>
        </p:spPr>
        <p:txBody>
          <a:bodyPr wrap="square">
            <a:spAutoFit/>
          </a:bodyPr>
          <a:lstStyle/>
          <a:p>
            <a:pPr algn="just">
              <a:lnSpc>
                <a:spcPct val="150000"/>
              </a:lnSpc>
            </a:pPr>
            <a:r>
              <a:rPr lang="en-US" altLang="zh-CN" sz="2400" b="0" i="0" dirty="0">
                <a:solidFill>
                  <a:srgbClr val="000000"/>
                </a:solidFill>
                <a:effectLst/>
                <a:latin typeface="+mn-ea"/>
              </a:rPr>
              <a:t>Xu</a:t>
            </a:r>
            <a:r>
              <a:rPr lang="zh-CN" altLang="en-US" sz="2400" b="0" i="0" dirty="0">
                <a:solidFill>
                  <a:srgbClr val="000000"/>
                </a:solidFill>
                <a:effectLst/>
                <a:latin typeface="+mn-ea"/>
              </a:rPr>
              <a:t>等人提出通过使用随机卷积作为数据增强，</a:t>
            </a:r>
            <a:r>
              <a:rPr lang="zh-CN" altLang="en-US" sz="2400" b="0" i="0" dirty="0">
                <a:solidFill>
                  <a:srgbClr val="121212"/>
                </a:solidFill>
                <a:effectLst/>
                <a:latin typeface="+mn-ea"/>
              </a:rPr>
              <a:t>使用多尺度的随机卷积生成图像，同时保持目标的全局形状。</a:t>
            </a:r>
            <a:endParaRPr lang="en-US" altLang="zh-CN" sz="2400" b="0" i="0" dirty="0">
              <a:solidFill>
                <a:srgbClr val="121212"/>
              </a:solidFill>
              <a:effectLst/>
              <a:latin typeface="+mn-ea"/>
            </a:endParaRPr>
          </a:p>
          <a:p>
            <a:pPr algn="just">
              <a:lnSpc>
                <a:spcPct val="150000"/>
              </a:lnSpc>
            </a:pPr>
            <a:endParaRPr lang="zh-CN" altLang="en-US" sz="2400" b="0" i="0" dirty="0">
              <a:solidFill>
                <a:srgbClr val="000000"/>
              </a:solidFill>
              <a:effectLst/>
              <a:latin typeface="+mn-ea"/>
            </a:endParaRPr>
          </a:p>
        </p:txBody>
      </p:sp>
      <p:sp>
        <p:nvSpPr>
          <p:cNvPr id="5" name="文本框 4"/>
          <p:cNvSpPr txBox="1"/>
          <p:nvPr/>
        </p:nvSpPr>
        <p:spPr>
          <a:xfrm>
            <a:off x="300675" y="100513"/>
            <a:ext cx="4064000" cy="645160"/>
          </a:xfrm>
          <a:prstGeom prst="rect">
            <a:avLst/>
          </a:prstGeom>
          <a:noFill/>
        </p:spPr>
        <p:txBody>
          <a:bodyPr wrap="square" rtlCol="0">
            <a:spAutoFit/>
          </a:bodyPr>
          <a:lstStyle/>
          <a:p>
            <a:r>
              <a:rPr lang="zh-CN" altLang="en-US" sz="3600" dirty="0"/>
              <a:t>研究现状</a:t>
            </a:r>
          </a:p>
        </p:txBody>
      </p:sp>
      <p:sp>
        <p:nvSpPr>
          <p:cNvPr id="9" name="文本框 8">
            <a:extLst>
              <a:ext uri="{FF2B5EF4-FFF2-40B4-BE49-F238E27FC236}">
                <a16:creationId xmlns:a16="http://schemas.microsoft.com/office/drawing/2014/main" id="{622F6BC8-0632-B424-FF31-8F206A77373F}"/>
              </a:ext>
            </a:extLst>
          </p:cNvPr>
          <p:cNvSpPr txBox="1"/>
          <p:nvPr/>
        </p:nvSpPr>
        <p:spPr>
          <a:xfrm>
            <a:off x="300675" y="6247398"/>
            <a:ext cx="8717595" cy="338554"/>
          </a:xfrm>
          <a:prstGeom prst="rect">
            <a:avLst/>
          </a:prstGeom>
          <a:noFill/>
        </p:spPr>
        <p:txBody>
          <a:bodyPr wrap="square">
            <a:spAutoFit/>
          </a:bodyPr>
          <a:lstStyle/>
          <a:p>
            <a:pPr algn="l"/>
            <a:r>
              <a:rPr lang="en-US" altLang="zh-CN" sz="1600" i="0" dirty="0">
                <a:solidFill>
                  <a:srgbClr val="121212"/>
                </a:solidFill>
                <a:effectLst/>
                <a:latin typeface="Times New Roman" panose="02020603050405020304" pitchFamily="18" charset="0"/>
                <a:cs typeface="Times New Roman" panose="02020603050405020304" pitchFamily="18" charset="0"/>
              </a:rPr>
              <a:t>Xu et al. Robust and generalizable visual representation learning via random convolutions 2021</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新建 Microsoft PowerPoint 演示文稿</Template>
  <TotalTime>638</TotalTime>
  <Words>1931</Words>
  <Application>Microsoft Office PowerPoint</Application>
  <PresentationFormat>宽屏</PresentationFormat>
  <Paragraphs>125</Paragraphs>
  <Slides>28</Slides>
  <Notes>19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-apple-system</vt:lpstr>
      <vt:lpstr>Times New Roman Regular</vt:lpstr>
      <vt:lpstr>等线</vt:lpstr>
      <vt:lpstr>等线 Light</vt:lpstr>
      <vt:lpstr>微软雅黑</vt:lpstr>
      <vt:lpstr>Arial</vt:lpstr>
      <vt:lpstr>Calibri</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Yiming Zhang</dc:creator>
  <cp:lastModifiedBy>Yiming Zhang</cp:lastModifiedBy>
  <cp:revision>17</cp:revision>
  <dcterms:created xsi:type="dcterms:W3CDTF">2023-12-07T10:41:27Z</dcterms:created>
  <dcterms:modified xsi:type="dcterms:W3CDTF">2023-12-09T17:15:45Z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1EDB646F6BA6714EA8FC66650E17B52C_42</vt:lpwstr>
  </property>
  <property fmtid="{D5CDD505-2E9C-101B-9397-08002B2CF9AE}" pid="3" name="KSOProductBuildVer">
    <vt:lpwstr>2052-5.2.1.7798</vt:lpwstr>
  </property>
</Properties>
</file>