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24" r:id="rId4"/>
    <p:sldId id="393" r:id="rId6"/>
    <p:sldId id="428" r:id="rId7"/>
    <p:sldId id="429" r:id="rId8"/>
    <p:sldId id="431" r:id="rId9"/>
    <p:sldId id="430" r:id="rId10"/>
    <p:sldId id="432" r:id="rId11"/>
    <p:sldId id="435" r:id="rId12"/>
    <p:sldId id="433" r:id="rId13"/>
    <p:sldId id="434" r:id="rId14"/>
  </p:sldIdLst>
  <p:sldSz cx="12192000" cy="6858000"/>
  <p:notesSz cx="6858000" cy="9144000"/>
  <p:custShowLst>
    <p:custShow name="自定义放映 1" id="0">
      <p:sldLst>
        <p:sld r:id="rId4"/>
        <p:sld r:id="rId6"/>
        <p:sld r:id="rId7"/>
        <p:sld r:id="rId8"/>
        <p:sld r:id="rId9"/>
        <p:sld r:id="rId10"/>
        <p:sld r:id="rId11"/>
      </p:sldLst>
    </p:custShow>
  </p:custShowLst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19" autoAdjust="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9FF0-FAC2-44D2-812A-DE3D6D33A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50CA-4246-4F67-969C-18BC0BC930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51D1C4-4C52-487E-BB3A-4CE95FC440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3893-918B-49A2-A24E-D614E62F3E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3681-1C25-4880-8BC9-F4B7F420CA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8.xm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slide" Target="slide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615" y="1744980"/>
            <a:ext cx="1149477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latin typeface="+mj-lt"/>
                <a:ea typeface="+mj-lt"/>
              </a:rPr>
              <a:t>ParC-Net: Position Aware Circular Convolution with Merits from ConvNets and</a:t>
            </a:r>
            <a:r>
              <a:rPr lang="en-US" altLang="zh-CN" sz="4400" b="1">
                <a:latin typeface="+mj-lt"/>
                <a:ea typeface="+mj-lt"/>
              </a:rPr>
              <a:t> </a:t>
            </a:r>
            <a:r>
              <a:rPr lang="zh-CN" altLang="en-US" sz="4400" b="1">
                <a:latin typeface="+mj-lt"/>
                <a:ea typeface="+mj-lt"/>
              </a:rPr>
              <a:t>Transformer</a:t>
            </a:r>
            <a:endParaRPr lang="zh-CN" altLang="en-US" sz="4400" b="1">
              <a:latin typeface="+mj-lt"/>
              <a:ea typeface="+mj-lt"/>
            </a:endParaRPr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98880" y="4025900"/>
            <a:ext cx="9799320" cy="10071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7200265" algn="ctr"/>
              </a:tabLst>
            </a:pPr>
            <a:r>
              <a:rPr lang="en-US" altLang="zh-CN"/>
              <a:t>	2022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en-US" altLang="zh-CN"/>
              <a:t>0</a:t>
            </a:r>
            <a:r>
              <a:rPr lang="zh-CN" altLang="en-US"/>
              <a:t>日</a:t>
            </a:r>
            <a:endParaRPr lang="zh-CN" altLang="en-US"/>
          </a:p>
          <a:p>
            <a:pPr algn="l" defTabSz="914400">
              <a:tabLst>
                <a:tab pos="7200265" algn="ctr"/>
              </a:tabLst>
            </a:pPr>
            <a:r>
              <a:rPr lang="en-US" altLang="zh-CN"/>
              <a:t>	</a:t>
            </a:r>
            <a:r>
              <a:rPr lang="zh-CN" altLang="en-US"/>
              <a:t>孔祥旻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41750" y="6459220"/>
            <a:ext cx="7872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/>
              <a:t>Haokui Zhang, Wenze Hu, Xiaoyu Wang. ParC-Net: Position Aware Circular Convolution with Merits from ConvNets and Transformer. ECCV (26) 2022: 613-630S.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latin typeface="+mj-ea"/>
                <a:sym typeface="+mn-ea"/>
              </a:rPr>
              <a:t>ConvNe</a:t>
            </a:r>
            <a:r>
              <a:rPr lang="en-US" altLang="zh-CN" sz="3200" b="1" dirty="0">
                <a:latin typeface="+mj-ea"/>
                <a:sym typeface="+mn-ea"/>
              </a:rPr>
              <a:t>Xt</a:t>
            </a:r>
            <a:endParaRPr lang="en-US" altLang="zh-CN" sz="3200" b="1" dirty="0">
              <a:latin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0" y="6459220"/>
            <a:ext cx="7872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1000"/>
              <a:t>Zhuang Liu, Hanzi Mao, Chao-Yuan Wu, Christoph Feichtenhofer, Trevor Darrell, Saining Xie</a:t>
            </a:r>
            <a:r>
              <a:rPr lang="en-US" sz="1000"/>
              <a:t>. </a:t>
            </a:r>
            <a:r>
              <a:rPr sz="1000"/>
              <a:t>A ConvNet for the 2020s. CVPR 2022: 11966-11976</a:t>
            </a:r>
            <a:endParaRPr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395"/>
            <a:ext cx="4906645" cy="3585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51668"/>
          <a:stretch>
            <a:fillRect/>
          </a:stretch>
        </p:blipFill>
        <p:spPr>
          <a:xfrm>
            <a:off x="8788400" y="1509395"/>
            <a:ext cx="3403600" cy="3585210"/>
          </a:xfrm>
          <a:prstGeom prst="rect">
            <a:avLst/>
          </a:prstGeom>
        </p:spPr>
      </p:pic>
      <p:sp>
        <p:nvSpPr>
          <p:cNvPr id="20" name="文本框 19">
            <a:hlinkClick r:id="rId5" action="ppaction://hlinksldjump"/>
          </p:cNvPr>
          <p:cNvSpPr txBox="1"/>
          <p:nvPr/>
        </p:nvSpPr>
        <p:spPr>
          <a:xfrm>
            <a:off x="11468100" y="3810"/>
            <a:ext cx="7239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+mn-ea"/>
                <a:sym typeface="+mn-ea"/>
              </a:rPr>
              <a:t>BACK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315" y="1146810"/>
            <a:ext cx="3321050" cy="4310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5868" r="6737" b="49427"/>
          <a:stretch>
            <a:fillRect/>
          </a:stretch>
        </p:blipFill>
        <p:spPr>
          <a:xfrm>
            <a:off x="4255135" y="1260475"/>
            <a:ext cx="6419850" cy="3417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6550" y="1853565"/>
            <a:ext cx="28733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全局特征</a:t>
            </a:r>
            <a:endParaRPr lang="zh-CN" altLang="en-US" sz="2800"/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Meta-Former</a:t>
            </a:r>
            <a:endParaRPr lang="en-US" altLang="zh-CN" sz="2800"/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自注意力</a:t>
            </a:r>
            <a:endParaRPr lang="zh-CN" altLang="en-US" sz="2800"/>
          </a:p>
        </p:txBody>
      </p:sp>
      <p:sp>
        <p:nvSpPr>
          <p:cNvPr id="19" name="文本框 18">
            <a:hlinkClick r:id="rId5" action="ppaction://hlinksldjump"/>
          </p:cNvPr>
          <p:cNvSpPr txBox="1"/>
          <p:nvPr/>
        </p:nvSpPr>
        <p:spPr>
          <a:xfrm>
            <a:off x="11016615" y="6489700"/>
            <a:ext cx="117538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+mn-ea"/>
                <a:sym typeface="+mn-ea"/>
              </a:rPr>
              <a:t>ConvNeXt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文本框 19">
            <a:hlinkClick r:id="rId6" action="ppaction://hlinksldjump"/>
          </p:cNvPr>
          <p:cNvSpPr txBox="1"/>
          <p:nvPr/>
        </p:nvSpPr>
        <p:spPr>
          <a:xfrm>
            <a:off x="9222740" y="6489700"/>
            <a:ext cx="1452245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+mn-ea"/>
                <a:sym typeface="+mn-ea"/>
              </a:rPr>
              <a:t>Meta Former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</a:rPr>
              <a:t>特征提取</a:t>
            </a:r>
            <a:r>
              <a:rPr lang="zh-CN" altLang="en-US" sz="3200" b="1" dirty="0">
                <a:latin typeface="+mj-ea"/>
              </a:rPr>
              <a:t>部分</a:t>
            </a:r>
            <a:endParaRPr lang="zh-CN" altLang="en-US" sz="3200" b="1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45895"/>
            <a:ext cx="4433570" cy="2854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95" y="3675380"/>
            <a:ext cx="5866765" cy="286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95" y="1401445"/>
            <a:ext cx="3943350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  <a:sym typeface="+mn-ea"/>
              </a:rPr>
              <a:t>特征提取部分</a:t>
            </a:r>
            <a:endParaRPr lang="zh-CN" altLang="en-US" sz="3200" b="1" dirty="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85" y="1521460"/>
            <a:ext cx="9282430" cy="1783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95" y="3675380"/>
            <a:ext cx="5866765" cy="2860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625" y="3556635"/>
            <a:ext cx="54483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3 illustrates the computational process in the case that the input</a:t>
            </a:r>
            <a:r>
              <a:rPr lang="en-US" altLang="zh-CN"/>
              <a:t> </a:t>
            </a:r>
            <a:r>
              <a:rPr lang="zh-CN" altLang="en-US"/>
              <a:t>is an one dimensional vector. From Figure 3, we can see</a:t>
            </a:r>
            <a:r>
              <a:rPr lang="en-US" altLang="zh-CN"/>
              <a:t> </a:t>
            </a:r>
            <a:r>
              <a:rPr lang="zh-CN" altLang="en-US"/>
              <a:t>that ParC-H perform convolutions along a circle generated</a:t>
            </a:r>
            <a:r>
              <a:rPr lang="en-US" altLang="zh-CN"/>
              <a:t> </a:t>
            </a:r>
            <a:r>
              <a:rPr lang="zh-CN" altLang="en-US"/>
              <a:t>by connecting the start and the end of the input.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5868" r="6737" b="49427"/>
          <a:stretch>
            <a:fillRect/>
          </a:stretch>
        </p:blipFill>
        <p:spPr>
          <a:xfrm>
            <a:off x="4255135" y="127000"/>
            <a:ext cx="6419850" cy="3417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6550" y="1853565"/>
            <a:ext cx="28733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全局特征</a:t>
            </a:r>
            <a:endParaRPr lang="zh-CN" altLang="en-US" sz="2800"/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Meta-Former</a:t>
            </a:r>
            <a:endParaRPr lang="en-US" altLang="zh-CN" sz="2800"/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自注意力</a:t>
            </a:r>
            <a:endParaRPr lang="zh-CN" altLang="en-US" sz="280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l="16646" t="52019" r="6321" b="2843"/>
          <a:stretch>
            <a:fillRect/>
          </a:stretch>
        </p:blipFill>
        <p:spPr>
          <a:xfrm>
            <a:off x="4381500" y="3773170"/>
            <a:ext cx="6167120" cy="29438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latin typeface="+mj-ea"/>
                <a:sym typeface="+mn-ea"/>
              </a:rPr>
              <a:t>ParC </a:t>
            </a:r>
            <a:r>
              <a:rPr lang="en-US" altLang="zh-CN" sz="3200" b="1" dirty="0">
                <a:latin typeface="+mj-ea"/>
                <a:sym typeface="+mn-ea"/>
              </a:rPr>
              <a:t>block</a:t>
            </a:r>
            <a:endParaRPr lang="en-US" altLang="zh-CN" sz="3200" b="1" dirty="0">
              <a:latin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  <a:sym typeface="+mn-ea"/>
              </a:rPr>
              <a:t>模型</a:t>
            </a:r>
            <a:r>
              <a:rPr lang="zh-CN" altLang="en-US" sz="3200" b="1" dirty="0">
                <a:latin typeface="+mj-ea"/>
                <a:sym typeface="+mn-ea"/>
              </a:rPr>
              <a:t>示意</a:t>
            </a:r>
            <a:endParaRPr lang="zh-CN" altLang="en-US" sz="3200" b="1" dirty="0">
              <a:latin typeface="+mj-ea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6646" t="52019" r="6321" b="2843"/>
          <a:stretch>
            <a:fillRect/>
          </a:stretch>
        </p:blipFill>
        <p:spPr>
          <a:xfrm>
            <a:off x="4381500" y="3773170"/>
            <a:ext cx="6167120" cy="2943860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948055" y="1329690"/>
          <a:ext cx="10295255" cy="221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0287000" imgH="2209800" progId="Paint.Picture">
                  <p:embed/>
                </p:oleObj>
              </mc:Choice>
              <mc:Fallback>
                <p:oleObj name="" r:id="rId5" imgW="10287000" imgH="2209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055" y="1329690"/>
                        <a:ext cx="10295255" cy="221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H="1" flipV="1">
            <a:off x="5826125" y="2551430"/>
            <a:ext cx="866775" cy="558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7076440" y="2484755"/>
            <a:ext cx="4445" cy="3232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474585" y="2616835"/>
            <a:ext cx="696595" cy="492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latin typeface="+mj-ea"/>
                <a:sym typeface="+mn-ea"/>
              </a:rPr>
              <a:t>部分</a:t>
            </a:r>
            <a:r>
              <a:rPr lang="zh-CN" altLang="en-US" sz="3200" b="1" dirty="0">
                <a:latin typeface="+mj-ea"/>
                <a:sym typeface="+mn-ea"/>
              </a:rPr>
              <a:t>结果</a:t>
            </a:r>
            <a:endParaRPr lang="zh-CN" altLang="en-US" sz="3200" b="1" dirty="0">
              <a:latin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162685"/>
            <a:ext cx="996315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615" y="2291080"/>
            <a:ext cx="1149477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 b="1">
                <a:latin typeface="+mj-lt"/>
                <a:ea typeface="+mj-lt"/>
              </a:rPr>
              <a:t>感</a:t>
            </a:r>
            <a:r>
              <a:rPr lang="en-US" altLang="zh-CN" sz="6000" b="1">
                <a:latin typeface="+mj-lt"/>
                <a:ea typeface="+mj-lt"/>
              </a:rPr>
              <a:t> </a:t>
            </a:r>
            <a:r>
              <a:rPr lang="zh-CN" altLang="en-US" sz="6000" b="1">
                <a:latin typeface="+mj-lt"/>
                <a:ea typeface="+mj-lt"/>
              </a:rPr>
              <a:t>谢</a:t>
            </a:r>
            <a:r>
              <a:rPr lang="en-US" altLang="zh-CN" sz="6000" b="1">
                <a:latin typeface="+mj-lt"/>
                <a:ea typeface="+mj-lt"/>
              </a:rPr>
              <a:t> </a:t>
            </a:r>
            <a:r>
              <a:rPr lang="zh-CN" altLang="en-US" sz="6000" b="1">
                <a:latin typeface="+mj-lt"/>
                <a:ea typeface="+mj-lt"/>
              </a:rPr>
              <a:t>聆</a:t>
            </a:r>
            <a:r>
              <a:rPr lang="en-US" altLang="zh-CN" sz="6000" b="1">
                <a:latin typeface="+mj-lt"/>
                <a:ea typeface="+mj-lt"/>
              </a:rPr>
              <a:t> </a:t>
            </a:r>
            <a:r>
              <a:rPr lang="zh-CN" altLang="en-US" sz="6000" b="1">
                <a:latin typeface="+mj-lt"/>
                <a:ea typeface="+mj-lt"/>
              </a:rPr>
              <a:t>听</a:t>
            </a:r>
            <a:endParaRPr lang="zh-CN" altLang="en-US" sz="6000" b="1">
              <a:latin typeface="+mj-lt"/>
              <a:ea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458" y="515842"/>
            <a:ext cx="164592" cy="51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945"/>
            <a:ext cx="3841845" cy="1573055"/>
          </a:xfrm>
          <a:prstGeom prst="rect">
            <a:avLst/>
          </a:prstGeom>
        </p:spPr>
      </p:pic>
      <p:sp>
        <p:nvSpPr>
          <p:cNvPr id="15" name="标题 1"/>
          <p:cNvSpPr txBox="1"/>
          <p:nvPr/>
        </p:nvSpPr>
        <p:spPr>
          <a:xfrm>
            <a:off x="605048" y="567030"/>
            <a:ext cx="7692285" cy="530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latin typeface="+mj-ea"/>
                <a:sym typeface="+mn-ea"/>
              </a:rPr>
              <a:t>Meta </a:t>
            </a:r>
            <a:r>
              <a:rPr lang="en-US" altLang="zh-CN" sz="3200" b="1" dirty="0">
                <a:latin typeface="+mj-ea"/>
                <a:sym typeface="+mn-ea"/>
              </a:rPr>
              <a:t>Former</a:t>
            </a:r>
            <a:endParaRPr lang="en-US" altLang="zh-CN" sz="3200" b="1" dirty="0">
              <a:latin typeface="+mj-ea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227138"/>
            <a:ext cx="6096000" cy="40481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841750" y="6459220"/>
            <a:ext cx="7872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/>
              <a:t>Weihao Yu, Mi Luo, Pan Zhou, Chenyang Si, Yichen</a:t>
            </a:r>
            <a:r>
              <a:rPr lang="en-US" altLang="zh-CN" sz="1000"/>
              <a:t> </a:t>
            </a:r>
            <a:r>
              <a:rPr lang="zh-CN" altLang="en-US" sz="1000"/>
              <a:t>Zhou, Xinchao Wang, Jiashi Feng, and Shuicheng Yan.</a:t>
            </a:r>
            <a:r>
              <a:rPr lang="en-US" altLang="zh-CN" sz="1000"/>
              <a:t> </a:t>
            </a:r>
            <a:r>
              <a:rPr lang="zh-CN" altLang="en-US" sz="1000"/>
              <a:t>Metaformer is actually what you need for vision. </a:t>
            </a:r>
            <a:r>
              <a:rPr lang="en-US" altLang="zh-CN" sz="1000"/>
              <a:t>CVPR 2022: 10809-10819.</a:t>
            </a:r>
            <a:endParaRPr lang="en-US" altLang="zh-CN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445" y="537845"/>
            <a:ext cx="5486400" cy="5781675"/>
          </a:xfrm>
          <a:prstGeom prst="rect">
            <a:avLst/>
          </a:prstGeom>
        </p:spPr>
      </p:pic>
      <p:sp>
        <p:nvSpPr>
          <p:cNvPr id="20" name="文本框 19">
            <a:hlinkClick r:id="rId5" action="ppaction://hlinksldjump"/>
          </p:cNvPr>
          <p:cNvSpPr txBox="1"/>
          <p:nvPr/>
        </p:nvSpPr>
        <p:spPr>
          <a:xfrm>
            <a:off x="11468100" y="3810"/>
            <a:ext cx="72390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+mn-ea"/>
                <a:sym typeface="+mn-ea"/>
              </a:rPr>
              <a:t>BACK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PLACING_PICTURE_USER_VIEWPORT" val="{&quot;height&quot;:11745,&quot;width&quot;:14415}"/>
</p:tagLst>
</file>

<file path=ppt/tags/tag11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12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13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14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15.xml><?xml version="1.0" encoding="utf-8"?>
<p:tagLst xmlns:p="http://schemas.openxmlformats.org/presentationml/2006/main">
  <p:tag name="KSO_WPP_MARK_KEY" val="417c97ee-78c9-4ead-81f7-a708d8c875ce"/>
  <p:tag name="COMMONDATA" val="eyJoZGlkIjoiMDA4MTQ2NzY0OTYyNzE2ODQyOTllYjJmYWExNDE3OGIifQ=="/>
</p:tagLst>
</file>

<file path=ppt/tags/tag2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3.xml><?xml version="1.0" encoding="utf-8"?>
<p:tagLst xmlns:p="http://schemas.openxmlformats.org/presentationml/2006/main">
  <p:tag name="KSO_WM_UNIT_PLACING_PICTURE_USER_VIEWPORT" val="{&quot;height&quot;:11745,&quot;width&quot;:14415}"/>
</p:tagLst>
</file>

<file path=ppt/tags/tag4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5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6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ags/tag7.xml><?xml version="1.0" encoding="utf-8"?>
<p:tagLst xmlns:p="http://schemas.openxmlformats.org/presentationml/2006/main">
  <p:tag name="KSO_WM_UNIT_PLACING_PICTURE_USER_VIEWPORT" val="{&quot;height&quot;:11745,&quot;width&quot;:14415}"/>
</p:tagLst>
</file>

<file path=ppt/tags/tag8.xml><?xml version="1.0" encoding="utf-8"?>
<p:tagLst xmlns:p="http://schemas.openxmlformats.org/presentationml/2006/main">
  <p:tag name="KSO_WM_UNIT_PLACING_PICTURE_USER_VIEWPORT" val="{&quot;height&quot;:11745,&quot;width&quot;:14415}"/>
</p:tagLst>
</file>

<file path=ppt/tags/tag9.xml><?xml version="1.0" encoding="utf-8"?>
<p:tagLst xmlns:p="http://schemas.openxmlformats.org/presentationml/2006/main">
  <p:tag name="KSO_WM_UNIT_PLACING_PICTURE_USER_VIEWPORT" val="{&quot;height&quot;:2477.251968503937,&quot;width&quot;:6050.14960629921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45</Paragraphs>
  <Slides>10</Slides>
  <Notes>6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等线</vt:lpstr>
      <vt:lpstr>Calibri</vt:lpstr>
      <vt:lpstr>微软雅黑</vt:lpstr>
      <vt:lpstr>等线 Light</vt:lpstr>
      <vt:lpstr>汉仪中等线KW</vt:lpstr>
      <vt:lpstr>汉仪旗黑</vt:lpstr>
      <vt:lpstr>Helvetica Neue</vt:lpstr>
      <vt:lpstr>汉仪书宋二KW</vt:lpstr>
      <vt:lpstr>宋体</vt:lpstr>
      <vt:lpstr>Arial Unicode MS</vt:lpstr>
      <vt:lpstr>Office 主题​​</vt:lpstr>
      <vt:lpstr>1_Office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Roy</dc:creator>
  <cp:lastModifiedBy>MarvinTheBot</cp:lastModifiedBy>
  <cp:revision>82</cp:revision>
  <dcterms:created xsi:type="dcterms:W3CDTF">2023-12-06T10:27:06Z</dcterms:created>
  <dcterms:modified xsi:type="dcterms:W3CDTF">2023-12-06T10:27:06Z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7F37D1A4CF164EAC7A4C7065A77E08F5_43</vt:lpwstr>
  </property>
  <property fmtid="{D5CDD505-2E9C-101B-9397-08002B2CF9AE}" pid="3" name="KSOProductBuildVer">
    <vt:lpwstr>2052-5.2.1.7798</vt:lpwstr>
  </property>
</Properties>
</file>