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7" r:id="rId3"/>
    <p:sldId id="258" r:id="rId5"/>
    <p:sldId id="260" r:id="rId6"/>
    <p:sldId id="261" r:id="rId7"/>
    <p:sldId id="269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1" r:id="rId19"/>
    <p:sldId id="272" r:id="rId20"/>
    <p:sldId id="273" r:id="rId21"/>
    <p:sldId id="274" r:id="rId22"/>
    <p:sldId id="262" r:id="rId23"/>
    <p:sldId id="263" r:id="rId24"/>
    <p:sldId id="264" r:id="rId25"/>
    <p:sldId id="265" r:id="rId26"/>
    <p:sldId id="266" r:id="rId27"/>
    <p:sldId id="267" r:id="rId28"/>
    <p:sldId id="268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作者认为，在训练过程中优化一些难正样本对可能会</a:t>
            </a:r>
            <a:r>
              <a:rPr lang="zh-CN" altLang="en-US">
                <a:sym typeface="+mn-ea"/>
              </a:rPr>
              <a:t>降低模型的</a:t>
            </a:r>
            <a:r>
              <a:rPr lang="zh-CN" altLang="en-US">
                <a:sym typeface="+mn-ea"/>
              </a:rPr>
              <a:t>泛化性。我们将其称为正对齐问题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因此作者想提出一种基于代理的</a:t>
            </a:r>
            <a:r>
              <a:rPr lang="zh-CN" altLang="en-US"/>
              <a:t>对比学习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在这里为了简化问题，作者在这里不考虑多正样本对的</a:t>
            </a:r>
            <a:r>
              <a:rPr lang="zh-CN" altLang="en-US"/>
              <a:t>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04390" y="1636395"/>
            <a:ext cx="75634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latin typeface="Times New Roman Regular" panose="02020603050405020304" charset="0"/>
                <a:cs typeface="Times New Roman Regular" panose="02020603050405020304" charset="0"/>
              </a:rPr>
              <a:t>PCL: Proxy-based Contrastive Learning for Domain Generalization</a:t>
            </a:r>
            <a:endParaRPr lang="zh-CN" altLang="en-US"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2345" y="5100955"/>
            <a:ext cx="175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8</a:t>
            </a:r>
            <a:r>
              <a:rPr lang="zh-CN" altLang="en-US"/>
              <a:t>日</a:t>
            </a:r>
            <a:endParaRPr lang="zh-CN" altLang="en-US"/>
          </a:p>
          <a:p>
            <a:pPr algn="ctr"/>
            <a:r>
              <a:rPr lang="zh-CN" altLang="en-US"/>
              <a:t>张一鸣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1155" y="5928360"/>
            <a:ext cx="114896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X. Yao et al., "PCL: Proxy-based Contrastive Learning for Domain Generalization," 2022 IEEE/CVF Conference on Computer Vision and Pattern Recognition (CVPR), New Orleans, LA, USA, 2022, pp. 7087-7097, doi: 10.1109/CVPR52688.2022.00696.</a:t>
            </a:r>
            <a:endParaRPr lang="zh-CN" alt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" y="1058545"/>
            <a:ext cx="5892800" cy="3670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64350" y="1329690"/>
            <a:ext cx="45040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加</a:t>
            </a:r>
            <a:r>
              <a:rPr lang="en-US" altLang="zh-CN"/>
              <a:t>projection head</a:t>
            </a:r>
            <a:r>
              <a:rPr lang="zh-CN" altLang="en-US"/>
              <a:t>的</a:t>
            </a:r>
            <a:r>
              <a:rPr lang="zh-CN" altLang="en-US"/>
              <a:t>原因：</a:t>
            </a:r>
            <a:endParaRPr lang="zh-CN" altLang="en-US"/>
          </a:p>
          <a:p>
            <a:pPr algn="l"/>
            <a:r>
              <a:rPr lang="zh-CN" altLang="en-US"/>
              <a:t>由于基于代理的方法比较容易收敛，因此得分函数的输出往往是稀疏矩阵，导致没有足够的强度来促使代理与样本嵌入学习到更多的语义特征。投影头可以将代理嵌入和样本嵌入映射到另一个空间。投影头可以将代理权重和样本嵌入映射到另一个空间。然后应用更不容易收敛的基于代理的对比损失，代理权重和样本嵌入都可以通过反向传播来学习更有</a:t>
            </a:r>
            <a:r>
              <a:rPr lang="zh-CN" altLang="en-US"/>
              <a:t>价值的特征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60" y="3436620"/>
            <a:ext cx="3255645" cy="1530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" y="1155700"/>
            <a:ext cx="4787265" cy="368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0425" y="1524000"/>
            <a:ext cx="4959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pcl_loss</a:t>
            </a:r>
            <a:r>
              <a:rPr lang="zh-CN" altLang="en-US"/>
              <a:t>的三个输入分别</a:t>
            </a:r>
            <a:r>
              <a:rPr lang="zh-CN" altLang="en-US"/>
              <a:t>是</a:t>
            </a:r>
            <a:endParaRPr lang="zh-CN" altLang="en-US"/>
          </a:p>
          <a:p>
            <a:r>
              <a:rPr lang="en-US" altLang="zh-CN"/>
              <a:t>feature</a:t>
            </a:r>
            <a:endParaRPr lang="en-US" altLang="zh-CN"/>
          </a:p>
          <a:p>
            <a:r>
              <a:rPr lang="en-US" altLang="zh-CN"/>
              <a:t>label</a:t>
            </a:r>
            <a:endParaRPr lang="en-US" altLang="zh-CN"/>
          </a:p>
          <a:p>
            <a:r>
              <a:rPr lang="en-US" altLang="zh-CN"/>
              <a:t>proxy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80" y="3482340"/>
            <a:ext cx="3162300" cy="1038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7080" y="3114040"/>
            <a:ext cx="1202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rep</a:t>
            </a:r>
            <a:r>
              <a:rPr lang="zh-CN" altLang="en-US"/>
              <a:t>来源：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9045" y="1309370"/>
            <a:ext cx="168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Proxy</a:t>
            </a:r>
            <a:r>
              <a:rPr lang="zh-CN" altLang="en-US"/>
              <a:t>的</a:t>
            </a:r>
            <a:r>
              <a:rPr lang="zh-CN" altLang="en-US"/>
              <a:t>生成：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931670"/>
            <a:ext cx="6551930" cy="425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45" y="2727960"/>
            <a:ext cx="10050780" cy="728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045" y="3716020"/>
            <a:ext cx="5307330" cy="1314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50" y="5918835"/>
            <a:ext cx="5514975" cy="3676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7450" y="5437505"/>
            <a:ext cx="7771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此时</a:t>
            </a:r>
            <a:r>
              <a:rPr lang="en-US" altLang="zh-CN"/>
              <a:t>fc_proj</a:t>
            </a:r>
            <a:r>
              <a:rPr lang="zh-CN" altLang="en-US"/>
              <a:t>的尺寸为</a:t>
            </a:r>
            <a:r>
              <a:rPr lang="en-US" altLang="zh-CN"/>
              <a:t>num_classes*feature_size</a:t>
            </a:r>
            <a:r>
              <a:rPr lang="zh-CN" altLang="en-US"/>
              <a:t>，直接送入</a:t>
            </a:r>
            <a:r>
              <a:rPr lang="en-US" altLang="zh-CN"/>
              <a:t>pcl_loss</a:t>
            </a:r>
            <a:r>
              <a:rPr lang="zh-CN" altLang="en-US"/>
              <a:t>进行</a:t>
            </a:r>
            <a:r>
              <a:rPr lang="zh-CN" altLang="en-US"/>
              <a:t>计算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665" y="163195"/>
            <a:ext cx="19894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Motivation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940" y="1058545"/>
            <a:ext cx="64338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传统的基于对比的损失利用样本到样本的关系来优化模型，其中来自同类不同域的样本可以被视为正</a:t>
            </a:r>
            <a:r>
              <a:rPr lang="zh-CN" altLang="en-US"/>
              <a:t>样本对。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2792730"/>
            <a:ext cx="295910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" y="1619250"/>
            <a:ext cx="4104005" cy="1443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085" y="1207770"/>
            <a:ext cx="7112635" cy="53549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402715"/>
            <a:ext cx="9519285" cy="714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7585" y="2292985"/>
            <a:ext cx="19265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feature:  256*128</a:t>
            </a:r>
            <a:endParaRPr lang="en-US" altLang="zh-CN"/>
          </a:p>
          <a:p>
            <a:r>
              <a:rPr lang="en-US" altLang="zh-CN"/>
              <a:t>proxy:    10*128</a:t>
            </a:r>
            <a:endParaRPr lang="en-US" altLang="zh-CN"/>
          </a:p>
          <a:p>
            <a:r>
              <a:rPr lang="en-US" altLang="zh-CN"/>
              <a:t>pred:      256*10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3286760"/>
            <a:ext cx="10527665" cy="12687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8195" y="2500630"/>
            <a:ext cx="756920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/>
              <a:t>feature: N*128</a:t>
            </a:r>
            <a:r>
              <a:rPr lang="zh-CN" altLang="en-US"/>
              <a:t>的</a:t>
            </a:r>
            <a:r>
              <a:rPr lang="en-US" altLang="zh-CN"/>
              <a:t>feature</a:t>
            </a:r>
            <a:r>
              <a:rPr lang="zh-CN" altLang="en-US"/>
              <a:t>与自身转置矩阵相乘，得到</a:t>
            </a:r>
            <a:r>
              <a:rPr lang="en-US" altLang="zh-CN"/>
              <a:t>N*N</a:t>
            </a:r>
            <a:r>
              <a:rPr lang="zh-CN" altLang="en-US"/>
              <a:t>的</a:t>
            </a:r>
            <a:r>
              <a:rPr lang="zh-CN" altLang="en-US"/>
              <a:t>自相似性</a:t>
            </a:r>
            <a:r>
              <a:rPr lang="zh-CN" altLang="en-US"/>
              <a:t>矩阵，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其中 (i, j) 位置的元素表示第 i 个样本与第 j 个样本的相似性。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label_matrix: label_matrix 是一个 (N, N) 的布尔类型矩阵，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/>
              <a:t>用于表示目标张量中不同位置的元素是否相等,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/>
              <a:t>其中 label_matrix[i, j] 表示目标张量中第 i 个元素与第 j 个元素是否相等。</a:t>
            </a:r>
            <a:endParaRPr lang="en-US" altLang="zh-CN"/>
          </a:p>
          <a:p>
            <a:pPr algn="l">
              <a:lnSpc>
                <a:spcPct val="150000"/>
              </a:lnSpc>
            </a:pP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/>
              <a:t>index_matrix: </a:t>
            </a:r>
            <a:r>
              <a:rPr lang="zh-CN" altLang="en-US"/>
              <a:t>形状为</a:t>
            </a:r>
            <a:r>
              <a:rPr lang="en-US" altLang="zh-CN"/>
              <a:t>N*N</a:t>
            </a:r>
            <a:r>
              <a:rPr lang="zh-CN" altLang="en-US"/>
              <a:t>，对角线为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894715"/>
            <a:ext cx="9044940" cy="13328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1058545"/>
            <a:ext cx="8449310" cy="9518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1195" y="2010410"/>
            <a:ext cx="6753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用自相似矩阵</a:t>
            </a:r>
            <a:r>
              <a:rPr lang="en-US" altLang="zh-CN"/>
              <a:t>feature</a:t>
            </a:r>
            <a:r>
              <a:rPr lang="zh-CN" altLang="en-US"/>
              <a:t>点乘负样本对矩阵，并对</a:t>
            </a:r>
            <a:r>
              <a:rPr lang="en-US" altLang="zh-CN"/>
              <a:t>&lt;1e-6</a:t>
            </a:r>
            <a:r>
              <a:rPr lang="zh-CN" altLang="en-US"/>
              <a:t>的值取</a:t>
            </a:r>
            <a:r>
              <a:rPr lang="zh-CN" altLang="en-US"/>
              <a:t>负无穷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95" y="2733040"/>
            <a:ext cx="7036435" cy="962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845" y="3983355"/>
            <a:ext cx="8998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pred cat</a:t>
            </a:r>
            <a:r>
              <a:rPr lang="zh-CN" altLang="en-US"/>
              <a:t>到</a:t>
            </a:r>
            <a:r>
              <a:rPr lang="en-US" altLang="zh-CN"/>
              <a:t>feature</a:t>
            </a:r>
            <a:r>
              <a:rPr lang="zh-CN" altLang="en-US"/>
              <a:t>矩阵的第一列，乘上</a:t>
            </a:r>
            <a:r>
              <a:rPr lang="en-US" altLang="zh-CN"/>
              <a:t>scale factor</a:t>
            </a:r>
            <a:r>
              <a:rPr lang="zh-CN" altLang="en-US"/>
              <a:t>后经过</a:t>
            </a:r>
            <a:r>
              <a:rPr lang="en-US" altLang="zh-CN"/>
              <a:t>log_softmax</a:t>
            </a:r>
            <a:r>
              <a:rPr lang="zh-CN" altLang="en-US"/>
              <a:t>，最后算</a:t>
            </a:r>
            <a:r>
              <a:rPr lang="en-US" altLang="zh-CN"/>
              <a:t>nll </a:t>
            </a:r>
            <a:r>
              <a:rPr lang="en-US" altLang="zh-CN"/>
              <a:t>loss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" y="3323590"/>
            <a:ext cx="6606540" cy="3326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7450" y="894715"/>
            <a:ext cx="90849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我们试图从基于代理的方法来解决这个问题。代理可以被视为子数据集的代表，理想情况下对噪声样本或异常值更具鲁棒性。一种标准的基于代理的方法是</a:t>
            </a:r>
            <a:endParaRPr lang="zh-CN" altLang="en-US"/>
          </a:p>
          <a:p>
            <a:r>
              <a:rPr lang="en-US" altLang="zh-CN"/>
              <a:t>softmax CE loss</a:t>
            </a:r>
            <a:r>
              <a:rPr lang="zh-CN" altLang="en-US"/>
              <a:t>，其中代理用于代表类别。基于对比的方法和基于代理的方法的主要区别在于关系构建。如</a:t>
            </a:r>
            <a:r>
              <a:rPr lang="zh-CN" altLang="en-US"/>
              <a:t>下图所示，基于对比的损失主要集中在探索丰富的样本间关系，而基于代理的损失使用代理来表示子训练集，实现了安全快速的收敛，但缺少了一些语义关系。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058545"/>
            <a:ext cx="18802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Softmax CE loss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" y="1951990"/>
            <a:ext cx="5422900" cy="1104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36207" y="3057144"/>
                <a:ext cx="5716905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是目标类别的代理，</a:t>
                </a:r>
                <a:r>
                  <a:rPr lang="en-US" altLang="zh-CN" i="1">
                    <a:latin typeface="DejaVu Math TeX Gyre" panose="02000503000000000000" charset="0"/>
                    <a:cs typeface="DejaVu Math TeX Gyre" panose="02000503000000000000" charset="0"/>
                  </a:rPr>
                  <a:t>z</a:t>
                </a:r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是由特征提取器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生成的</a:t>
                </a:r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特征</a:t>
                </a:r>
                <a:endParaRPr lang="zh-CN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7" y="3057144"/>
                <a:ext cx="5716905" cy="368935"/>
              </a:xfrm>
              <a:prstGeom prst="rect">
                <a:avLst/>
              </a:prstGeom>
              <a:blipFill rotWithShape="1">
                <a:blip r:embed="rId4"/>
                <a:stretch>
                  <a:fillRect l="-10" t="-69" r="10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999615"/>
            <a:ext cx="5549900" cy="1041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150" y="1058545"/>
            <a:ext cx="2564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contrastive-based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1851660"/>
            <a:ext cx="7327900" cy="260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4075" y="1258570"/>
            <a:ext cx="4306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Proxy-based Contrastive </a:t>
            </a:r>
            <a:r>
              <a:rPr lang="en-US" altLang="zh-CN"/>
              <a:t>loss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46785" y="4679950"/>
                <a:ext cx="5684520" cy="1209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N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是当前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batch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中样本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个数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对应类别的代理</a:t>
                </a:r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权重</a:t>
                </a:r>
                <a:endParaRPr lang="zh-CN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 altLang="zh-CN" i="1">
                    <a:latin typeface="DejaVu Math TeX Gyre" panose="02000503000000000000" charset="0"/>
                    <a:cs typeface="DejaVu Math TeX Gyre" panose="02000503000000000000" charset="0"/>
                  </a:rPr>
                  <a:t>C</a:t>
                </a:r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是类别</a:t>
                </a:r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数</a:t>
                </a:r>
                <a:endParaRPr lang="zh-CN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 altLang="zh-CN" i="1">
                    <a:latin typeface="DejaVu Math TeX Gyre" panose="02000503000000000000" charset="0"/>
                    <a:cs typeface="DejaVu Math TeX Gyre" panose="02000503000000000000" charset="0"/>
                  </a:rPr>
                  <a:t>K</a:t>
                </a:r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基于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的负样本对</a:t>
                </a:r>
                <a:r>
                  <a:rPr lang="zh-CN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个数</a:t>
                </a:r>
                <a:endParaRPr lang="zh-CN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85" y="4679950"/>
                <a:ext cx="5684520" cy="1209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BEIJING UNIVERSITY OF TECHNOLOGY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WPS 演示</Application>
  <PresentationFormat>宽屏</PresentationFormat>
  <Paragraphs>111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Calibri</vt:lpstr>
      <vt:lpstr>Times New Roman Regular</vt:lpstr>
      <vt:lpstr>DejaVu Math TeX Gyre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MarvinTheBot</cp:lastModifiedBy>
  <cp:revision>12</cp:revision>
  <dcterms:created xsi:type="dcterms:W3CDTF">2023-12-06T10:26:28Z</dcterms:created>
  <dcterms:modified xsi:type="dcterms:W3CDTF">2023-12-06T10:26:28Z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EE67AECF73DA5E74112670659BFEB0DC_41</vt:lpwstr>
  </property>
</Properties>
</file>