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1" r:id="rId3"/>
    <p:sldId id="263" r:id="rId4"/>
    <p:sldId id="273" r:id="rId5"/>
    <p:sldId id="262" r:id="rId6"/>
    <p:sldId id="274" r:id="rId7"/>
    <p:sldId id="264" r:id="rId8"/>
    <p:sldId id="266" r:id="rId9"/>
    <p:sldId id="265" r:id="rId10"/>
    <p:sldId id="267" r:id="rId11"/>
    <p:sldId id="268" r:id="rId12"/>
    <p:sldId id="269" r:id="rId13"/>
    <p:sldId id="257" r:id="rId14"/>
    <p:sldId id="270" r:id="rId15"/>
    <p:sldId id="271" r:id="rId16"/>
    <p:sldId id="272" r:id="rId17"/>
    <p:sldId id="259"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61" autoAdjust="0"/>
    <p:restoredTop sz="94660"/>
  </p:normalViewPr>
  <p:slideViewPr>
    <p:cSldViewPr snapToGrid="0">
      <p:cViewPr varScale="1">
        <p:scale>
          <a:sx n="97" d="100"/>
          <a:sy n="97" d="100"/>
        </p:scale>
        <p:origin x="1128" y="4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0977"/>
            <a:ext cx="12192000" cy="1040441"/>
          </a:xfrm>
        </p:spPr>
        <p:txBody>
          <a:bodyPr/>
          <a:lstStyle/>
          <a:p>
            <a:pPr algn="ctr"/>
            <a:r>
              <a:rPr lang="en-US" sz="5000" b="1" dirty="0">
                <a:solidFill>
                  <a:schemeClr val="tx1"/>
                </a:solidFill>
                <a:latin typeface="Arial" panose="020B0604020202020204" pitchFamily="34" charset="0"/>
                <a:cs typeface="Arial" panose="020B0604020202020204" pitchFamily="34" charset="0"/>
              </a:rPr>
              <a:t>Component </a:t>
            </a:r>
            <a:r>
              <a:rPr lang="en-US" sz="5000" b="1" dirty="0" err="1">
                <a:solidFill>
                  <a:schemeClr val="tx1"/>
                </a:solidFill>
                <a:latin typeface="Arial" panose="020B0604020202020204" pitchFamily="34" charset="0"/>
                <a:cs typeface="Arial" panose="020B0604020202020204" pitchFamily="34" charset="0"/>
              </a:rPr>
              <a:t>trong</a:t>
            </a:r>
            <a:r>
              <a:rPr lang="en-US" sz="5000" b="1" dirty="0">
                <a:solidFill>
                  <a:schemeClr val="tx1"/>
                </a:solidFill>
                <a:latin typeface="Arial" panose="020B0604020202020204" pitchFamily="34" charset="0"/>
                <a:cs typeface="Arial" panose="020B0604020202020204" pitchFamily="34" charset="0"/>
              </a:rPr>
              <a:t> ReactJS</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2202" y="1537090"/>
            <a:ext cx="10826944" cy="4240385"/>
          </a:xfrm>
        </p:spPr>
        <p:txBody>
          <a:bodyPr>
            <a:noAutofit/>
          </a:bodyPr>
          <a:lstStyle/>
          <a:p>
            <a:pPr algn="l">
              <a:spcAft>
                <a:spcPts val="1200"/>
              </a:spcAft>
            </a:pP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Mỗi</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thành</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phần</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giao</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diện</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trong</a:t>
            </a:r>
            <a:r>
              <a:rPr lang="en-US" sz="2600" dirty="0">
                <a:solidFill>
                  <a:schemeClr val="tx1"/>
                </a:solidFill>
                <a:latin typeface="Arial" panose="020B0604020202020204" pitchFamily="34" charset="0"/>
                <a:cs typeface="Arial" panose="020B0604020202020204" pitchFamily="34" charset="0"/>
              </a:rPr>
              <a:t> ReactJS </a:t>
            </a:r>
            <a:r>
              <a:rPr lang="en-US" sz="2600" dirty="0" err="1">
                <a:solidFill>
                  <a:schemeClr val="tx1"/>
                </a:solidFill>
                <a:latin typeface="Arial" panose="020B0604020202020204" pitchFamily="34" charset="0"/>
                <a:cs typeface="Arial" panose="020B0604020202020204" pitchFamily="34" charset="0"/>
              </a:rPr>
              <a:t>gọi</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là</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các</a:t>
            </a:r>
            <a:r>
              <a:rPr lang="en-US" sz="2600" dirty="0">
                <a:solidFill>
                  <a:schemeClr val="tx1"/>
                </a:solidFill>
                <a:latin typeface="Arial" panose="020B0604020202020204" pitchFamily="34" charset="0"/>
                <a:cs typeface="Arial" panose="020B0604020202020204" pitchFamily="34" charset="0"/>
              </a:rPr>
              <a:t> Component</a:t>
            </a:r>
          </a:p>
          <a:p>
            <a:pPr algn="l">
              <a:spcAft>
                <a:spcPts val="1200"/>
              </a:spcAft>
            </a:pP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Mỗi</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trang</a:t>
            </a:r>
            <a:r>
              <a:rPr lang="en-US" sz="2600" dirty="0">
                <a:solidFill>
                  <a:schemeClr val="tx1"/>
                </a:solidFill>
                <a:latin typeface="Arial" panose="020B0604020202020204" pitchFamily="34" charset="0"/>
                <a:cs typeface="Arial" panose="020B0604020202020204" pitchFamily="34" charset="0"/>
              </a:rPr>
              <a:t>(page, screen) </a:t>
            </a:r>
            <a:r>
              <a:rPr lang="en-US" sz="2600" dirty="0" err="1">
                <a:solidFill>
                  <a:schemeClr val="tx1"/>
                </a:solidFill>
                <a:latin typeface="Arial" panose="020B0604020202020204" pitchFamily="34" charset="0"/>
                <a:cs typeface="Arial" panose="020B0604020202020204" pitchFamily="34" charset="0"/>
              </a:rPr>
              <a:t>có</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thể</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chứa</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nhiều</a:t>
            </a:r>
            <a:r>
              <a:rPr lang="en-US" sz="2600" dirty="0">
                <a:solidFill>
                  <a:schemeClr val="tx1"/>
                </a:solidFill>
                <a:latin typeface="Arial" panose="020B0604020202020204" pitchFamily="34" charset="0"/>
                <a:cs typeface="Arial" panose="020B0604020202020204" pitchFamily="34" charset="0"/>
              </a:rPr>
              <a:t> Component </a:t>
            </a:r>
            <a:r>
              <a:rPr lang="en-US" sz="2600" dirty="0" err="1">
                <a:solidFill>
                  <a:schemeClr val="tx1"/>
                </a:solidFill>
                <a:latin typeface="Arial" panose="020B0604020202020204" pitchFamily="34" charset="0"/>
                <a:cs typeface="Arial" panose="020B0604020202020204" pitchFamily="34" charset="0"/>
              </a:rPr>
              <a:t>khác</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nhau</a:t>
            </a:r>
            <a:endParaRPr lang="en-US" sz="2600" dirty="0">
              <a:solidFill>
                <a:schemeClr val="tx1"/>
              </a:solidFill>
              <a:latin typeface="Arial" panose="020B0604020202020204" pitchFamily="34" charset="0"/>
              <a:cs typeface="Arial" panose="020B0604020202020204" pitchFamily="34" charset="0"/>
            </a:endParaRPr>
          </a:p>
          <a:p>
            <a:pPr algn="l">
              <a:spcAft>
                <a:spcPts val="1200"/>
              </a:spcAft>
            </a:pP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Mỗi</a:t>
            </a:r>
            <a:r>
              <a:rPr lang="en-US" sz="2600" dirty="0">
                <a:solidFill>
                  <a:schemeClr val="tx1"/>
                </a:solidFill>
                <a:latin typeface="Arial" panose="020B0604020202020204" pitchFamily="34" charset="0"/>
                <a:cs typeface="Arial" panose="020B0604020202020204" pitchFamily="34" charset="0"/>
              </a:rPr>
              <a:t> component </a:t>
            </a:r>
            <a:r>
              <a:rPr lang="en-US" sz="2600" dirty="0" err="1">
                <a:solidFill>
                  <a:schemeClr val="tx1"/>
                </a:solidFill>
                <a:latin typeface="Arial" panose="020B0604020202020204" pitchFamily="34" charset="0"/>
                <a:cs typeface="Arial" panose="020B0604020202020204" pitchFamily="34" charset="0"/>
              </a:rPr>
              <a:t>là</a:t>
            </a:r>
            <a:r>
              <a:rPr lang="en-US" sz="2600" dirty="0">
                <a:solidFill>
                  <a:schemeClr val="tx1"/>
                </a:solidFill>
                <a:latin typeface="Arial" panose="020B0604020202020204" pitchFamily="34" charset="0"/>
                <a:cs typeface="Arial" panose="020B0604020202020204" pitchFamily="34" charset="0"/>
              </a:rPr>
              <a:t> 1 class </a:t>
            </a:r>
            <a:r>
              <a:rPr lang="en-US" sz="2600" dirty="0" err="1">
                <a:solidFill>
                  <a:schemeClr val="tx1"/>
                </a:solidFill>
                <a:latin typeface="Arial" panose="020B0604020202020204" pitchFamily="34" charset="0"/>
                <a:cs typeface="Arial" panose="020B0604020202020204" pitchFamily="34" charset="0"/>
              </a:rPr>
              <a:t>hoặc</a:t>
            </a:r>
            <a:r>
              <a:rPr lang="en-US" sz="2600" dirty="0">
                <a:solidFill>
                  <a:schemeClr val="tx1"/>
                </a:solidFill>
                <a:latin typeface="Arial" panose="020B0604020202020204" pitchFamily="34" charset="0"/>
                <a:cs typeface="Arial" panose="020B0604020202020204" pitchFamily="34" charset="0"/>
              </a:rPr>
              <a:t> 1 function</a:t>
            </a:r>
          </a:p>
          <a:p>
            <a:pPr algn="l">
              <a:spcAft>
                <a:spcPts val="1200"/>
              </a:spcAft>
            </a:pPr>
            <a:r>
              <a:rPr lang="en-US" sz="2600" dirty="0">
                <a:solidFill>
                  <a:schemeClr val="tx1"/>
                </a:solidFill>
                <a:latin typeface="Arial" panose="020B0604020202020204" pitchFamily="34" charset="0"/>
                <a:cs typeface="Arial" panose="020B0604020202020204" pitchFamily="34" charset="0"/>
              </a:rPr>
              <a:t>- Hai </a:t>
            </a:r>
            <a:r>
              <a:rPr lang="en-US" sz="2600" dirty="0" err="1">
                <a:solidFill>
                  <a:schemeClr val="tx1"/>
                </a:solidFill>
                <a:latin typeface="Arial" panose="020B0604020202020204" pitchFamily="34" charset="0"/>
                <a:cs typeface="Arial" panose="020B0604020202020204" pitchFamily="34" charset="0"/>
              </a:rPr>
              <a:t>thuộc</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tính</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quan</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trọng</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của</a:t>
            </a:r>
            <a:r>
              <a:rPr lang="en-US" sz="2600" dirty="0">
                <a:solidFill>
                  <a:schemeClr val="tx1"/>
                </a:solidFill>
                <a:latin typeface="Arial" panose="020B0604020202020204" pitchFamily="34" charset="0"/>
                <a:cs typeface="Arial" panose="020B0604020202020204" pitchFamily="34" charset="0"/>
              </a:rPr>
              <a:t> 1 Component </a:t>
            </a:r>
            <a:r>
              <a:rPr lang="en-US" sz="2600" dirty="0" err="1">
                <a:solidFill>
                  <a:schemeClr val="tx1"/>
                </a:solidFill>
                <a:latin typeface="Arial" panose="020B0604020202020204" pitchFamily="34" charset="0"/>
                <a:cs typeface="Arial" panose="020B0604020202020204" pitchFamily="34" charset="0"/>
              </a:rPr>
              <a:t>là</a:t>
            </a:r>
            <a:r>
              <a:rPr lang="en-US" sz="2600" dirty="0">
                <a:solidFill>
                  <a:schemeClr val="tx1"/>
                </a:solidFill>
                <a:latin typeface="Arial" panose="020B0604020202020204" pitchFamily="34" charset="0"/>
                <a:cs typeface="Arial" panose="020B0604020202020204" pitchFamily="34" charset="0"/>
              </a:rPr>
              <a:t> props </a:t>
            </a:r>
            <a:r>
              <a:rPr lang="en-US" sz="2600" dirty="0" err="1">
                <a:solidFill>
                  <a:schemeClr val="tx1"/>
                </a:solidFill>
                <a:latin typeface="Arial" panose="020B0604020202020204" pitchFamily="34" charset="0"/>
                <a:cs typeface="Arial" panose="020B0604020202020204" pitchFamily="34" charset="0"/>
              </a:rPr>
              <a:t>và</a:t>
            </a:r>
            <a:r>
              <a:rPr lang="en-US" sz="2600" dirty="0">
                <a:solidFill>
                  <a:schemeClr val="tx1"/>
                </a:solidFill>
                <a:latin typeface="Arial" panose="020B0604020202020204" pitchFamily="34" charset="0"/>
                <a:cs typeface="Arial" panose="020B0604020202020204" pitchFamily="34" charset="0"/>
              </a:rPr>
              <a:t> state</a:t>
            </a:r>
          </a:p>
          <a:p>
            <a:pPr algn="l">
              <a:spcAft>
                <a:spcPts val="1200"/>
              </a:spcAft>
            </a:pP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Hàm</a:t>
            </a:r>
            <a:r>
              <a:rPr lang="en-US" sz="2600" dirty="0">
                <a:solidFill>
                  <a:schemeClr val="tx1"/>
                </a:solidFill>
                <a:latin typeface="Arial" panose="020B0604020202020204" pitchFamily="34" charset="0"/>
                <a:cs typeface="Arial" panose="020B0604020202020204" pitchFamily="34" charset="0"/>
              </a:rPr>
              <a:t> render() </a:t>
            </a:r>
            <a:r>
              <a:rPr lang="en-US" sz="2600" dirty="0" err="1">
                <a:solidFill>
                  <a:schemeClr val="tx1"/>
                </a:solidFill>
                <a:latin typeface="Arial" panose="020B0604020202020204" pitchFamily="34" charset="0"/>
                <a:cs typeface="Arial" panose="020B0604020202020204" pitchFamily="34" charset="0"/>
              </a:rPr>
              <a:t>được</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gọi</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lại</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nhiều</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lần</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nếu</a:t>
            </a:r>
            <a:r>
              <a:rPr lang="en-US" sz="2600" dirty="0">
                <a:solidFill>
                  <a:schemeClr val="tx1"/>
                </a:solidFill>
                <a:latin typeface="Arial" panose="020B0604020202020204" pitchFamily="34" charset="0"/>
                <a:cs typeface="Arial" panose="020B0604020202020204" pitchFamily="34" charset="0"/>
              </a:rPr>
              <a:t> props </a:t>
            </a:r>
            <a:r>
              <a:rPr lang="en-US" sz="2600" dirty="0" err="1">
                <a:solidFill>
                  <a:schemeClr val="tx1"/>
                </a:solidFill>
                <a:latin typeface="Arial" panose="020B0604020202020204" pitchFamily="34" charset="0"/>
                <a:cs typeface="Arial" panose="020B0604020202020204" pitchFamily="34" charset="0"/>
              </a:rPr>
              <a:t>hoặc</a:t>
            </a:r>
            <a:r>
              <a:rPr lang="en-US" sz="2600" dirty="0">
                <a:solidFill>
                  <a:schemeClr val="tx1"/>
                </a:solidFill>
                <a:latin typeface="Arial" panose="020B0604020202020204" pitchFamily="34" charset="0"/>
                <a:cs typeface="Arial" panose="020B0604020202020204" pitchFamily="34" charset="0"/>
              </a:rPr>
              <a:t> state </a:t>
            </a:r>
            <a:r>
              <a:rPr lang="en-US" sz="2600" dirty="0" err="1">
                <a:solidFill>
                  <a:schemeClr val="tx1"/>
                </a:solidFill>
                <a:latin typeface="Arial" panose="020B0604020202020204" pitchFamily="34" charset="0"/>
                <a:cs typeface="Arial" panose="020B0604020202020204" pitchFamily="34" charset="0"/>
              </a:rPr>
              <a:t>thay</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đổi</a:t>
            </a:r>
            <a:endParaRPr lang="en-US" sz="2600" dirty="0">
              <a:solidFill>
                <a:schemeClr val="tx1"/>
              </a:solidFill>
              <a:latin typeface="Arial" panose="020B0604020202020204" pitchFamily="34" charset="0"/>
              <a:cs typeface="Arial" panose="020B0604020202020204" pitchFamily="34" charset="0"/>
            </a:endParaRPr>
          </a:p>
          <a:p>
            <a:pPr algn="l">
              <a:spcAft>
                <a:spcPts val="1200"/>
              </a:spcAft>
            </a:pP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Hàm</a:t>
            </a:r>
            <a:r>
              <a:rPr lang="en-US" sz="2600" dirty="0">
                <a:solidFill>
                  <a:schemeClr val="tx1"/>
                </a:solidFill>
                <a:latin typeface="Arial" panose="020B0604020202020204" pitchFamily="34" charset="0"/>
                <a:cs typeface="Arial" panose="020B0604020202020204" pitchFamily="34" charset="0"/>
              </a:rPr>
              <a:t> constructor() </a:t>
            </a:r>
            <a:r>
              <a:rPr lang="en-US" sz="2600" dirty="0" err="1">
                <a:solidFill>
                  <a:schemeClr val="tx1"/>
                </a:solidFill>
                <a:latin typeface="Arial" panose="020B0604020202020204" pitchFamily="34" charset="0"/>
                <a:cs typeface="Arial" panose="020B0604020202020204" pitchFamily="34" charset="0"/>
              </a:rPr>
              <a:t>và</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componentWillUnmount</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chỉ</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được</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gọi</a:t>
            </a:r>
            <a:r>
              <a:rPr lang="en-US" sz="2600" dirty="0">
                <a:solidFill>
                  <a:schemeClr val="tx1"/>
                </a:solidFill>
                <a:latin typeface="Arial" panose="020B0604020202020204" pitchFamily="34" charset="0"/>
                <a:cs typeface="Arial" panose="020B0604020202020204" pitchFamily="34" charset="0"/>
              </a:rPr>
              <a:t> 1 </a:t>
            </a:r>
            <a:r>
              <a:rPr lang="en-US" sz="2600" dirty="0" err="1">
                <a:solidFill>
                  <a:schemeClr val="tx1"/>
                </a:solidFill>
                <a:latin typeface="Arial" panose="020B0604020202020204" pitchFamily="34" charset="0"/>
                <a:cs typeface="Arial" panose="020B0604020202020204" pitchFamily="34" charset="0"/>
              </a:rPr>
              <a:t>lần</a:t>
            </a:r>
            <a:endParaRPr lang="en-US" sz="26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1412312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088"/>
            <a:ext cx="12192000" cy="872175"/>
          </a:xfrm>
        </p:spPr>
        <p:txBody>
          <a:bodyPr/>
          <a:lstStyle/>
          <a:p>
            <a:pPr algn="ctr"/>
            <a:r>
              <a:rPr lang="en-US" sz="5000" b="1" dirty="0">
                <a:solidFill>
                  <a:schemeClr val="tx1"/>
                </a:solidFill>
                <a:latin typeface="Arial" panose="020B0604020202020204" pitchFamily="34" charset="0"/>
                <a:cs typeface="Arial" panose="020B0604020202020204" pitchFamily="34" charset="0"/>
              </a:rPr>
              <a:t>Form(</a:t>
            </a:r>
            <a:r>
              <a:rPr lang="en-US" sz="5000" b="1" dirty="0" err="1">
                <a:solidFill>
                  <a:schemeClr val="tx1"/>
                </a:solidFill>
                <a:latin typeface="Arial" panose="020B0604020202020204" pitchFamily="34" charset="0"/>
                <a:cs typeface="Arial" panose="020B0604020202020204" pitchFamily="34" charset="0"/>
              </a:rPr>
              <a:t>tiếp</a:t>
            </a:r>
            <a:r>
              <a:rPr lang="en-US" sz="5000" b="1" dirty="0">
                <a:solidFill>
                  <a:schemeClr val="tx1"/>
                </a:solidFill>
                <a:latin typeface="Arial" panose="020B0604020202020204" pitchFamily="34" charset="0"/>
                <a:cs typeface="Arial" panose="020B0604020202020204" pitchFamily="34" charset="0"/>
              </a:rPr>
              <a:t>)</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76165" y="1080656"/>
            <a:ext cx="11320608" cy="4843258"/>
          </a:xfrm>
        </p:spPr>
        <p:txBody>
          <a:bodyPr>
            <a:noAutofit/>
          </a:bodyPr>
          <a:lstStyle/>
          <a:p>
            <a:pPr algn="l">
              <a:spcAft>
                <a:spcPts val="100"/>
              </a:spcAft>
            </a:pPr>
            <a:r>
              <a:rPr lang="en-US" sz="2200" dirty="0" err="1">
                <a:solidFill>
                  <a:schemeClr val="tx1"/>
                </a:solidFill>
                <a:latin typeface="Arial" panose="020B0604020202020204" pitchFamily="34" charset="0"/>
                <a:cs typeface="Arial" panose="020B0604020202020204" pitchFamily="34" charset="0"/>
              </a:rPr>
              <a:t>Sự</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kiện</a:t>
            </a:r>
            <a:r>
              <a:rPr lang="en-US" sz="2200" dirty="0">
                <a:solidFill>
                  <a:schemeClr val="tx1"/>
                </a:solidFill>
                <a:latin typeface="Arial" panose="020B0604020202020204" pitchFamily="34" charset="0"/>
                <a:cs typeface="Arial" panose="020B0604020202020204" pitchFamily="34" charset="0"/>
              </a:rPr>
              <a:t> submit </a:t>
            </a:r>
            <a:r>
              <a:rPr lang="en-US" sz="2200" dirty="0" err="1">
                <a:solidFill>
                  <a:schemeClr val="tx1"/>
                </a:solidFill>
                <a:latin typeface="Arial" panose="020B0604020202020204" pitchFamily="34" charset="0"/>
                <a:cs typeface="Arial" panose="020B0604020202020204" pitchFamily="34" charset="0"/>
              </a:rPr>
              <a:t>trên</a:t>
            </a:r>
            <a:r>
              <a:rPr lang="en-US" sz="2200" dirty="0">
                <a:solidFill>
                  <a:schemeClr val="tx1"/>
                </a:solidFill>
                <a:latin typeface="Arial" panose="020B0604020202020204" pitchFamily="34" charset="0"/>
                <a:cs typeface="Arial" panose="020B0604020202020204" pitchFamily="34" charset="0"/>
              </a:rPr>
              <a:t> Form đ</a:t>
            </a:r>
            <a:r>
              <a:rPr lang="vi-VN" sz="2200" dirty="0">
                <a:solidFill>
                  <a:schemeClr val="tx1"/>
                </a:solidFill>
                <a:latin typeface="Arial" panose="020B0604020202020204" pitchFamily="34" charset="0"/>
                <a:cs typeface="Arial" panose="020B0604020202020204" pitchFamily="34" charset="0"/>
              </a:rPr>
              <a:t>ư</a:t>
            </a:r>
            <a:r>
              <a:rPr lang="en-US" sz="2200" dirty="0" err="1">
                <a:solidFill>
                  <a:schemeClr val="tx1"/>
                </a:solidFill>
                <a:latin typeface="Arial" panose="020B0604020202020204" pitchFamily="34" charset="0"/>
                <a:cs typeface="Arial" panose="020B0604020202020204" pitchFamily="34" charset="0"/>
              </a:rPr>
              <a:t>ợc</a:t>
            </a:r>
            <a:r>
              <a:rPr lang="en-US" sz="2200" dirty="0">
                <a:solidFill>
                  <a:schemeClr val="tx1"/>
                </a:solidFill>
                <a:latin typeface="Arial" panose="020B0604020202020204" pitchFamily="34" charset="0"/>
                <a:cs typeface="Arial" panose="020B0604020202020204" pitchFamily="34" charset="0"/>
              </a:rPr>
              <a:t> binding </a:t>
            </a:r>
            <a:r>
              <a:rPr lang="en-US" sz="2200" dirty="0" err="1">
                <a:solidFill>
                  <a:schemeClr val="tx1"/>
                </a:solidFill>
                <a:latin typeface="Arial" panose="020B0604020202020204" pitchFamily="34" charset="0"/>
                <a:cs typeface="Arial" panose="020B0604020202020204" pitchFamily="34" charset="0"/>
              </a:rPr>
              <a:t>theo</a:t>
            </a:r>
            <a:r>
              <a:rPr lang="en-US" sz="2200" dirty="0">
                <a:solidFill>
                  <a:schemeClr val="tx1"/>
                </a:solidFill>
                <a:latin typeface="Arial" panose="020B0604020202020204" pitchFamily="34" charset="0"/>
                <a:cs typeface="Arial" panose="020B0604020202020204" pitchFamily="34" charset="0"/>
              </a:rPr>
              <a:t> 2 </a:t>
            </a:r>
            <a:r>
              <a:rPr lang="en-US" sz="2200" dirty="0" err="1">
                <a:solidFill>
                  <a:schemeClr val="tx1"/>
                </a:solidFill>
                <a:latin typeface="Arial" panose="020B0604020202020204" pitchFamily="34" charset="0"/>
                <a:cs typeface="Arial" panose="020B0604020202020204" pitchFamily="34" charset="0"/>
              </a:rPr>
              <a:t>cách</a:t>
            </a:r>
            <a:r>
              <a:rPr lang="en-US" sz="2200" dirty="0">
                <a:solidFill>
                  <a:schemeClr val="tx1"/>
                </a:solidFill>
                <a:latin typeface="Arial" panose="020B0604020202020204" pitchFamily="34" charset="0"/>
                <a:cs typeface="Arial" panose="020B0604020202020204" pitchFamily="34" charset="0"/>
              </a:rPr>
              <a:t>:</a:t>
            </a:r>
          </a:p>
          <a:p>
            <a:pPr algn="l">
              <a:spcAft>
                <a:spcPts val="100"/>
              </a:spcAft>
            </a:pP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Sử</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dụng</a:t>
            </a:r>
            <a:r>
              <a:rPr lang="en-US" sz="2200" dirty="0">
                <a:solidFill>
                  <a:schemeClr val="tx1"/>
                </a:solidFill>
                <a:latin typeface="Arial" panose="020B0604020202020204" pitchFamily="34" charset="0"/>
                <a:cs typeface="Arial" panose="020B0604020202020204" pitchFamily="34" charset="0"/>
              </a:rPr>
              <a:t> function, </a:t>
            </a:r>
            <a:r>
              <a:rPr lang="en-US" sz="2200" dirty="0" err="1">
                <a:solidFill>
                  <a:schemeClr val="tx1"/>
                </a:solidFill>
                <a:latin typeface="Arial" panose="020B0604020202020204" pitchFamily="34" charset="0"/>
                <a:cs typeface="Arial" panose="020B0604020202020204" pitchFamily="34" charset="0"/>
              </a:rPr>
              <a:t>bắt</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buộc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phải</a:t>
            </a:r>
            <a:r>
              <a:rPr lang="en-US" sz="2200" dirty="0">
                <a:solidFill>
                  <a:schemeClr val="tx1"/>
                </a:solidFill>
                <a:latin typeface="Arial" panose="020B0604020202020204" pitchFamily="34" charset="0"/>
                <a:cs typeface="Arial" panose="020B0604020202020204" pitchFamily="34" charset="0"/>
              </a:rPr>
              <a:t> binding con </a:t>
            </a:r>
            <a:r>
              <a:rPr lang="en-US" sz="2200" dirty="0" err="1">
                <a:solidFill>
                  <a:schemeClr val="tx1"/>
                </a:solidFill>
                <a:latin typeface="Arial" panose="020B0604020202020204" pitchFamily="34" charset="0"/>
                <a:cs typeface="Arial" panose="020B0604020202020204" pitchFamily="34" charset="0"/>
              </a:rPr>
              <a:t>trỏ</a:t>
            </a:r>
            <a:r>
              <a:rPr lang="en-US" sz="2200" dirty="0">
                <a:solidFill>
                  <a:schemeClr val="tx1"/>
                </a:solidFill>
                <a:latin typeface="Arial" panose="020B0604020202020204" pitchFamily="34" charset="0"/>
                <a:cs typeface="Arial" panose="020B0604020202020204" pitchFamily="34" charset="0"/>
              </a:rPr>
              <a:t> this </a:t>
            </a:r>
            <a:r>
              <a:rPr lang="en-US" sz="2200" dirty="0" err="1">
                <a:solidFill>
                  <a:schemeClr val="tx1"/>
                </a:solidFill>
                <a:latin typeface="Arial" panose="020B0604020202020204" pitchFamily="34" charset="0"/>
                <a:cs typeface="Arial" panose="020B0604020202020204" pitchFamily="34" charset="0"/>
              </a:rPr>
              <a:t>thành</a:t>
            </a:r>
            <a:r>
              <a:rPr lang="en-US" sz="2200" dirty="0">
                <a:solidFill>
                  <a:schemeClr val="tx1"/>
                </a:solidFill>
                <a:latin typeface="Arial" panose="020B0604020202020204" pitchFamily="34" charset="0"/>
                <a:cs typeface="Arial" panose="020B0604020202020204" pitchFamily="34" charset="0"/>
              </a:rPr>
              <a:t> con </a:t>
            </a:r>
            <a:r>
              <a:rPr lang="en-US" sz="2200" dirty="0" err="1">
                <a:solidFill>
                  <a:schemeClr val="tx1"/>
                </a:solidFill>
                <a:latin typeface="Arial" panose="020B0604020202020204" pitchFamily="34" charset="0"/>
                <a:cs typeface="Arial" panose="020B0604020202020204" pitchFamily="34" charset="0"/>
              </a:rPr>
              <a:t>trỏ</a:t>
            </a:r>
            <a:r>
              <a:rPr lang="en-US" sz="2200" dirty="0">
                <a:solidFill>
                  <a:schemeClr val="tx1"/>
                </a:solidFill>
                <a:latin typeface="Arial" panose="020B0604020202020204" pitchFamily="34" charset="0"/>
                <a:cs typeface="Arial" panose="020B0604020202020204" pitchFamily="34" charset="0"/>
              </a:rPr>
              <a:t> this </a:t>
            </a:r>
            <a:r>
              <a:rPr lang="en-US" sz="2200" dirty="0" err="1">
                <a:solidFill>
                  <a:schemeClr val="tx1"/>
                </a:solidFill>
                <a:latin typeface="Arial" panose="020B0604020202020204" pitchFamily="34" charset="0"/>
                <a:cs typeface="Arial" panose="020B0604020202020204" pitchFamily="34" charset="0"/>
              </a:rPr>
              <a:t>của</a:t>
            </a:r>
            <a:r>
              <a:rPr lang="en-US" sz="2200" dirty="0">
                <a:solidFill>
                  <a:schemeClr val="tx1"/>
                </a:solidFill>
                <a:latin typeface="Arial" panose="020B0604020202020204" pitchFamily="34" charset="0"/>
                <a:cs typeface="Arial" panose="020B0604020202020204" pitchFamily="34" charset="0"/>
              </a:rPr>
              <a:t> Component:</a:t>
            </a:r>
          </a:p>
          <a:p>
            <a:pPr algn="l">
              <a:spcAft>
                <a:spcPts val="100"/>
              </a:spcAft>
            </a:pPr>
            <a:r>
              <a:rPr lang="en-GB" sz="2200" dirty="0" err="1">
                <a:solidFill>
                  <a:schemeClr val="tx1"/>
                </a:solidFill>
                <a:latin typeface="Arial" panose="020B0604020202020204" pitchFamily="34" charset="0"/>
                <a:cs typeface="Arial" panose="020B0604020202020204" pitchFamily="34" charset="0"/>
              </a:rPr>
              <a:t>this.</a:t>
            </a:r>
            <a:r>
              <a:rPr lang="en-GB" sz="2200" b="1" dirty="0" err="1">
                <a:solidFill>
                  <a:schemeClr val="tx1"/>
                </a:solidFill>
                <a:latin typeface="Arial" panose="020B0604020202020204" pitchFamily="34" charset="0"/>
                <a:cs typeface="Arial" panose="020B0604020202020204" pitchFamily="34" charset="0"/>
              </a:rPr>
              <a:t>handleSubmit</a:t>
            </a:r>
            <a:r>
              <a:rPr lang="en-GB" sz="2200" dirty="0">
                <a:solidFill>
                  <a:schemeClr val="tx1"/>
                </a:solidFill>
                <a:latin typeface="Arial" panose="020B0604020202020204" pitchFamily="34" charset="0"/>
                <a:cs typeface="Arial" panose="020B0604020202020204" pitchFamily="34" charset="0"/>
              </a:rPr>
              <a:t> = </a:t>
            </a:r>
            <a:r>
              <a:rPr lang="en-GB" sz="2200" dirty="0" err="1">
                <a:solidFill>
                  <a:schemeClr val="tx1"/>
                </a:solidFill>
                <a:latin typeface="Arial" panose="020B0604020202020204" pitchFamily="34" charset="0"/>
                <a:cs typeface="Arial" panose="020B0604020202020204" pitchFamily="34" charset="0"/>
              </a:rPr>
              <a:t>this.</a:t>
            </a:r>
            <a:r>
              <a:rPr lang="en-GB" sz="2200" b="1" dirty="0" err="1">
                <a:solidFill>
                  <a:schemeClr val="tx1"/>
                </a:solidFill>
                <a:latin typeface="Arial" panose="020B0604020202020204" pitchFamily="34" charset="0"/>
                <a:cs typeface="Arial" panose="020B0604020202020204" pitchFamily="34" charset="0"/>
              </a:rPr>
              <a:t>handleSubmit</a:t>
            </a:r>
            <a:r>
              <a:rPr lang="en-GB" sz="2200" dirty="0" err="1">
                <a:solidFill>
                  <a:schemeClr val="tx1"/>
                </a:solidFill>
                <a:latin typeface="Arial" panose="020B0604020202020204" pitchFamily="34" charset="0"/>
                <a:cs typeface="Arial" panose="020B0604020202020204" pitchFamily="34" charset="0"/>
              </a:rPr>
              <a:t>.</a:t>
            </a:r>
            <a:r>
              <a:rPr lang="en-GB" sz="2200" b="1" dirty="0" err="1">
                <a:solidFill>
                  <a:schemeClr val="tx1"/>
                </a:solidFill>
                <a:latin typeface="Arial" panose="020B0604020202020204" pitchFamily="34" charset="0"/>
                <a:cs typeface="Arial" panose="020B0604020202020204" pitchFamily="34" charset="0"/>
              </a:rPr>
              <a:t>bind</a:t>
            </a:r>
            <a:r>
              <a:rPr lang="en-GB" sz="2200" dirty="0">
                <a:solidFill>
                  <a:schemeClr val="tx1"/>
                </a:solidFill>
                <a:latin typeface="Arial" panose="020B0604020202020204" pitchFamily="34" charset="0"/>
                <a:cs typeface="Arial" panose="020B0604020202020204" pitchFamily="34" charset="0"/>
              </a:rPr>
              <a:t>(this);</a:t>
            </a:r>
            <a:endParaRPr lang="en-US" sz="2200" dirty="0">
              <a:solidFill>
                <a:schemeClr val="tx1"/>
              </a:solidFill>
              <a:latin typeface="Arial" panose="020B0604020202020204" pitchFamily="34" charset="0"/>
              <a:cs typeface="Arial" panose="020B0604020202020204" pitchFamily="34" charset="0"/>
            </a:endParaRPr>
          </a:p>
          <a:p>
            <a:pPr algn="l">
              <a:spcAft>
                <a:spcPts val="100"/>
              </a:spcAft>
            </a:pP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Sử</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dụng</a:t>
            </a:r>
            <a:r>
              <a:rPr lang="en-US" sz="2200" dirty="0">
                <a:solidFill>
                  <a:schemeClr val="tx1"/>
                </a:solidFill>
                <a:latin typeface="Arial" panose="020B0604020202020204" pitchFamily="34" charset="0"/>
                <a:cs typeface="Arial" panose="020B0604020202020204" pitchFamily="34" charset="0"/>
              </a:rPr>
              <a:t> arrow function, ko </a:t>
            </a:r>
            <a:r>
              <a:rPr lang="en-US" sz="2200" dirty="0" err="1">
                <a:solidFill>
                  <a:schemeClr val="tx1"/>
                </a:solidFill>
                <a:latin typeface="Arial" panose="020B0604020202020204" pitchFamily="34" charset="0"/>
                <a:cs typeface="Arial" panose="020B0604020202020204" pitchFamily="34" charset="0"/>
              </a:rPr>
              <a:t>cần</a:t>
            </a:r>
            <a:r>
              <a:rPr lang="en-US" sz="2200" dirty="0">
                <a:solidFill>
                  <a:schemeClr val="tx1"/>
                </a:solidFill>
                <a:latin typeface="Arial" panose="020B0604020202020204" pitchFamily="34" charset="0"/>
                <a:cs typeface="Arial" panose="020B0604020202020204" pitchFamily="34" charset="0"/>
              </a:rPr>
              <a:t> binding: </a:t>
            </a:r>
            <a:r>
              <a:rPr lang="en-US" sz="2200" dirty="0" err="1">
                <a:solidFill>
                  <a:schemeClr val="tx1"/>
                </a:solidFill>
                <a:latin typeface="Arial" panose="020B0604020202020204" pitchFamily="34" charset="0"/>
                <a:cs typeface="Arial" panose="020B0604020202020204" pitchFamily="34" charset="0"/>
              </a:rPr>
              <a:t>handleSubmit</a:t>
            </a:r>
            <a:r>
              <a:rPr lang="en-US" sz="2200" dirty="0">
                <a:solidFill>
                  <a:schemeClr val="tx1"/>
                </a:solidFill>
                <a:latin typeface="Arial" panose="020B0604020202020204" pitchFamily="34" charset="0"/>
                <a:cs typeface="Arial" panose="020B0604020202020204" pitchFamily="34" charset="0"/>
              </a:rPr>
              <a:t> = (event) =&gt; {…}</a:t>
            </a:r>
          </a:p>
          <a:p>
            <a:pPr algn="l">
              <a:spcAft>
                <a:spcPts val="100"/>
              </a:spcAft>
            </a:pPr>
            <a:r>
              <a:rPr lang="en-US" sz="2200" dirty="0">
                <a:solidFill>
                  <a:schemeClr val="tx1"/>
                </a:solidFill>
                <a:latin typeface="Arial" panose="020B0604020202020204" pitchFamily="34" charset="0"/>
                <a:cs typeface="Arial" panose="020B0604020202020204" pitchFamily="34" charset="0"/>
              </a:rPr>
              <a:t>L</a:t>
            </a:r>
            <a:r>
              <a:rPr lang="vi-VN" sz="2200" dirty="0">
                <a:solidFill>
                  <a:schemeClr val="tx1"/>
                </a:solidFill>
                <a:latin typeface="Arial" panose="020B0604020202020204" pitchFamily="34" charset="0"/>
                <a:cs typeface="Arial" panose="020B0604020202020204" pitchFamily="34" charset="0"/>
              </a:rPr>
              <a:t>ư</a:t>
            </a:r>
            <a:r>
              <a:rPr lang="en-US" sz="2200" dirty="0">
                <a:solidFill>
                  <a:schemeClr val="tx1"/>
                </a:solidFill>
                <a:latin typeface="Arial" panose="020B0604020202020204" pitchFamily="34" charset="0"/>
                <a:cs typeface="Arial" panose="020B0604020202020204" pitchFamily="34" charset="0"/>
              </a:rPr>
              <a:t>u ý: </a:t>
            </a:r>
            <a:r>
              <a:rPr lang="en-US" sz="2200" dirty="0" err="1">
                <a:solidFill>
                  <a:schemeClr val="tx1"/>
                </a:solidFill>
                <a:latin typeface="Arial" panose="020B0604020202020204" pitchFamily="34" charset="0"/>
                <a:cs typeface="Arial" panose="020B0604020202020204" pitchFamily="34" charset="0"/>
              </a:rPr>
              <a:t>Nếu</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trong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hàm</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xử</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lý</a:t>
            </a:r>
            <a:r>
              <a:rPr lang="en-US" sz="2200" dirty="0">
                <a:solidFill>
                  <a:schemeClr val="tx1"/>
                </a:solidFill>
                <a:latin typeface="Arial" panose="020B0604020202020204" pitchFamily="34" charset="0"/>
                <a:cs typeface="Arial" panose="020B0604020202020204" pitchFamily="34" charset="0"/>
              </a:rPr>
              <a:t> event </a:t>
            </a:r>
            <a:r>
              <a:rPr lang="en-US" sz="2200" dirty="0" err="1">
                <a:solidFill>
                  <a:schemeClr val="tx1"/>
                </a:solidFill>
                <a:latin typeface="Arial" panose="020B0604020202020204" pitchFamily="34" charset="0"/>
                <a:cs typeface="Arial" panose="020B0604020202020204" pitchFamily="34" charset="0"/>
              </a:rPr>
              <a:t>có</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gọi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setState</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thì</a:t>
            </a:r>
            <a:r>
              <a:rPr lang="en-US" sz="2200"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Không</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cho</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phép</a:t>
            </a:r>
            <a:r>
              <a:rPr lang="en-US" sz="2200" b="1" dirty="0">
                <a:solidFill>
                  <a:schemeClr val="tx1"/>
                </a:solidFill>
                <a:latin typeface="Arial" panose="020B0604020202020204" pitchFamily="34" charset="0"/>
                <a:cs typeface="Arial" panose="020B0604020202020204" pitchFamily="34" charset="0"/>
              </a:rPr>
              <a:t> clear </a:t>
            </a:r>
            <a:r>
              <a:rPr lang="en-US" sz="2200" b="1" dirty="0" err="1">
                <a:solidFill>
                  <a:schemeClr val="tx1"/>
                </a:solidFill>
                <a:latin typeface="Arial" panose="020B0604020202020204" pitchFamily="34" charset="0"/>
                <a:cs typeface="Arial" panose="020B0604020202020204" pitchFamily="34" charset="0"/>
              </a:rPr>
              <a:t>dữ</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liệu</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trên</a:t>
            </a:r>
            <a:r>
              <a:rPr lang="en-US" sz="2200" b="1" dirty="0">
                <a:solidFill>
                  <a:schemeClr val="tx1"/>
                </a:solidFill>
                <a:latin typeface="Arial" panose="020B0604020202020204" pitchFamily="34" charset="0"/>
                <a:cs typeface="Arial" panose="020B0604020202020204" pitchFamily="34" charset="0"/>
              </a:rPr>
              <a:t> form </a:t>
            </a:r>
            <a:r>
              <a:rPr lang="en-US" sz="2200" dirty="0" err="1">
                <a:solidFill>
                  <a:schemeClr val="tx1"/>
                </a:solidFill>
                <a:latin typeface="Arial" panose="020B0604020202020204" pitchFamily="34" charset="0"/>
                <a:cs typeface="Arial" panose="020B0604020202020204" pitchFamily="34" charset="0"/>
              </a:rPr>
              <a:t>cho</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đến</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khi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thực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hiện</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xong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hàm</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setState</a:t>
            </a:r>
            <a:r>
              <a:rPr lang="en-US" sz="2200" dirty="0">
                <a:solidFill>
                  <a:schemeClr val="tx1"/>
                </a:solidFill>
                <a:latin typeface="Arial" panose="020B0604020202020204" pitchFamily="34" charset="0"/>
                <a:cs typeface="Arial" panose="020B0604020202020204" pitchFamily="34" charset="0"/>
              </a:rPr>
              <a:t>. VD:</a:t>
            </a:r>
          </a:p>
          <a:p>
            <a:pPr algn="l">
              <a:spcAft>
                <a:spcPts val="100"/>
              </a:spcAft>
            </a:pPr>
            <a:r>
              <a:rPr lang="en-US" sz="2200" dirty="0" err="1">
                <a:solidFill>
                  <a:schemeClr val="tx1"/>
                </a:solidFill>
                <a:latin typeface="Arial" panose="020B0604020202020204" pitchFamily="34" charset="0"/>
                <a:cs typeface="Arial" panose="020B0604020202020204" pitchFamily="34" charset="0"/>
              </a:rPr>
              <a:t>submitForm</a:t>
            </a:r>
            <a:r>
              <a:rPr lang="en-US" sz="2200" dirty="0">
                <a:solidFill>
                  <a:schemeClr val="tx1"/>
                </a:solidFill>
                <a:latin typeface="Arial" panose="020B0604020202020204" pitchFamily="34" charset="0"/>
                <a:cs typeface="Arial" panose="020B0604020202020204" pitchFamily="34" charset="0"/>
              </a:rPr>
              <a:t> = (event) =&gt; {</a:t>
            </a:r>
          </a:p>
          <a:p>
            <a:pPr algn="l">
              <a:spcAft>
                <a:spcPts val="100"/>
              </a:spcAft>
            </a:pP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event.preventDefault</a:t>
            </a:r>
            <a:r>
              <a:rPr lang="en-US" sz="2200" dirty="0">
                <a:solidFill>
                  <a:schemeClr val="tx1"/>
                </a:solidFill>
                <a:latin typeface="Arial" panose="020B0604020202020204" pitchFamily="34" charset="0"/>
                <a:cs typeface="Arial" panose="020B0604020202020204" pitchFamily="34" charset="0"/>
              </a:rPr>
              <a:t>()//</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Không</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cho</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phép</a:t>
            </a:r>
            <a:r>
              <a:rPr lang="en-US" sz="2200" b="1" dirty="0">
                <a:solidFill>
                  <a:schemeClr val="tx1"/>
                </a:solidFill>
                <a:latin typeface="Arial" panose="020B0604020202020204" pitchFamily="34" charset="0"/>
                <a:cs typeface="Arial" panose="020B0604020202020204" pitchFamily="34" charset="0"/>
              </a:rPr>
              <a:t> clear </a:t>
            </a:r>
            <a:r>
              <a:rPr lang="en-US" sz="2200" b="1" dirty="0" err="1">
                <a:solidFill>
                  <a:schemeClr val="tx1"/>
                </a:solidFill>
                <a:latin typeface="Arial" panose="020B0604020202020204" pitchFamily="34" charset="0"/>
                <a:cs typeface="Arial" panose="020B0604020202020204" pitchFamily="34" charset="0"/>
              </a:rPr>
              <a:t>dữ</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liệu</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trên</a:t>
            </a:r>
            <a:r>
              <a:rPr lang="en-US" sz="2200" b="1" dirty="0">
                <a:solidFill>
                  <a:schemeClr val="tx1"/>
                </a:solidFill>
                <a:latin typeface="Arial" panose="020B0604020202020204" pitchFamily="34" charset="0"/>
                <a:cs typeface="Arial" panose="020B0604020202020204" pitchFamily="34" charset="0"/>
              </a:rPr>
              <a:t> form</a:t>
            </a:r>
            <a:endParaRPr lang="en-US" sz="2200" dirty="0">
              <a:solidFill>
                <a:schemeClr val="tx1"/>
              </a:solidFill>
              <a:latin typeface="Arial" panose="020B0604020202020204" pitchFamily="34" charset="0"/>
              <a:cs typeface="Arial" panose="020B0604020202020204" pitchFamily="34" charset="0"/>
            </a:endParaRPr>
          </a:p>
          <a:p>
            <a:pPr algn="l">
              <a:spcAft>
                <a:spcPts val="100"/>
              </a:spcAft>
            </a:pPr>
            <a:r>
              <a:rPr lang="en-US" sz="2200" dirty="0">
                <a:solidFill>
                  <a:schemeClr val="tx1"/>
                </a:solidFill>
                <a:latin typeface="Arial" panose="020B0604020202020204" pitchFamily="34" charset="0"/>
                <a:cs typeface="Arial" panose="020B0604020202020204" pitchFamily="34" charset="0"/>
              </a:rPr>
              <a:t>    …</a:t>
            </a:r>
          </a:p>
          <a:p>
            <a:pPr algn="l">
              <a:spcAft>
                <a:spcPts val="100"/>
              </a:spcAft>
            </a:pP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this.setState</a:t>
            </a:r>
            <a:r>
              <a:rPr lang="en-US" sz="2200" dirty="0">
                <a:solidFill>
                  <a:schemeClr val="tx1"/>
                </a:solidFill>
                <a:latin typeface="Arial" panose="020B0604020202020204" pitchFamily="34" charset="0"/>
                <a:cs typeface="Arial" panose="020B0604020202020204" pitchFamily="34" charset="0"/>
              </a:rPr>
              <a:t>({products}); </a:t>
            </a:r>
            <a:r>
              <a:rPr lang="en-US" sz="2200" dirty="0" err="1">
                <a:solidFill>
                  <a:schemeClr val="tx1"/>
                </a:solidFill>
                <a:latin typeface="Arial" panose="020B0604020202020204" pitchFamily="34" charset="0"/>
                <a:cs typeface="Arial" panose="020B0604020202020204" pitchFamily="34" charset="0"/>
              </a:rPr>
              <a:t>this.refs.myForm.reset</a:t>
            </a:r>
            <a:r>
              <a:rPr lang="en-US" sz="2200" dirty="0">
                <a:solidFill>
                  <a:schemeClr val="tx1"/>
                </a:solidFill>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168380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088"/>
            <a:ext cx="12192000" cy="872175"/>
          </a:xfrm>
        </p:spPr>
        <p:txBody>
          <a:bodyPr/>
          <a:lstStyle/>
          <a:p>
            <a:pPr algn="ctr"/>
            <a:r>
              <a:rPr lang="en-US" sz="5000" b="1" dirty="0">
                <a:solidFill>
                  <a:schemeClr val="tx1"/>
                </a:solidFill>
                <a:latin typeface="Arial" panose="020B0604020202020204" pitchFamily="34" charset="0"/>
                <a:cs typeface="Arial" panose="020B0604020202020204" pitchFamily="34" charset="0"/>
              </a:rPr>
              <a:t>Form(</a:t>
            </a:r>
            <a:r>
              <a:rPr lang="en-US" sz="5000" b="1" dirty="0" err="1">
                <a:solidFill>
                  <a:schemeClr val="tx1"/>
                </a:solidFill>
                <a:latin typeface="Arial" panose="020B0604020202020204" pitchFamily="34" charset="0"/>
                <a:cs typeface="Arial" panose="020B0604020202020204" pitchFamily="34" charset="0"/>
              </a:rPr>
              <a:t>tiếp</a:t>
            </a:r>
            <a:r>
              <a:rPr lang="en-US" sz="5000" b="1" dirty="0">
                <a:solidFill>
                  <a:schemeClr val="tx1"/>
                </a:solidFill>
                <a:latin typeface="Arial" panose="020B0604020202020204" pitchFamily="34" charset="0"/>
                <a:cs typeface="Arial" panose="020B0604020202020204" pitchFamily="34" charset="0"/>
              </a:rPr>
              <a:t>)</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76165" y="1080656"/>
            <a:ext cx="11320608" cy="4843258"/>
          </a:xfrm>
        </p:spPr>
        <p:txBody>
          <a:bodyPr>
            <a:noAutofit/>
          </a:bodyPr>
          <a:lstStyle/>
          <a:p>
            <a:pPr algn="l">
              <a:lnSpc>
                <a:spcPct val="150000"/>
              </a:lnSpc>
              <a:spcAft>
                <a:spcPts val="100"/>
              </a:spcAft>
            </a:pPr>
            <a:r>
              <a:rPr lang="vi-VN" sz="2200" b="1" dirty="0">
                <a:solidFill>
                  <a:schemeClr val="tx1"/>
                </a:solidFill>
                <a:cs typeface="Arial" panose="020B0604020202020204" pitchFamily="34" charset="0"/>
              </a:rPr>
              <a:t>Refs (References), </a:t>
            </a:r>
            <a:r>
              <a:rPr lang="vi-VN" sz="2200" dirty="0">
                <a:solidFill>
                  <a:schemeClr val="tx1"/>
                </a:solidFill>
                <a:cs typeface="Arial" panose="020B0604020202020204" pitchFamily="34" charset="0"/>
              </a:rPr>
              <a:t>refs được sử dụng để lấy tham chiếu đến một node DOM(Document Object Model) hoặc có thể là một thể hiện của một component trong một ứng dụng React.</a:t>
            </a:r>
            <a:r>
              <a:rPr lang="en-US" sz="2200" dirty="0">
                <a:solidFill>
                  <a:schemeClr val="tx1"/>
                </a:solidFill>
                <a:cs typeface="Arial" panose="020B0604020202020204" pitchFamily="34" charset="0"/>
              </a:rPr>
              <a:t>VD:</a:t>
            </a:r>
          </a:p>
          <a:p>
            <a:pPr algn="l">
              <a:spcAft>
                <a:spcPts val="100"/>
              </a:spcAft>
            </a:pPr>
            <a:r>
              <a:rPr lang="en-US" sz="2200" dirty="0">
                <a:solidFill>
                  <a:schemeClr val="tx1"/>
                </a:solidFill>
                <a:latin typeface="Arial" panose="020B0604020202020204" pitchFamily="34" charset="0"/>
                <a:cs typeface="Arial" panose="020B0604020202020204" pitchFamily="34" charset="0"/>
              </a:rPr>
              <a:t>&lt;form ref="</a:t>
            </a:r>
            <a:r>
              <a:rPr lang="en-US" sz="2200" b="1" dirty="0" err="1">
                <a:solidFill>
                  <a:schemeClr val="tx1"/>
                </a:solidFill>
                <a:latin typeface="Arial" panose="020B0604020202020204" pitchFamily="34" charset="0"/>
                <a:cs typeface="Arial" panose="020B0604020202020204" pitchFamily="34" charset="0"/>
              </a:rPr>
              <a:t>myForm</a:t>
            </a:r>
            <a:r>
              <a:rPr lang="en-US" sz="2200" dirty="0">
                <a:solidFill>
                  <a:schemeClr val="tx1"/>
                </a:solidFill>
                <a:latin typeface="Arial" panose="020B0604020202020204" pitchFamily="34" charset="0"/>
                <a:cs typeface="Arial" panose="020B0604020202020204" pitchFamily="34" charset="0"/>
              </a:rPr>
              <a:t>"&gt;</a:t>
            </a:r>
          </a:p>
          <a:p>
            <a:pPr algn="l">
              <a:spcAft>
                <a:spcPts val="100"/>
              </a:spcAft>
            </a:pPr>
            <a:r>
              <a:rPr lang="en-US" sz="2200" dirty="0">
                <a:solidFill>
                  <a:schemeClr val="tx1"/>
                </a:solidFill>
                <a:latin typeface="Arial" panose="020B0604020202020204" pitchFamily="34" charset="0"/>
                <a:cs typeface="Arial" panose="020B0604020202020204" pitchFamily="34" charset="0"/>
              </a:rPr>
              <a:t>          &lt;input type="text" ref="</a:t>
            </a:r>
            <a:r>
              <a:rPr lang="en-US" sz="2200" b="1" dirty="0" err="1">
                <a:solidFill>
                  <a:schemeClr val="tx1"/>
                </a:solidFill>
                <a:latin typeface="Arial" panose="020B0604020202020204" pitchFamily="34" charset="0"/>
                <a:cs typeface="Arial" panose="020B0604020202020204" pitchFamily="34" charset="0"/>
              </a:rPr>
              <a:t>productName</a:t>
            </a:r>
            <a:r>
              <a:rPr lang="en-US" sz="2200" dirty="0">
                <a:solidFill>
                  <a:schemeClr val="tx1"/>
                </a:solidFill>
                <a:latin typeface="Arial" panose="020B0604020202020204" pitchFamily="34" charset="0"/>
                <a:cs typeface="Arial" panose="020B0604020202020204" pitchFamily="34" charset="0"/>
              </a:rPr>
              <a:t>"/&gt;</a:t>
            </a:r>
          </a:p>
          <a:p>
            <a:pPr algn="l">
              <a:spcAft>
                <a:spcPts val="100"/>
              </a:spcAft>
            </a:pPr>
            <a:r>
              <a:rPr lang="en-US" sz="2200" dirty="0">
                <a:solidFill>
                  <a:schemeClr val="tx1"/>
                </a:solidFill>
                <a:latin typeface="Arial" panose="020B0604020202020204" pitchFamily="34" charset="0"/>
                <a:cs typeface="Arial" panose="020B0604020202020204" pitchFamily="34" charset="0"/>
              </a:rPr>
              <a:t>		&lt;input type="text" ref="</a:t>
            </a:r>
            <a:r>
              <a:rPr lang="en-US" sz="2200" b="1" dirty="0">
                <a:solidFill>
                  <a:schemeClr val="tx1"/>
                </a:solidFill>
                <a:latin typeface="Arial" panose="020B0604020202020204" pitchFamily="34" charset="0"/>
                <a:cs typeface="Arial" panose="020B0604020202020204" pitchFamily="34" charset="0"/>
              </a:rPr>
              <a:t>description</a:t>
            </a:r>
            <a:r>
              <a:rPr lang="en-US" sz="2200" dirty="0">
                <a:solidFill>
                  <a:schemeClr val="tx1"/>
                </a:solidFill>
                <a:latin typeface="Arial" panose="020B0604020202020204" pitchFamily="34" charset="0"/>
                <a:cs typeface="Arial" panose="020B0604020202020204" pitchFamily="34" charset="0"/>
              </a:rPr>
              <a:t>"/&gt; …</a:t>
            </a:r>
          </a:p>
          <a:p>
            <a:pPr algn="l">
              <a:spcAft>
                <a:spcPts val="100"/>
              </a:spcAft>
            </a:pPr>
            <a:r>
              <a:rPr lang="en-US" sz="2200" dirty="0">
                <a:solidFill>
                  <a:schemeClr val="tx1"/>
                </a:solidFill>
                <a:latin typeface="Arial" panose="020B0604020202020204" pitchFamily="34" charset="0"/>
                <a:cs typeface="Arial" panose="020B0604020202020204" pitchFamily="34" charset="0"/>
              </a:rPr>
              <a:t>&lt;/form&gt;</a:t>
            </a:r>
          </a:p>
          <a:p>
            <a:pPr algn="l">
              <a:spcAft>
                <a:spcPts val="100"/>
              </a:spcAft>
            </a:pPr>
            <a:r>
              <a:rPr lang="en-US" sz="2200" dirty="0" err="1">
                <a:solidFill>
                  <a:schemeClr val="tx1"/>
                </a:solidFill>
                <a:latin typeface="Arial" panose="020B0604020202020204" pitchFamily="34" charset="0"/>
                <a:cs typeface="Arial" panose="020B0604020202020204" pitchFamily="34" charset="0"/>
              </a:rPr>
              <a:t>Lấy</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giá</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trị</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của</a:t>
            </a:r>
            <a:r>
              <a:rPr lang="en-US" sz="2200" dirty="0">
                <a:solidFill>
                  <a:schemeClr val="tx1"/>
                </a:solidFill>
                <a:latin typeface="Arial" panose="020B0604020202020204" pitchFamily="34" charset="0"/>
                <a:cs typeface="Arial" panose="020B0604020202020204" pitchFamily="34" charset="0"/>
              </a:rPr>
              <a:t> JSX: </a:t>
            </a:r>
            <a:r>
              <a:rPr lang="en-GB" sz="2200" dirty="0">
                <a:solidFill>
                  <a:schemeClr val="tx1"/>
                </a:solidFill>
                <a:latin typeface="Arial" panose="020B0604020202020204" pitchFamily="34" charset="0"/>
                <a:cs typeface="Arial" panose="020B0604020202020204" pitchFamily="34" charset="0"/>
              </a:rPr>
              <a:t>let </a:t>
            </a:r>
            <a:r>
              <a:rPr lang="en-GB" sz="2200" b="1" dirty="0" err="1">
                <a:solidFill>
                  <a:schemeClr val="tx1"/>
                </a:solidFill>
                <a:latin typeface="Arial" panose="020B0604020202020204" pitchFamily="34" charset="0"/>
                <a:cs typeface="Arial" panose="020B0604020202020204" pitchFamily="34" charset="0"/>
              </a:rPr>
              <a:t>productName</a:t>
            </a:r>
            <a:r>
              <a:rPr lang="en-GB" sz="2200" dirty="0">
                <a:solidFill>
                  <a:schemeClr val="tx1"/>
                </a:solidFill>
                <a:latin typeface="Arial" panose="020B0604020202020204" pitchFamily="34" charset="0"/>
                <a:cs typeface="Arial" panose="020B0604020202020204" pitchFamily="34" charset="0"/>
              </a:rPr>
              <a:t> = </a:t>
            </a:r>
            <a:r>
              <a:rPr lang="en-GB" sz="2200" dirty="0" err="1">
                <a:solidFill>
                  <a:schemeClr val="tx1"/>
                </a:solidFill>
                <a:latin typeface="Arial" panose="020B0604020202020204" pitchFamily="34" charset="0"/>
                <a:cs typeface="Arial" panose="020B0604020202020204" pitchFamily="34" charset="0"/>
              </a:rPr>
              <a:t>this.</a:t>
            </a:r>
            <a:r>
              <a:rPr lang="en-GB" sz="2200" b="1" dirty="0" err="1">
                <a:solidFill>
                  <a:schemeClr val="tx1"/>
                </a:solidFill>
                <a:latin typeface="Arial" panose="020B0604020202020204" pitchFamily="34" charset="0"/>
                <a:cs typeface="Arial" panose="020B0604020202020204" pitchFamily="34" charset="0"/>
              </a:rPr>
              <a:t>refs</a:t>
            </a:r>
            <a:r>
              <a:rPr lang="en-GB" sz="2200" dirty="0" err="1">
                <a:solidFill>
                  <a:schemeClr val="tx1"/>
                </a:solidFill>
                <a:latin typeface="Arial" panose="020B0604020202020204" pitchFamily="34" charset="0"/>
                <a:cs typeface="Arial" panose="020B0604020202020204" pitchFamily="34" charset="0"/>
              </a:rPr>
              <a:t>.productName.</a:t>
            </a:r>
            <a:r>
              <a:rPr lang="en-GB" sz="2200" b="1" dirty="0" err="1">
                <a:solidFill>
                  <a:schemeClr val="tx1"/>
                </a:solidFill>
                <a:latin typeface="Arial" panose="020B0604020202020204" pitchFamily="34" charset="0"/>
                <a:cs typeface="Arial" panose="020B0604020202020204" pitchFamily="34" charset="0"/>
              </a:rPr>
              <a:t>value</a:t>
            </a:r>
            <a:endParaRPr lang="en-GB" sz="2200" b="1" dirty="0">
              <a:solidFill>
                <a:schemeClr val="tx1"/>
              </a:solidFill>
              <a:latin typeface="Arial" panose="020B0604020202020204" pitchFamily="34" charset="0"/>
              <a:cs typeface="Arial" panose="020B0604020202020204" pitchFamily="34" charset="0"/>
            </a:endParaRPr>
          </a:p>
          <a:p>
            <a:pPr algn="l">
              <a:spcAft>
                <a:spcPts val="100"/>
              </a:spcAft>
            </a:pPr>
            <a:r>
              <a:rPr lang="en-GB" sz="2200" dirty="0">
                <a:solidFill>
                  <a:schemeClr val="tx1"/>
                </a:solidFill>
                <a:latin typeface="Arial" panose="020B0604020202020204" pitchFamily="34" charset="0"/>
                <a:cs typeface="Arial" panose="020B0604020202020204" pitchFamily="34" charset="0"/>
              </a:rPr>
              <a:t>Set </a:t>
            </a:r>
            <a:r>
              <a:rPr lang="en-GB" sz="2200" dirty="0" err="1">
                <a:solidFill>
                  <a:schemeClr val="tx1"/>
                </a:solidFill>
                <a:latin typeface="Arial" panose="020B0604020202020204" pitchFamily="34" charset="0"/>
                <a:cs typeface="Arial" panose="020B0604020202020204" pitchFamily="34" charset="0"/>
              </a:rPr>
              <a:t>giá</a:t>
            </a:r>
            <a:r>
              <a:rPr lang="en-GB" sz="2200" dirty="0">
                <a:solidFill>
                  <a:schemeClr val="tx1"/>
                </a:solidFill>
                <a:latin typeface="Arial" panose="020B0604020202020204" pitchFamily="34" charset="0"/>
                <a:cs typeface="Arial" panose="020B0604020202020204" pitchFamily="34" charset="0"/>
              </a:rPr>
              <a:t> </a:t>
            </a:r>
            <a:r>
              <a:rPr lang="en-GB" sz="2200" dirty="0" err="1">
                <a:solidFill>
                  <a:schemeClr val="tx1"/>
                </a:solidFill>
                <a:latin typeface="Arial" panose="020B0604020202020204" pitchFamily="34" charset="0"/>
                <a:cs typeface="Arial" panose="020B0604020202020204" pitchFamily="34" charset="0"/>
              </a:rPr>
              <a:t>trị</a:t>
            </a:r>
            <a:r>
              <a:rPr lang="en-GB" sz="2200" dirty="0">
                <a:solidFill>
                  <a:schemeClr val="tx1"/>
                </a:solidFill>
                <a:latin typeface="Arial" panose="020B0604020202020204" pitchFamily="34" charset="0"/>
                <a:cs typeface="Arial" panose="020B0604020202020204" pitchFamily="34" charset="0"/>
              </a:rPr>
              <a:t>: </a:t>
            </a:r>
            <a:r>
              <a:rPr lang="en-GB" sz="2200" dirty="0" err="1">
                <a:solidFill>
                  <a:schemeClr val="tx1"/>
                </a:solidFill>
                <a:latin typeface="Arial" panose="020B0604020202020204" pitchFamily="34" charset="0"/>
                <a:cs typeface="Arial" panose="020B0604020202020204" pitchFamily="34" charset="0"/>
              </a:rPr>
              <a:t>this.</a:t>
            </a:r>
            <a:r>
              <a:rPr lang="en-GB" sz="2200" b="1" dirty="0" err="1">
                <a:solidFill>
                  <a:schemeClr val="tx1"/>
                </a:solidFill>
                <a:latin typeface="Arial" panose="020B0604020202020204" pitchFamily="34" charset="0"/>
                <a:cs typeface="Arial" panose="020B0604020202020204" pitchFamily="34" charset="0"/>
              </a:rPr>
              <a:t>refs</a:t>
            </a:r>
            <a:r>
              <a:rPr lang="en-GB" sz="2200" dirty="0" err="1">
                <a:solidFill>
                  <a:schemeClr val="tx1"/>
                </a:solidFill>
                <a:latin typeface="Arial" panose="020B0604020202020204" pitchFamily="34" charset="0"/>
                <a:cs typeface="Arial" panose="020B0604020202020204" pitchFamily="34" charset="0"/>
              </a:rPr>
              <a:t>.</a:t>
            </a:r>
            <a:r>
              <a:rPr lang="en-GB" sz="2200" b="1" dirty="0" err="1">
                <a:solidFill>
                  <a:schemeClr val="tx1"/>
                </a:solidFill>
                <a:latin typeface="Arial" panose="020B0604020202020204" pitchFamily="34" charset="0"/>
                <a:cs typeface="Arial" panose="020B0604020202020204" pitchFamily="34" charset="0"/>
              </a:rPr>
              <a:t>productName</a:t>
            </a:r>
            <a:r>
              <a:rPr lang="en-GB" sz="2200" dirty="0">
                <a:solidFill>
                  <a:schemeClr val="tx1"/>
                </a:solidFill>
                <a:latin typeface="Arial" panose="020B0604020202020204" pitchFamily="34" charset="0"/>
                <a:cs typeface="Arial" panose="020B0604020202020204" pitchFamily="34" charset="0"/>
              </a:rPr>
              <a:t> = “</a:t>
            </a:r>
            <a:r>
              <a:rPr lang="en-GB" sz="2200" dirty="0" err="1">
                <a:solidFill>
                  <a:schemeClr val="tx1"/>
                </a:solidFill>
                <a:latin typeface="Arial" panose="020B0604020202020204" pitchFamily="34" charset="0"/>
                <a:cs typeface="Arial" panose="020B0604020202020204" pitchFamily="34" charset="0"/>
              </a:rPr>
              <a:t>iphone</a:t>
            </a:r>
            <a:r>
              <a:rPr lang="en-GB" sz="2200" dirty="0">
                <a:solidFill>
                  <a:schemeClr val="tx1"/>
                </a:solidFill>
                <a:latin typeface="Arial" panose="020B0604020202020204" pitchFamily="34" charset="0"/>
                <a:cs typeface="Arial" panose="020B0604020202020204" pitchFamily="34" charset="0"/>
              </a:rPr>
              <a:t> X”</a:t>
            </a:r>
            <a:endParaRPr lang="en-US" dirty="0"/>
          </a:p>
          <a:p>
            <a:pPr algn="l">
              <a:spcAft>
                <a:spcPts val="100"/>
              </a:spcAft>
            </a:pPr>
            <a:endParaRPr lang="en-US" sz="22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2011181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088"/>
            <a:ext cx="12192000" cy="872175"/>
          </a:xfrm>
        </p:spPr>
        <p:txBody>
          <a:bodyPr/>
          <a:lstStyle/>
          <a:p>
            <a:pPr algn="ctr"/>
            <a:r>
              <a:rPr lang="en-US" sz="5000" b="1" dirty="0">
                <a:solidFill>
                  <a:schemeClr val="tx1"/>
                </a:solidFill>
                <a:latin typeface="Arial" panose="020B0604020202020204" pitchFamily="34" charset="0"/>
                <a:cs typeface="Arial" panose="020B0604020202020204" pitchFamily="34" charset="0"/>
              </a:rPr>
              <a:t>Nested Components</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76165" y="1080656"/>
            <a:ext cx="11320608" cy="4843258"/>
          </a:xfrm>
        </p:spPr>
        <p:txBody>
          <a:bodyPr>
            <a:noAutofit/>
          </a:bodyPr>
          <a:lstStyle/>
          <a:p>
            <a:pPr algn="l">
              <a:lnSpc>
                <a:spcPct val="150000"/>
              </a:lnSpc>
              <a:spcAft>
                <a:spcPts val="100"/>
              </a:spcAft>
            </a:pPr>
            <a:r>
              <a:rPr lang="en-US" sz="2200" dirty="0" err="1">
                <a:solidFill>
                  <a:schemeClr val="tx1"/>
                </a:solidFill>
                <a:latin typeface="Arial" panose="020B0604020202020204" pitchFamily="34" charset="0"/>
                <a:cs typeface="Arial" panose="020B0604020202020204" pitchFamily="34" charset="0"/>
              </a:rPr>
              <a:t>Trong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ứng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dụng</a:t>
            </a:r>
            <a:r>
              <a:rPr lang="en-US" sz="2200" dirty="0">
                <a:solidFill>
                  <a:schemeClr val="tx1"/>
                </a:solidFill>
                <a:latin typeface="Arial" panose="020B0604020202020204" pitchFamily="34" charset="0"/>
                <a:cs typeface="Arial" panose="020B0604020202020204" pitchFamily="34" charset="0"/>
              </a:rPr>
              <a:t> React, </a:t>
            </a:r>
            <a:r>
              <a:rPr lang="en-US" sz="2200" dirty="0" err="1">
                <a:solidFill>
                  <a:schemeClr val="tx1"/>
                </a:solidFill>
                <a:latin typeface="Arial" panose="020B0604020202020204" pitchFamily="34" charset="0"/>
                <a:cs typeface="Arial" panose="020B0604020202020204" pitchFamily="34" charset="0"/>
              </a:rPr>
              <a:t>đôi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khi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chúng</a:t>
            </a:r>
            <a:r>
              <a:rPr lang="en-US" sz="2200" dirty="0">
                <a:solidFill>
                  <a:schemeClr val="tx1"/>
                </a:solidFill>
                <a:latin typeface="Arial" panose="020B0604020202020204" pitchFamily="34" charset="0"/>
                <a:cs typeface="Arial" panose="020B0604020202020204" pitchFamily="34" charset="0"/>
              </a:rPr>
              <a:t> ta </a:t>
            </a:r>
            <a:r>
              <a:rPr lang="en-US" sz="2200" dirty="0" err="1">
                <a:solidFill>
                  <a:schemeClr val="tx1"/>
                </a:solidFill>
                <a:latin typeface="Arial" panose="020B0604020202020204" pitchFamily="34" charset="0"/>
                <a:cs typeface="Arial" panose="020B0604020202020204" pitchFamily="34" charset="0"/>
              </a:rPr>
              <a:t>phải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viết</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các</a:t>
            </a:r>
            <a:r>
              <a:rPr lang="en-US" sz="2200" dirty="0">
                <a:solidFill>
                  <a:schemeClr val="tx1"/>
                </a:solidFill>
                <a:latin typeface="Arial" panose="020B0604020202020204" pitchFamily="34" charset="0"/>
                <a:cs typeface="Arial" panose="020B0604020202020204" pitchFamily="34" charset="0"/>
              </a:rPr>
              <a:t> component </a:t>
            </a:r>
            <a:r>
              <a:rPr lang="en-US" sz="2200" dirty="0" err="1">
                <a:solidFill>
                  <a:schemeClr val="tx1"/>
                </a:solidFill>
                <a:latin typeface="Arial" panose="020B0604020202020204" pitchFamily="34" charset="0"/>
                <a:cs typeface="Arial" panose="020B0604020202020204" pitchFamily="34" charset="0"/>
              </a:rPr>
              <a:t>này</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nằm</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trong</a:t>
            </a:r>
            <a:r>
              <a:rPr lang="en-US" sz="2200" dirty="0">
                <a:solidFill>
                  <a:schemeClr val="tx1"/>
                </a:solidFill>
                <a:latin typeface="Arial" panose="020B0604020202020204" pitchFamily="34" charset="0"/>
                <a:cs typeface="Arial" panose="020B0604020202020204" pitchFamily="34" charset="0"/>
              </a:rPr>
              <a:t> component </a:t>
            </a:r>
            <a:r>
              <a:rPr lang="en-US" sz="2200" dirty="0" err="1">
                <a:solidFill>
                  <a:schemeClr val="tx1"/>
                </a:solidFill>
                <a:latin typeface="Arial" panose="020B0604020202020204" pitchFamily="34" charset="0"/>
                <a:cs typeface="Arial" panose="020B0604020202020204" pitchFamily="34" charset="0"/>
              </a:rPr>
              <a:t>khác</a:t>
            </a:r>
            <a:r>
              <a:rPr lang="en-US" sz="2200" dirty="0">
                <a:solidFill>
                  <a:schemeClr val="tx1"/>
                </a:solidFill>
                <a:latin typeface="Arial" panose="020B0604020202020204" pitchFamily="34" charset="0"/>
                <a:cs typeface="Arial" panose="020B0604020202020204" pitchFamily="34" charset="0"/>
              </a:rPr>
              <a:t>(</a:t>
            </a:r>
            <a:r>
              <a:rPr lang="en-US" sz="2200" dirty="0" err="1">
                <a:solidFill>
                  <a:schemeClr val="tx1"/>
                </a:solidFill>
                <a:latin typeface="Arial" panose="020B0604020202020204" pitchFamily="34" charset="0"/>
                <a:cs typeface="Arial" panose="020B0604020202020204" pitchFamily="34" charset="0"/>
              </a:rPr>
              <a:t>gọi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là</a:t>
            </a:r>
            <a:r>
              <a:rPr lang="en-US" sz="2200" dirty="0">
                <a:solidFill>
                  <a:schemeClr val="tx1"/>
                </a:solidFill>
                <a:latin typeface="Arial" panose="020B0604020202020204" pitchFamily="34" charset="0"/>
                <a:cs typeface="Arial" panose="020B0604020202020204" pitchFamily="34" charset="0"/>
              </a:rPr>
              <a:t> component </a:t>
            </a:r>
            <a:r>
              <a:rPr lang="en-US" sz="2200" dirty="0" err="1">
                <a:solidFill>
                  <a:schemeClr val="tx1"/>
                </a:solidFill>
                <a:latin typeface="Arial" panose="020B0604020202020204" pitchFamily="34" charset="0"/>
                <a:cs typeface="Arial" panose="020B0604020202020204" pitchFamily="34" charset="0"/>
              </a:rPr>
              <a:t>lồng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nhau</a:t>
            </a:r>
            <a:r>
              <a:rPr lang="en-US" sz="2200" dirty="0">
                <a:solidFill>
                  <a:schemeClr val="tx1"/>
                </a:solidFill>
                <a:latin typeface="Arial" panose="020B0604020202020204" pitchFamily="34" charset="0"/>
                <a:cs typeface="Arial" panose="020B0604020202020204" pitchFamily="34" charset="0"/>
              </a:rPr>
              <a:t>, hay nested components):</a:t>
            </a:r>
          </a:p>
          <a:p>
            <a:pPr algn="l">
              <a:lnSpc>
                <a:spcPct val="150000"/>
              </a:lnSpc>
              <a:spcAft>
                <a:spcPts val="100"/>
              </a:spcAft>
            </a:pPr>
            <a:r>
              <a:rPr lang="en-US" sz="2200" dirty="0">
                <a:solidFill>
                  <a:schemeClr val="tx1"/>
                </a:solidFill>
                <a:latin typeface="Arial" panose="020B0604020202020204" pitchFamily="34" charset="0"/>
                <a:cs typeface="Arial" panose="020B0604020202020204" pitchFamily="34" charset="0"/>
              </a:rPr>
              <a:t>- Component con(child component) đ</a:t>
            </a:r>
            <a:r>
              <a:rPr lang="vi-VN" sz="2200" dirty="0">
                <a:solidFill>
                  <a:schemeClr val="tx1"/>
                </a:solidFill>
                <a:latin typeface="Arial" panose="020B0604020202020204" pitchFamily="34" charset="0"/>
                <a:cs typeface="Arial" panose="020B0604020202020204" pitchFamily="34" charset="0"/>
              </a:rPr>
              <a:t>ư</a:t>
            </a:r>
            <a:r>
              <a:rPr lang="en-US" sz="2200" dirty="0" err="1">
                <a:solidFill>
                  <a:schemeClr val="tx1"/>
                </a:solidFill>
                <a:latin typeface="Arial" panose="020B0604020202020204" pitchFamily="34" charset="0"/>
                <a:cs typeface="Arial" panose="020B0604020202020204" pitchFamily="34" charset="0"/>
              </a:rPr>
              <a:t>ợc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truyền</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các</a:t>
            </a:r>
            <a:r>
              <a:rPr lang="en-US" sz="2200" dirty="0">
                <a:solidFill>
                  <a:schemeClr val="tx1"/>
                </a:solidFill>
                <a:latin typeface="Arial" panose="020B0604020202020204" pitchFamily="34" charset="0"/>
                <a:cs typeface="Arial" panose="020B0604020202020204" pitchFamily="34" charset="0"/>
              </a:rPr>
              <a:t> props </a:t>
            </a:r>
            <a:r>
              <a:rPr lang="en-US" sz="2200" dirty="0" err="1">
                <a:solidFill>
                  <a:schemeClr val="tx1"/>
                </a:solidFill>
                <a:latin typeface="Arial" panose="020B0604020202020204" pitchFamily="34" charset="0"/>
                <a:cs typeface="Arial" panose="020B0604020202020204" pitchFamily="34" charset="0"/>
              </a:rPr>
              <a:t>từ</a:t>
            </a:r>
            <a:r>
              <a:rPr lang="en-US" sz="2200" dirty="0">
                <a:solidFill>
                  <a:schemeClr val="tx1"/>
                </a:solidFill>
                <a:latin typeface="Arial" panose="020B0604020202020204" pitchFamily="34" charset="0"/>
                <a:cs typeface="Arial" panose="020B0604020202020204" pitchFamily="34" charset="0"/>
              </a:rPr>
              <a:t> component cha</a:t>
            </a:r>
          </a:p>
          <a:p>
            <a:pPr algn="l">
              <a:lnSpc>
                <a:spcPct val="150000"/>
              </a:lnSpc>
              <a:spcAft>
                <a:spcPts val="100"/>
              </a:spcAft>
            </a:pPr>
            <a:r>
              <a:rPr lang="en-US" sz="2200" dirty="0">
                <a:solidFill>
                  <a:schemeClr val="tx1"/>
                </a:solidFill>
                <a:latin typeface="Arial" panose="020B0604020202020204" pitchFamily="34" charset="0"/>
                <a:cs typeface="Arial" panose="020B0604020202020204" pitchFamily="34" charset="0"/>
              </a:rPr>
              <a:t>- Component con đ</a:t>
            </a:r>
            <a:r>
              <a:rPr lang="vi-VN" sz="2200" dirty="0">
                <a:solidFill>
                  <a:schemeClr val="tx1"/>
                </a:solidFill>
                <a:latin typeface="Arial" panose="020B0604020202020204" pitchFamily="34" charset="0"/>
                <a:cs typeface="Arial" panose="020B0604020202020204" pitchFamily="34" charset="0"/>
              </a:rPr>
              <a:t>ư</a:t>
            </a:r>
            <a:r>
              <a:rPr lang="en-US" sz="2200" dirty="0" err="1">
                <a:solidFill>
                  <a:schemeClr val="tx1"/>
                </a:solidFill>
                <a:latin typeface="Arial" panose="020B0604020202020204" pitchFamily="34" charset="0"/>
                <a:cs typeface="Arial" panose="020B0604020202020204" pitchFamily="34" charset="0"/>
              </a:rPr>
              <a:t>ợc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ánh</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xạ</a:t>
            </a:r>
            <a:r>
              <a:rPr lang="en-US" sz="2200" dirty="0">
                <a:solidFill>
                  <a:schemeClr val="tx1"/>
                </a:solidFill>
                <a:latin typeface="Arial" panose="020B0604020202020204" pitchFamily="34" charset="0"/>
                <a:cs typeface="Arial" panose="020B0604020202020204" pitchFamily="34" charset="0"/>
              </a:rPr>
              <a:t>(map) </a:t>
            </a:r>
            <a:r>
              <a:rPr lang="en-US" sz="2200" dirty="0" err="1">
                <a:solidFill>
                  <a:schemeClr val="tx1"/>
                </a:solidFill>
                <a:latin typeface="Arial" panose="020B0604020202020204" pitchFamily="34" charset="0"/>
                <a:cs typeface="Arial" panose="020B0604020202020204" pitchFamily="34" charset="0"/>
              </a:rPr>
              <a:t>từ</a:t>
            </a:r>
            <a:r>
              <a:rPr lang="en-US" sz="2200" dirty="0">
                <a:solidFill>
                  <a:schemeClr val="tx1"/>
                </a:solidFill>
                <a:latin typeface="Arial" panose="020B0604020202020204" pitchFamily="34" charset="0"/>
                <a:cs typeface="Arial" panose="020B0604020202020204" pitchFamily="34" charset="0"/>
              </a:rPr>
              <a:t> object </a:t>
            </a:r>
            <a:r>
              <a:rPr lang="en-US" sz="2200" dirty="0" err="1">
                <a:solidFill>
                  <a:schemeClr val="tx1"/>
                </a:solidFill>
                <a:latin typeface="Arial" panose="020B0604020202020204" pitchFamily="34" charset="0"/>
                <a:cs typeface="Arial" panose="020B0604020202020204" pitchFamily="34" charset="0"/>
              </a:rPr>
              <a:t>hoặc</a:t>
            </a:r>
            <a:r>
              <a:rPr lang="en-US" sz="2200" dirty="0">
                <a:solidFill>
                  <a:schemeClr val="tx1"/>
                </a:solidFill>
                <a:latin typeface="Arial" panose="020B0604020202020204" pitchFamily="34" charset="0"/>
                <a:cs typeface="Arial" panose="020B0604020202020204" pitchFamily="34" charset="0"/>
              </a:rPr>
              <a:t> object </a:t>
            </a:r>
            <a:r>
              <a:rPr lang="en-US" sz="2200" dirty="0" err="1">
                <a:solidFill>
                  <a:schemeClr val="tx1"/>
                </a:solidFill>
                <a:latin typeface="Arial" panose="020B0604020202020204" pitchFamily="34" charset="0"/>
                <a:cs typeface="Arial" panose="020B0604020202020204" pitchFamily="34" charset="0"/>
              </a:rPr>
              <a:t>array.VD</a:t>
            </a:r>
            <a:r>
              <a:rPr lang="en-US" sz="2200" dirty="0">
                <a:solidFill>
                  <a:schemeClr val="tx1"/>
                </a:solidFill>
                <a:latin typeface="Arial" panose="020B0604020202020204" pitchFamily="34" charset="0"/>
                <a:cs typeface="Arial" panose="020B0604020202020204" pitchFamily="34" charset="0"/>
              </a:rPr>
              <a:t>:</a:t>
            </a:r>
          </a:p>
          <a:p>
            <a:pPr algn="l">
              <a:spcAft>
                <a:spcPts val="100"/>
              </a:spcAft>
            </a:pPr>
            <a:r>
              <a:rPr lang="en-US" sz="2200" b="1" dirty="0" err="1">
                <a:solidFill>
                  <a:schemeClr val="tx1"/>
                </a:solidFill>
                <a:latin typeface="Arial" panose="020B0604020202020204" pitchFamily="34" charset="0"/>
                <a:cs typeface="Arial" panose="020B0604020202020204" pitchFamily="34" charset="0"/>
              </a:rPr>
              <a:t>mapProductsToListItem</a:t>
            </a:r>
            <a:r>
              <a:rPr lang="en-US" sz="2200" dirty="0">
                <a:solidFill>
                  <a:schemeClr val="tx1"/>
                </a:solidFill>
                <a:latin typeface="Arial" panose="020B0604020202020204" pitchFamily="34" charset="0"/>
                <a:cs typeface="Arial" panose="020B0604020202020204" pitchFamily="34" charset="0"/>
              </a:rPr>
              <a:t> = (</a:t>
            </a:r>
            <a:r>
              <a:rPr lang="en-US" sz="2200" b="1" dirty="0">
                <a:solidFill>
                  <a:schemeClr val="tx1"/>
                </a:solidFill>
                <a:latin typeface="Arial" panose="020B0604020202020204" pitchFamily="34" charset="0"/>
                <a:cs typeface="Arial" panose="020B0604020202020204" pitchFamily="34" charset="0"/>
              </a:rPr>
              <a:t>products</a:t>
            </a:r>
            <a:r>
              <a:rPr lang="en-US" sz="2200" dirty="0">
                <a:solidFill>
                  <a:schemeClr val="tx1"/>
                </a:solidFill>
                <a:latin typeface="Arial" panose="020B0604020202020204" pitchFamily="34" charset="0"/>
                <a:cs typeface="Arial" panose="020B0604020202020204" pitchFamily="34" charset="0"/>
              </a:rPr>
              <a:t> = []) =&gt; {    </a:t>
            </a:r>
          </a:p>
          <a:p>
            <a:pPr algn="l">
              <a:spcAft>
                <a:spcPts val="100"/>
              </a:spcAft>
            </a:pPr>
            <a:r>
              <a:rPr lang="en-US" sz="2200" dirty="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return </a:t>
            </a:r>
            <a:r>
              <a:rPr lang="en-US" sz="2200" b="1" dirty="0" err="1">
                <a:solidFill>
                  <a:schemeClr val="tx1"/>
                </a:solidFill>
                <a:latin typeface="Arial" panose="020B0604020202020204" pitchFamily="34" charset="0"/>
                <a:cs typeface="Arial" panose="020B0604020202020204" pitchFamily="34" charset="0"/>
              </a:rPr>
              <a:t>products.map</a:t>
            </a:r>
            <a:r>
              <a:rPr lang="en-US" sz="2200" dirty="0">
                <a:solidFill>
                  <a:schemeClr val="tx1"/>
                </a:solidFill>
                <a:latin typeface="Arial" panose="020B0604020202020204" pitchFamily="34" charset="0"/>
                <a:cs typeface="Arial" panose="020B0604020202020204" pitchFamily="34" charset="0"/>
              </a:rPr>
              <a:t>((</a:t>
            </a:r>
            <a:r>
              <a:rPr lang="en-US" sz="2200" b="1" dirty="0">
                <a:solidFill>
                  <a:schemeClr val="tx1"/>
                </a:solidFill>
                <a:latin typeface="Arial" panose="020B0604020202020204" pitchFamily="34" charset="0"/>
                <a:cs typeface="Arial" panose="020B0604020202020204" pitchFamily="34" charset="0"/>
              </a:rPr>
              <a:t>product</a:t>
            </a:r>
            <a:r>
              <a:rPr lang="en-US" sz="2200" dirty="0">
                <a:solidFill>
                  <a:schemeClr val="tx1"/>
                </a:solidFill>
                <a:latin typeface="Arial" panose="020B0604020202020204" pitchFamily="34" charset="0"/>
                <a:cs typeface="Arial" panose="020B0604020202020204" pitchFamily="34" charset="0"/>
              </a:rPr>
              <a:t>, index) =&gt; &lt;li key={index} {</a:t>
            </a:r>
            <a:r>
              <a:rPr lang="en-US" sz="2200" b="1" dirty="0" err="1">
                <a:solidFill>
                  <a:schemeClr val="tx1"/>
                </a:solidFill>
                <a:latin typeface="Arial" panose="020B0604020202020204" pitchFamily="34" charset="0"/>
                <a:cs typeface="Arial" panose="020B0604020202020204" pitchFamily="34" charset="0"/>
              </a:rPr>
              <a:t>product</a:t>
            </a:r>
            <a:r>
              <a:rPr lang="en-US" sz="2200" dirty="0" err="1">
                <a:solidFill>
                  <a:schemeClr val="tx1"/>
                </a:solidFill>
                <a:latin typeface="Arial" panose="020B0604020202020204" pitchFamily="34" charset="0"/>
                <a:cs typeface="Arial" panose="020B0604020202020204" pitchFamily="34" charset="0"/>
              </a:rPr>
              <a:t>.productName</a:t>
            </a:r>
            <a:r>
              <a:rPr lang="en-US" sz="2200" dirty="0">
                <a:solidFill>
                  <a:schemeClr val="tx1"/>
                </a:solidFill>
                <a:latin typeface="Arial" panose="020B0604020202020204" pitchFamily="34" charset="0"/>
                <a:cs typeface="Arial" panose="020B0604020202020204" pitchFamily="34" charset="0"/>
              </a:rPr>
              <a:t>},</a:t>
            </a:r>
          </a:p>
          <a:p>
            <a:pPr algn="l">
              <a:spcAft>
                <a:spcPts val="100"/>
              </a:spcAft>
            </a:pPr>
            <a:r>
              <a:rPr lang="en-US" sz="2200" dirty="0">
                <a:solidFill>
                  <a:schemeClr val="tx1"/>
                </a:solidFill>
                <a:latin typeface="Arial" panose="020B0604020202020204" pitchFamily="34" charset="0"/>
                <a:cs typeface="Arial" panose="020B0604020202020204" pitchFamily="34" charset="0"/>
              </a:rPr>
              <a:t>        &lt;button </a:t>
            </a:r>
            <a:r>
              <a:rPr lang="en-US" sz="2200" dirty="0" err="1">
                <a:solidFill>
                  <a:schemeClr val="tx1"/>
                </a:solidFill>
                <a:latin typeface="Arial" panose="020B0604020202020204" pitchFamily="34" charset="0"/>
                <a:cs typeface="Arial" panose="020B0604020202020204" pitchFamily="34" charset="0"/>
              </a:rPr>
              <a:t>onClick</a:t>
            </a:r>
            <a:r>
              <a:rPr lang="en-US" sz="2200" dirty="0">
                <a:solidFill>
                  <a:schemeClr val="tx1"/>
                </a:solidFill>
                <a:latin typeface="Arial" panose="020B0604020202020204" pitchFamily="34" charset="0"/>
                <a:cs typeface="Arial" panose="020B0604020202020204" pitchFamily="34" charset="0"/>
              </a:rPr>
              <a:t>={…} "&gt;Edit&lt;/button&gt;&lt;/li&gt;)</a:t>
            </a:r>
          </a:p>
          <a:p>
            <a:pPr algn="l">
              <a:spcAft>
                <a:spcPts val="100"/>
              </a:spcAft>
            </a:pPr>
            <a:r>
              <a:rPr lang="en-US" sz="2200" dirty="0">
                <a:solidFill>
                  <a:schemeClr val="tx1"/>
                </a:solidFill>
                <a:latin typeface="Arial" panose="020B0604020202020204" pitchFamily="34" charset="0"/>
                <a:cs typeface="Arial" panose="020B0604020202020204" pitchFamily="34" charset="0"/>
              </a:rPr>
              <a:t>  }</a:t>
            </a:r>
          </a:p>
          <a:p>
            <a:pPr algn="l">
              <a:spcAft>
                <a:spcPts val="100"/>
              </a:spcAft>
            </a:pPr>
            <a:r>
              <a:rPr lang="en-US" sz="2200" dirty="0" err="1">
                <a:solidFill>
                  <a:schemeClr val="tx1"/>
                </a:solidFill>
                <a:latin typeface="Arial" panose="020B0604020202020204" pitchFamily="34" charset="0"/>
                <a:cs typeface="Arial" panose="020B0604020202020204" pitchFamily="34" charset="0"/>
              </a:rPr>
              <a:t>Trong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hàm</a:t>
            </a:r>
            <a:r>
              <a:rPr lang="en-US" sz="2200" dirty="0">
                <a:solidFill>
                  <a:schemeClr val="tx1"/>
                </a:solidFill>
                <a:latin typeface="Arial" panose="020B0604020202020204" pitchFamily="34" charset="0"/>
                <a:cs typeface="Arial" panose="020B0604020202020204" pitchFamily="34" charset="0"/>
              </a:rPr>
              <a:t> render: &lt;div&gt;</a:t>
            </a:r>
            <a:r>
              <a:rPr lang="en-GB" sz="2200" dirty="0">
                <a:solidFill>
                  <a:schemeClr val="tx1"/>
                </a:solidFill>
                <a:latin typeface="Arial" panose="020B0604020202020204" pitchFamily="34" charset="0"/>
                <a:cs typeface="Arial" panose="020B0604020202020204" pitchFamily="34" charset="0"/>
              </a:rPr>
              <a:t>{</a:t>
            </a:r>
            <a:r>
              <a:rPr lang="en-GB" sz="2200" dirty="0" err="1">
                <a:solidFill>
                  <a:schemeClr val="tx1"/>
                </a:solidFill>
                <a:latin typeface="Arial" panose="020B0604020202020204" pitchFamily="34" charset="0"/>
                <a:cs typeface="Arial" panose="020B0604020202020204" pitchFamily="34" charset="0"/>
              </a:rPr>
              <a:t>this.</a:t>
            </a:r>
            <a:r>
              <a:rPr lang="en-GB" sz="2200" b="1" dirty="0" err="1">
                <a:solidFill>
                  <a:schemeClr val="tx1"/>
                </a:solidFill>
                <a:latin typeface="Arial" panose="020B0604020202020204" pitchFamily="34" charset="0"/>
                <a:cs typeface="Arial" panose="020B0604020202020204" pitchFamily="34" charset="0"/>
              </a:rPr>
              <a:t>mapProductsToListItem</a:t>
            </a:r>
            <a:r>
              <a:rPr lang="en-GB" sz="2200" dirty="0">
                <a:solidFill>
                  <a:schemeClr val="tx1"/>
                </a:solidFill>
                <a:latin typeface="Arial" panose="020B0604020202020204" pitchFamily="34" charset="0"/>
                <a:cs typeface="Arial" panose="020B0604020202020204" pitchFamily="34" charset="0"/>
              </a:rPr>
              <a:t>(…)}</a:t>
            </a:r>
            <a:r>
              <a:rPr lang="en-US" sz="2200" dirty="0">
                <a:solidFill>
                  <a:schemeClr val="tx1"/>
                </a:solidFill>
                <a:latin typeface="Arial" panose="020B0604020202020204" pitchFamily="34" charset="0"/>
                <a:cs typeface="Arial" panose="020B0604020202020204" pitchFamily="34" charset="0"/>
              </a:rPr>
              <a:t>&lt;/div&gt;</a:t>
            </a: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115944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0977"/>
            <a:ext cx="12192000" cy="1040441"/>
          </a:xfrm>
        </p:spPr>
        <p:txBody>
          <a:bodyPr/>
          <a:lstStyle/>
          <a:p>
            <a:pPr algn="ctr"/>
            <a:r>
              <a:rPr lang="en-US" sz="5000" b="1" dirty="0" err="1">
                <a:solidFill>
                  <a:schemeClr val="tx1"/>
                </a:solidFill>
                <a:latin typeface="Arial" panose="020B0604020202020204" pitchFamily="34" charset="0"/>
                <a:cs typeface="Arial" panose="020B0604020202020204" pitchFamily="34" charset="0"/>
              </a:rPr>
              <a:t>Vòng</a:t>
            </a:r>
            <a:r>
              <a:rPr lang="en-US" sz="5000" b="1" dirty="0">
                <a:solidFill>
                  <a:schemeClr val="tx1"/>
                </a:solidFill>
                <a:latin typeface="Arial" panose="020B0604020202020204" pitchFamily="34" charset="0"/>
                <a:cs typeface="Arial" panose="020B0604020202020204" pitchFamily="34" charset="0"/>
              </a:rPr>
              <a:t> </a:t>
            </a:r>
            <a:r>
              <a:rPr lang="en-US" sz="5000" b="1" dirty="0" err="1">
                <a:solidFill>
                  <a:schemeClr val="tx1"/>
                </a:solidFill>
                <a:latin typeface="Arial" panose="020B0604020202020204" pitchFamily="34" charset="0"/>
                <a:cs typeface="Arial" panose="020B0604020202020204" pitchFamily="34" charset="0"/>
              </a:rPr>
              <a:t>đời</a:t>
            </a:r>
            <a:r>
              <a:rPr lang="en-US" sz="5000" b="1" dirty="0">
                <a:solidFill>
                  <a:schemeClr val="tx1"/>
                </a:solidFill>
                <a:latin typeface="Arial" panose="020B0604020202020204" pitchFamily="34" charset="0"/>
                <a:cs typeface="Arial" panose="020B0604020202020204" pitchFamily="34" charset="0"/>
              </a:rPr>
              <a:t> </a:t>
            </a:r>
            <a:r>
              <a:rPr lang="en-US" sz="5000" b="1" dirty="0" err="1">
                <a:solidFill>
                  <a:schemeClr val="tx1"/>
                </a:solidFill>
                <a:latin typeface="Arial" panose="020B0604020202020204" pitchFamily="34" charset="0"/>
                <a:cs typeface="Arial" panose="020B0604020202020204" pitchFamily="34" charset="0"/>
              </a:rPr>
              <a:t>của</a:t>
            </a:r>
            <a:r>
              <a:rPr lang="en-US" sz="5000" b="1" dirty="0">
                <a:solidFill>
                  <a:schemeClr val="tx1"/>
                </a:solidFill>
                <a:latin typeface="Arial" panose="020B0604020202020204" pitchFamily="34" charset="0"/>
                <a:cs typeface="Arial" panose="020B0604020202020204" pitchFamily="34" charset="0"/>
              </a:rPr>
              <a:t> 1 Component</a:t>
            </a:r>
            <a:endParaRPr lang="en-US" sz="50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22D062D3-8933-3549-9A8E-A52084D9457E}"/>
              </a:ext>
            </a:extLst>
          </p:cNvPr>
          <p:cNvPicPr>
            <a:picLocks noChangeAspect="1"/>
          </p:cNvPicPr>
          <p:nvPr/>
        </p:nvPicPr>
        <p:blipFill>
          <a:blip r:embed="rId3"/>
          <a:stretch>
            <a:fillRect/>
          </a:stretch>
        </p:blipFill>
        <p:spPr>
          <a:xfrm>
            <a:off x="712446" y="1468468"/>
            <a:ext cx="10418194" cy="4371351"/>
          </a:xfrm>
          <a:prstGeom prst="rect">
            <a:avLst/>
          </a:prstGeom>
        </p:spPr>
      </p:pic>
    </p:spTree>
    <p:extLst>
      <p:ext uri="{BB962C8B-B14F-4D97-AF65-F5344CB8AC3E}">
        <p14:creationId xmlns:p14="http://schemas.microsoft.com/office/powerpoint/2010/main" val="110766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088"/>
            <a:ext cx="12192000" cy="872175"/>
          </a:xfrm>
        </p:spPr>
        <p:txBody>
          <a:bodyPr/>
          <a:lstStyle/>
          <a:p>
            <a:pPr algn="ctr"/>
            <a:r>
              <a:rPr lang="en-US" sz="5000" b="1" dirty="0">
                <a:solidFill>
                  <a:schemeClr val="tx1"/>
                </a:solidFill>
                <a:latin typeface="Arial" panose="020B0604020202020204" pitchFamily="34" charset="0"/>
                <a:cs typeface="Arial" panose="020B0604020202020204" pitchFamily="34" charset="0"/>
              </a:rPr>
              <a:t>Component’s Lifecycle</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76165" y="1080656"/>
            <a:ext cx="11320608" cy="4843258"/>
          </a:xfrm>
        </p:spPr>
        <p:txBody>
          <a:bodyPr>
            <a:noAutofit/>
          </a:bodyPr>
          <a:lstStyle/>
          <a:p>
            <a:pPr algn="l">
              <a:lnSpc>
                <a:spcPct val="150000"/>
              </a:lnSpc>
              <a:spcAft>
                <a:spcPts val="100"/>
              </a:spcAft>
            </a:pPr>
            <a:r>
              <a:rPr lang="en-US" sz="2200" dirty="0">
                <a:solidFill>
                  <a:schemeClr val="tx1"/>
                </a:solidFill>
                <a:latin typeface="Arial" panose="020B0604020202020204" pitchFamily="34" charset="0"/>
                <a:cs typeface="Arial" panose="020B0604020202020204" pitchFamily="34" charset="0"/>
              </a:rPr>
              <a:t>C</a:t>
            </a:r>
            <a:r>
              <a:rPr lang="vi-VN" sz="2200" dirty="0">
                <a:solidFill>
                  <a:schemeClr val="tx1"/>
                </a:solidFill>
                <a:latin typeface="Arial" panose="020B0604020202020204" pitchFamily="34" charset="0"/>
                <a:cs typeface="Arial" panose="020B0604020202020204" pitchFamily="34" charset="0"/>
              </a:rPr>
              <a:t>ột </a:t>
            </a:r>
            <a:r>
              <a:rPr lang="vi-VN" sz="2200" b="1" dirty="0">
                <a:solidFill>
                  <a:schemeClr val="tx1"/>
                </a:solidFill>
                <a:latin typeface="Arial" panose="020B0604020202020204" pitchFamily="34" charset="0"/>
                <a:cs typeface="Arial" panose="020B0604020202020204" pitchFamily="34" charset="0"/>
              </a:rPr>
              <a:t>Mounting</a:t>
            </a:r>
            <a:r>
              <a:rPr lang="vi-VN" sz="2200" dirty="0">
                <a:solidFill>
                  <a:schemeClr val="tx1"/>
                </a:solidFill>
                <a:latin typeface="Arial" panose="020B0604020202020204" pitchFamily="34" charset="0"/>
                <a:cs typeface="Arial" panose="020B0604020202020204" pitchFamily="34" charset="0"/>
              </a:rPr>
              <a:t> có 3 phướng thức lifecycle</a:t>
            </a:r>
            <a:r>
              <a:rPr lang="en-US" sz="2200" dirty="0">
                <a:solidFill>
                  <a:schemeClr val="tx1"/>
                </a:solidFill>
                <a:latin typeface="Arial" panose="020B0604020202020204" pitchFamily="34" charset="0"/>
                <a:cs typeface="Arial" panose="020B0604020202020204" pitchFamily="34" charset="0"/>
              </a:rPr>
              <a:t>:</a:t>
            </a:r>
            <a:endParaRPr lang="vi-VN" sz="2200" dirty="0">
              <a:solidFill>
                <a:schemeClr val="tx1"/>
              </a:solidFill>
              <a:latin typeface="Arial" panose="020B0604020202020204" pitchFamily="34" charset="0"/>
              <a:cs typeface="Arial" panose="020B0604020202020204" pitchFamily="34" charset="0"/>
            </a:endParaRPr>
          </a:p>
          <a:p>
            <a:pPr algn="l">
              <a:lnSpc>
                <a:spcPct val="150000"/>
              </a:lnSpc>
              <a:spcAft>
                <a:spcPts val="100"/>
              </a:spcAft>
            </a:pPr>
            <a:r>
              <a:rPr lang="vi-VN" sz="2200" b="1" dirty="0">
                <a:solidFill>
                  <a:schemeClr val="tx1"/>
                </a:solidFill>
                <a:latin typeface="Arial" panose="020B0604020202020204" pitchFamily="34" charset="0"/>
                <a:cs typeface="Arial" panose="020B0604020202020204" pitchFamily="34" charset="0"/>
              </a:rPr>
              <a:t>componentWillMount</a:t>
            </a:r>
            <a:r>
              <a:rPr lang="vi-VN" sz="2200" dirty="0">
                <a:solidFill>
                  <a:schemeClr val="tx1"/>
                </a:solidFill>
                <a:latin typeface="Arial" panose="020B0604020202020204" pitchFamily="34" charset="0"/>
                <a:cs typeface="Arial" panose="020B0604020202020204" pitchFamily="34" charset="0"/>
              </a:rPr>
              <a:t>()</a:t>
            </a:r>
            <a:r>
              <a:rPr lang="en-US" sz="2200" dirty="0">
                <a:solidFill>
                  <a:schemeClr val="tx1"/>
                </a:solidFill>
                <a:latin typeface="Arial" panose="020B0604020202020204" pitchFamily="34" charset="0"/>
                <a:cs typeface="Arial" panose="020B0604020202020204" pitchFamily="34" charset="0"/>
              </a:rPr>
              <a:t>//Ko </a:t>
            </a:r>
            <a:r>
              <a:rPr lang="en-US" sz="2200" dirty="0" err="1">
                <a:solidFill>
                  <a:schemeClr val="tx1"/>
                </a:solidFill>
                <a:latin typeface="Arial" panose="020B0604020202020204" pitchFamily="34" charset="0"/>
                <a:cs typeface="Arial" panose="020B0604020202020204" pitchFamily="34" charset="0"/>
              </a:rPr>
              <a:t>nên</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gọi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hàm</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setState</a:t>
            </a:r>
            <a:r>
              <a:rPr lang="en-US" sz="2200" dirty="0">
                <a:solidFill>
                  <a:schemeClr val="tx1"/>
                </a:solidFill>
                <a:latin typeface="Arial" panose="020B0604020202020204" pitchFamily="34" charset="0"/>
                <a:cs typeface="Arial" panose="020B0604020202020204" pitchFamily="34" charset="0"/>
              </a:rPr>
              <a:t>() ở </a:t>
            </a:r>
            <a:r>
              <a:rPr lang="en-US" sz="2200" dirty="0" err="1">
                <a:solidFill>
                  <a:schemeClr val="tx1"/>
                </a:solidFill>
                <a:latin typeface="Arial" panose="020B0604020202020204" pitchFamily="34" charset="0"/>
                <a:cs typeface="Arial" panose="020B0604020202020204" pitchFamily="34" charset="0"/>
              </a:rPr>
              <a:t>đây</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vì</a:t>
            </a:r>
            <a:r>
              <a:rPr lang="en-US" sz="2200" dirty="0">
                <a:solidFill>
                  <a:schemeClr val="tx1"/>
                </a:solidFill>
                <a:latin typeface="Arial" panose="020B0604020202020204" pitchFamily="34" charset="0"/>
                <a:cs typeface="Arial" panose="020B0604020202020204" pitchFamily="34" charset="0"/>
              </a:rPr>
              <a:t> </a:t>
            </a:r>
            <a:r>
              <a:rPr lang="vi-VN" sz="2200" dirty="0">
                <a:solidFill>
                  <a:schemeClr val="tx1"/>
                </a:solidFill>
                <a:latin typeface="Arial" panose="020B0604020202020204" pitchFamily="34" charset="0"/>
                <a:cs typeface="Arial" panose="020B0604020202020204" pitchFamily="34" charset="0"/>
              </a:rPr>
              <a:t>chưa có DOM</a:t>
            </a:r>
          </a:p>
          <a:p>
            <a:pPr algn="l">
              <a:lnSpc>
                <a:spcPct val="150000"/>
              </a:lnSpc>
              <a:spcAft>
                <a:spcPts val="100"/>
              </a:spcAft>
            </a:pPr>
            <a:r>
              <a:rPr lang="vi-VN" sz="2200" b="1" dirty="0">
                <a:solidFill>
                  <a:schemeClr val="tx1"/>
                </a:solidFill>
                <a:latin typeface="Arial" panose="020B0604020202020204" pitchFamily="34" charset="0"/>
                <a:cs typeface="Arial" panose="020B0604020202020204" pitchFamily="34" charset="0"/>
              </a:rPr>
              <a:t>render</a:t>
            </a:r>
            <a:r>
              <a:rPr lang="vi-VN" sz="2200" dirty="0">
                <a:solidFill>
                  <a:schemeClr val="tx1"/>
                </a:solidFill>
                <a:latin typeface="Arial" panose="020B0604020202020204" pitchFamily="34" charset="0"/>
                <a:cs typeface="Arial" panose="020B0604020202020204" pitchFamily="34" charset="0"/>
              </a:rPr>
              <a:t>()</a:t>
            </a:r>
          </a:p>
          <a:p>
            <a:pPr algn="l">
              <a:lnSpc>
                <a:spcPct val="150000"/>
              </a:lnSpc>
              <a:spcAft>
                <a:spcPts val="100"/>
              </a:spcAft>
            </a:pPr>
            <a:r>
              <a:rPr lang="vi-VN" sz="2200" b="1" dirty="0">
                <a:solidFill>
                  <a:schemeClr val="tx1"/>
                </a:solidFill>
                <a:latin typeface="Arial" panose="020B0604020202020204" pitchFamily="34" charset="0"/>
                <a:cs typeface="Arial" panose="020B0604020202020204" pitchFamily="34" charset="0"/>
              </a:rPr>
              <a:t>componentDidMount</a:t>
            </a:r>
            <a:r>
              <a:rPr lang="vi-VN" sz="2200" dirty="0">
                <a:solidFill>
                  <a:schemeClr val="tx1"/>
                </a:solidFill>
                <a:latin typeface="Arial" panose="020B0604020202020204" pitchFamily="34" charset="0"/>
                <a:cs typeface="Arial" panose="020B0604020202020204" pitchFamily="34" charset="0"/>
              </a:rPr>
              <a:t>()</a:t>
            </a:r>
            <a:r>
              <a:rPr lang="en-US" sz="2200" dirty="0">
                <a:solidFill>
                  <a:schemeClr val="tx1"/>
                </a:solidFill>
                <a:latin typeface="Arial" panose="020B0604020202020204" pitchFamily="34" charset="0"/>
                <a:cs typeface="Arial" panose="020B0604020202020204" pitchFamily="34" charset="0"/>
              </a:rPr>
              <a:t>//</a:t>
            </a:r>
            <a:r>
              <a:rPr lang="en-US" sz="2200" dirty="0" err="1">
                <a:solidFill>
                  <a:schemeClr val="tx1"/>
                </a:solidFill>
                <a:latin typeface="Arial" panose="020B0604020202020204" pitchFamily="34" charset="0"/>
                <a:cs typeface="Arial" panose="020B0604020202020204" pitchFamily="34" charset="0"/>
              </a:rPr>
              <a:t>Đặt</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hàm</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setState</a:t>
            </a:r>
            <a:r>
              <a:rPr lang="en-US" sz="2200" dirty="0">
                <a:solidFill>
                  <a:schemeClr val="tx1"/>
                </a:solidFill>
                <a:latin typeface="Arial" panose="020B0604020202020204" pitchFamily="34" charset="0"/>
                <a:cs typeface="Arial" panose="020B0604020202020204" pitchFamily="34" charset="0"/>
              </a:rPr>
              <a:t>() ở </a:t>
            </a:r>
            <a:r>
              <a:rPr lang="en-US" sz="2200" dirty="0" err="1">
                <a:solidFill>
                  <a:schemeClr val="tx1"/>
                </a:solidFill>
                <a:latin typeface="Arial" panose="020B0604020202020204" pitchFamily="34" charset="0"/>
                <a:cs typeface="Arial" panose="020B0604020202020204" pitchFamily="34" charset="0"/>
              </a:rPr>
              <a:t>đây</a:t>
            </a:r>
            <a:endParaRPr lang="en-US" sz="2200" dirty="0">
              <a:solidFill>
                <a:schemeClr val="tx1"/>
              </a:solidFill>
              <a:latin typeface="Arial" panose="020B0604020202020204" pitchFamily="34" charset="0"/>
              <a:cs typeface="Arial" panose="020B0604020202020204" pitchFamily="34" charset="0"/>
            </a:endParaRPr>
          </a:p>
          <a:p>
            <a:pPr algn="l">
              <a:lnSpc>
                <a:spcPct val="150000"/>
              </a:lnSpc>
              <a:spcAft>
                <a:spcPts val="100"/>
              </a:spcAft>
            </a:pPr>
            <a:r>
              <a:rPr lang="en-US" sz="2200" dirty="0">
                <a:solidFill>
                  <a:schemeClr val="tx1"/>
                </a:solidFill>
                <a:latin typeface="Arial" panose="020B0604020202020204" pitchFamily="34" charset="0"/>
                <a:cs typeface="Arial" panose="020B0604020202020204" pitchFamily="34" charset="0"/>
              </a:rPr>
              <a:t>K</a:t>
            </a:r>
            <a:r>
              <a:rPr lang="vi-VN" sz="2200" dirty="0">
                <a:solidFill>
                  <a:schemeClr val="tx1"/>
                </a:solidFill>
                <a:latin typeface="Arial" panose="020B0604020202020204" pitchFamily="34" charset="0"/>
                <a:cs typeface="Arial" panose="020B0604020202020204" pitchFamily="34" charset="0"/>
              </a:rPr>
              <a:t>hi</a:t>
            </a:r>
            <a:r>
              <a:rPr lang="en-US" sz="2200" dirty="0">
                <a:solidFill>
                  <a:schemeClr val="tx1"/>
                </a:solidFill>
                <a:latin typeface="Arial" panose="020B0604020202020204" pitchFamily="34" charset="0"/>
                <a:cs typeface="Arial" panose="020B0604020202020204" pitchFamily="34" charset="0"/>
              </a:rPr>
              <a:t> </a:t>
            </a:r>
            <a:r>
              <a:rPr lang="vi-VN" sz="2200" dirty="0">
                <a:solidFill>
                  <a:schemeClr val="tx1"/>
                </a:solidFill>
                <a:latin typeface="Arial" panose="020B0604020202020204" pitchFamily="34" charset="0"/>
                <a:cs typeface="Arial" panose="020B0604020202020204" pitchFamily="34" charset="0"/>
              </a:rPr>
              <a:t>Component được khởi tạo thì React sẽ </a:t>
            </a:r>
            <a:r>
              <a:rPr lang="en-US" sz="2200" b="1" dirty="0">
                <a:solidFill>
                  <a:schemeClr val="tx1"/>
                </a:solidFill>
                <a:latin typeface="Arial" panose="020B0604020202020204" pitchFamily="34" charset="0"/>
                <a:cs typeface="Arial" panose="020B0604020202020204" pitchFamily="34" charset="0"/>
              </a:rPr>
              <a:t>k</a:t>
            </a:r>
            <a:r>
              <a:rPr lang="vi-VN" sz="2200" b="1" dirty="0">
                <a:solidFill>
                  <a:schemeClr val="tx1"/>
                </a:solidFill>
                <a:latin typeface="Arial" panose="020B0604020202020204" pitchFamily="34" charset="0"/>
                <a:cs typeface="Arial" panose="020B0604020202020204" pitchFamily="34" charset="0"/>
              </a:rPr>
              <a:t>hởi tạo class</a:t>
            </a:r>
            <a:r>
              <a:rPr lang="vi-VN" sz="2200" dirty="0">
                <a:solidFill>
                  <a:schemeClr val="tx1"/>
                </a:solidFill>
                <a:latin typeface="Arial" panose="020B0604020202020204" pitchFamily="34" charset="0"/>
                <a:cs typeface="Arial" panose="020B0604020202020204" pitchFamily="34" charset="0"/>
              </a:rPr>
              <a:t> đã kế thừa từ Component</a:t>
            </a:r>
            <a:r>
              <a:rPr lang="en-US" sz="2200"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khởi</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tạo</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giá</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trị</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mặc</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định</a:t>
            </a:r>
            <a:r>
              <a:rPr lang="en-US" sz="2200" b="1"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cho</a:t>
            </a:r>
            <a:r>
              <a:rPr lang="en-US" sz="2200" dirty="0">
                <a:solidFill>
                  <a:schemeClr val="tx1"/>
                </a:solidFill>
                <a:latin typeface="Arial" panose="020B0604020202020204" pitchFamily="34" charset="0"/>
                <a:cs typeface="Arial" panose="020B0604020202020204" pitchFamily="34" charset="0"/>
              </a:rPr>
              <a:t> Props, State.</a:t>
            </a:r>
          </a:p>
          <a:p>
            <a:pPr algn="l">
              <a:lnSpc>
                <a:spcPct val="150000"/>
              </a:lnSpc>
              <a:spcAft>
                <a:spcPts val="100"/>
              </a:spcAft>
            </a:pPr>
            <a:r>
              <a:rPr lang="en-US" sz="2200" dirty="0">
                <a:solidFill>
                  <a:schemeClr val="tx1"/>
                </a:solidFill>
                <a:latin typeface="Arial" panose="020B0604020202020204" pitchFamily="34" charset="0"/>
                <a:cs typeface="Arial" panose="020B0604020202020204" pitchFamily="34" charset="0"/>
              </a:rPr>
              <a:t>-K</a:t>
            </a:r>
            <a:r>
              <a:rPr lang="vi-VN" sz="2200" dirty="0">
                <a:solidFill>
                  <a:schemeClr val="tx1"/>
                </a:solidFill>
                <a:latin typeface="Arial" panose="020B0604020202020204" pitchFamily="34" charset="0"/>
                <a:cs typeface="Arial" panose="020B0604020202020204" pitchFamily="34" charset="0"/>
              </a:rPr>
              <a:t>hi chúng ta </a:t>
            </a:r>
            <a:r>
              <a:rPr lang="vi-VN" sz="2200" b="1" dirty="0">
                <a:solidFill>
                  <a:schemeClr val="tx1"/>
                </a:solidFill>
                <a:latin typeface="Arial" panose="020B0604020202020204" pitchFamily="34" charset="0"/>
                <a:cs typeface="Arial" panose="020B0604020202020204" pitchFamily="34" charset="0"/>
              </a:rPr>
              <a:t>refresh lại trang web hoặc mới truy cập </a:t>
            </a:r>
            <a:r>
              <a:rPr lang="vi-VN" sz="2200" dirty="0">
                <a:solidFill>
                  <a:schemeClr val="tx1"/>
                </a:solidFill>
                <a:latin typeface="Arial" panose="020B0604020202020204" pitchFamily="34" charset="0"/>
                <a:cs typeface="Arial" panose="020B0604020202020204" pitchFamily="34" charset="0"/>
              </a:rPr>
              <a:t>thì 3 method lifecycle này sẽ lần lượt chạy</a:t>
            </a:r>
            <a:r>
              <a:rPr lang="en-US" sz="2200" dirty="0">
                <a:solidFill>
                  <a:schemeClr val="tx1"/>
                </a:solidFill>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502337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088"/>
            <a:ext cx="12192000" cy="872175"/>
          </a:xfrm>
        </p:spPr>
        <p:txBody>
          <a:bodyPr/>
          <a:lstStyle/>
          <a:p>
            <a:pPr algn="ctr"/>
            <a:r>
              <a:rPr lang="en-US" sz="5000" b="1" dirty="0">
                <a:solidFill>
                  <a:schemeClr val="tx1"/>
                </a:solidFill>
                <a:latin typeface="Arial" panose="020B0604020202020204" pitchFamily="34" charset="0"/>
                <a:cs typeface="Arial" panose="020B0604020202020204" pitchFamily="34" charset="0"/>
              </a:rPr>
              <a:t>Component’s Lifecycle(</a:t>
            </a:r>
            <a:r>
              <a:rPr lang="en-US" sz="5000" b="1" dirty="0" err="1">
                <a:solidFill>
                  <a:schemeClr val="tx1"/>
                </a:solidFill>
                <a:latin typeface="Arial" panose="020B0604020202020204" pitchFamily="34" charset="0"/>
                <a:cs typeface="Arial" panose="020B0604020202020204" pitchFamily="34" charset="0"/>
              </a:rPr>
              <a:t>tiếp</a:t>
            </a:r>
            <a:r>
              <a:rPr lang="en-US" sz="5000" b="1" dirty="0">
                <a:solidFill>
                  <a:schemeClr val="tx1"/>
                </a:solidFill>
                <a:latin typeface="Arial" panose="020B0604020202020204" pitchFamily="34" charset="0"/>
                <a:cs typeface="Arial" panose="020B0604020202020204" pitchFamily="34" charset="0"/>
              </a:rPr>
              <a:t>)</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76165" y="1080656"/>
            <a:ext cx="11320608" cy="4843258"/>
          </a:xfrm>
        </p:spPr>
        <p:txBody>
          <a:bodyPr>
            <a:noAutofit/>
          </a:bodyPr>
          <a:lstStyle/>
          <a:p>
            <a:pPr algn="l">
              <a:lnSpc>
                <a:spcPct val="150000"/>
              </a:lnSpc>
              <a:spcAft>
                <a:spcPts val="100"/>
              </a:spcAft>
            </a:pPr>
            <a:r>
              <a:rPr lang="en-US" sz="2200" dirty="0">
                <a:solidFill>
                  <a:schemeClr val="tx1"/>
                </a:solidFill>
                <a:latin typeface="Arial" panose="020B0604020202020204" pitchFamily="34" charset="0"/>
                <a:cs typeface="Arial" panose="020B0604020202020204" pitchFamily="34" charset="0"/>
              </a:rPr>
              <a:t>C</a:t>
            </a:r>
            <a:r>
              <a:rPr lang="vi-VN" sz="2200" dirty="0">
                <a:solidFill>
                  <a:schemeClr val="tx1"/>
                </a:solidFill>
                <a:latin typeface="Arial" panose="020B0604020202020204" pitchFamily="34" charset="0"/>
                <a:cs typeface="Arial" panose="020B0604020202020204" pitchFamily="34" charset="0"/>
              </a:rPr>
              <a:t>ột</a:t>
            </a:r>
            <a:r>
              <a:rPr lang="en-US" sz="2200" dirty="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Updating</a:t>
            </a:r>
            <a:r>
              <a:rPr lang="en-US" sz="2200" dirty="0">
                <a:solidFill>
                  <a:schemeClr val="tx1"/>
                </a:solidFill>
                <a:latin typeface="Arial" panose="020B0604020202020204" pitchFamily="34" charset="0"/>
                <a:cs typeface="Arial" panose="020B0604020202020204" pitchFamily="34" charset="0"/>
              </a:rPr>
              <a:t>:</a:t>
            </a:r>
          </a:p>
          <a:p>
            <a:pPr algn="l">
              <a:lnSpc>
                <a:spcPct val="150000"/>
              </a:lnSpc>
              <a:spcAft>
                <a:spcPts val="100"/>
              </a:spcAft>
            </a:pPr>
            <a:r>
              <a:rPr lang="en-US" sz="2200" b="1" dirty="0" err="1">
                <a:solidFill>
                  <a:schemeClr val="tx1"/>
                </a:solidFill>
                <a:latin typeface="Arial" panose="020B0604020202020204" pitchFamily="34" charset="0"/>
                <a:cs typeface="Arial" panose="020B0604020202020204" pitchFamily="34" charset="0"/>
              </a:rPr>
              <a:t>componentWillReceiveProps</a:t>
            </a:r>
            <a:r>
              <a:rPr lang="en-US" sz="2200" b="1" dirty="0">
                <a:solidFill>
                  <a:schemeClr val="tx1"/>
                </a:solidFill>
                <a:latin typeface="Arial" panose="020B0604020202020204" pitchFamily="34" charset="0"/>
                <a:cs typeface="Arial" panose="020B0604020202020204" pitchFamily="34" charset="0"/>
              </a:rPr>
              <a:t>()</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Gọi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khi</a:t>
            </a:r>
            <a:r>
              <a:rPr lang="en-US" sz="2200" dirty="0">
                <a:solidFill>
                  <a:schemeClr val="tx1"/>
                </a:solidFill>
                <a:latin typeface="Arial" panose="020B0604020202020204" pitchFamily="34" charset="0"/>
                <a:cs typeface="Arial" panose="020B0604020202020204" pitchFamily="34" charset="0"/>
              </a:rPr>
              <a:t> Component con </a:t>
            </a:r>
            <a:r>
              <a:rPr lang="en-US" sz="2200" dirty="0" err="1">
                <a:solidFill>
                  <a:schemeClr val="tx1"/>
                </a:solidFill>
                <a:latin typeface="Arial" panose="020B0604020202020204" pitchFamily="34" charset="0"/>
                <a:cs typeface="Arial" panose="020B0604020202020204" pitchFamily="34" charset="0"/>
              </a:rPr>
              <a:t>nhận</a:t>
            </a:r>
            <a:r>
              <a:rPr lang="en-US" sz="2200" dirty="0">
                <a:solidFill>
                  <a:schemeClr val="tx1"/>
                </a:solidFill>
                <a:latin typeface="Arial" panose="020B0604020202020204" pitchFamily="34" charset="0"/>
                <a:cs typeface="Arial" panose="020B0604020202020204" pitchFamily="34" charset="0"/>
              </a:rPr>
              <a:t> props </a:t>
            </a:r>
            <a:r>
              <a:rPr lang="en-US" sz="2200" dirty="0" err="1">
                <a:solidFill>
                  <a:schemeClr val="tx1"/>
                </a:solidFill>
                <a:latin typeface="Arial" panose="020B0604020202020204" pitchFamily="34" charset="0"/>
                <a:cs typeface="Arial" panose="020B0604020202020204" pitchFamily="34" charset="0"/>
              </a:rPr>
              <a:t>từ</a:t>
            </a:r>
            <a:r>
              <a:rPr lang="en-US" sz="2200" dirty="0">
                <a:solidFill>
                  <a:schemeClr val="tx1"/>
                </a:solidFill>
                <a:latin typeface="Arial" panose="020B0604020202020204" pitchFamily="34" charset="0"/>
                <a:cs typeface="Arial" panose="020B0604020202020204" pitchFamily="34" charset="0"/>
              </a:rPr>
              <a:t> Component cha</a:t>
            </a:r>
          </a:p>
          <a:p>
            <a:pPr algn="l">
              <a:lnSpc>
                <a:spcPct val="150000"/>
              </a:lnSpc>
              <a:spcAft>
                <a:spcPts val="100"/>
              </a:spcAft>
            </a:pPr>
            <a:r>
              <a:rPr lang="en-US" sz="2200" b="1" dirty="0" err="1">
                <a:solidFill>
                  <a:schemeClr val="tx1"/>
                </a:solidFill>
                <a:latin typeface="Arial" panose="020B0604020202020204" pitchFamily="34" charset="0"/>
                <a:cs typeface="Arial" panose="020B0604020202020204" pitchFamily="34" charset="0"/>
              </a:rPr>
              <a:t>shouldComponentUpdate</a:t>
            </a:r>
            <a:r>
              <a:rPr lang="en-US" sz="2200" b="1" dirty="0">
                <a:solidFill>
                  <a:schemeClr val="tx1"/>
                </a:solidFill>
                <a:latin typeface="Arial" panose="020B0604020202020204" pitchFamily="34" charset="0"/>
                <a:cs typeface="Arial" panose="020B0604020202020204" pitchFamily="34" charset="0"/>
              </a:rPr>
              <a:t>()</a:t>
            </a:r>
            <a:r>
              <a:rPr lang="en-US" sz="2200" dirty="0">
                <a:solidFill>
                  <a:schemeClr val="tx1"/>
                </a:solidFill>
                <a:latin typeface="Arial" panose="020B0604020202020204" pitchFamily="34" charset="0"/>
                <a:cs typeface="Arial" panose="020B0604020202020204" pitchFamily="34" charset="0"/>
              </a:rPr>
              <a:t>: </a:t>
            </a:r>
            <a:r>
              <a:rPr lang="vi-VN" sz="2200" dirty="0">
                <a:solidFill>
                  <a:schemeClr val="tx1"/>
                </a:solidFill>
                <a:cs typeface="Arial" panose="020B0604020202020204" pitchFamily="34" charset="0"/>
              </a:rPr>
              <a:t>Nếu </a:t>
            </a:r>
            <a:r>
              <a:rPr lang="vi-VN" sz="2200" b="1" dirty="0">
                <a:solidFill>
                  <a:schemeClr val="tx1"/>
                </a:solidFill>
                <a:cs typeface="Arial" panose="020B0604020202020204" pitchFamily="34" charset="0"/>
              </a:rPr>
              <a:t>return false </a:t>
            </a:r>
            <a:r>
              <a:rPr lang="vi-VN" sz="2200" dirty="0">
                <a:solidFill>
                  <a:schemeClr val="tx1"/>
                </a:solidFill>
                <a:cs typeface="Arial" panose="020B0604020202020204" pitchFamily="34" charset="0"/>
              </a:rPr>
              <a:t>thì các phương thực </a:t>
            </a:r>
            <a:r>
              <a:rPr lang="vi-VN" sz="2200" b="1" dirty="0">
                <a:solidFill>
                  <a:schemeClr val="tx1"/>
                </a:solidFill>
                <a:cs typeface="Arial" panose="020B0604020202020204" pitchFamily="34" charset="0"/>
              </a:rPr>
              <a:t>componentWillUpdate, render, componentDidUpdate</a:t>
            </a:r>
            <a:r>
              <a:rPr lang="vi-VN" sz="2200" dirty="0">
                <a:solidFill>
                  <a:schemeClr val="tx1"/>
                </a:solidFill>
                <a:cs typeface="Arial" panose="020B0604020202020204" pitchFamily="34" charset="0"/>
              </a:rPr>
              <a:t> sẽ không chạy</a:t>
            </a:r>
            <a:endParaRPr lang="en-US" sz="2200" dirty="0">
              <a:solidFill>
                <a:schemeClr val="tx1"/>
              </a:solidFill>
              <a:cs typeface="Arial" panose="020B0604020202020204" pitchFamily="34" charset="0"/>
            </a:endParaRPr>
          </a:p>
          <a:p>
            <a:pPr algn="l">
              <a:lnSpc>
                <a:spcPct val="150000"/>
              </a:lnSpc>
              <a:spcAft>
                <a:spcPts val="100"/>
              </a:spcAft>
            </a:pPr>
            <a:r>
              <a:rPr lang="en-US" sz="2200" b="1" dirty="0" err="1">
                <a:solidFill>
                  <a:schemeClr val="tx1"/>
                </a:solidFill>
                <a:latin typeface="Arial" panose="020B0604020202020204" pitchFamily="34" charset="0"/>
                <a:cs typeface="Arial" panose="020B0604020202020204" pitchFamily="34" charset="0"/>
              </a:rPr>
              <a:t>componentDidUpdate</a:t>
            </a:r>
            <a:r>
              <a:rPr lang="en-US" sz="2200" b="1" dirty="0">
                <a:solidFill>
                  <a:schemeClr val="tx1"/>
                </a:solidFill>
                <a:latin typeface="Arial" panose="020B0604020202020204" pitchFamily="34" charset="0"/>
                <a:cs typeface="Arial" panose="020B0604020202020204" pitchFamily="34" charset="0"/>
              </a:rPr>
              <a:t>()</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Gọi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sau</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khi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đã</a:t>
            </a:r>
            <a:r>
              <a:rPr lang="en-US" sz="2200" dirty="0">
                <a:solidFill>
                  <a:schemeClr val="tx1"/>
                </a:solidFill>
                <a:latin typeface="Arial" panose="020B0604020202020204" pitchFamily="34" charset="0"/>
                <a:cs typeface="Arial" panose="020B0604020202020204" pitchFamily="34" charset="0"/>
              </a:rPr>
              <a:t> re-render </a:t>
            </a:r>
            <a:r>
              <a:rPr lang="en-US" sz="2200" dirty="0" err="1">
                <a:solidFill>
                  <a:schemeClr val="tx1"/>
                </a:solidFill>
                <a:latin typeface="Arial" panose="020B0604020202020204" pitchFamily="34" charset="0"/>
                <a:cs typeface="Arial" panose="020B0604020202020204" pitchFamily="34" charset="0"/>
              </a:rPr>
              <a:t>lại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hoặc</a:t>
            </a:r>
            <a:r>
              <a:rPr lang="en-US" sz="2200" dirty="0">
                <a:solidFill>
                  <a:schemeClr val="tx1"/>
                </a:solidFill>
                <a:latin typeface="Arial" panose="020B0604020202020204" pitchFamily="34" charset="0"/>
                <a:cs typeface="Arial" panose="020B0604020202020204" pitchFamily="34" charset="0"/>
              </a:rPr>
              <a:t> React </a:t>
            </a:r>
            <a:r>
              <a:rPr lang="en-US" sz="2200" dirty="0" err="1">
                <a:solidFill>
                  <a:schemeClr val="tx1"/>
                </a:solidFill>
                <a:latin typeface="Arial" panose="020B0604020202020204" pitchFamily="34" charset="0"/>
                <a:cs typeface="Arial" panose="020B0604020202020204" pitchFamily="34" charset="0"/>
              </a:rPr>
              <a:t>cập</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nhật</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lại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UI,vd</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chạy</a:t>
            </a:r>
            <a:r>
              <a:rPr lang="en-US" sz="2200" dirty="0">
                <a:solidFill>
                  <a:schemeClr val="tx1"/>
                </a:solidFill>
                <a:latin typeface="Arial" panose="020B0604020202020204" pitchFamily="34" charset="0"/>
                <a:cs typeface="Arial" panose="020B0604020202020204" pitchFamily="34" charset="0"/>
              </a:rPr>
              <a:t> animation</a:t>
            </a:r>
          </a:p>
          <a:p>
            <a:pPr algn="l">
              <a:lnSpc>
                <a:spcPct val="150000"/>
              </a:lnSpc>
              <a:spcAft>
                <a:spcPts val="100"/>
              </a:spcAft>
            </a:pPr>
            <a:r>
              <a:rPr lang="en-US" sz="2200" dirty="0" err="1">
                <a:solidFill>
                  <a:schemeClr val="tx1"/>
                </a:solidFill>
                <a:latin typeface="Arial" panose="020B0604020202020204" pitchFamily="34" charset="0"/>
                <a:cs typeface="Arial" panose="020B0604020202020204" pitchFamily="34" charset="0"/>
              </a:rPr>
              <a:t>Khi</a:t>
            </a:r>
            <a:r>
              <a:rPr lang="en-US" sz="2200" dirty="0">
                <a:solidFill>
                  <a:schemeClr val="tx1"/>
                </a:solidFill>
                <a:latin typeface="Arial" panose="020B0604020202020204" pitchFamily="34" charset="0"/>
                <a:cs typeface="Arial" panose="020B0604020202020204" pitchFamily="34" charset="0"/>
              </a:rPr>
              <a:t> State </a:t>
            </a:r>
            <a:r>
              <a:rPr lang="en-US" sz="2200" dirty="0" err="1">
                <a:solidFill>
                  <a:schemeClr val="tx1"/>
                </a:solidFill>
                <a:latin typeface="Arial" panose="020B0604020202020204" pitchFamily="34" charset="0"/>
                <a:cs typeface="Arial" panose="020B0604020202020204" pitchFamily="34" charset="0"/>
              </a:rPr>
              <a:t>thay</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đổi</a:t>
            </a:r>
            <a:r>
              <a:rPr lang="en-US" sz="2200" dirty="0">
                <a:solidFill>
                  <a:schemeClr val="tx1"/>
                </a:solidFill>
                <a:latin typeface="Arial" panose="020B0604020202020204" pitchFamily="34" charset="0"/>
                <a:cs typeface="Arial" panose="020B0604020202020204" pitchFamily="34" charset="0"/>
              </a:rPr>
              <a:t>(VD: </a:t>
            </a:r>
            <a:r>
              <a:rPr lang="en-US" sz="2200" dirty="0" err="1">
                <a:solidFill>
                  <a:schemeClr val="tx1"/>
                </a:solidFill>
                <a:latin typeface="Arial" panose="020B0604020202020204" pitchFamily="34" charset="0"/>
                <a:cs typeface="Arial" panose="020B0604020202020204" pitchFamily="34" charset="0"/>
              </a:rPr>
              <a:t>khi</a:t>
            </a:r>
            <a:r>
              <a:rPr lang="en-US" sz="2200" dirty="0">
                <a:solidFill>
                  <a:schemeClr val="tx1"/>
                </a:solidFill>
                <a:latin typeface="Arial" panose="020B0604020202020204" pitchFamily="34" charset="0"/>
                <a:cs typeface="Arial" panose="020B0604020202020204" pitchFamily="34" charset="0"/>
              </a:rPr>
              <a:t> ng</a:t>
            </a:r>
            <a:r>
              <a:rPr lang="vi-VN" sz="2200" dirty="0">
                <a:solidFill>
                  <a:schemeClr val="tx1"/>
                </a:solidFill>
                <a:cs typeface="Arial" panose="020B0604020202020204" pitchFamily="34" charset="0"/>
              </a:rPr>
              <a:t>ư</a:t>
            </a:r>
            <a:r>
              <a:rPr lang="en-US" sz="2200" dirty="0" err="1">
                <a:solidFill>
                  <a:schemeClr val="tx1"/>
                </a:solidFill>
                <a:latin typeface="Arial" panose="020B0604020202020204" pitchFamily="34" charset="0"/>
                <a:cs typeface="Arial" panose="020B0604020202020204" pitchFamily="34" charset="0"/>
              </a:rPr>
              <a:t>ời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dùng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nhập</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thông</a:t>
            </a:r>
            <a:r>
              <a:rPr lang="en-US" sz="2200" dirty="0">
                <a:solidFill>
                  <a:schemeClr val="tx1"/>
                </a:solidFill>
                <a:latin typeface="Arial" panose="020B0604020202020204" pitchFamily="34" charset="0"/>
                <a:cs typeface="Arial" panose="020B0604020202020204" pitchFamily="34" charset="0"/>
              </a:rPr>
              <a:t> tin </a:t>
            </a:r>
            <a:r>
              <a:rPr lang="en-US" sz="2200" dirty="0" err="1">
                <a:solidFill>
                  <a:schemeClr val="tx1"/>
                </a:solidFill>
                <a:latin typeface="Arial" panose="020B0604020202020204" pitchFamily="34" charset="0"/>
                <a:cs typeface="Arial" panose="020B0604020202020204" pitchFamily="34" charset="0"/>
              </a:rPr>
              <a:t>vào</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thẻ</a:t>
            </a:r>
            <a:r>
              <a:rPr lang="en-US" sz="2200" dirty="0">
                <a:solidFill>
                  <a:schemeClr val="tx1"/>
                </a:solidFill>
                <a:latin typeface="Arial" panose="020B0604020202020204" pitchFamily="34" charset="0"/>
                <a:cs typeface="Arial" panose="020B0604020202020204" pitchFamily="34" charset="0"/>
              </a:rPr>
              <a:t> input), </a:t>
            </a:r>
            <a:r>
              <a:rPr lang="en-US" sz="2200" dirty="0" err="1">
                <a:solidFill>
                  <a:schemeClr val="tx1"/>
                </a:solidFill>
                <a:latin typeface="Arial" panose="020B0604020202020204" pitchFamily="34" charset="0"/>
                <a:cs typeface="Arial" panose="020B0604020202020204" pitchFamily="34" charset="0"/>
              </a:rPr>
              <a:t>gọi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các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hàm</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theo</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thứ</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tự</a:t>
            </a:r>
            <a:r>
              <a:rPr lang="en-US" sz="2200"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Cập</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nhật</a:t>
            </a:r>
            <a:r>
              <a:rPr lang="en-US" sz="2200" b="1" dirty="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state, </a:t>
            </a:r>
            <a:r>
              <a:rPr lang="en-US" sz="2200" b="1" dirty="0" err="1">
                <a:solidFill>
                  <a:schemeClr val="tx1"/>
                </a:solidFill>
                <a:latin typeface="Arial" panose="020B0604020202020204" pitchFamily="34" charset="0"/>
                <a:cs typeface="Arial" panose="020B0604020202020204" pitchFamily="34" charset="0"/>
              </a:rPr>
              <a:t>shouldComponentUpdate</a:t>
            </a:r>
            <a:r>
              <a:rPr lang="en-US" sz="2200" dirty="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render</a:t>
            </a:r>
            <a:r>
              <a:rPr lang="en-US" sz="2200"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componentDidUpdate</a:t>
            </a:r>
            <a:r>
              <a:rPr lang="en-US" sz="2200" dirty="0">
                <a:solidFill>
                  <a:schemeClr val="tx1"/>
                </a:solidFill>
                <a:latin typeface="Arial" panose="020B0604020202020204" pitchFamily="34" charset="0"/>
                <a:cs typeface="Arial" panose="020B0604020202020204" pitchFamily="34" charset="0"/>
              </a:rPr>
              <a:t>()</a:t>
            </a:r>
          </a:p>
          <a:p>
            <a:pPr algn="l">
              <a:lnSpc>
                <a:spcPct val="150000"/>
              </a:lnSpc>
              <a:spcAft>
                <a:spcPts val="100"/>
              </a:spcAft>
            </a:pPr>
            <a:endParaRPr lang="en-US" sz="22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7478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088"/>
            <a:ext cx="12192000" cy="872175"/>
          </a:xfrm>
        </p:spPr>
        <p:txBody>
          <a:bodyPr/>
          <a:lstStyle/>
          <a:p>
            <a:pPr algn="ctr"/>
            <a:r>
              <a:rPr lang="en-US" sz="5000" b="1" dirty="0">
                <a:solidFill>
                  <a:schemeClr val="tx1"/>
                </a:solidFill>
                <a:latin typeface="Arial" panose="020B0604020202020204" pitchFamily="34" charset="0"/>
                <a:cs typeface="Arial" panose="020B0604020202020204" pitchFamily="34" charset="0"/>
              </a:rPr>
              <a:t>Component’s Lifecycle(</a:t>
            </a:r>
            <a:r>
              <a:rPr lang="en-US" sz="5000" b="1" dirty="0" err="1">
                <a:solidFill>
                  <a:schemeClr val="tx1"/>
                </a:solidFill>
                <a:latin typeface="Arial" panose="020B0604020202020204" pitchFamily="34" charset="0"/>
                <a:cs typeface="Arial" panose="020B0604020202020204" pitchFamily="34" charset="0"/>
              </a:rPr>
              <a:t>tiếp</a:t>
            </a:r>
            <a:r>
              <a:rPr lang="en-US" sz="5000" b="1" dirty="0">
                <a:solidFill>
                  <a:schemeClr val="tx1"/>
                </a:solidFill>
                <a:latin typeface="Arial" panose="020B0604020202020204" pitchFamily="34" charset="0"/>
                <a:cs typeface="Arial" panose="020B0604020202020204" pitchFamily="34" charset="0"/>
              </a:rPr>
              <a:t>)</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76165" y="971277"/>
            <a:ext cx="11320608" cy="4952637"/>
          </a:xfrm>
        </p:spPr>
        <p:txBody>
          <a:bodyPr>
            <a:noAutofit/>
          </a:bodyPr>
          <a:lstStyle/>
          <a:p>
            <a:pPr algn="l">
              <a:lnSpc>
                <a:spcPct val="150000"/>
              </a:lnSpc>
              <a:spcAft>
                <a:spcPts val="100"/>
              </a:spcAft>
            </a:pPr>
            <a:r>
              <a:rPr lang="en-US" sz="2200" dirty="0">
                <a:solidFill>
                  <a:schemeClr val="tx1"/>
                </a:solidFill>
                <a:latin typeface="Arial" panose="020B0604020202020204" pitchFamily="34" charset="0"/>
                <a:cs typeface="Arial" panose="020B0604020202020204" pitchFamily="34" charset="0"/>
              </a:rPr>
              <a:t>C</a:t>
            </a:r>
            <a:r>
              <a:rPr lang="vi-VN" sz="2200" dirty="0">
                <a:solidFill>
                  <a:schemeClr val="tx1"/>
                </a:solidFill>
                <a:latin typeface="Arial" panose="020B0604020202020204" pitchFamily="34" charset="0"/>
                <a:cs typeface="Arial" panose="020B0604020202020204" pitchFamily="34" charset="0"/>
              </a:rPr>
              <a:t>ột</a:t>
            </a:r>
            <a:r>
              <a:rPr lang="en-US" sz="2200" dirty="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Unmounting</a:t>
            </a:r>
            <a:r>
              <a:rPr lang="en-US" sz="2200" dirty="0">
                <a:solidFill>
                  <a:schemeClr val="tx1"/>
                </a:solidFill>
                <a:latin typeface="Arial" panose="020B0604020202020204" pitchFamily="34" charset="0"/>
                <a:cs typeface="Arial" panose="020B0604020202020204" pitchFamily="34" charset="0"/>
              </a:rPr>
              <a:t>:</a:t>
            </a:r>
          </a:p>
          <a:p>
            <a:pPr algn="l">
              <a:lnSpc>
                <a:spcPct val="150000"/>
              </a:lnSpc>
              <a:spcAft>
                <a:spcPts val="100"/>
              </a:spcAft>
            </a:pPr>
            <a:r>
              <a:rPr lang="en-US" sz="2200" dirty="0">
                <a:solidFill>
                  <a:schemeClr val="tx1"/>
                </a:solidFill>
                <a:cs typeface="Arial" panose="020B0604020202020204" pitchFamily="34" charset="0"/>
              </a:rPr>
              <a:t>X</a:t>
            </a:r>
            <a:r>
              <a:rPr lang="vi-VN" sz="2200" dirty="0">
                <a:solidFill>
                  <a:schemeClr val="tx1"/>
                </a:solidFill>
                <a:cs typeface="Arial" panose="020B0604020202020204" pitchFamily="34" charset="0"/>
              </a:rPr>
              <a:t>ảy ra khi </a:t>
            </a:r>
            <a:r>
              <a:rPr lang="vi-VN" sz="2200" b="1" dirty="0">
                <a:solidFill>
                  <a:schemeClr val="tx1"/>
                </a:solidFill>
                <a:cs typeface="Arial" panose="020B0604020202020204" pitchFamily="34" charset="0"/>
              </a:rPr>
              <a:t>component bị remove </a:t>
            </a:r>
            <a:r>
              <a:rPr lang="vi-VN" sz="2200" dirty="0">
                <a:solidFill>
                  <a:schemeClr val="tx1"/>
                </a:solidFill>
                <a:cs typeface="Arial" panose="020B0604020202020204" pitchFamily="34" charset="0"/>
              </a:rPr>
              <a:t>khỏi DOM, hay nói một cách khác là hàm </a:t>
            </a:r>
            <a:r>
              <a:rPr lang="vi-VN" sz="2200" b="1" dirty="0">
                <a:solidFill>
                  <a:schemeClr val="tx1"/>
                </a:solidFill>
                <a:cs typeface="Arial" panose="020B0604020202020204" pitchFamily="34" charset="0"/>
              </a:rPr>
              <a:t>componentWillUnmount</a:t>
            </a:r>
            <a:r>
              <a:rPr lang="vi-VN" sz="2200" dirty="0">
                <a:solidFill>
                  <a:schemeClr val="tx1"/>
                </a:solidFill>
                <a:cs typeface="Arial" panose="020B0604020202020204" pitchFamily="34" charset="0"/>
              </a:rPr>
              <a:t> sẽ được gọi khi render ra </a:t>
            </a:r>
            <a:r>
              <a:rPr lang="vi-VN" sz="2200" b="1" dirty="0">
                <a:solidFill>
                  <a:schemeClr val="tx1"/>
                </a:solidFill>
                <a:cs typeface="Arial" panose="020B0604020202020204" pitchFamily="34" charset="0"/>
              </a:rPr>
              <a:t>không có component </a:t>
            </a:r>
            <a:r>
              <a:rPr lang="vi-VN" sz="2200" dirty="0">
                <a:solidFill>
                  <a:schemeClr val="tx1"/>
                </a:solidFill>
                <a:cs typeface="Arial" panose="020B0604020202020204" pitchFamily="34" charset="0"/>
              </a:rPr>
              <a:t>nào hoặc </a:t>
            </a:r>
            <a:r>
              <a:rPr lang="vi-VN" sz="2200" b="1" dirty="0">
                <a:solidFill>
                  <a:schemeClr val="tx1"/>
                </a:solidFill>
                <a:cs typeface="Arial" panose="020B0604020202020204" pitchFamily="34" charset="0"/>
              </a:rPr>
              <a:t>người dùng chuyển hướng </a:t>
            </a:r>
            <a:r>
              <a:rPr lang="vi-VN" sz="2200" dirty="0">
                <a:solidFill>
                  <a:schemeClr val="tx1"/>
                </a:solidFill>
                <a:cs typeface="Arial" panose="020B0604020202020204" pitchFamily="34" charset="0"/>
              </a:rPr>
              <a:t>trang web</a:t>
            </a:r>
            <a:r>
              <a:rPr lang="en-US" sz="2200" dirty="0">
                <a:solidFill>
                  <a:schemeClr val="tx1"/>
                </a:solidFill>
                <a:cs typeface="Arial" panose="020B0604020202020204" pitchFamily="34" charset="0"/>
              </a:rPr>
              <a:t>.</a:t>
            </a:r>
          </a:p>
          <a:p>
            <a:pPr algn="l">
              <a:lnSpc>
                <a:spcPct val="150000"/>
              </a:lnSpc>
              <a:spcAft>
                <a:spcPts val="100"/>
              </a:spcAft>
            </a:pPr>
            <a:r>
              <a:rPr lang="en-US" sz="2200" dirty="0">
                <a:solidFill>
                  <a:schemeClr val="tx1"/>
                </a:solidFill>
                <a:latin typeface="Arial" panose="020B0604020202020204" pitchFamily="34" charset="0"/>
                <a:cs typeface="Arial" panose="020B0604020202020204" pitchFamily="34" charset="0"/>
              </a:rPr>
              <a:t>L</a:t>
            </a:r>
            <a:r>
              <a:rPr lang="vi-VN" sz="2200" dirty="0">
                <a:solidFill>
                  <a:schemeClr val="tx1"/>
                </a:solidFill>
                <a:latin typeface="Arial" panose="020B0604020202020204" pitchFamily="34" charset="0"/>
                <a:cs typeface="Arial" panose="020B0604020202020204" pitchFamily="34" charset="0"/>
              </a:rPr>
              <a:t>ư</a:t>
            </a:r>
            <a:r>
              <a:rPr lang="en-US" sz="2200" dirty="0">
                <a:solidFill>
                  <a:schemeClr val="tx1"/>
                </a:solidFill>
                <a:latin typeface="Arial" panose="020B0604020202020204" pitchFamily="34" charset="0"/>
                <a:cs typeface="Arial" panose="020B0604020202020204" pitchFamily="34" charset="0"/>
              </a:rPr>
              <a:t>u ý:</a:t>
            </a:r>
            <a:r>
              <a:rPr lang="vi-VN" sz="2200" dirty="0">
                <a:solidFill>
                  <a:schemeClr val="tx1"/>
                </a:solidFill>
                <a:cs typeface="Arial" panose="020B0604020202020204" pitchFamily="34" charset="0"/>
              </a:rPr>
              <a:t> Chỉ khởi tạo this.state đúng một lần trong hàm constructor, Mọi thay đổi state trong nội tại của component đều phải sử dụng hàm setState. </a:t>
            </a:r>
          </a:p>
          <a:p>
            <a:pPr algn="l">
              <a:lnSpc>
                <a:spcPct val="150000"/>
              </a:lnSpc>
              <a:spcAft>
                <a:spcPts val="100"/>
              </a:spcAft>
            </a:pPr>
            <a:r>
              <a:rPr lang="vi-VN" sz="2200" dirty="0">
                <a:solidFill>
                  <a:schemeClr val="tx1"/>
                </a:solidFill>
                <a:cs typeface="Arial" panose="020B0604020202020204" pitchFamily="34" charset="0"/>
              </a:rPr>
              <a:t>React xếp các functions vào hàng đợi theo thứ tự mà chúng được gọi. Sau đó, React thực hiện update state thông qua việc gọi từng functions trong hàng đợi và truyền cho chúng previous state.</a:t>
            </a:r>
            <a:endParaRPr lang="en-US" sz="22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2049480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0977"/>
            <a:ext cx="12192000" cy="1040441"/>
          </a:xfrm>
        </p:spPr>
        <p:txBody>
          <a:bodyPr/>
          <a:lstStyle/>
          <a:p>
            <a:pPr algn="ctr"/>
            <a:r>
              <a:rPr lang="en-US" sz="5000" b="1" dirty="0" err="1">
                <a:solidFill>
                  <a:schemeClr val="tx1"/>
                </a:solidFill>
                <a:latin typeface="Arial" panose="020B0604020202020204" pitchFamily="34" charset="0"/>
                <a:cs typeface="Arial" panose="020B0604020202020204" pitchFamily="34" charset="0"/>
              </a:rPr>
              <a:t>Bài</a:t>
            </a:r>
            <a:r>
              <a:rPr lang="en-US" sz="5000" b="1" dirty="0">
                <a:solidFill>
                  <a:schemeClr val="tx1"/>
                </a:solidFill>
                <a:latin typeface="Arial" panose="020B0604020202020204" pitchFamily="34" charset="0"/>
                <a:cs typeface="Arial" panose="020B0604020202020204" pitchFamily="34" charset="0"/>
              </a:rPr>
              <a:t> </a:t>
            </a:r>
            <a:r>
              <a:rPr lang="en-US" sz="5000" b="1" dirty="0" err="1">
                <a:solidFill>
                  <a:schemeClr val="tx1"/>
                </a:solidFill>
                <a:latin typeface="Arial" panose="020B0604020202020204" pitchFamily="34" charset="0"/>
                <a:cs typeface="Arial" panose="020B0604020202020204" pitchFamily="34" charset="0"/>
              </a:rPr>
              <a:t>tập</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86184" y="1308807"/>
            <a:ext cx="11219631" cy="4240385"/>
          </a:xfrm>
        </p:spPr>
        <p:txBody>
          <a:bodyPr>
            <a:noAutofit/>
          </a:bodyPr>
          <a:lstStyle/>
          <a:p>
            <a:pPr algn="l">
              <a:spcAft>
                <a:spcPts val="1200"/>
              </a:spcAft>
            </a:pPr>
            <a:r>
              <a:rPr lang="en-US" sz="2600" dirty="0">
                <a:solidFill>
                  <a:schemeClr val="tx1"/>
                </a:solidFill>
                <a:latin typeface="Arial" panose="020B0604020202020204" pitchFamily="34" charset="0"/>
                <a:cs typeface="Arial" panose="020B0604020202020204" pitchFamily="34" charset="0"/>
              </a:rPr>
              <a:t>2.1.Viết </a:t>
            </a:r>
            <a:r>
              <a:rPr lang="en-US" sz="2600" dirty="0" err="1">
                <a:solidFill>
                  <a:schemeClr val="tx1"/>
                </a:solidFill>
                <a:latin typeface="Arial" panose="020B0604020202020204" pitchFamily="34" charset="0"/>
                <a:cs typeface="Arial" panose="020B0604020202020204" pitchFamily="34" charset="0"/>
              </a:rPr>
              <a:t>một</a:t>
            </a:r>
            <a:r>
              <a:rPr lang="en-US" sz="2600" dirty="0">
                <a:solidFill>
                  <a:schemeClr val="tx1"/>
                </a:solidFill>
                <a:latin typeface="Arial" panose="020B0604020202020204" pitchFamily="34" charset="0"/>
                <a:cs typeface="Arial" panose="020B0604020202020204" pitchFamily="34" charset="0"/>
              </a:rPr>
              <a:t> Component </a:t>
            </a:r>
            <a:r>
              <a:rPr lang="en-US" sz="2600" dirty="0" err="1">
                <a:solidFill>
                  <a:schemeClr val="tx1"/>
                </a:solidFill>
                <a:latin typeface="Arial" panose="020B0604020202020204" pitchFamily="34" charset="0"/>
                <a:cs typeface="Arial" panose="020B0604020202020204" pitchFamily="34" charset="0"/>
              </a:rPr>
              <a:t>hiện</a:t>
            </a:r>
            <a:r>
              <a:rPr lang="en-US" sz="2600" dirty="0">
                <a:solidFill>
                  <a:schemeClr val="tx1"/>
                </a:solidFill>
                <a:latin typeface="Arial" panose="020B0604020202020204" pitchFamily="34" charset="0"/>
                <a:cs typeface="Arial" panose="020B0604020202020204" pitchFamily="34" charset="0"/>
              </a:rPr>
              <a:t> “counter”=&gt; </a:t>
            </a:r>
            <a:r>
              <a:rPr lang="en-US" sz="2600" dirty="0" err="1">
                <a:solidFill>
                  <a:schemeClr val="tx1"/>
                </a:solidFill>
                <a:latin typeface="Arial" panose="020B0604020202020204" pitchFamily="34" charset="0"/>
                <a:cs typeface="Arial" panose="020B0604020202020204" pitchFamily="34" charset="0"/>
              </a:rPr>
              <a:t>mỗi</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giây</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bộ</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đếm</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tự</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động</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tăng</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lên</a:t>
            </a:r>
            <a:r>
              <a:rPr lang="en-US" sz="2600" dirty="0">
                <a:solidFill>
                  <a:schemeClr val="tx1"/>
                </a:solidFill>
                <a:latin typeface="Arial" panose="020B0604020202020204" pitchFamily="34" charset="0"/>
                <a:cs typeface="Arial" panose="020B0604020202020204" pitchFamily="34" charset="0"/>
              </a:rPr>
              <a:t> 1. </a:t>
            </a:r>
            <a:r>
              <a:rPr lang="en-US" sz="2600" dirty="0" err="1">
                <a:solidFill>
                  <a:schemeClr val="tx1"/>
                </a:solidFill>
                <a:latin typeface="Arial" panose="020B0604020202020204" pitchFamily="34" charset="0"/>
                <a:cs typeface="Arial" panose="020B0604020202020204" pitchFamily="34" charset="0"/>
              </a:rPr>
              <a:t>Lưu</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giá</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trị</a:t>
            </a:r>
            <a:r>
              <a:rPr lang="en-US" sz="2600" dirty="0">
                <a:solidFill>
                  <a:schemeClr val="tx1"/>
                </a:solidFill>
                <a:latin typeface="Arial" panose="020B0604020202020204" pitchFamily="34" charset="0"/>
                <a:cs typeface="Arial" panose="020B0604020202020204" pitchFamily="34" charset="0"/>
              </a:rPr>
              <a:t> counter </a:t>
            </a:r>
            <a:r>
              <a:rPr lang="en-US" sz="2600" dirty="0" err="1">
                <a:solidFill>
                  <a:schemeClr val="tx1"/>
                </a:solidFill>
                <a:latin typeface="Arial" panose="020B0604020202020204" pitchFamily="34" charset="0"/>
                <a:cs typeface="Arial" panose="020B0604020202020204" pitchFamily="34" charset="0"/>
              </a:rPr>
              <a:t>trong</a:t>
            </a:r>
            <a:r>
              <a:rPr lang="en-US" sz="2600" dirty="0">
                <a:solidFill>
                  <a:schemeClr val="tx1"/>
                </a:solidFill>
                <a:latin typeface="Arial" panose="020B0604020202020204" pitchFamily="34" charset="0"/>
                <a:cs typeface="Arial" panose="020B0604020202020204" pitchFamily="34" charset="0"/>
              </a:rPr>
              <a:t> State</a:t>
            </a:r>
          </a:p>
          <a:p>
            <a:pPr algn="l">
              <a:spcAft>
                <a:spcPts val="1200"/>
              </a:spcAft>
            </a:pPr>
            <a:r>
              <a:rPr lang="en-US" sz="2600" dirty="0">
                <a:solidFill>
                  <a:schemeClr val="tx1"/>
                </a:solidFill>
                <a:latin typeface="Arial" panose="020B0604020202020204" pitchFamily="34" charset="0"/>
                <a:cs typeface="Arial" panose="020B0604020202020204" pitchFamily="34" charset="0"/>
              </a:rPr>
              <a:t>2.2.Viết </a:t>
            </a:r>
            <a:r>
              <a:rPr lang="en-US" sz="2600" dirty="0" err="1">
                <a:solidFill>
                  <a:schemeClr val="tx1"/>
                </a:solidFill>
                <a:latin typeface="Arial" panose="020B0604020202020204" pitchFamily="34" charset="0"/>
                <a:cs typeface="Arial" panose="020B0604020202020204" pitchFamily="34" charset="0"/>
              </a:rPr>
              <a:t>một</a:t>
            </a:r>
            <a:r>
              <a:rPr lang="en-US" sz="2600" dirty="0">
                <a:solidFill>
                  <a:schemeClr val="tx1"/>
                </a:solidFill>
                <a:latin typeface="Arial" panose="020B0604020202020204" pitchFamily="34" charset="0"/>
                <a:cs typeface="Arial" panose="020B0604020202020204" pitchFamily="34" charset="0"/>
              </a:rPr>
              <a:t> form </a:t>
            </a:r>
            <a:r>
              <a:rPr lang="en-US" sz="2600" dirty="0" err="1">
                <a:solidFill>
                  <a:schemeClr val="tx1"/>
                </a:solidFill>
                <a:latin typeface="Arial" panose="020B0604020202020204" pitchFamily="34" charset="0"/>
                <a:cs typeface="Arial" panose="020B0604020202020204" pitchFamily="34" charset="0"/>
              </a:rPr>
              <a:t>đăng</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nhập</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có</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các</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thẻ</a:t>
            </a:r>
            <a:r>
              <a:rPr lang="en-US" sz="2600" dirty="0">
                <a:solidFill>
                  <a:schemeClr val="tx1"/>
                </a:solidFill>
                <a:latin typeface="Arial" panose="020B0604020202020204" pitchFamily="34" charset="0"/>
                <a:cs typeface="Arial" panose="020B0604020202020204" pitchFamily="34" charset="0"/>
              </a:rPr>
              <a:t> Input, Button. Sau </a:t>
            </a:r>
            <a:r>
              <a:rPr lang="en-US" sz="2600" dirty="0" err="1">
                <a:solidFill>
                  <a:schemeClr val="tx1"/>
                </a:solidFill>
                <a:latin typeface="Arial" panose="020B0604020202020204" pitchFamily="34" charset="0"/>
                <a:cs typeface="Arial" panose="020B0604020202020204" pitchFamily="34" charset="0"/>
              </a:rPr>
              <a:t>khi</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người</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dùng</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nhập</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thông</a:t>
            </a:r>
            <a:r>
              <a:rPr lang="en-US" sz="2600" dirty="0">
                <a:solidFill>
                  <a:schemeClr val="tx1"/>
                </a:solidFill>
                <a:latin typeface="Arial" panose="020B0604020202020204" pitchFamily="34" charset="0"/>
                <a:cs typeface="Arial" panose="020B0604020202020204" pitchFamily="34" charset="0"/>
              </a:rPr>
              <a:t> tin, </a:t>
            </a:r>
            <a:r>
              <a:rPr lang="en-US" sz="2600" dirty="0" err="1">
                <a:solidFill>
                  <a:schemeClr val="tx1"/>
                </a:solidFill>
                <a:latin typeface="Arial" panose="020B0604020202020204" pitchFamily="34" charset="0"/>
                <a:cs typeface="Arial" panose="020B0604020202020204" pitchFamily="34" charset="0"/>
              </a:rPr>
              <a:t>bấm</a:t>
            </a:r>
            <a:r>
              <a:rPr lang="en-US" sz="2600" dirty="0">
                <a:solidFill>
                  <a:schemeClr val="tx1"/>
                </a:solidFill>
                <a:latin typeface="Arial" panose="020B0604020202020204" pitchFamily="34" charset="0"/>
                <a:cs typeface="Arial" panose="020B0604020202020204" pitchFamily="34" charset="0"/>
              </a:rPr>
              <a:t> Login =&gt; Alert </a:t>
            </a:r>
            <a:r>
              <a:rPr lang="en-US" sz="2600" dirty="0" err="1">
                <a:solidFill>
                  <a:schemeClr val="tx1"/>
                </a:solidFill>
                <a:latin typeface="Arial" panose="020B0604020202020204" pitchFamily="34" charset="0"/>
                <a:cs typeface="Arial" panose="020B0604020202020204" pitchFamily="34" charset="0"/>
              </a:rPr>
              <a:t>ra</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thông</a:t>
            </a:r>
            <a:r>
              <a:rPr lang="en-US" sz="2600" dirty="0">
                <a:solidFill>
                  <a:schemeClr val="tx1"/>
                </a:solidFill>
                <a:latin typeface="Arial" panose="020B0604020202020204" pitchFamily="34" charset="0"/>
                <a:cs typeface="Arial" panose="020B0604020202020204" pitchFamily="34" charset="0"/>
              </a:rPr>
              <a:t> tin </a:t>
            </a:r>
            <a:r>
              <a:rPr lang="en-US" sz="2600" dirty="0" err="1">
                <a:solidFill>
                  <a:schemeClr val="tx1"/>
                </a:solidFill>
                <a:latin typeface="Arial" panose="020B0604020202020204" pitchFamily="34" charset="0"/>
                <a:cs typeface="Arial" panose="020B0604020202020204" pitchFamily="34" charset="0"/>
              </a:rPr>
              <a:t>đã</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nhập</a:t>
            </a:r>
            <a:r>
              <a:rPr lang="en-US" sz="2600" dirty="0">
                <a:solidFill>
                  <a:schemeClr val="tx1"/>
                </a:solidFill>
                <a:latin typeface="Arial" panose="020B0604020202020204" pitchFamily="34" charset="0"/>
                <a:cs typeface="Arial" panose="020B0604020202020204" pitchFamily="34" charset="0"/>
              </a:rPr>
              <a:t>(</a:t>
            </a:r>
            <a:r>
              <a:rPr lang="en-US" sz="2600" dirty="0" err="1">
                <a:solidFill>
                  <a:schemeClr val="tx1"/>
                </a:solidFill>
                <a:latin typeface="Arial" panose="020B0604020202020204" pitchFamily="34" charset="0"/>
                <a:cs typeface="Arial" panose="020B0604020202020204" pitchFamily="34" charset="0"/>
              </a:rPr>
              <a:t>dùng</a:t>
            </a:r>
            <a:r>
              <a:rPr lang="en-US" sz="2600" dirty="0">
                <a:solidFill>
                  <a:schemeClr val="tx1"/>
                </a:solidFill>
                <a:latin typeface="Arial" panose="020B0604020202020204" pitchFamily="34" charset="0"/>
                <a:cs typeface="Arial" panose="020B0604020202020204" pitchFamily="34" charset="0"/>
              </a:rPr>
              <a:t> state).</a:t>
            </a:r>
          </a:p>
          <a:p>
            <a:pPr algn="l">
              <a:spcAft>
                <a:spcPts val="1200"/>
              </a:spcAft>
            </a:pPr>
            <a:r>
              <a:rPr lang="en-US" sz="2600" dirty="0">
                <a:solidFill>
                  <a:schemeClr val="tx1"/>
                </a:solidFill>
                <a:latin typeface="Arial" panose="020B0604020202020204" pitchFamily="34" charset="0"/>
                <a:cs typeface="Arial" panose="020B0604020202020204" pitchFamily="34" charset="0"/>
              </a:rPr>
              <a:t>2.3. </a:t>
            </a:r>
            <a:r>
              <a:rPr lang="en-US" sz="2600" dirty="0" err="1">
                <a:solidFill>
                  <a:schemeClr val="tx1"/>
                </a:solidFill>
                <a:latin typeface="Arial" panose="020B0604020202020204" pitchFamily="34" charset="0"/>
                <a:cs typeface="Arial" panose="020B0604020202020204" pitchFamily="34" charset="0"/>
              </a:rPr>
              <a:t>Viết</a:t>
            </a:r>
            <a:r>
              <a:rPr lang="en-US" sz="2600" dirty="0">
                <a:solidFill>
                  <a:schemeClr val="tx1"/>
                </a:solidFill>
                <a:latin typeface="Arial" panose="020B0604020202020204" pitchFamily="34" charset="0"/>
                <a:cs typeface="Arial" panose="020B0604020202020204" pitchFamily="34" charset="0"/>
              </a:rPr>
              <a:t> 3 </a:t>
            </a:r>
            <a:r>
              <a:rPr lang="en-US" sz="2600" dirty="0" err="1">
                <a:solidFill>
                  <a:schemeClr val="tx1"/>
                </a:solidFill>
                <a:latin typeface="Arial" panose="020B0604020202020204" pitchFamily="34" charset="0"/>
                <a:cs typeface="Arial" panose="020B0604020202020204" pitchFamily="34" charset="0"/>
              </a:rPr>
              <a:t>ComponentA</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ComponentB</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ComponentC</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là</a:t>
            </a:r>
            <a:r>
              <a:rPr lang="en-US" sz="2600" dirty="0">
                <a:solidFill>
                  <a:schemeClr val="tx1"/>
                </a:solidFill>
                <a:latin typeface="Arial" panose="020B0604020202020204" pitchFamily="34" charset="0"/>
                <a:cs typeface="Arial" panose="020B0604020202020204" pitchFamily="34" charset="0"/>
              </a:rPr>
              <a:t> con </a:t>
            </a:r>
            <a:r>
              <a:rPr lang="en-US" sz="2600" dirty="0" err="1">
                <a:solidFill>
                  <a:schemeClr val="tx1"/>
                </a:solidFill>
                <a:latin typeface="Arial" panose="020B0604020202020204" pitchFamily="34" charset="0"/>
                <a:cs typeface="Arial" panose="020B0604020202020204" pitchFamily="34" charset="0"/>
              </a:rPr>
              <a:t>của</a:t>
            </a:r>
            <a:r>
              <a:rPr lang="en-US" sz="2600" dirty="0">
                <a:solidFill>
                  <a:schemeClr val="tx1"/>
                </a:solidFill>
                <a:latin typeface="Arial" panose="020B0604020202020204" pitchFamily="34" charset="0"/>
                <a:cs typeface="Arial" panose="020B0604020202020204" pitchFamily="34" charset="0"/>
              </a:rPr>
              <a:t> App, </a:t>
            </a:r>
            <a:r>
              <a:rPr lang="en-US" sz="2600" dirty="0" err="1">
                <a:solidFill>
                  <a:schemeClr val="tx1"/>
                </a:solidFill>
                <a:latin typeface="Arial" panose="020B0604020202020204" pitchFamily="34" charset="0"/>
                <a:cs typeface="Arial" panose="020B0604020202020204" pitchFamily="34" charset="0"/>
              </a:rPr>
              <a:t>mỗi</a:t>
            </a:r>
            <a:r>
              <a:rPr lang="en-US" sz="2600" dirty="0">
                <a:solidFill>
                  <a:schemeClr val="tx1"/>
                </a:solidFill>
                <a:latin typeface="Arial" panose="020B0604020202020204" pitchFamily="34" charset="0"/>
                <a:cs typeface="Arial" panose="020B0604020202020204" pitchFamily="34" charset="0"/>
              </a:rPr>
              <a:t> Component </a:t>
            </a:r>
            <a:r>
              <a:rPr lang="en-US" sz="2600" dirty="0" err="1">
                <a:solidFill>
                  <a:schemeClr val="tx1"/>
                </a:solidFill>
                <a:latin typeface="Arial" panose="020B0604020202020204" pitchFamily="34" charset="0"/>
                <a:cs typeface="Arial" panose="020B0604020202020204" pitchFamily="34" charset="0"/>
              </a:rPr>
              <a:t>có</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chứa</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thẻ</a:t>
            </a:r>
            <a:r>
              <a:rPr lang="en-US" sz="2600" dirty="0">
                <a:solidFill>
                  <a:schemeClr val="tx1"/>
                </a:solidFill>
                <a:latin typeface="Arial" panose="020B0604020202020204" pitchFamily="34" charset="0"/>
                <a:cs typeface="Arial" panose="020B0604020202020204" pitchFamily="34" charset="0"/>
              </a:rPr>
              <a:t> &lt;h2&gt; </a:t>
            </a:r>
            <a:r>
              <a:rPr lang="en-US" sz="2600" dirty="0" err="1">
                <a:solidFill>
                  <a:schemeClr val="tx1"/>
                </a:solidFill>
                <a:latin typeface="Arial" panose="020B0604020202020204" pitchFamily="34" charset="0"/>
                <a:cs typeface="Arial" panose="020B0604020202020204" pitchFamily="34" charset="0"/>
              </a:rPr>
              <a:t>hiện</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thông</a:t>
            </a:r>
            <a:r>
              <a:rPr lang="en-US" sz="2600" dirty="0">
                <a:solidFill>
                  <a:schemeClr val="tx1"/>
                </a:solidFill>
                <a:latin typeface="Arial" panose="020B0604020202020204" pitchFamily="34" charset="0"/>
                <a:cs typeface="Arial" panose="020B0604020202020204" pitchFamily="34" charset="0"/>
              </a:rPr>
              <a:t> tin </a:t>
            </a:r>
            <a:r>
              <a:rPr lang="en-US" sz="2600" dirty="0" err="1">
                <a:solidFill>
                  <a:schemeClr val="tx1"/>
                </a:solidFill>
                <a:latin typeface="Arial" panose="020B0604020202020204" pitchFamily="34" charset="0"/>
                <a:cs typeface="Arial" panose="020B0604020202020204" pitchFamily="34" charset="0"/>
              </a:rPr>
              <a:t>của</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từng</a:t>
            </a:r>
            <a:r>
              <a:rPr lang="en-US" sz="2600" dirty="0">
                <a:solidFill>
                  <a:schemeClr val="tx1"/>
                </a:solidFill>
                <a:latin typeface="Arial" panose="020B0604020202020204" pitchFamily="34" charset="0"/>
                <a:cs typeface="Arial" panose="020B0604020202020204" pitchFamily="34" charset="0"/>
              </a:rPr>
              <a:t> Component, VD: “This is A”. String </a:t>
            </a:r>
            <a:r>
              <a:rPr lang="en-US" sz="2600" dirty="0" err="1">
                <a:solidFill>
                  <a:schemeClr val="tx1"/>
                </a:solidFill>
                <a:latin typeface="Arial" panose="020B0604020202020204" pitchFamily="34" charset="0"/>
                <a:cs typeface="Arial" panose="020B0604020202020204" pitchFamily="34" charset="0"/>
              </a:rPr>
              <a:t>này</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được</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truyền</a:t>
            </a:r>
            <a:r>
              <a:rPr lang="en-US" sz="2600" dirty="0">
                <a:solidFill>
                  <a:schemeClr val="tx1"/>
                </a:solidFill>
                <a:latin typeface="Arial" panose="020B0604020202020204" pitchFamily="34" charset="0"/>
                <a:cs typeface="Arial" panose="020B0604020202020204" pitchFamily="34" charset="0"/>
              </a:rPr>
              <a:t> qua props </a:t>
            </a:r>
            <a:r>
              <a:rPr lang="en-US" sz="2600" dirty="0" err="1">
                <a:solidFill>
                  <a:schemeClr val="tx1"/>
                </a:solidFill>
                <a:latin typeface="Arial" panose="020B0604020202020204" pitchFamily="34" charset="0"/>
                <a:cs typeface="Arial" panose="020B0604020202020204" pitchFamily="34" charset="0"/>
              </a:rPr>
              <a:t>từ</a:t>
            </a:r>
            <a:r>
              <a:rPr lang="en-US" sz="2600" dirty="0">
                <a:solidFill>
                  <a:schemeClr val="tx1"/>
                </a:solidFill>
                <a:latin typeface="Arial" panose="020B0604020202020204" pitchFamily="34" charset="0"/>
                <a:cs typeface="Arial" panose="020B0604020202020204" pitchFamily="34" charset="0"/>
              </a:rPr>
              <a:t> App </a:t>
            </a:r>
            <a:r>
              <a:rPr lang="en-US" sz="2600" dirty="0" err="1">
                <a:solidFill>
                  <a:schemeClr val="tx1"/>
                </a:solidFill>
                <a:latin typeface="Arial" panose="020B0604020202020204" pitchFamily="34" charset="0"/>
                <a:cs typeface="Arial" panose="020B0604020202020204" pitchFamily="34" charset="0"/>
              </a:rPr>
              <a:t>xuống</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ComponentA</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B,C.Chuẩn</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hóa</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lại</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kiểu</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dữ</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liệu</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trong</a:t>
            </a:r>
            <a:r>
              <a:rPr lang="en-US" sz="2600" dirty="0">
                <a:solidFill>
                  <a:schemeClr val="tx1"/>
                </a:solidFill>
                <a:latin typeface="Arial" panose="020B0604020202020204" pitchFamily="34" charset="0"/>
                <a:cs typeface="Arial" panose="020B0604020202020204" pitchFamily="34" charset="0"/>
              </a:rPr>
              <a:t> props </a:t>
            </a:r>
            <a:r>
              <a:rPr lang="en-US" sz="2600" dirty="0" err="1">
                <a:solidFill>
                  <a:schemeClr val="tx1"/>
                </a:solidFill>
                <a:latin typeface="Arial" panose="020B0604020202020204" pitchFamily="34" charset="0"/>
                <a:cs typeface="Arial" panose="020B0604020202020204" pitchFamily="34" charset="0"/>
              </a:rPr>
              <a:t>với</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PropTypes</a:t>
            </a:r>
            <a:r>
              <a:rPr lang="en-US" sz="2600" dirty="0">
                <a:solidFill>
                  <a:schemeClr val="tx1"/>
                </a:solidFill>
                <a:latin typeface="Arial" panose="020B0604020202020204" pitchFamily="34" charset="0"/>
                <a:cs typeface="Arial" panose="020B0604020202020204" pitchFamily="34" charset="0"/>
              </a:rPr>
              <a:t>. </a:t>
            </a:r>
          </a:p>
          <a:p>
            <a:pPr algn="l">
              <a:spcAft>
                <a:spcPts val="1200"/>
              </a:spcAft>
            </a:pPr>
            <a:r>
              <a:rPr lang="en-US" sz="2600" dirty="0">
                <a:solidFill>
                  <a:schemeClr val="tx1"/>
                </a:solidFill>
                <a:latin typeface="Arial" panose="020B0604020202020204" pitchFamily="34" charset="0"/>
                <a:cs typeface="Arial" panose="020B0604020202020204" pitchFamily="34" charset="0"/>
              </a:rPr>
              <a:t>2.4. </a:t>
            </a:r>
            <a:r>
              <a:rPr lang="en-US" sz="2600" dirty="0" err="1">
                <a:solidFill>
                  <a:schemeClr val="tx1"/>
                </a:solidFill>
                <a:latin typeface="Arial" panose="020B0604020202020204" pitchFamily="34" charset="0"/>
                <a:cs typeface="Arial" panose="020B0604020202020204" pitchFamily="34" charset="0"/>
              </a:rPr>
              <a:t>Viết</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console.log</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tại</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các</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hàm</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trong</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LifeCycle</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của</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từng</a:t>
            </a:r>
            <a:r>
              <a:rPr lang="en-US" sz="2600" dirty="0">
                <a:solidFill>
                  <a:schemeClr val="tx1"/>
                </a:solidFill>
                <a:latin typeface="Arial" panose="020B0604020202020204" pitchFamily="34" charset="0"/>
                <a:cs typeface="Arial" panose="020B0604020202020204" pitchFamily="34" charset="0"/>
              </a:rPr>
              <a:t> Component</a:t>
            </a:r>
          </a:p>
          <a:p>
            <a:pPr algn="l">
              <a:spcAft>
                <a:spcPts val="1200"/>
              </a:spcAft>
            </a:pPr>
            <a:endParaRPr lang="en-US" sz="26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1748340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0977"/>
            <a:ext cx="12192000" cy="1040441"/>
          </a:xfrm>
        </p:spPr>
        <p:txBody>
          <a:bodyPr/>
          <a:lstStyle/>
          <a:p>
            <a:pPr algn="ctr"/>
            <a:r>
              <a:rPr lang="en-US" sz="5000" b="1" dirty="0" err="1">
                <a:solidFill>
                  <a:schemeClr val="tx1"/>
                </a:solidFill>
                <a:latin typeface="Arial" panose="020B0604020202020204" pitchFamily="34" charset="0"/>
                <a:cs typeface="Arial" panose="020B0604020202020204" pitchFamily="34" charset="0"/>
              </a:rPr>
              <a:t>Bài</a:t>
            </a:r>
            <a:r>
              <a:rPr lang="en-US" sz="5000" b="1" dirty="0">
                <a:solidFill>
                  <a:schemeClr val="tx1"/>
                </a:solidFill>
                <a:latin typeface="Arial" panose="020B0604020202020204" pitchFamily="34" charset="0"/>
                <a:cs typeface="Arial" panose="020B0604020202020204" pitchFamily="34" charset="0"/>
              </a:rPr>
              <a:t> </a:t>
            </a:r>
            <a:r>
              <a:rPr lang="en-US" sz="5000" b="1" dirty="0" err="1">
                <a:solidFill>
                  <a:schemeClr val="tx1"/>
                </a:solidFill>
                <a:latin typeface="Arial" panose="020B0604020202020204" pitchFamily="34" charset="0"/>
                <a:cs typeface="Arial" panose="020B0604020202020204" pitchFamily="34" charset="0"/>
              </a:rPr>
              <a:t>tập</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2202" y="1537090"/>
            <a:ext cx="10826944" cy="4240385"/>
          </a:xfrm>
        </p:spPr>
        <p:txBody>
          <a:bodyPr>
            <a:noAutofit/>
          </a:bodyPr>
          <a:lstStyle/>
          <a:p>
            <a:pPr algn="l">
              <a:spcAft>
                <a:spcPts val="1200"/>
              </a:spcAft>
            </a:pPr>
            <a:r>
              <a:rPr lang="en-US" sz="2600" dirty="0">
                <a:solidFill>
                  <a:schemeClr val="tx1"/>
                </a:solidFill>
                <a:latin typeface="Arial" panose="020B0604020202020204" pitchFamily="34" charset="0"/>
                <a:cs typeface="Arial" panose="020B0604020202020204" pitchFamily="34" charset="0"/>
              </a:rPr>
              <a:t>2.5.Sử </a:t>
            </a:r>
            <a:r>
              <a:rPr lang="en-US" sz="2600" dirty="0" err="1">
                <a:solidFill>
                  <a:schemeClr val="tx1"/>
                </a:solidFill>
                <a:latin typeface="Arial" panose="020B0604020202020204" pitchFamily="34" charset="0"/>
                <a:cs typeface="Arial" panose="020B0604020202020204" pitchFamily="34" charset="0"/>
              </a:rPr>
              <a:t>dụng</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kết</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hợp</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các</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cách</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viết</a:t>
            </a:r>
            <a:r>
              <a:rPr lang="en-US" sz="2600" dirty="0">
                <a:solidFill>
                  <a:schemeClr val="tx1"/>
                </a:solidFill>
                <a:latin typeface="Arial" panose="020B0604020202020204" pitchFamily="34" charset="0"/>
                <a:cs typeface="Arial" panose="020B0604020202020204" pitchFamily="34" charset="0"/>
              </a:rPr>
              <a:t> components </a:t>
            </a:r>
            <a:r>
              <a:rPr lang="en-US" sz="2600" dirty="0" err="1">
                <a:solidFill>
                  <a:schemeClr val="tx1"/>
                </a:solidFill>
                <a:latin typeface="Arial" panose="020B0604020202020204" pitchFamily="34" charset="0"/>
                <a:cs typeface="Arial" panose="020B0604020202020204" pitchFamily="34" charset="0"/>
              </a:rPr>
              <a:t>dạng</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hàm</a:t>
            </a:r>
            <a:r>
              <a:rPr lang="en-US" sz="2600" dirty="0">
                <a:solidFill>
                  <a:schemeClr val="tx1"/>
                </a:solidFill>
                <a:latin typeface="Arial" panose="020B0604020202020204" pitchFamily="34" charset="0"/>
                <a:cs typeface="Arial" panose="020B0604020202020204" pitchFamily="34" charset="0"/>
              </a:rPr>
              <a:t>(function) </a:t>
            </a:r>
            <a:r>
              <a:rPr lang="en-US" sz="2600" dirty="0" err="1">
                <a:solidFill>
                  <a:schemeClr val="tx1"/>
                </a:solidFill>
                <a:latin typeface="Arial" panose="020B0604020202020204" pitchFamily="34" charset="0"/>
                <a:cs typeface="Arial" panose="020B0604020202020204" pitchFamily="34" charset="0"/>
              </a:rPr>
              <a:t>và</a:t>
            </a:r>
            <a:r>
              <a:rPr lang="en-US" sz="2600" dirty="0">
                <a:solidFill>
                  <a:schemeClr val="tx1"/>
                </a:solidFill>
                <a:latin typeface="Arial" panose="020B0604020202020204" pitchFamily="34" charset="0"/>
                <a:cs typeface="Arial" panose="020B0604020202020204" pitchFamily="34" charset="0"/>
              </a:rPr>
              <a:t> class.</a:t>
            </a:r>
          </a:p>
          <a:p>
            <a:pPr algn="l">
              <a:spcAft>
                <a:spcPts val="1200"/>
              </a:spcAft>
            </a:pPr>
            <a:r>
              <a:rPr lang="en-US" sz="2600" dirty="0">
                <a:solidFill>
                  <a:schemeClr val="tx1"/>
                </a:solidFill>
                <a:latin typeface="Arial" panose="020B0604020202020204" pitchFamily="34" charset="0"/>
                <a:cs typeface="Arial" panose="020B0604020202020204" pitchFamily="34" charset="0"/>
              </a:rPr>
              <a:t>2.6.Viết </a:t>
            </a:r>
            <a:r>
              <a:rPr lang="en-US" sz="2600" dirty="0" err="1">
                <a:solidFill>
                  <a:schemeClr val="tx1"/>
                </a:solidFill>
                <a:latin typeface="Arial" panose="020B0604020202020204" pitchFamily="34" charset="0"/>
                <a:cs typeface="Arial" panose="020B0604020202020204" pitchFamily="34" charset="0"/>
              </a:rPr>
              <a:t>một</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trang</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ProductList</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chứa</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danh</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sách</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các</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sản</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phẩm,form</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nhập</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dữ</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liệu</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cho</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sản</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phẩm</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Xây</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dựng</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các</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chức</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năng</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thêm</a:t>
            </a:r>
            <a:r>
              <a:rPr lang="en-US" sz="2600" dirty="0">
                <a:solidFill>
                  <a:schemeClr val="tx1"/>
                </a:solidFill>
                <a:latin typeface="Arial" panose="020B0604020202020204" pitchFamily="34" charset="0"/>
                <a:cs typeface="Arial" panose="020B0604020202020204" pitchFamily="34" charset="0"/>
              </a:rPr>
              <a:t>, </a:t>
            </a:r>
            <a:r>
              <a:rPr lang="vi-VN" sz="2600" dirty="0">
                <a:solidFill>
                  <a:schemeClr val="tx1"/>
                </a:solidFill>
                <a:latin typeface="Arial" panose="020B0604020202020204" pitchFamily="34" charset="0"/>
                <a:cs typeface="Arial" panose="020B0604020202020204" pitchFamily="34" charset="0"/>
              </a:rPr>
              <a:t>sửa, </a:t>
            </a:r>
            <a:r>
              <a:rPr lang="en-US" sz="2600" dirty="0" err="1">
                <a:solidFill>
                  <a:schemeClr val="tx1"/>
                </a:solidFill>
                <a:latin typeface="Arial" panose="020B0604020202020204" pitchFamily="34" charset="0"/>
                <a:cs typeface="Arial" panose="020B0604020202020204" pitchFamily="34" charset="0"/>
              </a:rPr>
              <a:t>xóa</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thông</a:t>
            </a:r>
            <a:r>
              <a:rPr lang="en-US" sz="2600" dirty="0">
                <a:solidFill>
                  <a:schemeClr val="tx1"/>
                </a:solidFill>
                <a:latin typeface="Arial" panose="020B0604020202020204" pitchFamily="34" charset="0"/>
                <a:cs typeface="Arial" panose="020B0604020202020204" pitchFamily="34" charset="0"/>
              </a:rPr>
              <a:t> tin </a:t>
            </a:r>
            <a:r>
              <a:rPr lang="en-US" sz="2600" dirty="0" err="1">
                <a:solidFill>
                  <a:schemeClr val="tx1"/>
                </a:solidFill>
                <a:latin typeface="Arial" panose="020B0604020202020204" pitchFamily="34" charset="0"/>
                <a:cs typeface="Arial" panose="020B0604020202020204" pitchFamily="34" charset="0"/>
              </a:rPr>
              <a:t>sản</a:t>
            </a:r>
            <a:r>
              <a:rPr lang="en-US" sz="2600" dirty="0">
                <a:solidFill>
                  <a:schemeClr val="tx1"/>
                </a:solidFill>
                <a:latin typeface="Arial" panose="020B0604020202020204" pitchFamily="34" charset="0"/>
                <a:cs typeface="Arial" panose="020B0604020202020204" pitchFamily="34" charset="0"/>
              </a:rPr>
              <a:t> </a:t>
            </a:r>
            <a:r>
              <a:rPr lang="en-US" sz="2600" dirty="0" err="1">
                <a:solidFill>
                  <a:schemeClr val="tx1"/>
                </a:solidFill>
                <a:latin typeface="Arial" panose="020B0604020202020204" pitchFamily="34" charset="0"/>
                <a:cs typeface="Arial" panose="020B0604020202020204" pitchFamily="34" charset="0"/>
              </a:rPr>
              <a:t>phẩm</a:t>
            </a:r>
            <a:r>
              <a:rPr lang="vi-VN" sz="2600" dirty="0">
                <a:solidFill>
                  <a:schemeClr val="tx1"/>
                </a:solidFill>
                <a:latin typeface="Arial" panose="020B0604020202020204" pitchFamily="34" charset="0"/>
                <a:cs typeface="Arial" panose="020B0604020202020204" pitchFamily="34" charset="0"/>
              </a:rPr>
              <a:t>(CRUD – Create, Read, Update, Delete)</a:t>
            </a:r>
            <a:r>
              <a:rPr lang="en-US" sz="2600" dirty="0">
                <a:solidFill>
                  <a:schemeClr val="tx1"/>
                </a:solidFill>
                <a:latin typeface="Arial" panose="020B0604020202020204" pitchFamily="34" charset="0"/>
                <a:cs typeface="Arial" panose="020B0604020202020204" pitchFamily="34" charset="0"/>
              </a:rPr>
              <a:t>. </a:t>
            </a:r>
            <a:endParaRPr lang="vi-VN" sz="2600" dirty="0">
              <a:solidFill>
                <a:schemeClr val="tx1"/>
              </a:solidFill>
              <a:latin typeface="Arial" panose="020B0604020202020204" pitchFamily="34" charset="0"/>
              <a:cs typeface="Arial" panose="020B0604020202020204" pitchFamily="34" charset="0"/>
            </a:endParaRPr>
          </a:p>
          <a:p>
            <a:pPr algn="l">
              <a:spcAft>
                <a:spcPts val="1200"/>
              </a:spcAft>
            </a:pPr>
            <a:r>
              <a:rPr lang="vi-VN" sz="2600" dirty="0">
                <a:solidFill>
                  <a:schemeClr val="tx1"/>
                </a:solidFill>
                <a:latin typeface="Arial" panose="020B0604020202020204" pitchFamily="34" charset="0"/>
                <a:cs typeface="Arial" panose="020B0604020202020204" pitchFamily="34" charset="0"/>
              </a:rPr>
              <a:t>2.7. Tách riêng List và Form nhập dữ liệu cho vào 2 Component khác nhau, thử gọi các chức năng CRUD và rút ra nhận xét.</a:t>
            </a:r>
            <a:endParaRPr lang="en-US" sz="26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289739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0978"/>
            <a:ext cx="12192000" cy="924782"/>
          </a:xfrm>
        </p:spPr>
        <p:txBody>
          <a:bodyPr/>
          <a:lstStyle/>
          <a:p>
            <a:pPr algn="ctr"/>
            <a:r>
              <a:rPr lang="en-US" sz="5000" b="1" dirty="0" err="1">
                <a:solidFill>
                  <a:schemeClr val="tx1"/>
                </a:solidFill>
                <a:latin typeface="Arial" panose="020B0604020202020204" pitchFamily="34" charset="0"/>
                <a:cs typeface="Arial" panose="020B0604020202020204" pitchFamily="34" charset="0"/>
              </a:rPr>
              <a:t>Khai</a:t>
            </a:r>
            <a:r>
              <a:rPr lang="en-US" sz="5000" b="1" dirty="0">
                <a:solidFill>
                  <a:schemeClr val="tx1"/>
                </a:solidFill>
                <a:latin typeface="Arial" panose="020B0604020202020204" pitchFamily="34" charset="0"/>
                <a:cs typeface="Arial" panose="020B0604020202020204" pitchFamily="34" charset="0"/>
              </a:rPr>
              <a:t> </a:t>
            </a:r>
            <a:r>
              <a:rPr lang="en-US" sz="5000" b="1" dirty="0" err="1">
                <a:solidFill>
                  <a:schemeClr val="tx1"/>
                </a:solidFill>
                <a:latin typeface="Arial" panose="020B0604020202020204" pitchFamily="34" charset="0"/>
                <a:cs typeface="Arial" panose="020B0604020202020204" pitchFamily="34" charset="0"/>
              </a:rPr>
              <a:t>báo</a:t>
            </a:r>
            <a:r>
              <a:rPr lang="en-US" sz="5000" b="1" dirty="0">
                <a:solidFill>
                  <a:schemeClr val="tx1"/>
                </a:solidFill>
                <a:latin typeface="Arial" panose="020B0604020202020204" pitchFamily="34" charset="0"/>
                <a:cs typeface="Arial" panose="020B0604020202020204" pitchFamily="34" charset="0"/>
              </a:rPr>
              <a:t> </a:t>
            </a:r>
            <a:r>
              <a:rPr lang="en-US" sz="5000" b="1" dirty="0" err="1">
                <a:solidFill>
                  <a:schemeClr val="tx1"/>
                </a:solidFill>
                <a:latin typeface="Arial" panose="020B0604020202020204" pitchFamily="34" charset="0"/>
                <a:cs typeface="Arial" panose="020B0604020202020204" pitchFamily="34" charset="0"/>
              </a:rPr>
              <a:t>một</a:t>
            </a:r>
            <a:r>
              <a:rPr lang="en-US" sz="5000" b="1" dirty="0">
                <a:solidFill>
                  <a:schemeClr val="tx1"/>
                </a:solidFill>
                <a:latin typeface="Arial" panose="020B0604020202020204" pitchFamily="34" charset="0"/>
                <a:cs typeface="Arial" panose="020B0604020202020204" pitchFamily="34" charset="0"/>
              </a:rPr>
              <a:t> Component</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72160" y="1162951"/>
            <a:ext cx="11247680" cy="4648818"/>
          </a:xfrm>
        </p:spPr>
        <p:txBody>
          <a:bodyPr>
            <a:noAutofit/>
          </a:bodyPr>
          <a:lstStyle/>
          <a:p>
            <a:pPr algn="l">
              <a:spcAft>
                <a:spcPts val="100"/>
              </a:spcAft>
            </a:pPr>
            <a:r>
              <a:rPr lang="en-US" sz="2200" dirty="0" err="1">
                <a:solidFill>
                  <a:schemeClr val="tx1"/>
                </a:solidFill>
                <a:latin typeface="Arial" panose="020B0604020202020204" pitchFamily="34" charset="0"/>
                <a:cs typeface="Arial" panose="020B0604020202020204" pitchFamily="34" charset="0"/>
              </a:rPr>
              <a:t>Một</a:t>
            </a:r>
            <a:r>
              <a:rPr lang="en-US" sz="2200" dirty="0">
                <a:solidFill>
                  <a:schemeClr val="tx1"/>
                </a:solidFill>
                <a:latin typeface="Arial" panose="020B0604020202020204" pitchFamily="34" charset="0"/>
                <a:cs typeface="Arial" panose="020B0604020202020204" pitchFamily="34" charset="0"/>
              </a:rPr>
              <a:t> Component </a:t>
            </a:r>
            <a:r>
              <a:rPr lang="en-US" sz="2200" dirty="0" err="1">
                <a:solidFill>
                  <a:schemeClr val="tx1"/>
                </a:solidFill>
                <a:latin typeface="Arial" panose="020B0604020202020204" pitchFamily="34" charset="0"/>
                <a:cs typeface="Arial" panose="020B0604020202020204" pitchFamily="34" charset="0"/>
              </a:rPr>
              <a:t>có</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thể</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khai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báo</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dạng</a:t>
            </a:r>
            <a:r>
              <a:rPr lang="en-US" sz="2200" dirty="0">
                <a:solidFill>
                  <a:schemeClr val="tx1"/>
                </a:solidFill>
                <a:latin typeface="Arial" panose="020B0604020202020204" pitchFamily="34" charset="0"/>
                <a:cs typeface="Arial" panose="020B0604020202020204" pitchFamily="34" charset="0"/>
              </a:rPr>
              <a:t> </a:t>
            </a:r>
            <a:r>
              <a:rPr lang="en-US" sz="2200" b="1" dirty="0">
                <a:solidFill>
                  <a:srgbClr val="C00000"/>
                </a:solidFill>
                <a:latin typeface="Arial" panose="020B0604020202020204" pitchFamily="34" charset="0"/>
                <a:cs typeface="Arial" panose="020B0604020202020204" pitchFamily="34" charset="0"/>
              </a:rPr>
              <a:t>class</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hoặc</a:t>
            </a:r>
            <a:r>
              <a:rPr lang="en-US" sz="2200" dirty="0">
                <a:solidFill>
                  <a:schemeClr val="tx1"/>
                </a:solidFill>
                <a:latin typeface="Arial" panose="020B0604020202020204" pitchFamily="34" charset="0"/>
                <a:cs typeface="Arial" panose="020B0604020202020204" pitchFamily="34" charset="0"/>
              </a:rPr>
              <a:t> </a:t>
            </a:r>
            <a:r>
              <a:rPr lang="en-US" sz="2200" b="1" dirty="0">
                <a:solidFill>
                  <a:srgbClr val="C00000"/>
                </a:solidFill>
                <a:latin typeface="Arial" panose="020B0604020202020204" pitchFamily="34" charset="0"/>
                <a:cs typeface="Arial" panose="020B0604020202020204" pitchFamily="34" charset="0"/>
              </a:rPr>
              <a:t>function</a:t>
            </a:r>
            <a:r>
              <a:rPr lang="en-US" sz="2200" dirty="0">
                <a:solidFill>
                  <a:schemeClr val="tx1"/>
                </a:solidFill>
                <a:latin typeface="Arial" panose="020B0604020202020204" pitchFamily="34" charset="0"/>
                <a:cs typeface="Arial" panose="020B0604020202020204" pitchFamily="34" charset="0"/>
              </a:rPr>
              <a:t> :</a:t>
            </a:r>
          </a:p>
          <a:p>
            <a:pPr algn="l">
              <a:spcAft>
                <a:spcPts val="100"/>
              </a:spcAft>
            </a:pPr>
            <a:r>
              <a:rPr lang="en-US" sz="2200" dirty="0">
                <a:solidFill>
                  <a:schemeClr val="tx1"/>
                </a:solidFill>
                <a:latin typeface="Arial" panose="020B0604020202020204" pitchFamily="34" charset="0"/>
                <a:cs typeface="Arial" panose="020B0604020202020204" pitchFamily="34" charset="0"/>
              </a:rPr>
              <a:t>class </a:t>
            </a:r>
            <a:r>
              <a:rPr lang="en-US" sz="2200" dirty="0" err="1">
                <a:solidFill>
                  <a:schemeClr val="tx1"/>
                </a:solidFill>
                <a:latin typeface="Arial" panose="020B0604020202020204" pitchFamily="34" charset="0"/>
                <a:cs typeface="Arial" panose="020B0604020202020204" pitchFamily="34" charset="0"/>
              </a:rPr>
              <a:t>ComponentA</a:t>
            </a:r>
            <a:r>
              <a:rPr lang="en-US" sz="2200" dirty="0">
                <a:solidFill>
                  <a:schemeClr val="tx1"/>
                </a:solidFill>
                <a:latin typeface="Arial" panose="020B0604020202020204" pitchFamily="34" charset="0"/>
                <a:cs typeface="Arial" panose="020B0604020202020204" pitchFamily="34" charset="0"/>
              </a:rPr>
              <a:t> extends Component {</a:t>
            </a:r>
          </a:p>
          <a:p>
            <a:pPr algn="l">
              <a:spcAft>
                <a:spcPts val="100"/>
              </a:spcAft>
            </a:pPr>
            <a:r>
              <a:rPr lang="en-US" sz="2200" dirty="0">
                <a:solidFill>
                  <a:schemeClr val="tx1"/>
                </a:solidFill>
                <a:latin typeface="Arial" panose="020B0604020202020204" pitchFamily="34" charset="0"/>
                <a:cs typeface="Arial" panose="020B0604020202020204" pitchFamily="34" charset="0"/>
              </a:rPr>
              <a:t>    	constructor(props) {…}</a:t>
            </a:r>
          </a:p>
          <a:p>
            <a:pPr algn="l">
              <a:spcAft>
                <a:spcPts val="100"/>
              </a:spcAft>
            </a:pPr>
            <a:r>
              <a:rPr lang="en-US" sz="2200" dirty="0">
                <a:solidFill>
                  <a:schemeClr val="tx1"/>
                </a:solidFill>
                <a:latin typeface="Arial" panose="020B0604020202020204" pitchFamily="34" charset="0"/>
                <a:cs typeface="Arial" panose="020B0604020202020204" pitchFamily="34" charset="0"/>
              </a:rPr>
              <a:t>	render() {return &lt;div&gt;…&lt;/div&gt;}</a:t>
            </a:r>
          </a:p>
          <a:p>
            <a:pPr algn="l">
              <a:spcAft>
                <a:spcPts val="100"/>
              </a:spcAft>
            </a:pPr>
            <a:r>
              <a:rPr lang="en-US" sz="2200" dirty="0">
                <a:solidFill>
                  <a:schemeClr val="tx1"/>
                </a:solidFill>
                <a:latin typeface="Arial" panose="020B0604020202020204" pitchFamily="34" charset="0"/>
                <a:cs typeface="Arial" panose="020B0604020202020204" pitchFamily="34" charset="0"/>
              </a:rPr>
              <a:t>}</a:t>
            </a:r>
          </a:p>
          <a:p>
            <a:pPr algn="l">
              <a:spcAft>
                <a:spcPts val="100"/>
              </a:spcAft>
            </a:pPr>
            <a:r>
              <a:rPr lang="en-US" sz="2200" dirty="0" err="1">
                <a:solidFill>
                  <a:schemeClr val="tx1"/>
                </a:solidFill>
                <a:latin typeface="Arial" panose="020B0604020202020204" pitchFamily="34" charset="0"/>
                <a:cs typeface="Arial" panose="020B0604020202020204" pitchFamily="34" charset="0"/>
              </a:rPr>
              <a:t>const</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ComponentA</a:t>
            </a:r>
            <a:r>
              <a:rPr lang="en-US" sz="2200" dirty="0">
                <a:solidFill>
                  <a:schemeClr val="tx1"/>
                </a:solidFill>
                <a:latin typeface="Arial" panose="020B0604020202020204" pitchFamily="34" charset="0"/>
                <a:cs typeface="Arial" panose="020B0604020202020204" pitchFamily="34" charset="0"/>
              </a:rPr>
              <a:t> = (props) =&gt; {</a:t>
            </a:r>
          </a:p>
          <a:p>
            <a:pPr algn="l">
              <a:spcAft>
                <a:spcPts val="100"/>
              </a:spcAft>
            </a:pPr>
            <a:r>
              <a:rPr lang="en-US" sz="2200" dirty="0">
                <a:solidFill>
                  <a:schemeClr val="tx1"/>
                </a:solidFill>
                <a:latin typeface="Arial" panose="020B0604020202020204" pitchFamily="34" charset="0"/>
                <a:cs typeface="Arial" panose="020B0604020202020204" pitchFamily="34" charset="0"/>
              </a:rPr>
              <a:t> 	return &lt;div&gt;…&lt;/div&gt;}</a:t>
            </a:r>
          </a:p>
          <a:p>
            <a:pPr algn="l">
              <a:spcAft>
                <a:spcPts val="100"/>
              </a:spcAft>
            </a:pPr>
            <a:r>
              <a:rPr lang="en-US" sz="2200" dirty="0">
                <a:solidFill>
                  <a:schemeClr val="tx1"/>
                </a:solidFill>
                <a:latin typeface="Arial" panose="020B0604020202020204" pitchFamily="34" charset="0"/>
                <a:cs typeface="Arial" panose="020B0604020202020204" pitchFamily="34" charset="0"/>
              </a:rPr>
              <a:t>}</a:t>
            </a:r>
          </a:p>
          <a:p>
            <a:pPr algn="l">
              <a:spcAft>
                <a:spcPts val="100"/>
              </a:spcAft>
            </a:pPr>
            <a:r>
              <a:rPr lang="en-US" sz="2200" dirty="0" err="1">
                <a:solidFill>
                  <a:schemeClr val="tx1"/>
                </a:solidFill>
                <a:latin typeface="Arial" panose="020B0604020202020204" pitchFamily="34" charset="0"/>
                <a:cs typeface="Arial" panose="020B0604020202020204" pitchFamily="34" charset="0"/>
              </a:rPr>
              <a:t>const</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ComponentA</a:t>
            </a:r>
            <a:r>
              <a:rPr lang="en-US" sz="2200" dirty="0">
                <a:solidFill>
                  <a:schemeClr val="tx1"/>
                </a:solidFill>
                <a:latin typeface="Arial" panose="020B0604020202020204" pitchFamily="34" charset="0"/>
                <a:cs typeface="Arial" panose="020B0604020202020204" pitchFamily="34" charset="0"/>
              </a:rPr>
              <a:t> = ({name, year, description}) =&gt; {…}</a:t>
            </a:r>
          </a:p>
          <a:p>
            <a:pPr algn="l">
              <a:spcAft>
                <a:spcPts val="100"/>
              </a:spcAft>
            </a:pPr>
            <a:r>
              <a:rPr lang="en-US" sz="2200" dirty="0" err="1">
                <a:solidFill>
                  <a:schemeClr val="tx1"/>
                </a:solidFill>
                <a:latin typeface="Arial" panose="020B0604020202020204" pitchFamily="34" charset="0"/>
                <a:cs typeface="Arial" panose="020B0604020202020204" pitchFamily="34" charset="0"/>
              </a:rPr>
              <a:t>Có</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thể</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sử</a:t>
            </a:r>
            <a:r>
              <a:rPr lang="en-US" sz="2200" dirty="0">
                <a:solidFill>
                  <a:schemeClr val="tx1"/>
                </a:solidFill>
                <a:latin typeface="Arial" panose="020B0604020202020204" pitchFamily="34" charset="0"/>
                <a:cs typeface="Arial" panose="020B0604020202020204" pitchFamily="34" charset="0"/>
              </a:rPr>
              <a:t> dung </a:t>
            </a:r>
            <a:r>
              <a:rPr lang="en-US" sz="2200" dirty="0" err="1">
                <a:solidFill>
                  <a:schemeClr val="tx1"/>
                </a:solidFill>
                <a:latin typeface="Arial" panose="020B0604020202020204" pitchFamily="34" charset="0"/>
                <a:cs typeface="Arial" panose="020B0604020202020204" pitchFamily="34" charset="0"/>
              </a:rPr>
              <a:t>PropTypes</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để</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xác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định</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kiểu</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của</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từng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trường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trong</a:t>
            </a:r>
            <a:r>
              <a:rPr lang="en-US" sz="2200" dirty="0">
                <a:solidFill>
                  <a:schemeClr val="tx1"/>
                </a:solidFill>
                <a:latin typeface="Arial" panose="020B0604020202020204" pitchFamily="34" charset="0"/>
                <a:cs typeface="Arial" panose="020B0604020202020204" pitchFamily="34" charset="0"/>
              </a:rPr>
              <a:t> props(</a:t>
            </a:r>
            <a:r>
              <a:rPr lang="en-US" sz="2200" dirty="0" err="1">
                <a:solidFill>
                  <a:schemeClr val="tx1"/>
                </a:solidFill>
                <a:latin typeface="Arial" panose="020B0604020202020204" pitchFamily="34" charset="0"/>
                <a:cs typeface="Arial" panose="020B0604020202020204" pitchFamily="34" charset="0"/>
              </a:rPr>
              <a:t>xem</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MindMap</a:t>
            </a:r>
            <a:r>
              <a:rPr lang="en-US" sz="2200" dirty="0">
                <a:solidFill>
                  <a:schemeClr val="tx1"/>
                </a:solidFill>
                <a:latin typeface="Arial" panose="020B0604020202020204" pitchFamily="34" charset="0"/>
                <a:cs typeface="Arial" panose="020B0604020202020204" pitchFamily="34" charset="0"/>
              </a:rPr>
              <a:t>)</a:t>
            </a:r>
          </a:p>
          <a:p>
            <a:pPr algn="l">
              <a:spcAft>
                <a:spcPts val="100"/>
              </a:spcAft>
            </a:pPr>
            <a:endParaRPr lang="en-US" sz="22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75382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0977"/>
            <a:ext cx="12192000" cy="1040441"/>
          </a:xfrm>
        </p:spPr>
        <p:txBody>
          <a:bodyPr/>
          <a:lstStyle/>
          <a:p>
            <a:pPr algn="ctr"/>
            <a:r>
              <a:rPr lang="en-US" sz="5000" b="1" dirty="0">
                <a:solidFill>
                  <a:schemeClr val="tx1"/>
                </a:solidFill>
                <a:latin typeface="Arial" panose="020B0604020202020204" pitchFamily="34" charset="0"/>
                <a:cs typeface="Arial" panose="020B0604020202020204" pitchFamily="34" charset="0"/>
              </a:rPr>
              <a:t>Props = </a:t>
            </a:r>
            <a:r>
              <a:rPr lang="vi-VN" sz="5000" b="1" dirty="0">
                <a:solidFill>
                  <a:schemeClr val="tx1"/>
                </a:solidFill>
                <a:latin typeface="Arial" panose="020B0604020202020204" pitchFamily="34" charset="0"/>
                <a:cs typeface="Arial" panose="020B0604020202020204" pitchFamily="34" charset="0"/>
              </a:rPr>
              <a:t>public, read-only </a:t>
            </a:r>
            <a:r>
              <a:rPr lang="en-US" sz="5000" b="1" dirty="0">
                <a:solidFill>
                  <a:schemeClr val="tx1"/>
                </a:solidFill>
                <a:latin typeface="Arial" panose="020B0604020202020204" pitchFamily="34" charset="0"/>
                <a:cs typeface="Arial" panose="020B0604020202020204" pitchFamily="34" charset="0"/>
              </a:rPr>
              <a:t>Properties</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2202" y="1526916"/>
            <a:ext cx="10826944" cy="4250559"/>
          </a:xfrm>
        </p:spPr>
        <p:txBody>
          <a:bodyPr>
            <a:noAutofit/>
          </a:bodyPr>
          <a:lstStyle/>
          <a:p>
            <a:pPr algn="l">
              <a:lnSpc>
                <a:spcPct val="150000"/>
              </a:lnSpc>
              <a:spcAft>
                <a:spcPts val="1200"/>
              </a:spcAft>
            </a:pPr>
            <a:r>
              <a:rPr lang="en-US" sz="2200" dirty="0">
                <a:solidFill>
                  <a:schemeClr val="tx1"/>
                </a:solidFill>
                <a:latin typeface="Arial" panose="020B0604020202020204" pitchFamily="34" charset="0"/>
                <a:cs typeface="Arial" panose="020B0604020202020204" pitchFamily="34" charset="0"/>
              </a:rPr>
              <a:t>Props ở </a:t>
            </a:r>
            <a:r>
              <a:rPr lang="en-US" sz="2200" dirty="0" err="1">
                <a:solidFill>
                  <a:schemeClr val="tx1"/>
                </a:solidFill>
                <a:latin typeface="Arial" panose="020B0604020202020204" pitchFamily="34" charset="0"/>
                <a:cs typeface="Arial" panose="020B0604020202020204" pitchFamily="34" charset="0"/>
              </a:rPr>
              <a:t>đây</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chính</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là</a:t>
            </a:r>
            <a:r>
              <a:rPr lang="en-US" sz="2200" dirty="0">
                <a:solidFill>
                  <a:schemeClr val="tx1"/>
                </a:solidFill>
                <a:latin typeface="Arial" panose="020B0604020202020204" pitchFamily="34" charset="0"/>
                <a:cs typeface="Arial" panose="020B0604020202020204" pitchFamily="34" charset="0"/>
              </a:rPr>
              <a:t> properties </a:t>
            </a:r>
            <a:r>
              <a:rPr lang="en-US" sz="2200" dirty="0" err="1">
                <a:solidFill>
                  <a:schemeClr val="tx1"/>
                </a:solidFill>
                <a:latin typeface="Arial" panose="020B0604020202020204" pitchFamily="34" charset="0"/>
                <a:cs typeface="Arial" panose="020B0604020202020204" pitchFamily="34" charset="0"/>
              </a:rPr>
              <a:t>của</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một</a:t>
            </a:r>
            <a:r>
              <a:rPr lang="en-US" sz="2200" dirty="0">
                <a:solidFill>
                  <a:schemeClr val="tx1"/>
                </a:solidFill>
                <a:latin typeface="Arial" panose="020B0604020202020204" pitchFamily="34" charset="0"/>
                <a:cs typeface="Arial" panose="020B0604020202020204" pitchFamily="34" charset="0"/>
              </a:rPr>
              <a:t> component</a:t>
            </a:r>
            <a:r>
              <a:rPr lang="vi-VN"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có</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thể</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thay</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đổi</a:t>
            </a:r>
            <a:r>
              <a:rPr lang="en-US" sz="2200" dirty="0">
                <a:solidFill>
                  <a:schemeClr val="tx1"/>
                </a:solidFill>
                <a:latin typeface="Arial" panose="020B0604020202020204" pitchFamily="34" charset="0"/>
                <a:cs typeface="Arial" panose="020B0604020202020204" pitchFamily="34" charset="0"/>
              </a:rPr>
              <a:t> props </a:t>
            </a:r>
            <a:r>
              <a:rPr lang="en-US" sz="2200" dirty="0" err="1">
                <a:solidFill>
                  <a:schemeClr val="tx1"/>
                </a:solidFill>
                <a:latin typeface="Arial" panose="020B0604020202020204" pitchFamily="34" charset="0"/>
                <a:cs typeface="Arial" panose="020B0604020202020204" pitchFamily="34" charset="0"/>
              </a:rPr>
              <a:t>của</a:t>
            </a:r>
            <a:r>
              <a:rPr lang="en-US" sz="2200" dirty="0">
                <a:solidFill>
                  <a:schemeClr val="tx1"/>
                </a:solidFill>
                <a:latin typeface="Arial" panose="020B0604020202020204" pitchFamily="34" charset="0"/>
                <a:cs typeface="Arial" panose="020B0604020202020204" pitchFamily="34" charset="0"/>
              </a:rPr>
              <a:t> component </a:t>
            </a:r>
            <a:r>
              <a:rPr lang="en-US" sz="2200" dirty="0" err="1">
                <a:solidFill>
                  <a:schemeClr val="tx1"/>
                </a:solidFill>
                <a:latin typeface="Arial" panose="020B0604020202020204" pitchFamily="34" charset="0"/>
                <a:cs typeface="Arial" panose="020B0604020202020204" pitchFamily="34" charset="0"/>
              </a:rPr>
              <a:t>bằng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cách</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truyền</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dữ</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liệu</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từ</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bên</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ngoài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vào</a:t>
            </a:r>
            <a:r>
              <a:rPr lang="en-US" sz="2200" dirty="0">
                <a:solidFill>
                  <a:schemeClr val="tx1"/>
                </a:solidFill>
                <a:latin typeface="Arial" panose="020B0604020202020204" pitchFamily="34" charset="0"/>
                <a:cs typeface="Arial" panose="020B0604020202020204" pitchFamily="34" charset="0"/>
              </a:rPr>
              <a:t>. Props </a:t>
            </a:r>
            <a:r>
              <a:rPr lang="en-US" sz="2200" dirty="0" err="1">
                <a:solidFill>
                  <a:schemeClr val="tx1"/>
                </a:solidFill>
                <a:latin typeface="Arial" panose="020B0604020202020204" pitchFamily="34" charset="0"/>
                <a:cs typeface="Arial" panose="020B0604020202020204" pitchFamily="34" charset="0"/>
              </a:rPr>
              <a:t>có</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thể</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là</a:t>
            </a:r>
            <a:r>
              <a:rPr lang="en-US" sz="2200" dirty="0">
                <a:solidFill>
                  <a:schemeClr val="tx1"/>
                </a:solidFill>
                <a:latin typeface="Arial" panose="020B0604020202020204" pitchFamily="34" charset="0"/>
                <a:cs typeface="Arial" panose="020B0604020202020204" pitchFamily="34" charset="0"/>
              </a:rPr>
              <a:t> 1 object, </a:t>
            </a:r>
            <a:r>
              <a:rPr lang="en-US" sz="2200" dirty="0" err="1">
                <a:solidFill>
                  <a:schemeClr val="tx1"/>
                </a:solidFill>
                <a:latin typeface="Arial" panose="020B0604020202020204" pitchFamily="34" charset="0"/>
                <a:cs typeface="Arial" panose="020B0604020202020204" pitchFamily="34" charset="0"/>
              </a:rPr>
              <a:t>funtion</a:t>
            </a:r>
            <a:r>
              <a:rPr lang="en-US" sz="2200" dirty="0">
                <a:solidFill>
                  <a:schemeClr val="tx1"/>
                </a:solidFill>
                <a:latin typeface="Arial" panose="020B0604020202020204" pitchFamily="34" charset="0"/>
                <a:cs typeface="Arial" panose="020B0604020202020204" pitchFamily="34" charset="0"/>
              </a:rPr>
              <a:t>, string, number.....</a:t>
            </a:r>
            <a:endParaRPr lang="vi-VN" sz="2200" dirty="0">
              <a:solidFill>
                <a:schemeClr val="tx1"/>
              </a:solidFill>
              <a:latin typeface="Arial" panose="020B0604020202020204" pitchFamily="34" charset="0"/>
              <a:cs typeface="Arial" panose="020B0604020202020204" pitchFamily="34" charset="0"/>
            </a:endParaRPr>
          </a:p>
          <a:p>
            <a:pPr algn="l">
              <a:lnSpc>
                <a:spcPct val="150000"/>
              </a:lnSpc>
              <a:spcAft>
                <a:spcPts val="1200"/>
              </a:spcAft>
            </a:pPr>
            <a:r>
              <a:rPr lang="vi-VN" sz="2200" dirty="0">
                <a:solidFill>
                  <a:schemeClr val="tx1"/>
                </a:solidFill>
                <a:cs typeface="Arial" panose="020B0604020202020204" pitchFamily="34" charset="0"/>
              </a:rPr>
              <a:t>-Khi một props được truyền vào ComponentA thì nó là bất biến(Immutable) tức là ComponentA ko thể thay đổi dữ liệu của nó. Trong ReactJS và React Native, các luồng dữ liệu sẽ theo một hướng: Từ parent đến child.</a:t>
            </a:r>
            <a:endParaRPr lang="en-US" sz="22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19668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0977"/>
            <a:ext cx="12192000" cy="1040441"/>
          </a:xfrm>
        </p:spPr>
        <p:txBody>
          <a:bodyPr/>
          <a:lstStyle/>
          <a:p>
            <a:pPr algn="ctr"/>
            <a:r>
              <a:rPr lang="en-US" sz="5000" b="1" dirty="0">
                <a:solidFill>
                  <a:schemeClr val="tx1"/>
                </a:solidFill>
                <a:latin typeface="Arial" panose="020B0604020202020204" pitchFamily="34" charset="0"/>
                <a:cs typeface="Arial" panose="020B0604020202020204" pitchFamily="34" charset="0"/>
              </a:rPr>
              <a:t>Props</a:t>
            </a:r>
            <a:r>
              <a:rPr lang="vi-VN" sz="5000" b="1" dirty="0">
                <a:solidFill>
                  <a:schemeClr val="tx1"/>
                </a:solidFill>
                <a:latin typeface="Arial" panose="020B0604020202020204" pitchFamily="34" charset="0"/>
                <a:cs typeface="Arial" panose="020B0604020202020204" pitchFamily="34" charset="0"/>
              </a:rPr>
              <a:t>(tiếp)</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2202" y="1323918"/>
            <a:ext cx="10826944" cy="4453558"/>
          </a:xfrm>
        </p:spPr>
        <p:txBody>
          <a:bodyPr>
            <a:noAutofit/>
          </a:bodyPr>
          <a:lstStyle/>
          <a:p>
            <a:pPr algn="l">
              <a:lnSpc>
                <a:spcPct val="150000"/>
              </a:lnSpc>
              <a:spcAft>
                <a:spcPts val="1200"/>
              </a:spcAft>
            </a:pPr>
            <a:r>
              <a:rPr lang="en-US" sz="2200" dirty="0" err="1">
                <a:solidFill>
                  <a:schemeClr val="tx1"/>
                </a:solidFill>
                <a:latin typeface="Arial" panose="020B0604020202020204" pitchFamily="34" charset="0"/>
                <a:cs typeface="Arial" panose="020B0604020202020204" pitchFamily="34" charset="0"/>
              </a:rPr>
              <a:t>Giả</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sử</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ComponentA</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chứa</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ComponentB</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ComponentA</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truyền</a:t>
            </a:r>
            <a:r>
              <a:rPr lang="en-US" sz="2200" dirty="0">
                <a:solidFill>
                  <a:schemeClr val="tx1"/>
                </a:solidFill>
                <a:latin typeface="Arial" panose="020B0604020202020204" pitchFamily="34" charset="0"/>
                <a:cs typeface="Arial" panose="020B0604020202020204" pitchFamily="34" charset="0"/>
              </a:rPr>
              <a:t> 1 </a:t>
            </a:r>
            <a:r>
              <a:rPr lang="en-US" sz="2200" dirty="0" err="1">
                <a:solidFill>
                  <a:schemeClr val="tx1"/>
                </a:solidFill>
                <a:latin typeface="Arial" panose="020B0604020202020204" pitchFamily="34" charset="0"/>
                <a:cs typeface="Arial" panose="020B0604020202020204" pitchFamily="34" charset="0"/>
              </a:rPr>
              <a:t>đối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tượng</a:t>
            </a:r>
            <a:r>
              <a:rPr lang="en-US" sz="2200" dirty="0">
                <a:solidFill>
                  <a:schemeClr val="tx1"/>
                </a:solidFill>
                <a:latin typeface="Arial" panose="020B0604020202020204" pitchFamily="34" charset="0"/>
                <a:cs typeface="Arial" panose="020B0604020202020204" pitchFamily="34" charset="0"/>
              </a:rPr>
              <a:t> {</a:t>
            </a:r>
            <a:r>
              <a:rPr lang="en-US" sz="2200" dirty="0">
                <a:solidFill>
                  <a:srgbClr val="C00000"/>
                </a:solidFill>
                <a:latin typeface="Arial" panose="020B0604020202020204" pitchFamily="34" charset="0"/>
                <a:cs typeface="Arial" panose="020B0604020202020204" pitchFamily="34" charset="0"/>
              </a:rPr>
              <a:t>product</a:t>
            </a:r>
            <a:r>
              <a:rPr lang="en-US" sz="2200" dirty="0">
                <a:solidFill>
                  <a:schemeClr val="tx1"/>
                </a:solidFill>
                <a:latin typeface="Arial" panose="020B0604020202020204" pitchFamily="34" charset="0"/>
                <a:cs typeface="Arial" panose="020B0604020202020204" pitchFamily="34" charset="0"/>
              </a:rPr>
              <a:t>: {name: ”</a:t>
            </a:r>
            <a:r>
              <a:rPr lang="en-US" sz="2200" dirty="0" err="1">
                <a:solidFill>
                  <a:schemeClr val="tx1"/>
                </a:solidFill>
                <a:latin typeface="Arial" panose="020B0604020202020204" pitchFamily="34" charset="0"/>
                <a:cs typeface="Arial" panose="020B0604020202020204" pitchFamily="34" charset="0"/>
              </a:rPr>
              <a:t>iphone</a:t>
            </a:r>
            <a:r>
              <a:rPr lang="en-US" sz="2200" dirty="0">
                <a:solidFill>
                  <a:schemeClr val="tx1"/>
                </a:solidFill>
                <a:latin typeface="Arial" panose="020B0604020202020204" pitchFamily="34" charset="0"/>
                <a:cs typeface="Arial" panose="020B0604020202020204" pitchFamily="34" charset="0"/>
              </a:rPr>
              <a:t> 6”, year: 2016}} </a:t>
            </a:r>
            <a:r>
              <a:rPr lang="en-US" sz="2200" dirty="0" err="1">
                <a:solidFill>
                  <a:schemeClr val="tx1"/>
                </a:solidFill>
                <a:latin typeface="Arial" panose="020B0604020202020204" pitchFamily="34" charset="0"/>
                <a:cs typeface="Arial" panose="020B0604020202020204" pitchFamily="34" charset="0"/>
              </a:rPr>
              <a:t>xuống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ComponentB</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ComponentB</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hiển</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thị</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các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thuộc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tính</a:t>
            </a:r>
            <a:r>
              <a:rPr lang="en-US" sz="2200" dirty="0">
                <a:solidFill>
                  <a:schemeClr val="tx1"/>
                </a:solidFill>
                <a:latin typeface="Arial" panose="020B0604020202020204" pitchFamily="34" charset="0"/>
                <a:cs typeface="Arial" panose="020B0604020202020204" pitchFamily="34" charset="0"/>
              </a:rPr>
              <a:t> name, year </a:t>
            </a:r>
            <a:r>
              <a:rPr lang="en-US" sz="2200" dirty="0" err="1">
                <a:solidFill>
                  <a:schemeClr val="tx1"/>
                </a:solidFill>
                <a:latin typeface="Arial" panose="020B0604020202020204" pitchFamily="34" charset="0"/>
                <a:cs typeface="Arial" panose="020B0604020202020204" pitchFamily="34" charset="0"/>
              </a:rPr>
              <a:t>của</a:t>
            </a:r>
            <a:r>
              <a:rPr lang="en-US" sz="2200" dirty="0">
                <a:solidFill>
                  <a:schemeClr val="tx1"/>
                </a:solidFill>
                <a:latin typeface="Arial" panose="020B0604020202020204" pitchFamily="34" charset="0"/>
                <a:cs typeface="Arial" panose="020B0604020202020204" pitchFamily="34" charset="0"/>
              </a:rPr>
              <a:t> product </a:t>
            </a:r>
            <a:r>
              <a:rPr lang="en-US" sz="2200" dirty="0" err="1">
                <a:solidFill>
                  <a:schemeClr val="tx1"/>
                </a:solidFill>
                <a:latin typeface="Arial" panose="020B0604020202020204" pitchFamily="34" charset="0"/>
                <a:cs typeface="Arial" panose="020B0604020202020204" pitchFamily="34" charset="0"/>
              </a:rPr>
              <a:t>vào</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các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thẻ</a:t>
            </a:r>
            <a:r>
              <a:rPr lang="en-US" sz="2200" dirty="0">
                <a:solidFill>
                  <a:schemeClr val="tx1"/>
                </a:solidFill>
                <a:latin typeface="Arial" panose="020B0604020202020204" pitchFamily="34" charset="0"/>
                <a:cs typeface="Arial" panose="020B0604020202020204" pitchFamily="34" charset="0"/>
              </a:rPr>
              <a:t> &lt;p&gt; </a:t>
            </a:r>
            <a:r>
              <a:rPr lang="en-US" sz="2200" dirty="0" err="1">
                <a:solidFill>
                  <a:schemeClr val="tx1"/>
                </a:solidFill>
                <a:latin typeface="Arial" panose="020B0604020202020204" pitchFamily="34" charset="0"/>
                <a:cs typeface="Arial" panose="020B0604020202020204" pitchFamily="34" charset="0"/>
              </a:rPr>
              <a:t>tương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ứng</a:t>
            </a:r>
            <a:r>
              <a:rPr lang="en-US" sz="2200" dirty="0">
                <a:solidFill>
                  <a:schemeClr val="tx1"/>
                </a:solidFill>
                <a:latin typeface="Arial" panose="020B0604020202020204" pitchFamily="34" charset="0"/>
                <a:cs typeface="Arial" panose="020B0604020202020204" pitchFamily="34" charset="0"/>
              </a:rPr>
              <a:t>:</a:t>
            </a:r>
          </a:p>
          <a:p>
            <a:pPr algn="l">
              <a:lnSpc>
                <a:spcPct val="150000"/>
              </a:lnSpc>
              <a:spcAft>
                <a:spcPts val="1200"/>
              </a:spcAft>
            </a:pPr>
            <a:r>
              <a:rPr lang="en-US" sz="2200" dirty="0" err="1">
                <a:solidFill>
                  <a:schemeClr val="tx1"/>
                </a:solidFill>
                <a:latin typeface="Arial" panose="020B0604020202020204" pitchFamily="34" charset="0"/>
                <a:cs typeface="Arial" panose="020B0604020202020204" pitchFamily="34" charset="0"/>
              </a:rPr>
              <a:t>Hàm</a:t>
            </a:r>
            <a:r>
              <a:rPr lang="en-US" sz="2200" dirty="0">
                <a:solidFill>
                  <a:schemeClr val="tx1"/>
                </a:solidFill>
                <a:latin typeface="Arial" panose="020B0604020202020204" pitchFamily="34" charset="0"/>
                <a:cs typeface="Arial" panose="020B0604020202020204" pitchFamily="34" charset="0"/>
              </a:rPr>
              <a:t> render(</a:t>
            </a:r>
            <a:r>
              <a:rPr lang="en-US" sz="2200" dirty="0" err="1">
                <a:solidFill>
                  <a:schemeClr val="tx1"/>
                </a:solidFill>
                <a:latin typeface="Arial" panose="020B0604020202020204" pitchFamily="34" charset="0"/>
                <a:cs typeface="Arial" panose="020B0604020202020204" pitchFamily="34" charset="0"/>
              </a:rPr>
              <a:t>của</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ComponentA</a:t>
            </a:r>
            <a:r>
              <a:rPr lang="en-US" sz="2200" dirty="0">
                <a:solidFill>
                  <a:schemeClr val="tx1"/>
                </a:solidFill>
                <a:latin typeface="Arial" panose="020B0604020202020204" pitchFamily="34" charset="0"/>
                <a:cs typeface="Arial" panose="020B0604020202020204" pitchFamily="34" charset="0"/>
              </a:rPr>
              <a:t>) =&gt; return …&lt;</a:t>
            </a:r>
            <a:r>
              <a:rPr lang="en-US" sz="2200" dirty="0" err="1">
                <a:solidFill>
                  <a:schemeClr val="tx1"/>
                </a:solidFill>
                <a:latin typeface="Arial" panose="020B0604020202020204" pitchFamily="34" charset="0"/>
                <a:cs typeface="Arial" panose="020B0604020202020204" pitchFamily="34" charset="0"/>
              </a:rPr>
              <a:t>ComponentB</a:t>
            </a:r>
            <a:r>
              <a:rPr lang="en-US" sz="2200" dirty="0">
                <a:solidFill>
                  <a:schemeClr val="tx1"/>
                </a:solidFill>
                <a:latin typeface="Arial" panose="020B0604020202020204" pitchFamily="34" charset="0"/>
                <a:cs typeface="Arial" panose="020B0604020202020204" pitchFamily="34" charset="0"/>
              </a:rPr>
              <a:t> </a:t>
            </a:r>
            <a:r>
              <a:rPr lang="en-US" sz="2200" dirty="0">
                <a:solidFill>
                  <a:srgbClr val="C00000"/>
                </a:solidFill>
                <a:latin typeface="Arial" panose="020B0604020202020204" pitchFamily="34" charset="0"/>
                <a:cs typeface="Arial" panose="020B0604020202020204" pitchFamily="34" charset="0"/>
              </a:rPr>
              <a:t>product</a:t>
            </a:r>
            <a:r>
              <a:rPr lang="en-US" sz="2200" dirty="0">
                <a:solidFill>
                  <a:schemeClr val="tx1"/>
                </a:solidFill>
                <a:latin typeface="Arial" panose="020B0604020202020204" pitchFamily="34" charset="0"/>
                <a:cs typeface="Arial" panose="020B0604020202020204" pitchFamily="34" charset="0"/>
              </a:rPr>
              <a:t> = {{name: “</a:t>
            </a:r>
            <a:r>
              <a:rPr lang="en-US" sz="2200" dirty="0" err="1">
                <a:solidFill>
                  <a:schemeClr val="tx1"/>
                </a:solidFill>
                <a:latin typeface="Arial" panose="020B0604020202020204" pitchFamily="34" charset="0"/>
                <a:cs typeface="Arial" panose="020B0604020202020204" pitchFamily="34" charset="0"/>
              </a:rPr>
              <a:t>iphone</a:t>
            </a:r>
            <a:r>
              <a:rPr lang="en-US" sz="2200" dirty="0">
                <a:solidFill>
                  <a:schemeClr val="tx1"/>
                </a:solidFill>
                <a:latin typeface="Arial" panose="020B0604020202020204" pitchFamily="34" charset="0"/>
                <a:cs typeface="Arial" panose="020B0604020202020204" pitchFamily="34" charset="0"/>
              </a:rPr>
              <a:t> 6”, year…}}&gt;</a:t>
            </a:r>
          </a:p>
          <a:p>
            <a:pPr algn="l">
              <a:lnSpc>
                <a:spcPct val="150000"/>
              </a:lnSpc>
              <a:spcAft>
                <a:spcPts val="1200"/>
              </a:spcAft>
            </a:pPr>
            <a:r>
              <a:rPr lang="en-US" sz="2200" dirty="0" err="1">
                <a:solidFill>
                  <a:schemeClr val="tx1"/>
                </a:solidFill>
                <a:latin typeface="Arial" panose="020B0604020202020204" pitchFamily="34" charset="0"/>
                <a:cs typeface="Arial" panose="020B0604020202020204" pitchFamily="34" charset="0"/>
              </a:rPr>
              <a:t>Hàm</a:t>
            </a:r>
            <a:r>
              <a:rPr lang="en-US" sz="2200" dirty="0">
                <a:solidFill>
                  <a:schemeClr val="tx1"/>
                </a:solidFill>
                <a:latin typeface="Arial" panose="020B0604020202020204" pitchFamily="34" charset="0"/>
                <a:cs typeface="Arial" panose="020B0604020202020204" pitchFamily="34" charset="0"/>
              </a:rPr>
              <a:t> render </a:t>
            </a:r>
            <a:r>
              <a:rPr lang="en-US" sz="2200" dirty="0" err="1">
                <a:solidFill>
                  <a:schemeClr val="tx1"/>
                </a:solidFill>
                <a:latin typeface="Arial" panose="020B0604020202020204" pitchFamily="34" charset="0"/>
                <a:cs typeface="Arial" panose="020B0604020202020204" pitchFamily="34" charset="0"/>
              </a:rPr>
              <a:t>của</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ComponentB</a:t>
            </a:r>
            <a:r>
              <a:rPr lang="en-US" sz="2200" dirty="0">
                <a:solidFill>
                  <a:schemeClr val="tx1"/>
                </a:solidFill>
                <a:latin typeface="Arial" panose="020B0604020202020204" pitchFamily="34" charset="0"/>
                <a:cs typeface="Arial" panose="020B0604020202020204" pitchFamily="34" charset="0"/>
              </a:rPr>
              <a:t> =&gt; return …&lt;p&gt;{</a:t>
            </a:r>
            <a:r>
              <a:rPr lang="en-US" sz="2200" dirty="0" err="1">
                <a:solidFill>
                  <a:schemeClr val="tx1"/>
                </a:solidFill>
                <a:latin typeface="Arial" panose="020B0604020202020204" pitchFamily="34" charset="0"/>
                <a:cs typeface="Arial" panose="020B0604020202020204" pitchFamily="34" charset="0"/>
              </a:rPr>
              <a:t>this.props.</a:t>
            </a:r>
            <a:r>
              <a:rPr lang="en-US" sz="2200" dirty="0" err="1">
                <a:solidFill>
                  <a:srgbClr val="C00000"/>
                </a:solidFill>
                <a:latin typeface="Arial" panose="020B0604020202020204" pitchFamily="34" charset="0"/>
                <a:cs typeface="Arial" panose="020B0604020202020204" pitchFamily="34" charset="0"/>
              </a:rPr>
              <a:t>product</a:t>
            </a:r>
            <a:r>
              <a:rPr lang="en-US" sz="2200" dirty="0">
                <a:solidFill>
                  <a:schemeClr val="tx1"/>
                </a:solidFill>
                <a:latin typeface="Arial" panose="020B0604020202020204" pitchFamily="34" charset="0"/>
                <a:cs typeface="Arial" panose="020B0604020202020204" pitchFamily="34" charset="0"/>
              </a:rPr>
              <a:t>}&lt;/p&gt;</a:t>
            </a:r>
          </a:p>
          <a:p>
            <a:pPr algn="l">
              <a:lnSpc>
                <a:spcPct val="150000"/>
              </a:lnSpc>
              <a:spcAft>
                <a:spcPts val="1200"/>
              </a:spcAft>
            </a:pPr>
            <a:r>
              <a:rPr lang="en-US" sz="2200" dirty="0" err="1">
                <a:solidFill>
                  <a:schemeClr val="tx1"/>
                </a:solidFill>
                <a:latin typeface="Arial" panose="020B0604020202020204" pitchFamily="34" charset="0"/>
                <a:cs typeface="Arial" panose="020B0604020202020204" pitchFamily="34" charset="0"/>
              </a:rPr>
              <a:t>Không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thể</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thay</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đổi</a:t>
            </a:r>
            <a:r>
              <a:rPr lang="en-US" sz="2200" dirty="0">
                <a:solidFill>
                  <a:schemeClr val="tx1"/>
                </a:solidFill>
                <a:latin typeface="Arial" panose="020B0604020202020204" pitchFamily="34" charset="0"/>
                <a:cs typeface="Arial" panose="020B0604020202020204" pitchFamily="34" charset="0"/>
              </a:rPr>
              <a:t> </a:t>
            </a:r>
            <a:r>
              <a:rPr lang="en-US" sz="2200" dirty="0">
                <a:solidFill>
                  <a:srgbClr val="C00000"/>
                </a:solidFill>
                <a:latin typeface="Arial" panose="020B0604020202020204" pitchFamily="34" charset="0"/>
                <a:cs typeface="Arial" panose="020B0604020202020204" pitchFamily="34" charset="0"/>
              </a:rPr>
              <a:t>product</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trong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ComponentB</a:t>
            </a:r>
            <a:r>
              <a:rPr lang="en-US" sz="2200" dirty="0">
                <a:solidFill>
                  <a:schemeClr val="tx1"/>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373422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53" y="83857"/>
            <a:ext cx="12192000" cy="1040441"/>
          </a:xfrm>
        </p:spPr>
        <p:txBody>
          <a:bodyPr/>
          <a:lstStyle/>
          <a:p>
            <a:pPr algn="ctr"/>
            <a:r>
              <a:rPr lang="en-US" sz="5000" b="1" dirty="0">
                <a:solidFill>
                  <a:schemeClr val="tx1"/>
                </a:solidFill>
                <a:latin typeface="Arial" panose="020B0604020202020204" pitchFamily="34" charset="0"/>
                <a:cs typeface="Arial" panose="020B0604020202020204" pitchFamily="34" charset="0"/>
              </a:rPr>
              <a:t>State = “private</a:t>
            </a:r>
            <a:r>
              <a:rPr lang="vi-VN" sz="5000" b="1" dirty="0">
                <a:solidFill>
                  <a:schemeClr val="tx1"/>
                </a:solidFill>
                <a:latin typeface="Arial" panose="020B0604020202020204" pitchFamily="34" charset="0"/>
                <a:cs typeface="Arial" panose="020B0604020202020204" pitchFamily="34" charset="0"/>
              </a:rPr>
              <a:t>, read-write</a:t>
            </a:r>
            <a:r>
              <a:rPr lang="en-US" sz="5000" b="1" dirty="0">
                <a:solidFill>
                  <a:schemeClr val="tx1"/>
                </a:solidFill>
                <a:latin typeface="Arial" panose="020B0604020202020204" pitchFamily="34" charset="0"/>
                <a:cs typeface="Arial" panose="020B0604020202020204" pitchFamily="34" charset="0"/>
              </a:rPr>
              <a:t> </a:t>
            </a:r>
            <a:r>
              <a:rPr lang="vi-VN" sz="5000" b="1" dirty="0">
                <a:solidFill>
                  <a:schemeClr val="tx1"/>
                </a:solidFill>
                <a:latin typeface="Arial" panose="020B0604020202020204" pitchFamily="34" charset="0"/>
                <a:cs typeface="Arial" panose="020B0604020202020204" pitchFamily="34" charset="0"/>
              </a:rPr>
              <a:t>property</a:t>
            </a:r>
            <a:r>
              <a:rPr lang="en-US" sz="5000" b="1" dirty="0">
                <a:solidFill>
                  <a:schemeClr val="tx1"/>
                </a:solidFill>
                <a:latin typeface="Arial" panose="020B0604020202020204" pitchFamily="34" charset="0"/>
                <a:cs typeface="Arial" panose="020B0604020202020204" pitchFamily="34" charset="0"/>
              </a:rPr>
              <a:t>”</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2202" y="1323918"/>
            <a:ext cx="10826944" cy="4453558"/>
          </a:xfrm>
        </p:spPr>
        <p:txBody>
          <a:bodyPr>
            <a:noAutofit/>
          </a:bodyPr>
          <a:lstStyle/>
          <a:p>
            <a:pPr algn="l">
              <a:lnSpc>
                <a:spcPct val="150000"/>
              </a:lnSpc>
              <a:spcAft>
                <a:spcPts val="1200"/>
              </a:spcAft>
            </a:pPr>
            <a:r>
              <a:rPr lang="vi-VN" sz="2200" dirty="0">
                <a:solidFill>
                  <a:schemeClr val="tx1"/>
                </a:solidFill>
                <a:cs typeface="Arial" panose="020B0604020202020204" pitchFamily="34" charset="0"/>
              </a:rPr>
              <a:t>Props không thể thay đổi, nhưng state thì được:</a:t>
            </a:r>
          </a:p>
          <a:p>
            <a:pPr algn="l">
              <a:lnSpc>
                <a:spcPct val="150000"/>
              </a:lnSpc>
              <a:spcAft>
                <a:spcPts val="1200"/>
              </a:spcAft>
            </a:pPr>
            <a:r>
              <a:rPr lang="vi-VN" sz="2200" dirty="0">
                <a:solidFill>
                  <a:schemeClr val="tx1"/>
                </a:solidFill>
                <a:cs typeface="Arial" panose="020B0604020202020204" pitchFamily="34" charset="0"/>
              </a:rPr>
              <a:t>Các components không có state và được gọi là </a:t>
            </a:r>
            <a:r>
              <a:rPr lang="vi-VN" sz="2200" b="1" dirty="0">
                <a:solidFill>
                  <a:schemeClr val="tx1"/>
                </a:solidFill>
                <a:cs typeface="Arial" panose="020B0604020202020204" pitchFamily="34" charset="0"/>
              </a:rPr>
              <a:t>stateless</a:t>
            </a:r>
            <a:r>
              <a:rPr lang="vi-VN" sz="2200" dirty="0">
                <a:solidFill>
                  <a:schemeClr val="tx1"/>
                </a:solidFill>
                <a:cs typeface="Arial" panose="020B0604020202020204" pitchFamily="34" charset="0"/>
              </a:rPr>
              <a:t>. Component dạng function cũng được coi là </a:t>
            </a:r>
            <a:r>
              <a:rPr lang="vi-VN" sz="2200" b="1" dirty="0">
                <a:solidFill>
                  <a:schemeClr val="tx1"/>
                </a:solidFill>
                <a:cs typeface="Arial" panose="020B0604020202020204" pitchFamily="34" charset="0"/>
              </a:rPr>
              <a:t>stateless</a:t>
            </a:r>
          </a:p>
          <a:p>
            <a:pPr algn="l">
              <a:lnSpc>
                <a:spcPct val="150000"/>
              </a:lnSpc>
              <a:spcAft>
                <a:spcPts val="1200"/>
              </a:spcAft>
            </a:pPr>
            <a:r>
              <a:rPr lang="vi-VN" sz="2200" dirty="0">
                <a:solidFill>
                  <a:schemeClr val="tx1"/>
                </a:solidFill>
                <a:cs typeface="Arial" panose="020B0604020202020204" pitchFamily="34" charset="0"/>
              </a:rPr>
              <a:t> Component có chứa state gọi là </a:t>
            </a:r>
            <a:r>
              <a:rPr lang="vi-VN" sz="2200" b="1" dirty="0">
                <a:solidFill>
                  <a:schemeClr val="tx1"/>
                </a:solidFill>
                <a:cs typeface="Arial" panose="020B0604020202020204" pitchFamily="34" charset="0"/>
              </a:rPr>
              <a:t>stateful. </a:t>
            </a:r>
            <a:r>
              <a:rPr lang="vi-VN" sz="2200" dirty="0">
                <a:solidFill>
                  <a:schemeClr val="tx1"/>
                </a:solidFill>
                <a:cs typeface="Arial" panose="020B0604020202020204" pitchFamily="34" charset="0"/>
              </a:rPr>
              <a:t>State được sử dụng cho các dữ liệu có thể thay đổi hoặc dữ liệu sẽ thay đổi. </a:t>
            </a:r>
            <a:r>
              <a:rPr lang="vi-VN" sz="2200">
                <a:solidFill>
                  <a:schemeClr val="tx1"/>
                </a:solidFill>
                <a:cs typeface="Arial" panose="020B0604020202020204" pitchFamily="34" charset="0"/>
              </a:rPr>
              <a:t>VD: người dùng gõ tên, email vào thẻ input(state lưu dạng string), người dùng thêm, sửa, xóa danh sách products =&gt; state dạng object’s array</a:t>
            </a:r>
            <a:endParaRPr lang="en-US" sz="22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27612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0977"/>
            <a:ext cx="12192000" cy="1040441"/>
          </a:xfrm>
        </p:spPr>
        <p:txBody>
          <a:bodyPr/>
          <a:lstStyle/>
          <a:p>
            <a:pPr algn="ctr"/>
            <a:r>
              <a:rPr lang="en-US" sz="5000" b="1" dirty="0">
                <a:solidFill>
                  <a:schemeClr val="tx1"/>
                </a:solidFill>
                <a:latin typeface="Arial" panose="020B0604020202020204" pitchFamily="34" charset="0"/>
                <a:cs typeface="Arial" panose="020B0604020202020204" pitchFamily="34" charset="0"/>
              </a:rPr>
              <a:t>State = “private data”</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2202" y="1323918"/>
            <a:ext cx="10826944" cy="4453558"/>
          </a:xfrm>
        </p:spPr>
        <p:txBody>
          <a:bodyPr>
            <a:noAutofit/>
          </a:bodyPr>
          <a:lstStyle/>
          <a:p>
            <a:pPr algn="l">
              <a:lnSpc>
                <a:spcPct val="150000"/>
              </a:lnSpc>
              <a:spcAft>
                <a:spcPts val="1200"/>
              </a:spcAft>
            </a:pPr>
            <a:r>
              <a:rPr lang="en-US" sz="2200" dirty="0" err="1">
                <a:solidFill>
                  <a:schemeClr val="tx1"/>
                </a:solidFill>
                <a:latin typeface="Arial" panose="020B0604020202020204" pitchFamily="34" charset="0"/>
                <a:cs typeface="Arial" panose="020B0604020202020204" pitchFamily="34" charset="0"/>
              </a:rPr>
              <a:t>Giả</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sử</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ComponentC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chứa</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các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thẻ</a:t>
            </a:r>
            <a:r>
              <a:rPr lang="en-US" sz="2200" dirty="0">
                <a:solidFill>
                  <a:schemeClr val="tx1"/>
                </a:solidFill>
                <a:latin typeface="Arial" panose="020B0604020202020204" pitchFamily="34" charset="0"/>
                <a:cs typeface="Arial" panose="020B0604020202020204" pitchFamily="34" charset="0"/>
              </a:rPr>
              <a:t> &lt;input&gt; </a:t>
            </a:r>
            <a:r>
              <a:rPr lang="en-US" sz="2200" dirty="0" err="1">
                <a:solidFill>
                  <a:schemeClr val="tx1"/>
                </a:solidFill>
                <a:latin typeface="Arial" panose="020B0604020202020204" pitchFamily="34" charset="0"/>
                <a:cs typeface="Arial" panose="020B0604020202020204" pitchFamily="34" charset="0"/>
              </a:rPr>
              <a:t>chứa</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thông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của</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đối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tượng</a:t>
            </a:r>
            <a:r>
              <a:rPr lang="en-US" sz="2200" dirty="0">
                <a:solidFill>
                  <a:schemeClr val="tx1"/>
                </a:solidFill>
                <a:latin typeface="Arial" panose="020B0604020202020204" pitchFamily="34" charset="0"/>
                <a:cs typeface="Arial" panose="020B0604020202020204" pitchFamily="34" charset="0"/>
              </a:rPr>
              <a:t> </a:t>
            </a:r>
            <a:r>
              <a:rPr lang="en-US" sz="2200" b="1" dirty="0">
                <a:solidFill>
                  <a:srgbClr val="C00000"/>
                </a:solidFill>
                <a:latin typeface="Arial" panose="020B0604020202020204" pitchFamily="34" charset="0"/>
                <a:cs typeface="Arial" panose="020B0604020202020204" pitchFamily="34" charset="0"/>
              </a:rPr>
              <a:t>product</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Khi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người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dùng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nhập</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thông</a:t>
            </a:r>
            <a:r>
              <a:rPr lang="en-US" sz="2200" dirty="0">
                <a:solidFill>
                  <a:schemeClr val="tx1"/>
                </a:solidFill>
                <a:latin typeface="Arial" panose="020B0604020202020204" pitchFamily="34" charset="0"/>
                <a:cs typeface="Arial" panose="020B0604020202020204" pitchFamily="34" charset="0"/>
              </a:rPr>
              <a:t> tin, </a:t>
            </a:r>
            <a:r>
              <a:rPr lang="en-US" sz="2200" dirty="0" err="1">
                <a:solidFill>
                  <a:schemeClr val="tx1"/>
                </a:solidFill>
                <a:latin typeface="Arial" panose="020B0604020202020204" pitchFamily="34" charset="0"/>
                <a:cs typeface="Arial" panose="020B0604020202020204" pitchFamily="34" charset="0"/>
              </a:rPr>
              <a:t>các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thuộc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tính</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trong</a:t>
            </a:r>
            <a:r>
              <a:rPr lang="en-US" sz="2200" dirty="0">
                <a:solidFill>
                  <a:schemeClr val="tx1"/>
                </a:solidFill>
                <a:latin typeface="Arial" panose="020B0604020202020204" pitchFamily="34" charset="0"/>
                <a:cs typeface="Arial" panose="020B0604020202020204" pitchFamily="34" charset="0"/>
              </a:rPr>
              <a:t> product </a:t>
            </a:r>
            <a:r>
              <a:rPr lang="en-US" sz="2200" dirty="0" err="1">
                <a:solidFill>
                  <a:schemeClr val="tx1"/>
                </a:solidFill>
                <a:latin typeface="Arial" panose="020B0604020202020204" pitchFamily="34" charset="0"/>
                <a:cs typeface="Arial" panose="020B0604020202020204" pitchFamily="34" charset="0"/>
              </a:rPr>
              <a:t>thay</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đổi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theo</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đối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tượng</a:t>
            </a:r>
            <a:r>
              <a:rPr lang="en-US" sz="2200" dirty="0">
                <a:solidFill>
                  <a:schemeClr val="tx1"/>
                </a:solidFill>
                <a:latin typeface="Arial" panose="020B0604020202020204" pitchFamily="34" charset="0"/>
                <a:cs typeface="Arial" panose="020B0604020202020204" pitchFamily="34" charset="0"/>
              </a:rPr>
              <a:t> product </a:t>
            </a:r>
            <a:r>
              <a:rPr lang="en-US" sz="2200" dirty="0" err="1">
                <a:solidFill>
                  <a:schemeClr val="tx1"/>
                </a:solidFill>
                <a:latin typeface="Arial" panose="020B0604020202020204" pitchFamily="34" charset="0"/>
                <a:cs typeface="Arial" panose="020B0604020202020204" pitchFamily="34" charset="0"/>
              </a:rPr>
              <a:t>lúc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này</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là</a:t>
            </a:r>
            <a:r>
              <a:rPr lang="en-US" sz="2200" dirty="0">
                <a:solidFill>
                  <a:schemeClr val="tx1"/>
                </a:solidFill>
                <a:latin typeface="Arial" panose="020B0604020202020204" pitchFamily="34" charset="0"/>
                <a:cs typeface="Arial" panose="020B0604020202020204" pitchFamily="34" charset="0"/>
              </a:rPr>
              <a:t> state </a:t>
            </a:r>
            <a:r>
              <a:rPr lang="en-US" sz="2200" dirty="0" err="1">
                <a:solidFill>
                  <a:schemeClr val="tx1"/>
                </a:solidFill>
                <a:latin typeface="Arial" panose="020B0604020202020204" pitchFamily="34" charset="0"/>
                <a:cs typeface="Arial" panose="020B0604020202020204" pitchFamily="34" charset="0"/>
              </a:rPr>
              <a:t>của</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ComponentC</a:t>
            </a:r>
            <a:r>
              <a:rPr lang="en-US" sz="2200" dirty="0">
                <a:solidFill>
                  <a:schemeClr val="tx1"/>
                </a:solidFill>
                <a:latin typeface="Arial" panose="020B0604020202020204" pitchFamily="34" charset="0"/>
                <a:cs typeface="Arial" panose="020B0604020202020204" pitchFamily="34" charset="0"/>
              </a:rPr>
              <a:t>:</a:t>
            </a:r>
          </a:p>
          <a:p>
            <a:pPr algn="l">
              <a:lnSpc>
                <a:spcPct val="150000"/>
              </a:lnSpc>
              <a:spcAft>
                <a:spcPts val="1200"/>
              </a:spcAft>
            </a:pPr>
            <a:r>
              <a:rPr lang="en-US" sz="2200" dirty="0" err="1">
                <a:solidFill>
                  <a:schemeClr val="tx1"/>
                </a:solidFill>
                <a:latin typeface="Arial" panose="020B0604020202020204" pitchFamily="34" charset="0"/>
                <a:cs typeface="Arial" panose="020B0604020202020204" pitchFamily="34" charset="0"/>
              </a:rPr>
              <a:t>Khi</a:t>
            </a:r>
            <a:r>
              <a:rPr lang="en-US" sz="2200" dirty="0">
                <a:solidFill>
                  <a:schemeClr val="tx1"/>
                </a:solidFill>
                <a:latin typeface="Arial" panose="020B0604020202020204" pitchFamily="34" charset="0"/>
                <a:cs typeface="Arial" panose="020B0604020202020204" pitchFamily="34" charset="0"/>
              </a:rPr>
              <a:t> user </a:t>
            </a:r>
            <a:r>
              <a:rPr lang="en-US" sz="2200" dirty="0" err="1">
                <a:solidFill>
                  <a:schemeClr val="tx1"/>
                </a:solidFill>
                <a:latin typeface="Arial" panose="020B0604020202020204" pitchFamily="34" charset="0"/>
                <a:cs typeface="Arial" panose="020B0604020202020204" pitchFamily="34" charset="0"/>
              </a:rPr>
              <a:t>thay</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đổi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thông</a:t>
            </a:r>
            <a:r>
              <a:rPr lang="en-US" sz="2200" dirty="0">
                <a:solidFill>
                  <a:schemeClr val="tx1"/>
                </a:solidFill>
                <a:latin typeface="Arial" panose="020B0604020202020204" pitchFamily="34" charset="0"/>
                <a:cs typeface="Arial" panose="020B0604020202020204" pitchFamily="34" charset="0"/>
              </a:rPr>
              <a:t> tin: &lt;input </a:t>
            </a:r>
            <a:r>
              <a:rPr lang="en-US" sz="2200" dirty="0" err="1">
                <a:solidFill>
                  <a:schemeClr val="tx1"/>
                </a:solidFill>
                <a:latin typeface="Arial" panose="020B0604020202020204" pitchFamily="34" charset="0"/>
                <a:cs typeface="Arial" panose="020B0604020202020204" pitchFamily="34" charset="0"/>
              </a:rPr>
              <a:t>onChange</a:t>
            </a:r>
            <a:r>
              <a:rPr lang="en-US" sz="2200" dirty="0">
                <a:solidFill>
                  <a:schemeClr val="tx1"/>
                </a:solidFill>
                <a:latin typeface="Arial" panose="020B0604020202020204" pitchFamily="34" charset="0"/>
                <a:cs typeface="Arial" panose="020B0604020202020204" pitchFamily="34" charset="0"/>
              </a:rPr>
              <a:t>={(text) =&gt; {…</a:t>
            </a:r>
            <a:r>
              <a:rPr lang="en-US" sz="2200" dirty="0" err="1">
                <a:solidFill>
                  <a:schemeClr val="tx1"/>
                </a:solidFill>
                <a:latin typeface="Arial" panose="020B0604020202020204" pitchFamily="34" charset="0"/>
                <a:cs typeface="Arial" panose="020B0604020202020204" pitchFamily="34" charset="0"/>
              </a:rPr>
              <a:t>this.setState</a:t>
            </a:r>
            <a:r>
              <a:rPr lang="en-US" sz="2200" dirty="0">
                <a:solidFill>
                  <a:schemeClr val="tx1"/>
                </a:solidFill>
                <a:latin typeface="Arial" panose="020B0604020202020204" pitchFamily="34" charset="0"/>
                <a:cs typeface="Arial" panose="020B0604020202020204" pitchFamily="34" charset="0"/>
              </a:rPr>
              <a:t>(…)}}&gt;</a:t>
            </a:r>
          </a:p>
          <a:p>
            <a:pPr algn="l">
              <a:lnSpc>
                <a:spcPct val="150000"/>
              </a:lnSpc>
              <a:spcAft>
                <a:spcPts val="1200"/>
              </a:spcAft>
            </a:pPr>
            <a:r>
              <a:rPr lang="en-US" sz="2200" dirty="0" err="1">
                <a:solidFill>
                  <a:schemeClr val="tx1"/>
                </a:solidFill>
                <a:latin typeface="Arial" panose="020B0604020202020204" pitchFamily="34" charset="0"/>
                <a:cs typeface="Arial" panose="020B0604020202020204" pitchFamily="34" charset="0"/>
              </a:rPr>
              <a:t>Lấy</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thông</a:t>
            </a:r>
            <a:r>
              <a:rPr lang="en-US" sz="2200" dirty="0">
                <a:solidFill>
                  <a:schemeClr val="tx1"/>
                </a:solidFill>
                <a:latin typeface="Arial" panose="020B0604020202020204" pitchFamily="34" charset="0"/>
                <a:cs typeface="Arial" panose="020B0604020202020204" pitchFamily="34" charset="0"/>
              </a:rPr>
              <a:t> tin state: let {</a:t>
            </a:r>
            <a:r>
              <a:rPr lang="en-US" sz="2200" b="1" dirty="0">
                <a:solidFill>
                  <a:srgbClr val="C00000"/>
                </a:solidFill>
                <a:latin typeface="Arial" panose="020B0604020202020204" pitchFamily="34" charset="0"/>
                <a:cs typeface="Arial" panose="020B0604020202020204" pitchFamily="34" charset="0"/>
              </a:rPr>
              <a:t>product</a:t>
            </a:r>
            <a:r>
              <a:rPr lang="en-US" sz="2200" dirty="0">
                <a:solidFill>
                  <a:schemeClr val="tx1"/>
                </a:solidFill>
                <a:latin typeface="Arial" panose="020B0604020202020204" pitchFamily="34" charset="0"/>
                <a:cs typeface="Arial" panose="020B0604020202020204" pitchFamily="34" charset="0"/>
              </a:rPr>
              <a:t>} = </a:t>
            </a:r>
            <a:r>
              <a:rPr lang="en-US" sz="2200" dirty="0" err="1">
                <a:solidFill>
                  <a:schemeClr val="tx1"/>
                </a:solidFill>
                <a:latin typeface="Arial" panose="020B0604020202020204" pitchFamily="34" charset="0"/>
                <a:cs typeface="Arial" panose="020B0604020202020204" pitchFamily="34" charset="0"/>
              </a:rPr>
              <a:t>this.state</a:t>
            </a:r>
            <a:r>
              <a:rPr lang="en-US" sz="2200" dirty="0">
                <a:solidFill>
                  <a:schemeClr val="tx1"/>
                </a:solidFill>
                <a:latin typeface="Arial" panose="020B0604020202020204" pitchFamily="34" charset="0"/>
                <a:cs typeface="Arial" panose="020B0604020202020204" pitchFamily="34" charset="0"/>
              </a:rPr>
              <a:t>;</a:t>
            </a:r>
          </a:p>
          <a:p>
            <a:pPr algn="l">
              <a:lnSpc>
                <a:spcPct val="150000"/>
              </a:lnSpc>
              <a:spcAft>
                <a:spcPts val="1200"/>
              </a:spcAft>
            </a:pPr>
            <a:r>
              <a:rPr lang="en-US" sz="2200" dirty="0" err="1">
                <a:solidFill>
                  <a:schemeClr val="tx1"/>
                </a:solidFill>
                <a:latin typeface="Arial" panose="020B0604020202020204" pitchFamily="34" charset="0"/>
                <a:cs typeface="Arial" panose="020B0604020202020204" pitchFamily="34" charset="0"/>
              </a:rPr>
              <a:t>Không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gán</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trực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tiếp</a:t>
            </a:r>
            <a:r>
              <a:rPr lang="en-US" sz="2200" dirty="0">
                <a:solidFill>
                  <a:schemeClr val="tx1"/>
                </a:solidFill>
                <a:latin typeface="Arial" panose="020B0604020202020204" pitchFamily="34" charset="0"/>
                <a:cs typeface="Arial" panose="020B0604020202020204" pitchFamily="34" charset="0"/>
              </a:rPr>
              <a:t> state(</a:t>
            </a:r>
            <a:r>
              <a:rPr lang="en-US" sz="2200" dirty="0" err="1">
                <a:solidFill>
                  <a:schemeClr val="tx1"/>
                </a:solidFill>
                <a:latin typeface="Arial" panose="020B0604020202020204" pitchFamily="34" charset="0"/>
                <a:cs typeface="Arial" panose="020B0604020202020204" pitchFamily="34" charset="0"/>
              </a:rPr>
              <a:t>trừ</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bên</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trong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hàm</a:t>
            </a:r>
            <a:r>
              <a:rPr lang="en-US" sz="2200" dirty="0">
                <a:solidFill>
                  <a:schemeClr val="tx1"/>
                </a:solidFill>
                <a:latin typeface="Arial" panose="020B0604020202020204" pitchFamily="34" charset="0"/>
                <a:cs typeface="Arial" panose="020B0604020202020204" pitchFamily="34" charset="0"/>
              </a:rPr>
              <a:t> constructor), </a:t>
            </a:r>
            <a:r>
              <a:rPr lang="en-US" sz="2200" dirty="0" err="1">
                <a:solidFill>
                  <a:schemeClr val="tx1"/>
                </a:solidFill>
                <a:latin typeface="Arial" panose="020B0604020202020204" pitchFamily="34" charset="0"/>
                <a:cs typeface="Arial" panose="020B0604020202020204" pitchFamily="34" charset="0"/>
              </a:rPr>
              <a:t>mà</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phải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gọi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hàm</a:t>
            </a:r>
            <a:r>
              <a:rPr lang="en-US" sz="2200" dirty="0">
                <a:solidFill>
                  <a:schemeClr val="tx1"/>
                </a:solidFill>
                <a:latin typeface="Arial" panose="020B0604020202020204" pitchFamily="34" charset="0"/>
                <a:cs typeface="Arial" panose="020B0604020202020204" pitchFamily="34" charset="0"/>
              </a:rPr>
              <a:t> </a:t>
            </a:r>
            <a:r>
              <a:rPr lang="en-US" sz="2200" b="1" dirty="0" err="1">
                <a:solidFill>
                  <a:srgbClr val="C00000"/>
                </a:solidFill>
                <a:latin typeface="Arial" panose="020B0604020202020204" pitchFamily="34" charset="0"/>
                <a:cs typeface="Arial" panose="020B0604020202020204" pitchFamily="34" charset="0"/>
              </a:rPr>
              <a:t>setState</a:t>
            </a:r>
            <a:r>
              <a:rPr lang="en-US" sz="2200" dirty="0">
                <a:solidFill>
                  <a:schemeClr val="tx1"/>
                </a:solidFill>
                <a:latin typeface="Arial" panose="020B0604020202020204" pitchFamily="34" charset="0"/>
                <a:cs typeface="Arial" panose="020B0604020202020204" pitchFamily="34" charset="0"/>
              </a:rPr>
              <a:t>(“function </a:t>
            </a:r>
            <a:r>
              <a:rPr lang="en-US" sz="2200" dirty="0" err="1">
                <a:solidFill>
                  <a:schemeClr val="tx1"/>
                </a:solidFill>
                <a:latin typeface="Arial" panose="020B0604020202020204" pitchFamily="34" charset="0"/>
                <a:cs typeface="Arial" panose="020B0604020202020204" pitchFamily="34" charset="0"/>
              </a:rPr>
              <a:t>hoặc</a:t>
            </a:r>
            <a:r>
              <a:rPr lang="en-US" sz="2200" dirty="0">
                <a:solidFill>
                  <a:schemeClr val="tx1"/>
                </a:solidFill>
                <a:latin typeface="Arial" panose="020B0604020202020204" pitchFamily="34" charset="0"/>
                <a:cs typeface="Arial" panose="020B0604020202020204" pitchFamily="34" charset="0"/>
              </a:rPr>
              <a:t> variable”). </a:t>
            </a:r>
            <a:r>
              <a:rPr lang="en-US" sz="2200" dirty="0" err="1">
                <a:solidFill>
                  <a:schemeClr val="tx1"/>
                </a:solidFill>
                <a:latin typeface="Arial" panose="020B0604020202020204" pitchFamily="34" charset="0"/>
                <a:cs typeface="Arial" panose="020B0604020202020204" pitchFamily="34" charset="0"/>
              </a:rPr>
              <a:t>Không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thể</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gọi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đến</a:t>
            </a:r>
            <a:r>
              <a:rPr lang="en-US" sz="2200" dirty="0">
                <a:solidFill>
                  <a:schemeClr val="tx1"/>
                </a:solidFill>
                <a:latin typeface="Arial" panose="020B0604020202020204" pitchFamily="34" charset="0"/>
                <a:cs typeface="Arial" panose="020B0604020202020204" pitchFamily="34" charset="0"/>
              </a:rPr>
              <a:t> </a:t>
            </a:r>
            <a:r>
              <a:rPr lang="en-US" sz="2200" b="1" dirty="0">
                <a:solidFill>
                  <a:srgbClr val="C00000"/>
                </a:solidFill>
                <a:latin typeface="Arial" panose="020B0604020202020204" pitchFamily="34" charset="0"/>
                <a:cs typeface="Arial" panose="020B0604020202020204" pitchFamily="34" charset="0"/>
              </a:rPr>
              <a:t>product</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từ</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ngoài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ComponentC</a:t>
            </a:r>
            <a:endParaRPr lang="en-US" sz="22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114475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0977"/>
            <a:ext cx="12192000" cy="1040441"/>
          </a:xfrm>
        </p:spPr>
        <p:txBody>
          <a:bodyPr/>
          <a:lstStyle/>
          <a:p>
            <a:pPr algn="ctr"/>
            <a:r>
              <a:rPr lang="en-US" sz="5000" b="1" dirty="0">
                <a:solidFill>
                  <a:schemeClr val="tx1"/>
                </a:solidFill>
                <a:latin typeface="Arial" panose="020B0604020202020204" pitchFamily="34" charset="0"/>
                <a:cs typeface="Arial" panose="020B0604020202020204" pitchFamily="34" charset="0"/>
              </a:rPr>
              <a:t>Event</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93665" y="1342478"/>
            <a:ext cx="11320608" cy="4453558"/>
          </a:xfrm>
        </p:spPr>
        <p:txBody>
          <a:bodyPr>
            <a:noAutofit/>
          </a:bodyPr>
          <a:lstStyle/>
          <a:p>
            <a:pPr algn="l">
              <a:spcAft>
                <a:spcPts val="100"/>
              </a:spcAft>
            </a:pPr>
            <a:r>
              <a:rPr lang="en-US" sz="2200" dirty="0" err="1">
                <a:solidFill>
                  <a:schemeClr val="tx1"/>
                </a:solidFill>
                <a:latin typeface="Arial" panose="020B0604020202020204" pitchFamily="34" charset="0"/>
                <a:cs typeface="Arial" panose="020B0604020202020204" pitchFamily="34" charset="0"/>
              </a:rPr>
              <a:t>Khi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bấm</a:t>
            </a:r>
            <a:r>
              <a:rPr lang="en-US" sz="2200" dirty="0">
                <a:solidFill>
                  <a:schemeClr val="tx1"/>
                </a:solidFill>
                <a:latin typeface="Arial" panose="020B0604020202020204" pitchFamily="34" charset="0"/>
                <a:cs typeface="Arial" panose="020B0604020202020204" pitchFamily="34" charset="0"/>
              </a:rPr>
              <a:t> button </a:t>
            </a:r>
            <a:r>
              <a:rPr lang="en-US" sz="2200" dirty="0" err="1">
                <a:solidFill>
                  <a:schemeClr val="tx1"/>
                </a:solidFill>
                <a:latin typeface="Arial" panose="020B0604020202020204" pitchFamily="34" charset="0"/>
                <a:cs typeface="Arial" panose="020B0604020202020204" pitchFamily="34" charset="0"/>
              </a:rPr>
              <a:t>hoặc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thẻ</a:t>
            </a:r>
            <a:r>
              <a:rPr lang="en-US" sz="2200" dirty="0">
                <a:solidFill>
                  <a:schemeClr val="tx1"/>
                </a:solidFill>
                <a:latin typeface="Arial" panose="020B0604020202020204" pitchFamily="34" charset="0"/>
                <a:cs typeface="Arial" panose="020B0604020202020204" pitchFamily="34" charset="0"/>
              </a:rPr>
              <a:t> &lt;a&gt; =&gt; </a:t>
            </a:r>
            <a:r>
              <a:rPr lang="en-US" sz="2200" dirty="0" err="1">
                <a:solidFill>
                  <a:schemeClr val="tx1"/>
                </a:solidFill>
                <a:latin typeface="Arial" panose="020B0604020202020204" pitchFamily="34" charset="0"/>
                <a:cs typeface="Arial" panose="020B0604020202020204" pitchFamily="34" charset="0"/>
              </a:rPr>
              <a:t>sinh</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ra</a:t>
            </a:r>
            <a:r>
              <a:rPr lang="en-US" sz="2200" dirty="0">
                <a:solidFill>
                  <a:schemeClr val="tx1"/>
                </a:solidFill>
                <a:latin typeface="Arial" panose="020B0604020202020204" pitchFamily="34" charset="0"/>
                <a:cs typeface="Arial" panose="020B0604020202020204" pitchFamily="34" charset="0"/>
              </a:rPr>
              <a:t> 1 Event, </a:t>
            </a:r>
            <a:r>
              <a:rPr lang="en-US" sz="2200" dirty="0" err="1">
                <a:solidFill>
                  <a:schemeClr val="tx1"/>
                </a:solidFill>
                <a:latin typeface="Arial" panose="020B0604020202020204" pitchFamily="34" charset="0"/>
                <a:cs typeface="Arial" panose="020B0604020202020204" pitchFamily="34" charset="0"/>
              </a:rPr>
              <a:t>gọi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đến</a:t>
            </a:r>
            <a:r>
              <a:rPr lang="en-US" sz="2200" dirty="0">
                <a:solidFill>
                  <a:schemeClr val="tx1"/>
                </a:solidFill>
                <a:latin typeface="Arial" panose="020B0604020202020204" pitchFamily="34" charset="0"/>
                <a:cs typeface="Arial" panose="020B0604020202020204" pitchFamily="34" charset="0"/>
              </a:rPr>
              <a:t> 1 function </a:t>
            </a:r>
            <a:r>
              <a:rPr lang="en-US" sz="2200" dirty="0" err="1">
                <a:solidFill>
                  <a:schemeClr val="tx1"/>
                </a:solidFill>
                <a:latin typeface="Arial" panose="020B0604020202020204" pitchFamily="34" charset="0"/>
                <a:cs typeface="Arial" panose="020B0604020202020204" pitchFamily="34" charset="0"/>
              </a:rPr>
              <a:t>thực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công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việc</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nào</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đó</a:t>
            </a:r>
            <a:r>
              <a:rPr lang="en-US" sz="2200" dirty="0">
                <a:solidFill>
                  <a:schemeClr val="tx1"/>
                </a:solidFill>
                <a:latin typeface="Arial" panose="020B0604020202020204" pitchFamily="34" charset="0"/>
                <a:cs typeface="Arial" panose="020B0604020202020204" pitchFamily="34" charset="0"/>
              </a:rPr>
              <a:t>. </a:t>
            </a:r>
          </a:p>
          <a:p>
            <a:pPr algn="l">
              <a:spcAft>
                <a:spcPts val="100"/>
              </a:spcAft>
            </a:pPr>
            <a:r>
              <a:rPr lang="en-US" sz="2200" dirty="0">
                <a:solidFill>
                  <a:schemeClr val="tx1"/>
                </a:solidFill>
                <a:latin typeface="Arial" panose="020B0604020202020204" pitchFamily="34" charset="0"/>
                <a:cs typeface="Arial" panose="020B0604020202020204" pitchFamily="34" charset="0"/>
              </a:rPr>
              <a:t>class </a:t>
            </a:r>
            <a:r>
              <a:rPr lang="en-US" sz="2200" dirty="0" err="1">
                <a:solidFill>
                  <a:schemeClr val="tx1"/>
                </a:solidFill>
                <a:latin typeface="Arial" panose="020B0604020202020204" pitchFamily="34" charset="0"/>
                <a:cs typeface="Arial" panose="020B0604020202020204" pitchFamily="34" charset="0"/>
              </a:rPr>
              <a:t>ComponentA</a:t>
            </a:r>
            <a:r>
              <a:rPr lang="en-US" sz="2200" dirty="0">
                <a:solidFill>
                  <a:schemeClr val="tx1"/>
                </a:solidFill>
                <a:latin typeface="Arial" panose="020B0604020202020204" pitchFamily="34" charset="0"/>
                <a:cs typeface="Arial" panose="020B0604020202020204" pitchFamily="34" charset="0"/>
              </a:rPr>
              <a:t> extends Component {</a:t>
            </a:r>
          </a:p>
          <a:p>
            <a:pPr algn="l">
              <a:spcAft>
                <a:spcPts val="100"/>
              </a:spcAft>
            </a:pPr>
            <a:r>
              <a:rPr lang="en-US" sz="2200" dirty="0">
                <a:solidFill>
                  <a:schemeClr val="tx1"/>
                </a:solidFill>
                <a:latin typeface="Arial" panose="020B0604020202020204" pitchFamily="34" charset="0"/>
                <a:cs typeface="Arial" panose="020B0604020202020204" pitchFamily="34" charset="0"/>
              </a:rPr>
              <a:t>	constructor(props) {</a:t>
            </a:r>
          </a:p>
          <a:p>
            <a:pPr algn="l">
              <a:spcAft>
                <a:spcPts val="100"/>
              </a:spcAft>
            </a:pP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this.handleEventA</a:t>
            </a:r>
            <a:r>
              <a:rPr lang="en-US" sz="2200" dirty="0">
                <a:solidFill>
                  <a:schemeClr val="tx1"/>
                </a:solidFill>
                <a:latin typeface="Arial" panose="020B0604020202020204" pitchFamily="34" charset="0"/>
                <a:cs typeface="Arial" panose="020B0604020202020204" pitchFamily="34" charset="0"/>
              </a:rPr>
              <a:t> = </a:t>
            </a:r>
            <a:r>
              <a:rPr lang="en-US" sz="2200" dirty="0" err="1">
                <a:solidFill>
                  <a:schemeClr val="tx1"/>
                </a:solidFill>
                <a:latin typeface="Arial" panose="020B0604020202020204" pitchFamily="34" charset="0"/>
                <a:cs typeface="Arial" panose="020B0604020202020204" pitchFamily="34" charset="0"/>
              </a:rPr>
              <a:t>this.handleEventA.bind</a:t>
            </a:r>
            <a:r>
              <a:rPr lang="en-US" sz="2200" dirty="0">
                <a:solidFill>
                  <a:schemeClr val="tx1"/>
                </a:solidFill>
                <a:latin typeface="Arial" panose="020B0604020202020204" pitchFamily="34" charset="0"/>
                <a:cs typeface="Arial" panose="020B0604020202020204" pitchFamily="34" charset="0"/>
              </a:rPr>
              <a:t>(this, </a:t>
            </a:r>
            <a:r>
              <a:rPr lang="en-US" sz="2200" dirty="0" err="1">
                <a:solidFill>
                  <a:schemeClr val="tx1"/>
                </a:solidFill>
                <a:latin typeface="Arial" panose="020B0604020202020204" pitchFamily="34" charset="0"/>
                <a:cs typeface="Arial" panose="020B0604020202020204" pitchFamily="34" charset="0"/>
              </a:rPr>
              <a:t>paramX</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Nếu</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handleEventA</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là</a:t>
            </a:r>
            <a:r>
              <a:rPr lang="en-US" sz="2200" dirty="0">
                <a:solidFill>
                  <a:schemeClr val="tx1"/>
                </a:solidFill>
                <a:latin typeface="Arial" panose="020B0604020202020204" pitchFamily="34" charset="0"/>
                <a:cs typeface="Arial" panose="020B0604020202020204" pitchFamily="34" charset="0"/>
              </a:rPr>
              <a:t> 				arrow function </a:t>
            </a:r>
            <a:r>
              <a:rPr lang="en-US" sz="2200" dirty="0" err="1">
                <a:solidFill>
                  <a:schemeClr val="tx1"/>
                </a:solidFill>
                <a:latin typeface="Arial" panose="020B0604020202020204" pitchFamily="34" charset="0"/>
                <a:cs typeface="Arial" panose="020B0604020202020204" pitchFamily="34" charset="0"/>
              </a:rPr>
              <a:t>thì</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ko</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cần</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dòng</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này</a:t>
            </a:r>
            <a:endParaRPr lang="en-US" sz="2200" dirty="0">
              <a:solidFill>
                <a:schemeClr val="tx1"/>
              </a:solidFill>
              <a:latin typeface="Arial" panose="020B0604020202020204" pitchFamily="34" charset="0"/>
              <a:cs typeface="Arial" panose="020B0604020202020204" pitchFamily="34" charset="0"/>
            </a:endParaRPr>
          </a:p>
          <a:p>
            <a:pPr algn="l">
              <a:spcAft>
                <a:spcPts val="100"/>
              </a:spcAft>
            </a:pPr>
            <a:r>
              <a:rPr lang="en-US" sz="2200" dirty="0">
                <a:solidFill>
                  <a:schemeClr val="tx1"/>
                </a:solidFill>
                <a:latin typeface="Arial" panose="020B0604020202020204" pitchFamily="34" charset="0"/>
                <a:cs typeface="Arial" panose="020B0604020202020204" pitchFamily="34" charset="0"/>
              </a:rPr>
              <a:t>	}</a:t>
            </a:r>
          </a:p>
          <a:p>
            <a:pPr algn="l">
              <a:spcAft>
                <a:spcPts val="100"/>
              </a:spcAft>
            </a:pPr>
            <a:r>
              <a:rPr lang="en-US" sz="2200" dirty="0">
                <a:solidFill>
                  <a:schemeClr val="tx1"/>
                </a:solidFill>
                <a:latin typeface="Arial" panose="020B0604020202020204" pitchFamily="34" charset="0"/>
                <a:cs typeface="Arial" panose="020B0604020202020204" pitchFamily="34" charset="0"/>
              </a:rPr>
              <a:t>     … </a:t>
            </a:r>
            <a:r>
              <a:rPr lang="en-US" sz="2200" dirty="0" err="1">
                <a:solidFill>
                  <a:schemeClr val="tx1"/>
                </a:solidFill>
                <a:latin typeface="Arial" panose="020B0604020202020204" pitchFamily="34" charset="0"/>
                <a:cs typeface="Arial" panose="020B0604020202020204" pitchFamily="34" charset="0"/>
              </a:rPr>
              <a:t>handleEventA</a:t>
            </a:r>
            <a:r>
              <a:rPr lang="en-US" sz="2200" dirty="0">
                <a:solidFill>
                  <a:schemeClr val="tx1"/>
                </a:solidFill>
                <a:latin typeface="Arial" panose="020B0604020202020204" pitchFamily="34" charset="0"/>
                <a:cs typeface="Arial" panose="020B0604020202020204" pitchFamily="34" charset="0"/>
              </a:rPr>
              <a:t>() {…}</a:t>
            </a:r>
          </a:p>
          <a:p>
            <a:pPr algn="l">
              <a:spcAft>
                <a:spcPts val="100"/>
              </a:spcAft>
            </a:pPr>
            <a:r>
              <a:rPr lang="en-US" sz="2200" dirty="0">
                <a:solidFill>
                  <a:schemeClr val="tx1"/>
                </a:solidFill>
                <a:latin typeface="Arial" panose="020B0604020202020204" pitchFamily="34" charset="0"/>
                <a:cs typeface="Arial" panose="020B0604020202020204" pitchFamily="34" charset="0"/>
              </a:rPr>
              <a:t>     … &lt;button </a:t>
            </a:r>
            <a:r>
              <a:rPr lang="en-US" sz="2200" dirty="0" err="1">
                <a:solidFill>
                  <a:schemeClr val="tx1"/>
                </a:solidFill>
                <a:latin typeface="Arial" panose="020B0604020202020204" pitchFamily="34" charset="0"/>
                <a:cs typeface="Arial" panose="020B0604020202020204" pitchFamily="34" charset="0"/>
              </a:rPr>
              <a:t>onClick</a:t>
            </a:r>
            <a:r>
              <a:rPr lang="en-US" sz="2200" dirty="0">
                <a:solidFill>
                  <a:schemeClr val="tx1"/>
                </a:solidFill>
                <a:latin typeface="Arial" panose="020B0604020202020204" pitchFamily="34" charset="0"/>
                <a:cs typeface="Arial" panose="020B0604020202020204" pitchFamily="34" charset="0"/>
              </a:rPr>
              <a:t>={</a:t>
            </a:r>
            <a:r>
              <a:rPr lang="en-US" sz="2200" dirty="0" err="1">
                <a:solidFill>
                  <a:schemeClr val="tx1"/>
                </a:solidFill>
                <a:latin typeface="Arial" panose="020B0604020202020204" pitchFamily="34" charset="0"/>
                <a:cs typeface="Arial" panose="020B0604020202020204" pitchFamily="34" charset="0"/>
              </a:rPr>
              <a:t>this.handleEventA</a:t>
            </a:r>
            <a:r>
              <a:rPr lang="en-US" sz="2200" dirty="0">
                <a:solidFill>
                  <a:schemeClr val="tx1"/>
                </a:solidFill>
                <a:latin typeface="Arial" panose="020B0604020202020204" pitchFamily="34" charset="0"/>
                <a:cs typeface="Arial" panose="020B0604020202020204" pitchFamily="34" charset="0"/>
              </a:rPr>
              <a:t>;}&gt; </a:t>
            </a:r>
            <a:r>
              <a:rPr lang="en-US" sz="2200" dirty="0" err="1">
                <a:solidFill>
                  <a:schemeClr val="tx1"/>
                </a:solidFill>
                <a:latin typeface="Arial" panose="020B0604020202020204" pitchFamily="34" charset="0"/>
                <a:cs typeface="Arial" panose="020B0604020202020204" pitchFamily="34" charset="0"/>
              </a:rPr>
              <a:t>hoặc</a:t>
            </a:r>
            <a:r>
              <a:rPr lang="en-US" sz="2200" dirty="0">
                <a:solidFill>
                  <a:schemeClr val="tx1"/>
                </a:solidFill>
                <a:latin typeface="Arial" panose="020B0604020202020204" pitchFamily="34" charset="0"/>
                <a:cs typeface="Arial" panose="020B0604020202020204" pitchFamily="34" charset="0"/>
              </a:rPr>
              <a:t> </a:t>
            </a:r>
          </a:p>
          <a:p>
            <a:pPr algn="l">
              <a:spcAft>
                <a:spcPts val="100"/>
              </a:spcAft>
            </a:pPr>
            <a:r>
              <a:rPr lang="en-US" sz="2200" dirty="0">
                <a:solidFill>
                  <a:schemeClr val="tx1"/>
                </a:solidFill>
                <a:latin typeface="Arial" panose="020B0604020202020204" pitchFamily="34" charset="0"/>
                <a:cs typeface="Arial" panose="020B0604020202020204" pitchFamily="34" charset="0"/>
              </a:rPr>
              <a:t>     …&lt;button </a:t>
            </a:r>
            <a:r>
              <a:rPr lang="en-US" sz="2200" dirty="0" err="1">
                <a:solidFill>
                  <a:schemeClr val="tx1"/>
                </a:solidFill>
                <a:latin typeface="Arial" panose="020B0604020202020204" pitchFamily="34" charset="0"/>
                <a:cs typeface="Arial" panose="020B0604020202020204" pitchFamily="34" charset="0"/>
              </a:rPr>
              <a:t>onClick</a:t>
            </a:r>
            <a:r>
              <a:rPr lang="en-US" sz="2200" dirty="0">
                <a:solidFill>
                  <a:schemeClr val="tx1"/>
                </a:solidFill>
                <a:latin typeface="Arial" panose="020B0604020202020204" pitchFamily="34" charset="0"/>
                <a:cs typeface="Arial" panose="020B0604020202020204" pitchFamily="34" charset="0"/>
              </a:rPr>
              <a:t>={(event) =&gt; </a:t>
            </a:r>
            <a:r>
              <a:rPr lang="en-US" sz="2200" dirty="0" err="1">
                <a:solidFill>
                  <a:schemeClr val="tx1"/>
                </a:solidFill>
                <a:latin typeface="Arial" panose="020B0604020202020204" pitchFamily="34" charset="0"/>
                <a:cs typeface="Arial" panose="020B0604020202020204" pitchFamily="34" charset="0"/>
              </a:rPr>
              <a:t>this.handleEventA</a:t>
            </a:r>
            <a:r>
              <a:rPr lang="en-US" sz="2200" dirty="0">
                <a:solidFill>
                  <a:schemeClr val="tx1"/>
                </a:solidFill>
                <a:latin typeface="Arial" panose="020B0604020202020204" pitchFamily="34" charset="0"/>
                <a:cs typeface="Arial" panose="020B0604020202020204" pitchFamily="34" charset="0"/>
              </a:rPr>
              <a:t>(event);}&gt; </a:t>
            </a:r>
          </a:p>
          <a:p>
            <a:pPr algn="l">
              <a:spcAft>
                <a:spcPts val="100"/>
              </a:spcAft>
            </a:pPr>
            <a:r>
              <a:rPr lang="en-US" sz="2200" dirty="0">
                <a:solidFill>
                  <a:schemeClr val="tx1"/>
                </a:solidFill>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403128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0977"/>
            <a:ext cx="12192000" cy="1040441"/>
          </a:xfrm>
        </p:spPr>
        <p:txBody>
          <a:bodyPr/>
          <a:lstStyle/>
          <a:p>
            <a:pPr algn="ctr"/>
            <a:r>
              <a:rPr lang="en-US" sz="5000" b="1" dirty="0">
                <a:solidFill>
                  <a:schemeClr val="tx1"/>
                </a:solidFill>
                <a:latin typeface="Arial" panose="020B0604020202020204" pitchFamily="34" charset="0"/>
                <a:cs typeface="Arial" panose="020B0604020202020204" pitchFamily="34" charset="0"/>
              </a:rPr>
              <a:t>Form</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93665" y="1342478"/>
            <a:ext cx="11320608" cy="4453558"/>
          </a:xfrm>
        </p:spPr>
        <p:txBody>
          <a:bodyPr>
            <a:noAutofit/>
          </a:bodyPr>
          <a:lstStyle/>
          <a:p>
            <a:pPr algn="l">
              <a:spcAft>
                <a:spcPts val="100"/>
              </a:spcAft>
            </a:pPr>
            <a:r>
              <a:rPr lang="vi-VN" sz="2200" dirty="0">
                <a:solidFill>
                  <a:schemeClr val="tx1"/>
                </a:solidFill>
                <a:cs typeface="Arial" panose="020B0604020202020204" pitchFamily="34" charset="0"/>
              </a:rPr>
              <a:t>Data của form sẽ được xử lý bởi component, không phải bởi DOM, thông thường chúng ta sử dụng controlled component, data của form sẽ được đưa </a:t>
            </a:r>
            <a:r>
              <a:rPr lang="en-US" sz="2200" dirty="0" err="1">
                <a:solidFill>
                  <a:schemeClr val="tx1"/>
                </a:solidFill>
                <a:cs typeface="Arial" panose="020B0604020202020204" pitchFamily="34" charset="0"/>
              </a:rPr>
              <a:t>vào</a:t>
            </a:r>
            <a:r>
              <a:rPr lang="en-US" sz="2200" dirty="0">
                <a:solidFill>
                  <a:schemeClr val="tx1"/>
                </a:solidFill>
                <a:cs typeface="Arial" panose="020B0604020202020204" pitchFamily="34" charset="0"/>
              </a:rPr>
              <a:t> </a:t>
            </a:r>
            <a:r>
              <a:rPr lang="vi-VN" sz="2200" dirty="0">
                <a:solidFill>
                  <a:schemeClr val="tx1"/>
                </a:solidFill>
                <a:cs typeface="Arial" panose="020B0604020202020204" pitchFamily="34" charset="0"/>
              </a:rPr>
              <a:t>component state</a:t>
            </a:r>
            <a:r>
              <a:rPr lang="en-US" sz="2200" dirty="0">
                <a:solidFill>
                  <a:schemeClr val="tx1"/>
                </a:solidFill>
                <a:cs typeface="Arial" panose="020B0604020202020204" pitchFamily="34" charset="0"/>
              </a:rPr>
              <a:t>:</a:t>
            </a:r>
          </a:p>
          <a:p>
            <a:pPr algn="l">
              <a:spcAft>
                <a:spcPts val="100"/>
              </a:spcAft>
            </a:pPr>
            <a:r>
              <a:rPr lang="en-US" sz="2200" dirty="0" err="1">
                <a:solidFill>
                  <a:schemeClr val="tx1"/>
                </a:solidFill>
                <a:cs typeface="Arial" panose="020B0604020202020204" pitchFamily="34" charset="0"/>
              </a:rPr>
              <a:t>Khởi</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tạo</a:t>
            </a:r>
            <a:r>
              <a:rPr lang="en-US" sz="2200" dirty="0">
                <a:solidFill>
                  <a:schemeClr val="tx1"/>
                </a:solidFill>
                <a:cs typeface="Arial" panose="020B0604020202020204" pitchFamily="34" charset="0"/>
              </a:rPr>
              <a:t> state </a:t>
            </a:r>
            <a:r>
              <a:rPr lang="en-US" sz="2200" dirty="0" err="1">
                <a:solidFill>
                  <a:schemeClr val="tx1"/>
                </a:solidFill>
                <a:cs typeface="Arial" panose="020B0604020202020204" pitchFamily="34" charset="0"/>
              </a:rPr>
              <a:t>trong</a:t>
            </a:r>
            <a:r>
              <a:rPr lang="en-US" sz="2200" dirty="0">
                <a:solidFill>
                  <a:schemeClr val="tx1"/>
                </a:solidFill>
                <a:cs typeface="Arial" panose="020B0604020202020204" pitchFamily="34" charset="0"/>
              </a:rPr>
              <a:t> constructor: </a:t>
            </a:r>
            <a:r>
              <a:rPr lang="en-US" sz="2200" dirty="0" err="1">
                <a:solidFill>
                  <a:schemeClr val="tx1"/>
                </a:solidFill>
                <a:cs typeface="Arial" panose="020B0604020202020204" pitchFamily="34" charset="0"/>
              </a:rPr>
              <a:t>this.state</a:t>
            </a:r>
            <a:r>
              <a:rPr lang="en-US" sz="2200" dirty="0">
                <a:solidFill>
                  <a:schemeClr val="tx1"/>
                </a:solidFill>
                <a:cs typeface="Arial" panose="020B0604020202020204" pitchFamily="34" charset="0"/>
              </a:rPr>
              <a:t> = {name: “”, email: “”}</a:t>
            </a:r>
          </a:p>
          <a:p>
            <a:pPr algn="l">
              <a:spcAft>
                <a:spcPts val="100"/>
              </a:spcAft>
            </a:pPr>
            <a:r>
              <a:rPr lang="en-US" sz="2200" dirty="0">
                <a:solidFill>
                  <a:schemeClr val="tx1"/>
                </a:solidFill>
                <a:cs typeface="Arial" panose="020B0604020202020204" pitchFamily="34" charset="0"/>
              </a:rPr>
              <a:t>….</a:t>
            </a:r>
          </a:p>
          <a:p>
            <a:pPr algn="l">
              <a:spcAft>
                <a:spcPts val="100"/>
              </a:spcAft>
            </a:pPr>
            <a:r>
              <a:rPr lang="en-US" sz="2200" dirty="0">
                <a:solidFill>
                  <a:schemeClr val="tx1"/>
                </a:solidFill>
                <a:cs typeface="Arial" panose="020B0604020202020204" pitchFamily="34" charset="0"/>
              </a:rPr>
              <a:t>&lt;input type="text"</a:t>
            </a:r>
          </a:p>
          <a:p>
            <a:pPr algn="l">
              <a:spcAft>
                <a:spcPts val="100"/>
              </a:spcAft>
            </a:pPr>
            <a:r>
              <a:rPr lang="en-US" sz="2200" dirty="0">
                <a:solidFill>
                  <a:schemeClr val="tx1"/>
                </a:solidFill>
                <a:cs typeface="Arial" panose="020B0604020202020204" pitchFamily="34" charset="0"/>
              </a:rPr>
              <a:t>   value={</a:t>
            </a:r>
            <a:r>
              <a:rPr lang="en-US" sz="2200" dirty="0" err="1">
                <a:solidFill>
                  <a:schemeClr val="tx1"/>
                </a:solidFill>
                <a:cs typeface="Arial" panose="020B0604020202020204" pitchFamily="34" charset="0"/>
              </a:rPr>
              <a:t>this.state.email</a:t>
            </a:r>
            <a:r>
              <a:rPr lang="en-US" sz="2200" dirty="0">
                <a:solidFill>
                  <a:schemeClr val="tx1"/>
                </a:solidFill>
                <a:cs typeface="Arial" panose="020B0604020202020204" pitchFamily="34" charset="0"/>
              </a:rPr>
              <a:t>}</a:t>
            </a:r>
          </a:p>
          <a:p>
            <a:pPr algn="l">
              <a:spcAft>
                <a:spcPts val="100"/>
              </a:spcAft>
            </a:pP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onChange</a:t>
            </a:r>
            <a:r>
              <a:rPr lang="en-US" sz="2200" dirty="0">
                <a:solidFill>
                  <a:schemeClr val="tx1"/>
                </a:solidFill>
                <a:cs typeface="Arial" panose="020B0604020202020204" pitchFamily="34" charset="0"/>
              </a:rPr>
              <a:t>={(event) =&gt; {</a:t>
            </a:r>
          </a:p>
          <a:p>
            <a:pPr algn="l">
              <a:spcAft>
                <a:spcPts val="100"/>
              </a:spcAft>
            </a:pP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this.setState</a:t>
            </a:r>
            <a:r>
              <a:rPr lang="en-US" sz="2200" dirty="0">
                <a:solidFill>
                  <a:schemeClr val="tx1"/>
                </a:solidFill>
                <a:cs typeface="Arial" panose="020B0604020202020204" pitchFamily="34" charset="0"/>
              </a:rPr>
              <a:t>({ email: </a:t>
            </a:r>
            <a:r>
              <a:rPr lang="en-US" sz="2200" dirty="0" err="1">
                <a:solidFill>
                  <a:schemeClr val="tx1"/>
                </a:solidFill>
                <a:cs typeface="Arial" panose="020B0604020202020204" pitchFamily="34" charset="0"/>
              </a:rPr>
              <a:t>event.target.value</a:t>
            </a:r>
            <a:r>
              <a:rPr lang="en-US" sz="2200" dirty="0">
                <a:solidFill>
                  <a:schemeClr val="tx1"/>
                </a:solidFill>
                <a:cs typeface="Arial" panose="020B0604020202020204" pitchFamily="34" charset="0"/>
              </a:rPr>
              <a:t> })</a:t>
            </a:r>
          </a:p>
          <a:p>
            <a:pPr algn="l">
              <a:spcAft>
                <a:spcPts val="100"/>
              </a:spcAft>
            </a:pPr>
            <a:r>
              <a:rPr lang="en-US" sz="2200" dirty="0">
                <a:solidFill>
                  <a:schemeClr val="tx1"/>
                </a:solidFill>
                <a:cs typeface="Arial" panose="020B0604020202020204" pitchFamily="34" charset="0"/>
              </a:rPr>
              <a:t>    }}</a:t>
            </a:r>
          </a:p>
          <a:p>
            <a:pPr algn="l">
              <a:spcAft>
                <a:spcPts val="100"/>
              </a:spcAft>
            </a:pPr>
            <a:r>
              <a:rPr lang="en-US" sz="2200" dirty="0">
                <a:solidFill>
                  <a:schemeClr val="tx1"/>
                </a:solidFill>
                <a:cs typeface="Arial" panose="020B0604020202020204" pitchFamily="34" charset="0"/>
              </a:rPr>
              <a:t>     placeholder="Enter your email" /&gt;</a:t>
            </a: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
        <p:nvSpPr>
          <p:cNvPr id="6" name="Rectangle: Rounded Corners 5">
            <a:extLst>
              <a:ext uri="{FF2B5EF4-FFF2-40B4-BE49-F238E27FC236}">
                <a16:creationId xmlns:a16="http://schemas.microsoft.com/office/drawing/2014/main" id="{4B752CFA-6FD8-47F2-B8DD-BAA9EB2B3E8B}"/>
              </a:ext>
            </a:extLst>
          </p:cNvPr>
          <p:cNvSpPr/>
          <p:nvPr/>
        </p:nvSpPr>
        <p:spPr>
          <a:xfrm>
            <a:off x="7560207" y="2857951"/>
            <a:ext cx="3386343" cy="23353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Controlled Component</a:t>
            </a: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this.handleChangeText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79663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088"/>
            <a:ext cx="12192000" cy="872175"/>
          </a:xfrm>
        </p:spPr>
        <p:txBody>
          <a:bodyPr/>
          <a:lstStyle/>
          <a:p>
            <a:pPr algn="ctr"/>
            <a:r>
              <a:rPr lang="en-US" sz="5000" b="1" dirty="0">
                <a:solidFill>
                  <a:schemeClr val="tx1"/>
                </a:solidFill>
                <a:latin typeface="Arial" panose="020B0604020202020204" pitchFamily="34" charset="0"/>
                <a:cs typeface="Arial" panose="020B0604020202020204" pitchFamily="34" charset="0"/>
              </a:rPr>
              <a:t>Form(</a:t>
            </a:r>
            <a:r>
              <a:rPr lang="en-US" sz="5000" b="1" dirty="0" err="1">
                <a:solidFill>
                  <a:schemeClr val="tx1"/>
                </a:solidFill>
                <a:latin typeface="Arial" panose="020B0604020202020204" pitchFamily="34" charset="0"/>
                <a:cs typeface="Arial" panose="020B0604020202020204" pitchFamily="34" charset="0"/>
              </a:rPr>
              <a:t>tiếp</a:t>
            </a:r>
            <a:r>
              <a:rPr lang="en-US" sz="5000" b="1" dirty="0">
                <a:solidFill>
                  <a:schemeClr val="tx1"/>
                </a:solidFill>
                <a:latin typeface="Arial" panose="020B0604020202020204" pitchFamily="34" charset="0"/>
                <a:cs typeface="Arial" panose="020B0604020202020204" pitchFamily="34" charset="0"/>
              </a:rPr>
              <a:t>)</a:t>
            </a:r>
            <a:endParaRPr lang="en-US" sz="50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76165" y="1080656"/>
            <a:ext cx="11320608" cy="4843258"/>
          </a:xfrm>
        </p:spPr>
        <p:txBody>
          <a:bodyPr>
            <a:noAutofit/>
          </a:bodyPr>
          <a:lstStyle/>
          <a:p>
            <a:pPr algn="l">
              <a:spcAft>
                <a:spcPts val="100"/>
              </a:spcAft>
            </a:pPr>
            <a:r>
              <a:rPr lang="en-US" sz="2200" dirty="0" err="1">
                <a:solidFill>
                  <a:schemeClr val="tx1"/>
                </a:solidFill>
                <a:cs typeface="Arial" panose="020B0604020202020204" pitchFamily="34" charset="0"/>
              </a:rPr>
              <a:t>Sự</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kiện</a:t>
            </a:r>
            <a:r>
              <a:rPr lang="en-US" sz="2200" dirty="0">
                <a:solidFill>
                  <a:schemeClr val="tx1"/>
                </a:solidFill>
                <a:cs typeface="Arial" panose="020B0604020202020204" pitchFamily="34" charset="0"/>
              </a:rPr>
              <a:t> submit </a:t>
            </a:r>
            <a:r>
              <a:rPr lang="en-US" sz="2200" dirty="0" err="1">
                <a:solidFill>
                  <a:schemeClr val="tx1"/>
                </a:solidFill>
                <a:cs typeface="Arial" panose="020B0604020202020204" pitchFamily="34" charset="0"/>
              </a:rPr>
              <a:t>trên</a:t>
            </a:r>
            <a:r>
              <a:rPr lang="en-US" sz="2200" dirty="0">
                <a:solidFill>
                  <a:schemeClr val="tx1"/>
                </a:solidFill>
                <a:cs typeface="Arial" panose="020B0604020202020204" pitchFamily="34" charset="0"/>
              </a:rPr>
              <a:t> Form đ</a:t>
            </a:r>
            <a:r>
              <a:rPr lang="vi-VN" sz="2200" dirty="0">
                <a:solidFill>
                  <a:schemeClr val="tx1"/>
                </a:solidFill>
                <a:cs typeface="Arial" panose="020B0604020202020204" pitchFamily="34" charset="0"/>
              </a:rPr>
              <a:t>ư</a:t>
            </a:r>
            <a:r>
              <a:rPr lang="en-US" sz="2200" dirty="0" err="1">
                <a:solidFill>
                  <a:schemeClr val="tx1"/>
                </a:solidFill>
                <a:cs typeface="Arial" panose="020B0604020202020204" pitchFamily="34" charset="0"/>
              </a:rPr>
              <a:t>ợc</a:t>
            </a:r>
            <a:r>
              <a:rPr lang="en-US" sz="2200" dirty="0">
                <a:solidFill>
                  <a:schemeClr val="tx1"/>
                </a:solidFill>
                <a:cs typeface="Arial" panose="020B0604020202020204" pitchFamily="34" charset="0"/>
              </a:rPr>
              <a:t> binding </a:t>
            </a:r>
            <a:r>
              <a:rPr lang="en-US" sz="2200" dirty="0" err="1">
                <a:solidFill>
                  <a:schemeClr val="tx1"/>
                </a:solidFill>
                <a:cs typeface="Arial" panose="020B0604020202020204" pitchFamily="34" charset="0"/>
              </a:rPr>
              <a:t>theo</a:t>
            </a:r>
            <a:r>
              <a:rPr lang="en-US" sz="2200" dirty="0">
                <a:solidFill>
                  <a:schemeClr val="tx1"/>
                </a:solidFill>
                <a:cs typeface="Arial" panose="020B0604020202020204" pitchFamily="34" charset="0"/>
              </a:rPr>
              <a:t> 2 </a:t>
            </a:r>
            <a:r>
              <a:rPr lang="en-US" sz="2200" dirty="0" err="1">
                <a:solidFill>
                  <a:schemeClr val="tx1"/>
                </a:solidFill>
                <a:cs typeface="Arial" panose="020B0604020202020204" pitchFamily="34" charset="0"/>
              </a:rPr>
              <a:t>cách</a:t>
            </a:r>
            <a:r>
              <a:rPr lang="en-US" sz="2200" dirty="0">
                <a:solidFill>
                  <a:schemeClr val="tx1"/>
                </a:solidFill>
                <a:cs typeface="Arial" panose="020B0604020202020204" pitchFamily="34" charset="0"/>
              </a:rPr>
              <a:t>:</a:t>
            </a:r>
          </a:p>
          <a:p>
            <a:pPr algn="l">
              <a:spcAft>
                <a:spcPts val="100"/>
              </a:spcAft>
            </a:pP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Sử</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dụng</a:t>
            </a:r>
            <a:r>
              <a:rPr lang="en-US" sz="2200" dirty="0">
                <a:solidFill>
                  <a:schemeClr val="tx1"/>
                </a:solidFill>
                <a:cs typeface="Arial" panose="020B0604020202020204" pitchFamily="34" charset="0"/>
              </a:rPr>
              <a:t> function, </a:t>
            </a:r>
            <a:r>
              <a:rPr lang="en-US" sz="2200" dirty="0" err="1">
                <a:solidFill>
                  <a:schemeClr val="tx1"/>
                </a:solidFill>
                <a:cs typeface="Arial" panose="020B0604020202020204" pitchFamily="34" charset="0"/>
              </a:rPr>
              <a:t>bắt</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buộc</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phải</a:t>
            </a:r>
            <a:r>
              <a:rPr lang="en-US" sz="2200" dirty="0">
                <a:solidFill>
                  <a:schemeClr val="tx1"/>
                </a:solidFill>
                <a:cs typeface="Arial" panose="020B0604020202020204" pitchFamily="34" charset="0"/>
              </a:rPr>
              <a:t> binding con </a:t>
            </a:r>
            <a:r>
              <a:rPr lang="en-US" sz="2200" dirty="0" err="1">
                <a:solidFill>
                  <a:schemeClr val="tx1"/>
                </a:solidFill>
                <a:cs typeface="Arial" panose="020B0604020202020204" pitchFamily="34" charset="0"/>
              </a:rPr>
              <a:t>trỏ</a:t>
            </a:r>
            <a:r>
              <a:rPr lang="en-US" sz="2200" dirty="0">
                <a:solidFill>
                  <a:schemeClr val="tx1"/>
                </a:solidFill>
                <a:cs typeface="Arial" panose="020B0604020202020204" pitchFamily="34" charset="0"/>
              </a:rPr>
              <a:t> this </a:t>
            </a:r>
            <a:r>
              <a:rPr lang="en-US" sz="2200" dirty="0" err="1">
                <a:solidFill>
                  <a:schemeClr val="tx1"/>
                </a:solidFill>
                <a:cs typeface="Arial" panose="020B0604020202020204" pitchFamily="34" charset="0"/>
              </a:rPr>
              <a:t>thành</a:t>
            </a:r>
            <a:r>
              <a:rPr lang="en-US" sz="2200" dirty="0">
                <a:solidFill>
                  <a:schemeClr val="tx1"/>
                </a:solidFill>
                <a:cs typeface="Arial" panose="020B0604020202020204" pitchFamily="34" charset="0"/>
              </a:rPr>
              <a:t> con </a:t>
            </a:r>
            <a:r>
              <a:rPr lang="en-US" sz="2200" dirty="0" err="1">
                <a:solidFill>
                  <a:schemeClr val="tx1"/>
                </a:solidFill>
                <a:cs typeface="Arial" panose="020B0604020202020204" pitchFamily="34" charset="0"/>
              </a:rPr>
              <a:t>trỏ</a:t>
            </a:r>
            <a:r>
              <a:rPr lang="en-US" sz="2200" dirty="0">
                <a:solidFill>
                  <a:schemeClr val="tx1"/>
                </a:solidFill>
                <a:cs typeface="Arial" panose="020B0604020202020204" pitchFamily="34" charset="0"/>
              </a:rPr>
              <a:t> this </a:t>
            </a:r>
            <a:r>
              <a:rPr lang="en-US" sz="2200" dirty="0" err="1">
                <a:solidFill>
                  <a:schemeClr val="tx1"/>
                </a:solidFill>
                <a:cs typeface="Arial" panose="020B0604020202020204" pitchFamily="34" charset="0"/>
              </a:rPr>
              <a:t>của</a:t>
            </a:r>
            <a:r>
              <a:rPr lang="en-US" sz="2200" dirty="0">
                <a:solidFill>
                  <a:schemeClr val="tx1"/>
                </a:solidFill>
                <a:cs typeface="Arial" panose="020B0604020202020204" pitchFamily="34" charset="0"/>
              </a:rPr>
              <a:t> Component:</a:t>
            </a:r>
          </a:p>
          <a:p>
            <a:pPr algn="l">
              <a:spcAft>
                <a:spcPts val="100"/>
              </a:spcAft>
            </a:pPr>
            <a:r>
              <a:rPr lang="en-GB" sz="2200" dirty="0" err="1">
                <a:solidFill>
                  <a:schemeClr val="tx1"/>
                </a:solidFill>
                <a:cs typeface="Arial" panose="020B0604020202020204" pitchFamily="34" charset="0"/>
              </a:rPr>
              <a:t>this.</a:t>
            </a:r>
            <a:r>
              <a:rPr lang="en-GB" sz="2200" b="1" dirty="0" err="1">
                <a:solidFill>
                  <a:schemeClr val="tx1"/>
                </a:solidFill>
                <a:cs typeface="Arial" panose="020B0604020202020204" pitchFamily="34" charset="0"/>
              </a:rPr>
              <a:t>handleSubmit</a:t>
            </a:r>
            <a:r>
              <a:rPr lang="en-GB" sz="2200" dirty="0">
                <a:solidFill>
                  <a:schemeClr val="tx1"/>
                </a:solidFill>
                <a:cs typeface="Arial" panose="020B0604020202020204" pitchFamily="34" charset="0"/>
              </a:rPr>
              <a:t> = </a:t>
            </a:r>
            <a:r>
              <a:rPr lang="en-GB" sz="2200" dirty="0" err="1">
                <a:solidFill>
                  <a:schemeClr val="tx1"/>
                </a:solidFill>
                <a:cs typeface="Arial" panose="020B0604020202020204" pitchFamily="34" charset="0"/>
              </a:rPr>
              <a:t>this.</a:t>
            </a:r>
            <a:r>
              <a:rPr lang="en-GB" sz="2200" b="1" dirty="0" err="1">
                <a:solidFill>
                  <a:schemeClr val="tx1"/>
                </a:solidFill>
                <a:cs typeface="Arial" panose="020B0604020202020204" pitchFamily="34" charset="0"/>
              </a:rPr>
              <a:t>handleSubmit</a:t>
            </a:r>
            <a:r>
              <a:rPr lang="en-GB" sz="2200" dirty="0" err="1">
                <a:solidFill>
                  <a:schemeClr val="tx1"/>
                </a:solidFill>
                <a:cs typeface="Arial" panose="020B0604020202020204" pitchFamily="34" charset="0"/>
              </a:rPr>
              <a:t>.</a:t>
            </a:r>
            <a:r>
              <a:rPr lang="en-GB" sz="2200" b="1" dirty="0" err="1">
                <a:solidFill>
                  <a:schemeClr val="tx1"/>
                </a:solidFill>
                <a:cs typeface="Arial" panose="020B0604020202020204" pitchFamily="34" charset="0"/>
              </a:rPr>
              <a:t>bind</a:t>
            </a:r>
            <a:r>
              <a:rPr lang="en-GB" sz="2200" dirty="0">
                <a:solidFill>
                  <a:schemeClr val="tx1"/>
                </a:solidFill>
                <a:cs typeface="Arial" panose="020B0604020202020204" pitchFamily="34" charset="0"/>
              </a:rPr>
              <a:t>(this);</a:t>
            </a:r>
            <a:endParaRPr lang="en-US" sz="2200" dirty="0">
              <a:solidFill>
                <a:schemeClr val="tx1"/>
              </a:solidFill>
              <a:cs typeface="Arial" panose="020B0604020202020204" pitchFamily="34" charset="0"/>
            </a:endParaRPr>
          </a:p>
          <a:p>
            <a:pPr algn="l">
              <a:spcAft>
                <a:spcPts val="100"/>
              </a:spcAft>
            </a:pP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Sử</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dụng</a:t>
            </a:r>
            <a:r>
              <a:rPr lang="en-US" sz="2200" dirty="0">
                <a:solidFill>
                  <a:schemeClr val="tx1"/>
                </a:solidFill>
                <a:cs typeface="Arial" panose="020B0604020202020204" pitchFamily="34" charset="0"/>
              </a:rPr>
              <a:t> arrow function, ko </a:t>
            </a:r>
            <a:r>
              <a:rPr lang="en-US" sz="2200" dirty="0" err="1">
                <a:solidFill>
                  <a:schemeClr val="tx1"/>
                </a:solidFill>
                <a:cs typeface="Arial" panose="020B0604020202020204" pitchFamily="34" charset="0"/>
              </a:rPr>
              <a:t>cần</a:t>
            </a:r>
            <a:r>
              <a:rPr lang="en-US" sz="2200" dirty="0">
                <a:solidFill>
                  <a:schemeClr val="tx1"/>
                </a:solidFill>
                <a:cs typeface="Arial" panose="020B0604020202020204" pitchFamily="34" charset="0"/>
              </a:rPr>
              <a:t> binding: </a:t>
            </a:r>
            <a:r>
              <a:rPr lang="en-US" sz="2200" dirty="0" err="1">
                <a:solidFill>
                  <a:schemeClr val="tx1"/>
                </a:solidFill>
                <a:cs typeface="Arial" panose="020B0604020202020204" pitchFamily="34" charset="0"/>
              </a:rPr>
              <a:t>handleSubmit</a:t>
            </a:r>
            <a:r>
              <a:rPr lang="en-US" sz="2200" dirty="0">
                <a:solidFill>
                  <a:schemeClr val="tx1"/>
                </a:solidFill>
                <a:cs typeface="Arial" panose="020B0604020202020204" pitchFamily="34" charset="0"/>
              </a:rPr>
              <a:t> = (event) =&gt; {…}</a:t>
            </a:r>
          </a:p>
          <a:p>
            <a:pPr algn="l">
              <a:spcAft>
                <a:spcPts val="100"/>
              </a:spcAft>
            </a:pPr>
            <a:r>
              <a:rPr lang="en-US" sz="2200" dirty="0">
                <a:solidFill>
                  <a:schemeClr val="tx1"/>
                </a:solidFill>
                <a:cs typeface="Arial" panose="020B0604020202020204" pitchFamily="34" charset="0"/>
              </a:rPr>
              <a:t>L</a:t>
            </a:r>
            <a:r>
              <a:rPr lang="vi-VN" sz="2200" dirty="0">
                <a:solidFill>
                  <a:schemeClr val="tx1"/>
                </a:solidFill>
                <a:cs typeface="Arial" panose="020B0604020202020204" pitchFamily="34" charset="0"/>
              </a:rPr>
              <a:t>ư</a:t>
            </a:r>
            <a:r>
              <a:rPr lang="en-US" sz="2200" dirty="0">
                <a:solidFill>
                  <a:schemeClr val="tx1"/>
                </a:solidFill>
                <a:cs typeface="Arial" panose="020B0604020202020204" pitchFamily="34" charset="0"/>
              </a:rPr>
              <a:t>u ý: </a:t>
            </a:r>
            <a:r>
              <a:rPr lang="en-US" sz="2200" dirty="0" err="1">
                <a:solidFill>
                  <a:schemeClr val="tx1"/>
                </a:solidFill>
                <a:cs typeface="Arial" panose="020B0604020202020204" pitchFamily="34" charset="0"/>
              </a:rPr>
              <a:t>Nếu</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trong</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hàm</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xử</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lý</a:t>
            </a:r>
            <a:r>
              <a:rPr lang="en-US" sz="2200" dirty="0">
                <a:solidFill>
                  <a:schemeClr val="tx1"/>
                </a:solidFill>
                <a:cs typeface="Arial" panose="020B0604020202020204" pitchFamily="34" charset="0"/>
              </a:rPr>
              <a:t> event </a:t>
            </a:r>
            <a:r>
              <a:rPr lang="en-US" sz="2200" dirty="0" err="1">
                <a:solidFill>
                  <a:schemeClr val="tx1"/>
                </a:solidFill>
                <a:cs typeface="Arial" panose="020B0604020202020204" pitchFamily="34" charset="0"/>
              </a:rPr>
              <a:t>có</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gọi</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setState</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thì</a:t>
            </a:r>
            <a:r>
              <a:rPr lang="en-US" sz="2200" dirty="0">
                <a:solidFill>
                  <a:schemeClr val="tx1"/>
                </a:solidFill>
                <a:cs typeface="Arial" panose="020B0604020202020204" pitchFamily="34" charset="0"/>
              </a:rPr>
              <a:t> ko </a:t>
            </a:r>
            <a:r>
              <a:rPr lang="en-US" sz="2200" dirty="0" err="1">
                <a:solidFill>
                  <a:schemeClr val="tx1"/>
                </a:solidFill>
                <a:cs typeface="Arial" panose="020B0604020202020204" pitchFamily="34" charset="0"/>
              </a:rPr>
              <a:t>cho</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phép</a:t>
            </a:r>
            <a:r>
              <a:rPr lang="en-US" sz="2200" dirty="0">
                <a:solidFill>
                  <a:schemeClr val="tx1"/>
                </a:solidFill>
                <a:cs typeface="Arial" panose="020B0604020202020204" pitchFamily="34" charset="0"/>
              </a:rPr>
              <a:t> clear </a:t>
            </a:r>
            <a:r>
              <a:rPr lang="en-US" sz="2200" dirty="0" err="1">
                <a:solidFill>
                  <a:schemeClr val="tx1"/>
                </a:solidFill>
                <a:cs typeface="Arial" panose="020B0604020202020204" pitchFamily="34" charset="0"/>
              </a:rPr>
              <a:t>dữ</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liệu</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trên</a:t>
            </a:r>
            <a:r>
              <a:rPr lang="en-US" sz="2200" dirty="0">
                <a:solidFill>
                  <a:schemeClr val="tx1"/>
                </a:solidFill>
                <a:cs typeface="Arial" panose="020B0604020202020204" pitchFamily="34" charset="0"/>
              </a:rPr>
              <a:t> form </a:t>
            </a:r>
            <a:r>
              <a:rPr lang="en-US" sz="2200" dirty="0" err="1">
                <a:solidFill>
                  <a:schemeClr val="tx1"/>
                </a:solidFill>
                <a:cs typeface="Arial" panose="020B0604020202020204" pitchFamily="34" charset="0"/>
              </a:rPr>
              <a:t>cho</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đến</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khi</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thực</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hiện</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xong</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hàm</a:t>
            </a: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setState</a:t>
            </a:r>
            <a:r>
              <a:rPr lang="en-US" sz="2200" dirty="0">
                <a:solidFill>
                  <a:schemeClr val="tx1"/>
                </a:solidFill>
                <a:cs typeface="Arial" panose="020B0604020202020204" pitchFamily="34" charset="0"/>
              </a:rPr>
              <a:t>. VD:</a:t>
            </a:r>
          </a:p>
          <a:p>
            <a:pPr algn="l">
              <a:spcAft>
                <a:spcPts val="100"/>
              </a:spcAft>
            </a:pPr>
            <a:r>
              <a:rPr lang="en-US" sz="2200" dirty="0" err="1">
                <a:solidFill>
                  <a:schemeClr val="tx1"/>
                </a:solidFill>
                <a:cs typeface="Arial" panose="020B0604020202020204" pitchFamily="34" charset="0"/>
              </a:rPr>
              <a:t>submitForm</a:t>
            </a:r>
            <a:r>
              <a:rPr lang="en-US" sz="2200" dirty="0">
                <a:solidFill>
                  <a:schemeClr val="tx1"/>
                </a:solidFill>
                <a:cs typeface="Arial" panose="020B0604020202020204" pitchFamily="34" charset="0"/>
              </a:rPr>
              <a:t> = (event) =&gt; {</a:t>
            </a:r>
          </a:p>
          <a:p>
            <a:pPr algn="l">
              <a:spcAft>
                <a:spcPts val="100"/>
              </a:spcAft>
            </a:pP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event.preventDefault</a:t>
            </a:r>
            <a:r>
              <a:rPr lang="en-US" sz="2200" dirty="0">
                <a:solidFill>
                  <a:schemeClr val="tx1"/>
                </a:solidFill>
                <a:cs typeface="Arial" panose="020B0604020202020204" pitchFamily="34" charset="0"/>
              </a:rPr>
              <a:t>()</a:t>
            </a:r>
          </a:p>
          <a:p>
            <a:pPr algn="l">
              <a:spcAft>
                <a:spcPts val="100"/>
              </a:spcAft>
            </a:pPr>
            <a:r>
              <a:rPr lang="en-US" sz="2200" dirty="0">
                <a:solidFill>
                  <a:schemeClr val="tx1"/>
                </a:solidFill>
                <a:cs typeface="Arial" panose="020B0604020202020204" pitchFamily="34" charset="0"/>
              </a:rPr>
              <a:t>    …</a:t>
            </a:r>
          </a:p>
          <a:p>
            <a:pPr algn="l">
              <a:spcAft>
                <a:spcPts val="100"/>
              </a:spcAft>
            </a:pPr>
            <a:r>
              <a:rPr lang="en-US" sz="2200" dirty="0">
                <a:solidFill>
                  <a:schemeClr val="tx1"/>
                </a:solidFill>
                <a:cs typeface="Arial" panose="020B0604020202020204" pitchFamily="34" charset="0"/>
              </a:rPr>
              <a:t>    </a:t>
            </a:r>
            <a:r>
              <a:rPr lang="en-US" sz="2200" dirty="0" err="1">
                <a:solidFill>
                  <a:schemeClr val="tx1"/>
                </a:solidFill>
                <a:cs typeface="Arial" panose="020B0604020202020204" pitchFamily="34" charset="0"/>
              </a:rPr>
              <a:t>this.setState</a:t>
            </a:r>
            <a:r>
              <a:rPr lang="en-US" sz="2200" dirty="0">
                <a:solidFill>
                  <a:schemeClr val="tx1"/>
                </a:solidFill>
                <a:cs typeface="Arial" panose="020B0604020202020204" pitchFamily="34" charset="0"/>
              </a:rPr>
              <a:t>({products}); </a:t>
            </a:r>
            <a:r>
              <a:rPr lang="en-US" sz="2200" dirty="0" err="1">
                <a:solidFill>
                  <a:schemeClr val="tx1"/>
                </a:solidFill>
                <a:cs typeface="Arial" panose="020B0604020202020204" pitchFamily="34" charset="0"/>
              </a:rPr>
              <a:t>this.refs.myForm.reset</a:t>
            </a:r>
            <a:r>
              <a:rPr lang="en-US" sz="2200" dirty="0">
                <a:solidFill>
                  <a:schemeClr val="tx1"/>
                </a:solidFill>
                <a:cs typeface="Arial" panose="020B0604020202020204" pitchFamily="34" charset="0"/>
              </a:rPr>
              <a:t>()}</a:t>
            </a:r>
          </a:p>
        </p:txBody>
      </p:sp>
      <p:pic>
        <p:nvPicPr>
          <p:cNvPr id="4" name="Picture 3"/>
          <p:cNvPicPr>
            <a:picLocks noChangeAspect="1"/>
          </p:cNvPicPr>
          <p:nvPr/>
        </p:nvPicPr>
        <p:blipFill>
          <a:blip r:embed="rId2"/>
          <a:stretch>
            <a:fillRect/>
          </a:stretch>
        </p:blipFill>
        <p:spPr>
          <a:xfrm>
            <a:off x="0" y="5977096"/>
            <a:ext cx="3517697" cy="816935"/>
          </a:xfrm>
          <a:prstGeom prst="rect">
            <a:avLst/>
          </a:prstGeom>
        </p:spPr>
      </p:pic>
    </p:spTree>
    <p:extLst>
      <p:ext uri="{BB962C8B-B14F-4D97-AF65-F5344CB8AC3E}">
        <p14:creationId xmlns:p14="http://schemas.microsoft.com/office/powerpoint/2010/main" val="26842408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1695</TotalTime>
  <Words>1630</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Component trong ReactJS</vt:lpstr>
      <vt:lpstr>Khai báo một Component</vt:lpstr>
      <vt:lpstr>Props = public, read-only Properties</vt:lpstr>
      <vt:lpstr>Props(tiếp)</vt:lpstr>
      <vt:lpstr>State = “private, read-write property”</vt:lpstr>
      <vt:lpstr>State = “private data”</vt:lpstr>
      <vt:lpstr>Event</vt:lpstr>
      <vt:lpstr>Form</vt:lpstr>
      <vt:lpstr>Form(tiếp)</vt:lpstr>
      <vt:lpstr>Form(tiếp)</vt:lpstr>
      <vt:lpstr>Form(tiếp)</vt:lpstr>
      <vt:lpstr>Nested Components</vt:lpstr>
      <vt:lpstr>Vòng đời của 1 Component</vt:lpstr>
      <vt:lpstr>Component’s Lifecycle</vt:lpstr>
      <vt:lpstr>Component’s Lifecycle(tiếp)</vt:lpstr>
      <vt:lpstr>Component’s Lifecycle(tiếp)</vt:lpstr>
      <vt:lpstr>Bài tập</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HTT</dc:creator>
  <cp:lastModifiedBy>365</cp:lastModifiedBy>
  <cp:revision>143</cp:revision>
  <dcterms:created xsi:type="dcterms:W3CDTF">2016-10-08T03:07:09Z</dcterms:created>
  <dcterms:modified xsi:type="dcterms:W3CDTF">2019-03-18T03:56:14Z</dcterms:modified>
</cp:coreProperties>
</file>