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1" r:id="rId3"/>
    <p:sldId id="279" r:id="rId4"/>
    <p:sldId id="281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ción" id="{E75E278A-FF0E-49A4-B170-79828D63BBAD}">
          <p14:sldIdLst>
            <p14:sldId id="256"/>
          </p14:sldIdLst>
        </p14:section>
        <p14:section name="Explicación" id="{B9B51309-D148-4332-87C2-07BE32FBCA3B}">
          <p14:sldIdLst>
            <p14:sldId id="271"/>
            <p14:sldId id="279"/>
            <p14:sldId id="281"/>
            <p14:sldId id="259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D24726"/>
    <a:srgbClr val="404040"/>
    <a:srgbClr val="FF9B45"/>
    <a:srgbClr val="DD462F"/>
    <a:srgbClr val="F8CFB6"/>
    <a:srgbClr val="F8CAB6"/>
    <a:srgbClr val="923922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6" autoAdjust="0"/>
    <p:restoredTop sz="94241" autoAdjust="0"/>
  </p:normalViewPr>
  <p:slideViewPr>
    <p:cSldViewPr snapToGrid="0">
      <p:cViewPr varScale="1">
        <p:scale>
          <a:sx n="104" d="100"/>
          <a:sy n="104" d="100"/>
        </p:scale>
        <p:origin x="92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B2B5E0-3F7C-4D27-B033-54169BBE3F5A}" type="datetime1">
              <a:rPr lang="es-ES" smtClean="0"/>
              <a:t>05/06/2025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AE0AD-AC8A-40B7-A05F-83C08D0E80A3}" type="datetime1">
              <a:rPr lang="es-ES" smtClean="0"/>
              <a:pPr/>
              <a:t>05/06/2025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0231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8845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614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s-ES" sz="1800" noProof="0"/>
          </a:p>
        </p:txBody>
      </p:sp>
      <p:cxnSp>
        <p:nvCxnSpPr>
          <p:cNvPr id="12" name="Conector recto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Haga clic para modificar los estilos de texto del patrón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Segundo nivel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Tercer nivel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Cuarto nivel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Quinto nivel</a:t>
            </a:r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A7F30DA-8663-4794-8A66-1184A9F2D888}" type="datetime1">
              <a:rPr lang="es-ES" noProof="0" smtClean="0"/>
              <a:t>05/06/2025</a:t>
            </a:fld>
            <a:endParaRPr lang="es-ES" noProof="0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10" name="Rectángu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Haga clic para modificar los estilos de texto del patrón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Segundo nivel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Tercer nivel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Cuarto nivel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3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s-ES" sz="1800" noProof="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978C3BE-9016-4208-9F91-C00CEFA51175}" type="datetime1">
              <a:rPr lang="es-ES" noProof="0" smtClean="0"/>
              <a:t>05/06/2025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914400"/>
            <a:ext cx="10515600" cy="2637524"/>
          </a:xfrm>
          <a:noFill/>
        </p:spPr>
        <p:txBody>
          <a:bodyPr rtlCol="0" anchor="ctr" anchorCtr="0">
            <a:normAutofit/>
          </a:bodyPr>
          <a:lstStyle/>
          <a:p>
            <a:pPr algn="ctr"/>
            <a:r>
              <a:rPr lang="es-ES" sz="48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Virtualización en Arquitectura y Sistemas Operativos</a:t>
            </a:r>
            <a:endParaRPr lang="es-ES" sz="48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20" y="3551924"/>
            <a:ext cx="9582736" cy="1534426"/>
          </a:xfrm>
        </p:spPr>
        <p:txBody>
          <a:bodyPr rtlCol="0">
            <a:normAutofit fontScale="92500"/>
          </a:bodyPr>
          <a:lstStyle/>
          <a:p>
            <a:r>
              <a:rPr lang="es-ES" sz="2400" dirty="0"/>
              <a:t>Trabajo Integrador Obligatorio</a:t>
            </a:r>
          </a:p>
          <a:p>
            <a:r>
              <a:rPr lang="es-ES" sz="2400" dirty="0"/>
              <a:t>Matías Ariel Deluca &amp; Luciano Demián Contreras</a:t>
            </a:r>
          </a:p>
          <a:p>
            <a:endParaRPr lang="es-ES" sz="2400" dirty="0"/>
          </a:p>
          <a:p>
            <a:endParaRPr lang="es-ES" sz="2400" dirty="0"/>
          </a:p>
          <a:p>
            <a:pPr marL="0" indent="0" rtl="0">
              <a:buNone/>
            </a:pPr>
            <a:endParaRPr lang="es-E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E9E1BE7-263F-6784-7795-FD8A4E81E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3128963" cy="131214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206FA2B-3C10-3442-E843-DB2ACEFE03DE}"/>
              </a:ext>
            </a:extLst>
          </p:cNvPr>
          <p:cNvSpPr/>
          <p:nvPr/>
        </p:nvSpPr>
        <p:spPr>
          <a:xfrm>
            <a:off x="444070" y="6302214"/>
            <a:ext cx="999428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PROGRAMACION A DISTANCIA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659007" cy="640080"/>
          </a:xfrm>
        </p:spPr>
        <p:txBody>
          <a:bodyPr rtlCol="0">
            <a:noAutofit/>
          </a:bodyPr>
          <a:lstStyle/>
          <a:p>
            <a:r>
              <a:rPr lang="es-A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Objetivo e importancia</a:t>
            </a:r>
            <a:endParaRPr lang="es-ES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Marcador de contenido 17"/>
          <p:cNvSpPr txBox="1">
            <a:spLocks/>
          </p:cNvSpPr>
          <p:nvPr/>
        </p:nvSpPr>
        <p:spPr>
          <a:xfrm>
            <a:off x="521208" y="1885950"/>
            <a:ext cx="11880342" cy="4629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/>
              <a:t>Elegimos profundizar en virtualización porque sustenta la </a:t>
            </a:r>
          </a:p>
          <a:p>
            <a:pPr marL="0" indent="0">
              <a:buNone/>
            </a:pPr>
            <a:r>
              <a:rPr lang="es-ES" sz="2400" dirty="0"/>
              <a:t>nube, DevOps y los micro-servicios que usamos a diario.</a:t>
            </a:r>
          </a:p>
          <a:p>
            <a:pPr marL="0" indent="0">
              <a:buNone/>
            </a:pPr>
            <a:endParaRPr lang="es-ES" sz="2400" dirty="0"/>
          </a:p>
          <a:p>
            <a:r>
              <a:rPr lang="es-ES" sz="2400" dirty="0"/>
              <a:t>Nos ofrece flexibilidad, escalabilidad y ahorro de costos al </a:t>
            </a:r>
          </a:p>
          <a:p>
            <a:pPr marL="0" indent="0">
              <a:buNone/>
            </a:pPr>
            <a:r>
              <a:rPr lang="es-ES" sz="2400" dirty="0"/>
              <a:t>consolidar cargas en el mismo hardware.</a:t>
            </a:r>
          </a:p>
          <a:p>
            <a:pPr marL="0" indent="0">
              <a:buNone/>
            </a:pPr>
            <a:endParaRPr lang="es-ES" sz="2400" dirty="0"/>
          </a:p>
          <a:p>
            <a:r>
              <a:rPr lang="es-ES" sz="2400" dirty="0"/>
              <a:t>Nuestro objetivo es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comparar</a:t>
            </a:r>
            <a:r>
              <a:rPr lang="es-ES" sz="2400" dirty="0"/>
              <a:t> una máquina virtual y medir </a:t>
            </a:r>
          </a:p>
          <a:p>
            <a:pPr marL="0" indent="0">
              <a:buNone/>
            </a:pPr>
            <a:r>
              <a:rPr lang="es-ES" sz="2400" dirty="0"/>
              <a:t>tiempos reales de un servidor HTTP simple, para definir criterios </a:t>
            </a:r>
          </a:p>
          <a:p>
            <a:pPr marL="0" indent="0">
              <a:buNone/>
            </a:pPr>
            <a:r>
              <a:rPr lang="es-ES" sz="2400" dirty="0"/>
              <a:t>prácticos.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¿Qué es la virtualización?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E684326-A5D0-8B37-C4C4-56B083DB61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44" t="1384" r="244" b="8839"/>
          <a:stretch>
            <a:fillRect/>
          </a:stretch>
        </p:blipFill>
        <p:spPr>
          <a:xfrm>
            <a:off x="5762624" y="1871662"/>
            <a:ext cx="5867400" cy="4343399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F2BB466-6929-2356-22FA-EED4DD519F78}"/>
              </a:ext>
            </a:extLst>
          </p:cNvPr>
          <p:cNvSpPr/>
          <p:nvPr/>
        </p:nvSpPr>
        <p:spPr>
          <a:xfrm>
            <a:off x="521207" y="2042933"/>
            <a:ext cx="4865181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2400" dirty="0"/>
              <a:t>La virtualización es un proceso que permite a una computadora compartir sus recursos de hardware con varios entornos separados de forma digital. </a:t>
            </a:r>
          </a:p>
          <a:p>
            <a:endParaRPr lang="es-ES" sz="2400" dirty="0"/>
          </a:p>
          <a:p>
            <a:r>
              <a:rPr lang="es-ES" sz="2400" dirty="0"/>
              <a:t>Cada entorno virtualizado se ejecuta dentro de los recursos asignados, como la memoria, la potencia de procesamiento y el almacenamiento.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b="1" dirty="0">
                <a:cs typeface="Times New Roman" panose="02020603050405020304" pitchFamily="18" charset="0"/>
              </a:rPr>
              <a:t>Hipervisor tipo 1 y tipo 2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EBD9281-3E82-0345-1B13-070A1816A541}"/>
              </a:ext>
            </a:extLst>
          </p:cNvPr>
          <p:cNvSpPr/>
          <p:nvPr/>
        </p:nvSpPr>
        <p:spPr>
          <a:xfrm>
            <a:off x="521207" y="1226403"/>
            <a:ext cx="10587038" cy="261610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s-ES" sz="2000" dirty="0"/>
          </a:p>
          <a:p>
            <a:pPr algn="ctr"/>
            <a:r>
              <a:rPr lang="es-ES" sz="2400" dirty="0"/>
              <a:t>Tipo 1 (bare-metal): se ejecuta sobre hardware; ideal para producción y alta seguridad.</a:t>
            </a:r>
          </a:p>
          <a:p>
            <a:pPr algn="ctr"/>
            <a:endParaRPr lang="es-ES" sz="2400" dirty="0"/>
          </a:p>
          <a:p>
            <a:pPr algn="ctr"/>
            <a:r>
              <a:rPr lang="es-ES" sz="2400" dirty="0"/>
              <a:t>Tipo 2 (hosted): corre como aplicación en un SO anfitrión; útil para laboratorio y desarrollo. Ejemplo: VirtualBox 7.0 es un hipervisor tipo 2, fácil de configurar en Windows.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3E284E7-9917-4699-B004-C5C515F8F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7" y="3842504"/>
            <a:ext cx="7977188" cy="26732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Caso práctico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907" y="2368866"/>
            <a:ext cx="9404606" cy="3613023"/>
          </a:xfrm>
        </p:spPr>
        <p:txBody>
          <a:bodyPr>
            <a:noAutofit/>
          </a:bodyPr>
          <a:lstStyle/>
          <a:p>
            <a:r>
              <a:rPr sz="2000" dirty="0"/>
              <a:t>Host: Ryzen 7 1700X, 32 GB RAM, Windows 10 Pro 22H2</a:t>
            </a:r>
          </a:p>
          <a:p>
            <a:r>
              <a:rPr sz="2000" dirty="0"/>
              <a:t>VM: Ubuntu 22.04 Server, 1 vCPU, 1 GB RAM</a:t>
            </a:r>
          </a:p>
          <a:p>
            <a:r>
              <a:rPr sz="2000" dirty="0"/>
              <a:t>Aplicación: servidor HTTP simple en Python 3 (python3 -m http.server)</a:t>
            </a:r>
          </a:p>
          <a:p>
            <a:r>
              <a:rPr sz="2000" dirty="0"/>
              <a:t>Herramienta: curl para medir tiempo de respuesta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Resultados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495" y="1435607"/>
            <a:ext cx="10304717" cy="4536567"/>
          </a:xfrm>
        </p:spPr>
        <p:txBody>
          <a:bodyPr>
            <a:normAutofit fontScale="92500" lnSpcReduction="10000"/>
          </a:bodyPr>
          <a:lstStyle/>
          <a:p>
            <a:pPr algn="ctr"/>
            <a:endParaRPr lang="es-AR" sz="2000" dirty="0"/>
          </a:p>
          <a:p>
            <a:pPr algn="ctr"/>
            <a:r>
              <a:rPr lang="es-AR" sz="2400" dirty="0"/>
              <a:t>Rendimiento de la VM.</a:t>
            </a:r>
          </a:p>
          <a:p>
            <a:pPr algn="ctr"/>
            <a:r>
              <a:rPr lang="es-AR" sz="2400" dirty="0"/>
              <a:t>| Métrica | Máquina virtual |</a:t>
            </a:r>
          </a:p>
          <a:p>
            <a:pPr algn="ctr"/>
            <a:r>
              <a:rPr lang="es-AR" sz="2400" dirty="0"/>
              <a:t>| Resp. HTTP promedio (time_total) | 0.02 s |</a:t>
            </a:r>
          </a:p>
          <a:p>
            <a:pPr algn="ctr"/>
            <a:r>
              <a:rPr lang="es-AR" sz="2400" dirty="0"/>
              <a:t>| Uso RAM adicional | 1 MB (de 190 MB a 189 MB) |</a:t>
            </a:r>
          </a:p>
          <a:p>
            <a:pPr algn="ctr"/>
            <a:r>
              <a:rPr lang="es-AR" sz="2400" dirty="0"/>
              <a:t>| Uso CPU pico | 2.4 % |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Conclusiones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166049D-0B63-D018-E074-52D7E79B146E}"/>
              </a:ext>
            </a:extLst>
          </p:cNvPr>
          <p:cNvSpPr/>
          <p:nvPr/>
        </p:nvSpPr>
        <p:spPr>
          <a:xfrm>
            <a:off x="521208" y="2156376"/>
            <a:ext cx="9325346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2800" dirty="0"/>
              <a:t>Encontramos que las VM ofrecen aislamiento y compatibilidad amplia, aunque con mayor overhead que contenedores.</a:t>
            </a:r>
          </a:p>
          <a:p>
            <a:endParaRPr lang="es-ES" sz="2800" dirty="0"/>
          </a:p>
          <a:p>
            <a:r>
              <a:rPr lang="es-ES" sz="2800" dirty="0"/>
              <a:t>Para servicios simples, VM resultó estable: 0.02 s de respuesta en promedio.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Bibliografía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496" y="1435607"/>
            <a:ext cx="9304592" cy="4265105"/>
          </a:xfrm>
        </p:spPr>
        <p:txBody>
          <a:bodyPr>
            <a:noAutofit/>
          </a:bodyPr>
          <a:lstStyle/>
          <a:p>
            <a:r>
              <a:rPr sz="2400" dirty="0"/>
              <a:t>Silberschatz, A., Galvin, P. B., &amp; Gagne, G. (2020). Operating system concepts.</a:t>
            </a:r>
          </a:p>
          <a:p>
            <a:r>
              <a:rPr sz="2400" dirty="0"/>
              <a:t>Stallings, W. (2023). Operating systems: internals and design principles.</a:t>
            </a:r>
          </a:p>
          <a:p>
            <a:r>
              <a:rPr sz="2400" dirty="0"/>
              <a:t>Rosenblum, M., &amp; Garfinkel, T. (2005). Virtual machine monitors: trends.</a:t>
            </a:r>
          </a:p>
          <a:p>
            <a:r>
              <a:rPr sz="2400" dirty="0"/>
              <a:t>Oracle Corp. (2024). VirtualBox manual.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34_TF10001108_Win3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{FDC42FF7-5968-4F11-BE6E-112D555A0BC4}tf10001108_win32</Template>
  <TotalTime>99</TotalTime>
  <Words>393</Words>
  <Application>Microsoft Office PowerPoint</Application>
  <PresentationFormat>Panorámica</PresentationFormat>
  <Paragraphs>49</Paragraphs>
  <Slides>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Times New Roman</vt:lpstr>
      <vt:lpstr>Personalizado</vt:lpstr>
      <vt:lpstr>Virtualización en Arquitectura y Sistemas Operativos</vt:lpstr>
      <vt:lpstr>Objetivo e importancia</vt:lpstr>
      <vt:lpstr>¿Qué es la virtualización?</vt:lpstr>
      <vt:lpstr>Hipervisor tipo 1 y tipo 2</vt:lpstr>
      <vt:lpstr>Caso práctico</vt:lpstr>
      <vt:lpstr>Resultados</vt:lpstr>
      <vt:lpstr>Conclusiones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Demián Contreras</dc:creator>
  <cp:keywords/>
  <cp:lastModifiedBy>Matias Deluca</cp:lastModifiedBy>
  <cp:revision>3</cp:revision>
  <dcterms:created xsi:type="dcterms:W3CDTF">2025-06-04T20:32:03Z</dcterms:created>
  <dcterms:modified xsi:type="dcterms:W3CDTF">2025-06-05T19:49:15Z</dcterms:modified>
  <cp:version/>
</cp:coreProperties>
</file>