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3" d="100"/>
          <a:sy n="73" d="100"/>
        </p:scale>
        <p:origin x="78"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0E895D-E9B1-4974-8215-2E7F4BFF7804}" type="datetimeFigureOut">
              <a:rPr lang="en-CA" smtClean="0"/>
              <a:t>22/12/2018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E03637-5A52-4C7F-A061-D8CBC1F24CF6}" type="slidenum">
              <a:rPr lang="en-CA" smtClean="0"/>
              <a:t>‹#›</a:t>
            </a:fld>
            <a:endParaRPr lang="en-CA"/>
          </a:p>
        </p:txBody>
      </p:sp>
    </p:spTree>
    <p:extLst>
      <p:ext uri="{BB962C8B-B14F-4D97-AF65-F5344CB8AC3E}">
        <p14:creationId xmlns:p14="http://schemas.microsoft.com/office/powerpoint/2010/main" val="1091523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A53D7-2FF4-4731-B2CE-0224A9BBB0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29B9C673-5D66-47E1-BF73-7171C5F824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2EE76781-5486-423E-8488-A719E341F891}"/>
              </a:ext>
            </a:extLst>
          </p:cNvPr>
          <p:cNvSpPr>
            <a:spLocks noGrp="1"/>
          </p:cNvSpPr>
          <p:nvPr>
            <p:ph type="dt" sz="half" idx="10"/>
          </p:nvPr>
        </p:nvSpPr>
        <p:spPr/>
        <p:txBody>
          <a:bodyPr/>
          <a:lstStyle/>
          <a:p>
            <a:fld id="{99CFBAA0-8014-4D2E-AF13-B822844A53DC}" type="datetimeFigureOut">
              <a:rPr lang="en-CA" smtClean="0"/>
              <a:t>22/12/2018</a:t>
            </a:fld>
            <a:endParaRPr lang="en-CA"/>
          </a:p>
        </p:txBody>
      </p:sp>
      <p:sp>
        <p:nvSpPr>
          <p:cNvPr id="5" name="Footer Placeholder 4">
            <a:extLst>
              <a:ext uri="{FF2B5EF4-FFF2-40B4-BE49-F238E27FC236}">
                <a16:creationId xmlns:a16="http://schemas.microsoft.com/office/drawing/2014/main" id="{D6ADE244-2849-4849-B996-D5DA73145FF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9DDB7AE-7B68-438B-A340-A2479C099EF3}"/>
              </a:ext>
            </a:extLst>
          </p:cNvPr>
          <p:cNvSpPr>
            <a:spLocks noGrp="1"/>
          </p:cNvSpPr>
          <p:nvPr>
            <p:ph type="sldNum" sz="quarter" idx="12"/>
          </p:nvPr>
        </p:nvSpPr>
        <p:spPr/>
        <p:txBody>
          <a:bodyPr/>
          <a:lstStyle/>
          <a:p>
            <a:fld id="{2D885BBF-5F62-4F4C-BCAD-3A41D5A1DB38}" type="slidenum">
              <a:rPr lang="en-CA" smtClean="0"/>
              <a:t>‹#›</a:t>
            </a:fld>
            <a:endParaRPr lang="en-CA"/>
          </a:p>
        </p:txBody>
      </p:sp>
    </p:spTree>
    <p:extLst>
      <p:ext uri="{BB962C8B-B14F-4D97-AF65-F5344CB8AC3E}">
        <p14:creationId xmlns:p14="http://schemas.microsoft.com/office/powerpoint/2010/main" val="2033854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8BA42-9DF0-4E98-93E9-0E44247BDB20}"/>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A4B6942-1AD3-41ED-8337-DBC2FAB9968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A169F36-0A03-4F46-A677-11E5F2FF0F03}"/>
              </a:ext>
            </a:extLst>
          </p:cNvPr>
          <p:cNvSpPr>
            <a:spLocks noGrp="1"/>
          </p:cNvSpPr>
          <p:nvPr>
            <p:ph type="dt" sz="half" idx="10"/>
          </p:nvPr>
        </p:nvSpPr>
        <p:spPr/>
        <p:txBody>
          <a:bodyPr/>
          <a:lstStyle/>
          <a:p>
            <a:fld id="{99CFBAA0-8014-4D2E-AF13-B822844A53DC}" type="datetimeFigureOut">
              <a:rPr lang="en-CA" smtClean="0"/>
              <a:t>22/12/2018</a:t>
            </a:fld>
            <a:endParaRPr lang="en-CA"/>
          </a:p>
        </p:txBody>
      </p:sp>
      <p:sp>
        <p:nvSpPr>
          <p:cNvPr id="5" name="Footer Placeholder 4">
            <a:extLst>
              <a:ext uri="{FF2B5EF4-FFF2-40B4-BE49-F238E27FC236}">
                <a16:creationId xmlns:a16="http://schemas.microsoft.com/office/drawing/2014/main" id="{FE64D740-DC02-4426-B55E-6B6FB1176F2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71EBAC8-0DF9-460F-B0E6-31E0CA44C5BA}"/>
              </a:ext>
            </a:extLst>
          </p:cNvPr>
          <p:cNvSpPr>
            <a:spLocks noGrp="1"/>
          </p:cNvSpPr>
          <p:nvPr>
            <p:ph type="sldNum" sz="quarter" idx="12"/>
          </p:nvPr>
        </p:nvSpPr>
        <p:spPr/>
        <p:txBody>
          <a:bodyPr/>
          <a:lstStyle/>
          <a:p>
            <a:fld id="{2D885BBF-5F62-4F4C-BCAD-3A41D5A1DB38}" type="slidenum">
              <a:rPr lang="en-CA" smtClean="0"/>
              <a:t>‹#›</a:t>
            </a:fld>
            <a:endParaRPr lang="en-CA"/>
          </a:p>
        </p:txBody>
      </p:sp>
    </p:spTree>
    <p:extLst>
      <p:ext uri="{BB962C8B-B14F-4D97-AF65-F5344CB8AC3E}">
        <p14:creationId xmlns:p14="http://schemas.microsoft.com/office/powerpoint/2010/main" val="2875713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4BC791-4E9B-427F-8BB2-4D38285477F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43BFBAC-1DF3-4583-9990-CCE1C5DB440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554E7D8-403C-489D-9EAB-95A351706BEC}"/>
              </a:ext>
            </a:extLst>
          </p:cNvPr>
          <p:cNvSpPr>
            <a:spLocks noGrp="1"/>
          </p:cNvSpPr>
          <p:nvPr>
            <p:ph type="dt" sz="half" idx="10"/>
          </p:nvPr>
        </p:nvSpPr>
        <p:spPr/>
        <p:txBody>
          <a:bodyPr/>
          <a:lstStyle/>
          <a:p>
            <a:fld id="{99CFBAA0-8014-4D2E-AF13-B822844A53DC}" type="datetimeFigureOut">
              <a:rPr lang="en-CA" smtClean="0"/>
              <a:t>22/12/2018</a:t>
            </a:fld>
            <a:endParaRPr lang="en-CA"/>
          </a:p>
        </p:txBody>
      </p:sp>
      <p:sp>
        <p:nvSpPr>
          <p:cNvPr id="5" name="Footer Placeholder 4">
            <a:extLst>
              <a:ext uri="{FF2B5EF4-FFF2-40B4-BE49-F238E27FC236}">
                <a16:creationId xmlns:a16="http://schemas.microsoft.com/office/drawing/2014/main" id="{E8C25196-EBBA-4C01-A2AC-D1642205D84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7015FAD-4C99-4D06-93D6-241B3E826168}"/>
              </a:ext>
            </a:extLst>
          </p:cNvPr>
          <p:cNvSpPr>
            <a:spLocks noGrp="1"/>
          </p:cNvSpPr>
          <p:nvPr>
            <p:ph type="sldNum" sz="quarter" idx="12"/>
          </p:nvPr>
        </p:nvSpPr>
        <p:spPr/>
        <p:txBody>
          <a:bodyPr/>
          <a:lstStyle/>
          <a:p>
            <a:fld id="{2D885BBF-5F62-4F4C-BCAD-3A41D5A1DB38}" type="slidenum">
              <a:rPr lang="en-CA" smtClean="0"/>
              <a:t>‹#›</a:t>
            </a:fld>
            <a:endParaRPr lang="en-CA"/>
          </a:p>
        </p:txBody>
      </p:sp>
    </p:spTree>
    <p:extLst>
      <p:ext uri="{BB962C8B-B14F-4D97-AF65-F5344CB8AC3E}">
        <p14:creationId xmlns:p14="http://schemas.microsoft.com/office/powerpoint/2010/main" val="682919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892F6-2693-4F77-9C55-87A024D0E19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4F99C7A-37B5-4954-87E9-3DEB88FEDAF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3C1BD93-8144-41E9-814F-E0F14912F02B}"/>
              </a:ext>
            </a:extLst>
          </p:cNvPr>
          <p:cNvSpPr>
            <a:spLocks noGrp="1"/>
          </p:cNvSpPr>
          <p:nvPr>
            <p:ph type="dt" sz="half" idx="10"/>
          </p:nvPr>
        </p:nvSpPr>
        <p:spPr/>
        <p:txBody>
          <a:bodyPr/>
          <a:lstStyle/>
          <a:p>
            <a:fld id="{99CFBAA0-8014-4D2E-AF13-B822844A53DC}" type="datetimeFigureOut">
              <a:rPr lang="en-CA" smtClean="0"/>
              <a:t>22/12/2018</a:t>
            </a:fld>
            <a:endParaRPr lang="en-CA"/>
          </a:p>
        </p:txBody>
      </p:sp>
      <p:sp>
        <p:nvSpPr>
          <p:cNvPr id="5" name="Footer Placeholder 4">
            <a:extLst>
              <a:ext uri="{FF2B5EF4-FFF2-40B4-BE49-F238E27FC236}">
                <a16:creationId xmlns:a16="http://schemas.microsoft.com/office/drawing/2014/main" id="{8E0D301F-A018-48A8-8D41-D0C13CBBAD7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CB010F1-2F68-4BF8-A093-7F9B1190225D}"/>
              </a:ext>
            </a:extLst>
          </p:cNvPr>
          <p:cNvSpPr>
            <a:spLocks noGrp="1"/>
          </p:cNvSpPr>
          <p:nvPr>
            <p:ph type="sldNum" sz="quarter" idx="12"/>
          </p:nvPr>
        </p:nvSpPr>
        <p:spPr/>
        <p:txBody>
          <a:bodyPr/>
          <a:lstStyle/>
          <a:p>
            <a:fld id="{2D885BBF-5F62-4F4C-BCAD-3A41D5A1DB38}" type="slidenum">
              <a:rPr lang="en-CA" smtClean="0"/>
              <a:t>‹#›</a:t>
            </a:fld>
            <a:endParaRPr lang="en-CA"/>
          </a:p>
        </p:txBody>
      </p:sp>
    </p:spTree>
    <p:extLst>
      <p:ext uri="{BB962C8B-B14F-4D97-AF65-F5344CB8AC3E}">
        <p14:creationId xmlns:p14="http://schemas.microsoft.com/office/powerpoint/2010/main" val="3914395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565BE-ECEA-4B9C-BF8B-5FBB0D8500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398CA911-AA2F-4B00-AD98-61FF8E1F4A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33CCC4C-A602-49D9-B249-CC75969164F9}"/>
              </a:ext>
            </a:extLst>
          </p:cNvPr>
          <p:cNvSpPr>
            <a:spLocks noGrp="1"/>
          </p:cNvSpPr>
          <p:nvPr>
            <p:ph type="dt" sz="half" idx="10"/>
          </p:nvPr>
        </p:nvSpPr>
        <p:spPr/>
        <p:txBody>
          <a:bodyPr/>
          <a:lstStyle/>
          <a:p>
            <a:fld id="{99CFBAA0-8014-4D2E-AF13-B822844A53DC}" type="datetimeFigureOut">
              <a:rPr lang="en-CA" smtClean="0"/>
              <a:t>22/12/2018</a:t>
            </a:fld>
            <a:endParaRPr lang="en-CA"/>
          </a:p>
        </p:txBody>
      </p:sp>
      <p:sp>
        <p:nvSpPr>
          <p:cNvPr id="5" name="Footer Placeholder 4">
            <a:extLst>
              <a:ext uri="{FF2B5EF4-FFF2-40B4-BE49-F238E27FC236}">
                <a16:creationId xmlns:a16="http://schemas.microsoft.com/office/drawing/2014/main" id="{AF811AE6-4421-4D16-AD7C-3ABF11B6026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1289E4F-4882-42A5-9112-6150D8C18463}"/>
              </a:ext>
            </a:extLst>
          </p:cNvPr>
          <p:cNvSpPr>
            <a:spLocks noGrp="1"/>
          </p:cNvSpPr>
          <p:nvPr>
            <p:ph type="sldNum" sz="quarter" idx="12"/>
          </p:nvPr>
        </p:nvSpPr>
        <p:spPr/>
        <p:txBody>
          <a:bodyPr/>
          <a:lstStyle/>
          <a:p>
            <a:fld id="{2D885BBF-5F62-4F4C-BCAD-3A41D5A1DB38}" type="slidenum">
              <a:rPr lang="en-CA" smtClean="0"/>
              <a:t>‹#›</a:t>
            </a:fld>
            <a:endParaRPr lang="en-CA"/>
          </a:p>
        </p:txBody>
      </p:sp>
    </p:spTree>
    <p:extLst>
      <p:ext uri="{BB962C8B-B14F-4D97-AF65-F5344CB8AC3E}">
        <p14:creationId xmlns:p14="http://schemas.microsoft.com/office/powerpoint/2010/main" val="1087994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579C7-5F29-4A72-B0F8-3526B375662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04463A2-B0BE-475F-8DEB-A1E401FB05E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CE024574-DB31-45FE-8D1D-9DB2762C005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D8204800-AB27-4388-A8BA-4BAF5140C0EE}"/>
              </a:ext>
            </a:extLst>
          </p:cNvPr>
          <p:cNvSpPr>
            <a:spLocks noGrp="1"/>
          </p:cNvSpPr>
          <p:nvPr>
            <p:ph type="dt" sz="half" idx="10"/>
          </p:nvPr>
        </p:nvSpPr>
        <p:spPr/>
        <p:txBody>
          <a:bodyPr/>
          <a:lstStyle/>
          <a:p>
            <a:fld id="{99CFBAA0-8014-4D2E-AF13-B822844A53DC}" type="datetimeFigureOut">
              <a:rPr lang="en-CA" smtClean="0"/>
              <a:t>22/12/2018</a:t>
            </a:fld>
            <a:endParaRPr lang="en-CA"/>
          </a:p>
        </p:txBody>
      </p:sp>
      <p:sp>
        <p:nvSpPr>
          <p:cNvPr id="6" name="Footer Placeholder 5">
            <a:extLst>
              <a:ext uri="{FF2B5EF4-FFF2-40B4-BE49-F238E27FC236}">
                <a16:creationId xmlns:a16="http://schemas.microsoft.com/office/drawing/2014/main" id="{EA949384-C3A1-4B55-9A4F-8A21455C239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A79EC2C-AB13-4645-893D-D62F71A8607A}"/>
              </a:ext>
            </a:extLst>
          </p:cNvPr>
          <p:cNvSpPr>
            <a:spLocks noGrp="1"/>
          </p:cNvSpPr>
          <p:nvPr>
            <p:ph type="sldNum" sz="quarter" idx="12"/>
          </p:nvPr>
        </p:nvSpPr>
        <p:spPr/>
        <p:txBody>
          <a:bodyPr/>
          <a:lstStyle/>
          <a:p>
            <a:fld id="{2D885BBF-5F62-4F4C-BCAD-3A41D5A1DB38}" type="slidenum">
              <a:rPr lang="en-CA" smtClean="0"/>
              <a:t>‹#›</a:t>
            </a:fld>
            <a:endParaRPr lang="en-CA"/>
          </a:p>
        </p:txBody>
      </p:sp>
    </p:spTree>
    <p:extLst>
      <p:ext uri="{BB962C8B-B14F-4D97-AF65-F5344CB8AC3E}">
        <p14:creationId xmlns:p14="http://schemas.microsoft.com/office/powerpoint/2010/main" val="1648781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5D511-B9AC-4584-B2D6-2C1986C0FB3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2BA3653-CBBA-4C33-B30F-F7674807A8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FF82D35-6158-4C41-B960-99C42246A24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29778D62-417B-4AC5-8619-A25430795D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4C26994-C7BF-4B35-B531-B07EEB435D2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BA828EC7-46BF-4ADD-A482-A9140B85D219}"/>
              </a:ext>
            </a:extLst>
          </p:cNvPr>
          <p:cNvSpPr>
            <a:spLocks noGrp="1"/>
          </p:cNvSpPr>
          <p:nvPr>
            <p:ph type="dt" sz="half" idx="10"/>
          </p:nvPr>
        </p:nvSpPr>
        <p:spPr/>
        <p:txBody>
          <a:bodyPr/>
          <a:lstStyle/>
          <a:p>
            <a:fld id="{99CFBAA0-8014-4D2E-AF13-B822844A53DC}" type="datetimeFigureOut">
              <a:rPr lang="en-CA" smtClean="0"/>
              <a:t>22/12/2018</a:t>
            </a:fld>
            <a:endParaRPr lang="en-CA"/>
          </a:p>
        </p:txBody>
      </p:sp>
      <p:sp>
        <p:nvSpPr>
          <p:cNvPr id="8" name="Footer Placeholder 7">
            <a:extLst>
              <a:ext uri="{FF2B5EF4-FFF2-40B4-BE49-F238E27FC236}">
                <a16:creationId xmlns:a16="http://schemas.microsoft.com/office/drawing/2014/main" id="{7FB7C880-ABDE-46D5-B187-35631F8748E7}"/>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0C035DDD-54EB-4AC5-A176-3CC43D7CA513}"/>
              </a:ext>
            </a:extLst>
          </p:cNvPr>
          <p:cNvSpPr>
            <a:spLocks noGrp="1"/>
          </p:cNvSpPr>
          <p:nvPr>
            <p:ph type="sldNum" sz="quarter" idx="12"/>
          </p:nvPr>
        </p:nvSpPr>
        <p:spPr/>
        <p:txBody>
          <a:bodyPr/>
          <a:lstStyle/>
          <a:p>
            <a:fld id="{2D885BBF-5F62-4F4C-BCAD-3A41D5A1DB38}" type="slidenum">
              <a:rPr lang="en-CA" smtClean="0"/>
              <a:t>‹#›</a:t>
            </a:fld>
            <a:endParaRPr lang="en-CA"/>
          </a:p>
        </p:txBody>
      </p:sp>
    </p:spTree>
    <p:extLst>
      <p:ext uri="{BB962C8B-B14F-4D97-AF65-F5344CB8AC3E}">
        <p14:creationId xmlns:p14="http://schemas.microsoft.com/office/powerpoint/2010/main" val="4284287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A5799-CCB9-45A2-9430-E3474475BF1D}"/>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67F7ED81-5EBE-4FEB-BB52-50E748F32284}"/>
              </a:ext>
            </a:extLst>
          </p:cNvPr>
          <p:cNvSpPr>
            <a:spLocks noGrp="1"/>
          </p:cNvSpPr>
          <p:nvPr>
            <p:ph type="dt" sz="half" idx="10"/>
          </p:nvPr>
        </p:nvSpPr>
        <p:spPr/>
        <p:txBody>
          <a:bodyPr/>
          <a:lstStyle/>
          <a:p>
            <a:fld id="{99CFBAA0-8014-4D2E-AF13-B822844A53DC}" type="datetimeFigureOut">
              <a:rPr lang="en-CA" smtClean="0"/>
              <a:t>22/12/2018</a:t>
            </a:fld>
            <a:endParaRPr lang="en-CA"/>
          </a:p>
        </p:txBody>
      </p:sp>
      <p:sp>
        <p:nvSpPr>
          <p:cNvPr id="4" name="Footer Placeholder 3">
            <a:extLst>
              <a:ext uri="{FF2B5EF4-FFF2-40B4-BE49-F238E27FC236}">
                <a16:creationId xmlns:a16="http://schemas.microsoft.com/office/drawing/2014/main" id="{421A5F7A-7533-4949-AEE4-E2BD21138D2A}"/>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58DDD82B-E40E-4F02-8221-14436B82614F}"/>
              </a:ext>
            </a:extLst>
          </p:cNvPr>
          <p:cNvSpPr>
            <a:spLocks noGrp="1"/>
          </p:cNvSpPr>
          <p:nvPr>
            <p:ph type="sldNum" sz="quarter" idx="12"/>
          </p:nvPr>
        </p:nvSpPr>
        <p:spPr/>
        <p:txBody>
          <a:bodyPr/>
          <a:lstStyle/>
          <a:p>
            <a:fld id="{2D885BBF-5F62-4F4C-BCAD-3A41D5A1DB38}" type="slidenum">
              <a:rPr lang="en-CA" smtClean="0"/>
              <a:t>‹#›</a:t>
            </a:fld>
            <a:endParaRPr lang="en-CA"/>
          </a:p>
        </p:txBody>
      </p:sp>
    </p:spTree>
    <p:extLst>
      <p:ext uri="{BB962C8B-B14F-4D97-AF65-F5344CB8AC3E}">
        <p14:creationId xmlns:p14="http://schemas.microsoft.com/office/powerpoint/2010/main" val="1188958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1717E5-41B7-498A-91F3-7C6BE0B6863E}"/>
              </a:ext>
            </a:extLst>
          </p:cNvPr>
          <p:cNvSpPr>
            <a:spLocks noGrp="1"/>
          </p:cNvSpPr>
          <p:nvPr>
            <p:ph type="dt" sz="half" idx="10"/>
          </p:nvPr>
        </p:nvSpPr>
        <p:spPr/>
        <p:txBody>
          <a:bodyPr/>
          <a:lstStyle/>
          <a:p>
            <a:fld id="{99CFBAA0-8014-4D2E-AF13-B822844A53DC}" type="datetimeFigureOut">
              <a:rPr lang="en-CA" smtClean="0"/>
              <a:t>22/12/2018</a:t>
            </a:fld>
            <a:endParaRPr lang="en-CA"/>
          </a:p>
        </p:txBody>
      </p:sp>
      <p:sp>
        <p:nvSpPr>
          <p:cNvPr id="3" name="Footer Placeholder 2">
            <a:extLst>
              <a:ext uri="{FF2B5EF4-FFF2-40B4-BE49-F238E27FC236}">
                <a16:creationId xmlns:a16="http://schemas.microsoft.com/office/drawing/2014/main" id="{669BE194-76B4-4B53-B602-E9A39A097117}"/>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7468A9BE-9496-470B-80F4-71CF87A8CF5C}"/>
              </a:ext>
            </a:extLst>
          </p:cNvPr>
          <p:cNvSpPr>
            <a:spLocks noGrp="1"/>
          </p:cNvSpPr>
          <p:nvPr>
            <p:ph type="sldNum" sz="quarter" idx="12"/>
          </p:nvPr>
        </p:nvSpPr>
        <p:spPr/>
        <p:txBody>
          <a:bodyPr/>
          <a:lstStyle/>
          <a:p>
            <a:fld id="{2D885BBF-5F62-4F4C-BCAD-3A41D5A1DB38}" type="slidenum">
              <a:rPr lang="en-CA" smtClean="0"/>
              <a:t>‹#›</a:t>
            </a:fld>
            <a:endParaRPr lang="en-CA"/>
          </a:p>
        </p:txBody>
      </p:sp>
    </p:spTree>
    <p:extLst>
      <p:ext uri="{BB962C8B-B14F-4D97-AF65-F5344CB8AC3E}">
        <p14:creationId xmlns:p14="http://schemas.microsoft.com/office/powerpoint/2010/main" val="800648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286F5-9440-487A-BC5A-9DBDC50152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554F6250-46FA-4594-9F7E-7A227965CC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3141D4E4-40E0-4F1D-A9E3-012C8AC3AD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2D1C4DA-215A-48EF-B34F-FF5EE0C71E10}"/>
              </a:ext>
            </a:extLst>
          </p:cNvPr>
          <p:cNvSpPr>
            <a:spLocks noGrp="1"/>
          </p:cNvSpPr>
          <p:nvPr>
            <p:ph type="dt" sz="half" idx="10"/>
          </p:nvPr>
        </p:nvSpPr>
        <p:spPr/>
        <p:txBody>
          <a:bodyPr/>
          <a:lstStyle/>
          <a:p>
            <a:fld id="{99CFBAA0-8014-4D2E-AF13-B822844A53DC}" type="datetimeFigureOut">
              <a:rPr lang="en-CA" smtClean="0"/>
              <a:t>22/12/2018</a:t>
            </a:fld>
            <a:endParaRPr lang="en-CA"/>
          </a:p>
        </p:txBody>
      </p:sp>
      <p:sp>
        <p:nvSpPr>
          <p:cNvPr id="6" name="Footer Placeholder 5">
            <a:extLst>
              <a:ext uri="{FF2B5EF4-FFF2-40B4-BE49-F238E27FC236}">
                <a16:creationId xmlns:a16="http://schemas.microsoft.com/office/drawing/2014/main" id="{6E01BCFB-B1BC-48A7-865F-809AF67F5E2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0248722-3F19-439E-895D-EB9422EC9F6F}"/>
              </a:ext>
            </a:extLst>
          </p:cNvPr>
          <p:cNvSpPr>
            <a:spLocks noGrp="1"/>
          </p:cNvSpPr>
          <p:nvPr>
            <p:ph type="sldNum" sz="quarter" idx="12"/>
          </p:nvPr>
        </p:nvSpPr>
        <p:spPr/>
        <p:txBody>
          <a:bodyPr/>
          <a:lstStyle/>
          <a:p>
            <a:fld id="{2D885BBF-5F62-4F4C-BCAD-3A41D5A1DB38}" type="slidenum">
              <a:rPr lang="en-CA" smtClean="0"/>
              <a:t>‹#›</a:t>
            </a:fld>
            <a:endParaRPr lang="en-CA"/>
          </a:p>
        </p:txBody>
      </p:sp>
    </p:spTree>
    <p:extLst>
      <p:ext uri="{BB962C8B-B14F-4D97-AF65-F5344CB8AC3E}">
        <p14:creationId xmlns:p14="http://schemas.microsoft.com/office/powerpoint/2010/main" val="3566722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EE62E-0FB3-4487-99A7-9EA860739C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7F029BD9-3592-49D8-9C5C-04D9703A6D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FD613E7-8184-4E27-A43A-3A2D7AD0C1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E4E174E-62C1-4D12-BF9D-F952C0C9F860}"/>
              </a:ext>
            </a:extLst>
          </p:cNvPr>
          <p:cNvSpPr>
            <a:spLocks noGrp="1"/>
          </p:cNvSpPr>
          <p:nvPr>
            <p:ph type="dt" sz="half" idx="10"/>
          </p:nvPr>
        </p:nvSpPr>
        <p:spPr/>
        <p:txBody>
          <a:bodyPr/>
          <a:lstStyle/>
          <a:p>
            <a:fld id="{99CFBAA0-8014-4D2E-AF13-B822844A53DC}" type="datetimeFigureOut">
              <a:rPr lang="en-CA" smtClean="0"/>
              <a:t>22/12/2018</a:t>
            </a:fld>
            <a:endParaRPr lang="en-CA"/>
          </a:p>
        </p:txBody>
      </p:sp>
      <p:sp>
        <p:nvSpPr>
          <p:cNvPr id="6" name="Footer Placeholder 5">
            <a:extLst>
              <a:ext uri="{FF2B5EF4-FFF2-40B4-BE49-F238E27FC236}">
                <a16:creationId xmlns:a16="http://schemas.microsoft.com/office/drawing/2014/main" id="{AF1FAE41-CC5A-4CED-A782-7B33B2BCE91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B827640-5EDD-4615-9DA9-38A77084901A}"/>
              </a:ext>
            </a:extLst>
          </p:cNvPr>
          <p:cNvSpPr>
            <a:spLocks noGrp="1"/>
          </p:cNvSpPr>
          <p:nvPr>
            <p:ph type="sldNum" sz="quarter" idx="12"/>
          </p:nvPr>
        </p:nvSpPr>
        <p:spPr/>
        <p:txBody>
          <a:bodyPr/>
          <a:lstStyle/>
          <a:p>
            <a:fld id="{2D885BBF-5F62-4F4C-BCAD-3A41D5A1DB38}" type="slidenum">
              <a:rPr lang="en-CA" smtClean="0"/>
              <a:t>‹#›</a:t>
            </a:fld>
            <a:endParaRPr lang="en-CA"/>
          </a:p>
        </p:txBody>
      </p:sp>
    </p:spTree>
    <p:extLst>
      <p:ext uri="{BB962C8B-B14F-4D97-AF65-F5344CB8AC3E}">
        <p14:creationId xmlns:p14="http://schemas.microsoft.com/office/powerpoint/2010/main" val="2195749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951B81-ABD1-4A02-94D4-3BA7E34A9B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21721DC5-E5F2-4230-B069-3C9016ECC3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A069206-9371-4DA7-B6EC-C4D874FD98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CFBAA0-8014-4D2E-AF13-B822844A53DC}" type="datetimeFigureOut">
              <a:rPr lang="en-CA" smtClean="0"/>
              <a:t>22/12/2018</a:t>
            </a:fld>
            <a:endParaRPr lang="en-CA"/>
          </a:p>
        </p:txBody>
      </p:sp>
      <p:sp>
        <p:nvSpPr>
          <p:cNvPr id="5" name="Footer Placeholder 4">
            <a:extLst>
              <a:ext uri="{FF2B5EF4-FFF2-40B4-BE49-F238E27FC236}">
                <a16:creationId xmlns:a16="http://schemas.microsoft.com/office/drawing/2014/main" id="{A985E9E6-453C-4F2A-A768-C8BF81B8D0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A0A4EE6C-01EE-47CF-BBE8-881C0FAC82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885BBF-5F62-4F4C-BCAD-3A41D5A1DB38}" type="slidenum">
              <a:rPr lang="en-CA" smtClean="0"/>
              <a:t>‹#›</a:t>
            </a:fld>
            <a:endParaRPr lang="en-CA"/>
          </a:p>
        </p:txBody>
      </p:sp>
    </p:spTree>
    <p:extLst>
      <p:ext uri="{BB962C8B-B14F-4D97-AF65-F5344CB8AC3E}">
        <p14:creationId xmlns:p14="http://schemas.microsoft.com/office/powerpoint/2010/main" val="35628290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27143-C8B1-435F-9D13-A60402765167}"/>
              </a:ext>
            </a:extLst>
          </p:cNvPr>
          <p:cNvSpPr>
            <a:spLocks noGrp="1"/>
          </p:cNvSpPr>
          <p:nvPr>
            <p:ph type="ctrTitle"/>
          </p:nvPr>
        </p:nvSpPr>
        <p:spPr/>
        <p:txBody>
          <a:bodyPr/>
          <a:lstStyle/>
          <a:p>
            <a:r>
              <a:rPr lang="en-CA" dirty="0"/>
              <a:t>Machine Learning Capstone Project	</a:t>
            </a:r>
          </a:p>
        </p:txBody>
      </p:sp>
      <p:sp>
        <p:nvSpPr>
          <p:cNvPr id="3" name="Subtitle 2">
            <a:extLst>
              <a:ext uri="{FF2B5EF4-FFF2-40B4-BE49-F238E27FC236}">
                <a16:creationId xmlns:a16="http://schemas.microsoft.com/office/drawing/2014/main" id="{EF89AA37-4325-4BDE-8D0B-16F505F7A42A}"/>
              </a:ext>
            </a:extLst>
          </p:cNvPr>
          <p:cNvSpPr>
            <a:spLocks noGrp="1"/>
          </p:cNvSpPr>
          <p:nvPr>
            <p:ph type="subTitle" idx="1"/>
          </p:nvPr>
        </p:nvSpPr>
        <p:spPr/>
        <p:txBody>
          <a:bodyPr/>
          <a:lstStyle/>
          <a:p>
            <a:r>
              <a:rPr lang="en-CA" dirty="0"/>
              <a:t>By Joseph Kuchar</a:t>
            </a:r>
          </a:p>
        </p:txBody>
      </p:sp>
    </p:spTree>
    <p:extLst>
      <p:ext uri="{BB962C8B-B14F-4D97-AF65-F5344CB8AC3E}">
        <p14:creationId xmlns:p14="http://schemas.microsoft.com/office/powerpoint/2010/main" val="2208473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F9C92-2191-471A-BAB0-04D6CF715C53}"/>
              </a:ext>
            </a:extLst>
          </p:cNvPr>
          <p:cNvSpPr>
            <a:spLocks noGrp="1"/>
          </p:cNvSpPr>
          <p:nvPr>
            <p:ph type="title"/>
          </p:nvPr>
        </p:nvSpPr>
        <p:spPr/>
        <p:txBody>
          <a:bodyPr/>
          <a:lstStyle/>
          <a:p>
            <a:r>
              <a:rPr lang="en-CA" dirty="0"/>
              <a:t>Question 2</a:t>
            </a:r>
          </a:p>
        </p:txBody>
      </p:sp>
      <p:pic>
        <p:nvPicPr>
          <p:cNvPr id="4" name="Picture 3">
            <a:extLst>
              <a:ext uri="{FF2B5EF4-FFF2-40B4-BE49-F238E27FC236}">
                <a16:creationId xmlns:a16="http://schemas.microsoft.com/office/drawing/2014/main" id="{8606D208-04D4-45F5-B771-6C829FB76892}"/>
              </a:ext>
            </a:extLst>
          </p:cNvPr>
          <p:cNvPicPr>
            <a:picLocks noChangeAspect="1"/>
          </p:cNvPicPr>
          <p:nvPr/>
        </p:nvPicPr>
        <p:blipFill>
          <a:blip r:embed="rId2"/>
          <a:stretch>
            <a:fillRect/>
          </a:stretch>
        </p:blipFill>
        <p:spPr>
          <a:xfrm>
            <a:off x="371608" y="2020869"/>
            <a:ext cx="5258998" cy="3378970"/>
          </a:xfrm>
          <a:prstGeom prst="rect">
            <a:avLst/>
          </a:prstGeom>
        </p:spPr>
      </p:pic>
      <p:sp>
        <p:nvSpPr>
          <p:cNvPr id="5" name="TextBox 4">
            <a:extLst>
              <a:ext uri="{FF2B5EF4-FFF2-40B4-BE49-F238E27FC236}">
                <a16:creationId xmlns:a16="http://schemas.microsoft.com/office/drawing/2014/main" id="{3E466679-8ED0-461D-99A4-0D15D2E806EC}"/>
              </a:ext>
            </a:extLst>
          </p:cNvPr>
          <p:cNvSpPr txBox="1"/>
          <p:nvPr/>
        </p:nvSpPr>
        <p:spPr>
          <a:xfrm>
            <a:off x="6244046" y="1660688"/>
            <a:ext cx="4771623" cy="4524315"/>
          </a:xfrm>
          <a:prstGeom prst="rect">
            <a:avLst/>
          </a:prstGeom>
          <a:noFill/>
        </p:spPr>
        <p:txBody>
          <a:bodyPr wrap="square" rtlCol="0">
            <a:spAutoFit/>
          </a:bodyPr>
          <a:lstStyle/>
          <a:p>
            <a:r>
              <a:rPr lang="en-CA" dirty="0"/>
              <a:t>This shows the result of multilinear regression on  age and education level to predict income, and it’s not promising. We’re looking at predicted income versus actual income, and the scatter is enormous. The R^2 score of this was 0.00016, which is essentially 0. Once again, we’ll try the nearest neighbors regression and see if that works any better. I also tried adding the </a:t>
            </a:r>
            <a:r>
              <a:rPr lang="en-CA" dirty="0" err="1"/>
              <a:t>essay_len</a:t>
            </a:r>
            <a:r>
              <a:rPr lang="en-CA" dirty="0"/>
              <a:t> column to the regression, and this decreased the score to 8E-5, still essentially 0. I then added sex to the regression, by creating the column </a:t>
            </a:r>
            <a:r>
              <a:rPr lang="en-CA" dirty="0" err="1"/>
              <a:t>sex_code</a:t>
            </a:r>
            <a:r>
              <a:rPr lang="en-CA" dirty="0"/>
              <a:t> with 1 for men and 2 for women (one X vs 2X). This slightly improved the score to 0.0046. My suspicion is that the large number of respondents claiming a million dollar income is the issue, so I’ll try removing those. </a:t>
            </a:r>
          </a:p>
        </p:txBody>
      </p:sp>
    </p:spTree>
    <p:extLst>
      <p:ext uri="{BB962C8B-B14F-4D97-AF65-F5344CB8AC3E}">
        <p14:creationId xmlns:p14="http://schemas.microsoft.com/office/powerpoint/2010/main" val="3087176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FCBDA-DA15-4EB6-80C1-26C6DAE734BE}"/>
              </a:ext>
            </a:extLst>
          </p:cNvPr>
          <p:cNvSpPr>
            <a:spLocks noGrp="1"/>
          </p:cNvSpPr>
          <p:nvPr>
            <p:ph type="title"/>
          </p:nvPr>
        </p:nvSpPr>
        <p:spPr>
          <a:xfrm>
            <a:off x="838200" y="365125"/>
            <a:ext cx="2963091" cy="1325563"/>
          </a:xfrm>
        </p:spPr>
        <p:txBody>
          <a:bodyPr/>
          <a:lstStyle/>
          <a:p>
            <a:r>
              <a:rPr lang="en-CA" dirty="0"/>
              <a:t>Question 2</a:t>
            </a:r>
          </a:p>
        </p:txBody>
      </p:sp>
      <p:sp>
        <p:nvSpPr>
          <p:cNvPr id="3" name="Content Placeholder 2">
            <a:extLst>
              <a:ext uri="{FF2B5EF4-FFF2-40B4-BE49-F238E27FC236}">
                <a16:creationId xmlns:a16="http://schemas.microsoft.com/office/drawing/2014/main" id="{DB5653D5-BA27-438D-8E96-622CBF28F2A3}"/>
              </a:ext>
            </a:extLst>
          </p:cNvPr>
          <p:cNvSpPr>
            <a:spLocks noGrp="1"/>
          </p:cNvSpPr>
          <p:nvPr>
            <p:ph idx="1"/>
          </p:nvPr>
        </p:nvSpPr>
        <p:spPr>
          <a:xfrm>
            <a:off x="394062" y="1564368"/>
            <a:ext cx="5603324" cy="4836432"/>
          </a:xfrm>
        </p:spPr>
        <p:txBody>
          <a:bodyPr>
            <a:normAutofit fontScale="92500" lnSpcReduction="10000"/>
          </a:bodyPr>
          <a:lstStyle/>
          <a:p>
            <a:r>
              <a:rPr lang="en-CA" sz="1800" dirty="0"/>
              <a:t>In fact, we can improve the ability to predict income if we limit ourselves to ‘reasonable’ incomes.</a:t>
            </a:r>
          </a:p>
          <a:p>
            <a:r>
              <a:rPr lang="en-CA" sz="1800" dirty="0"/>
              <a:t>When incomes greater than 500K per year are removed, the multilinear fit score improves to 0.14</a:t>
            </a:r>
          </a:p>
          <a:p>
            <a:r>
              <a:rPr lang="en-CA" sz="1800" dirty="0"/>
              <a:t>If we limit ourselves to less than 200K per year, then the multilinear fit score improves to 0.25 – a drastic improvement from the previous slide (but still nothing amazing).</a:t>
            </a:r>
          </a:p>
          <a:p>
            <a:r>
              <a:rPr lang="en-CA" sz="1800" dirty="0"/>
              <a:t>The predicted vs actual income is displayed to the right.</a:t>
            </a:r>
          </a:p>
          <a:p>
            <a:r>
              <a:rPr lang="en-CA" sz="1800" dirty="0"/>
              <a:t>I also tried K nearest neighbours, with K from 1 to 200, and the best score was achieved for K=88, with a score of 0.3178 (Score vs. K shown on bottom right).</a:t>
            </a:r>
          </a:p>
          <a:p>
            <a:r>
              <a:rPr lang="en-CA" sz="1800" dirty="0"/>
              <a:t>The columns used to make this prediction are age, education level, sex, and essay length.  </a:t>
            </a:r>
          </a:p>
          <a:p>
            <a:r>
              <a:rPr lang="en-CA" sz="1800" dirty="0"/>
              <a:t>The data also include a job column, which could be used to improve the prediction, but it would involve a certain level of arbitrariness to assign numerical values to job types. If the number scale were based on assumed income, then it would be fairly circular!</a:t>
            </a:r>
          </a:p>
          <a:p>
            <a:endParaRPr lang="en-CA" sz="1800" dirty="0"/>
          </a:p>
        </p:txBody>
      </p:sp>
      <p:pic>
        <p:nvPicPr>
          <p:cNvPr id="5" name="Picture 4">
            <a:extLst>
              <a:ext uri="{FF2B5EF4-FFF2-40B4-BE49-F238E27FC236}">
                <a16:creationId xmlns:a16="http://schemas.microsoft.com/office/drawing/2014/main" id="{493101F0-FCA9-4A31-A846-6ED8E86A4D16}"/>
              </a:ext>
            </a:extLst>
          </p:cNvPr>
          <p:cNvPicPr>
            <a:picLocks noChangeAspect="1"/>
          </p:cNvPicPr>
          <p:nvPr/>
        </p:nvPicPr>
        <p:blipFill>
          <a:blip r:embed="rId2"/>
          <a:stretch>
            <a:fillRect/>
          </a:stretch>
        </p:blipFill>
        <p:spPr>
          <a:xfrm>
            <a:off x="6194615" y="428929"/>
            <a:ext cx="5728951" cy="3707789"/>
          </a:xfrm>
          <a:prstGeom prst="rect">
            <a:avLst/>
          </a:prstGeom>
        </p:spPr>
      </p:pic>
      <p:pic>
        <p:nvPicPr>
          <p:cNvPr id="6" name="Picture 5">
            <a:extLst>
              <a:ext uri="{FF2B5EF4-FFF2-40B4-BE49-F238E27FC236}">
                <a16:creationId xmlns:a16="http://schemas.microsoft.com/office/drawing/2014/main" id="{5C98539B-39E9-45DA-99F0-1CCC59C13A3D}"/>
              </a:ext>
            </a:extLst>
          </p:cNvPr>
          <p:cNvPicPr>
            <a:picLocks noChangeAspect="1"/>
          </p:cNvPicPr>
          <p:nvPr/>
        </p:nvPicPr>
        <p:blipFill>
          <a:blip r:embed="rId3"/>
          <a:stretch>
            <a:fillRect/>
          </a:stretch>
        </p:blipFill>
        <p:spPr>
          <a:xfrm>
            <a:off x="7584779" y="4136718"/>
            <a:ext cx="3769021" cy="2525339"/>
          </a:xfrm>
          <a:prstGeom prst="rect">
            <a:avLst/>
          </a:prstGeom>
        </p:spPr>
      </p:pic>
    </p:spTree>
    <p:extLst>
      <p:ext uri="{BB962C8B-B14F-4D97-AF65-F5344CB8AC3E}">
        <p14:creationId xmlns:p14="http://schemas.microsoft.com/office/powerpoint/2010/main" val="489055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813E9-6738-491F-8136-9BA9B17DE853}"/>
              </a:ext>
            </a:extLst>
          </p:cNvPr>
          <p:cNvSpPr>
            <a:spLocks noGrp="1"/>
          </p:cNvSpPr>
          <p:nvPr>
            <p:ph type="title"/>
          </p:nvPr>
        </p:nvSpPr>
        <p:spPr/>
        <p:txBody>
          <a:bodyPr/>
          <a:lstStyle/>
          <a:p>
            <a:r>
              <a:rPr lang="en-CA" dirty="0"/>
              <a:t>Question 3: Classification! Can we predict sex with pets and jobs?</a:t>
            </a:r>
          </a:p>
        </p:txBody>
      </p:sp>
      <p:sp>
        <p:nvSpPr>
          <p:cNvPr id="3" name="Content Placeholder 2">
            <a:extLst>
              <a:ext uri="{FF2B5EF4-FFF2-40B4-BE49-F238E27FC236}">
                <a16:creationId xmlns:a16="http://schemas.microsoft.com/office/drawing/2014/main" id="{FD1A1D6E-2D5B-407A-93B0-F8B1F21CDC26}"/>
              </a:ext>
            </a:extLst>
          </p:cNvPr>
          <p:cNvSpPr>
            <a:spLocks noGrp="1"/>
          </p:cNvSpPr>
          <p:nvPr>
            <p:ph idx="1"/>
          </p:nvPr>
        </p:nvSpPr>
        <p:spPr/>
        <p:txBody>
          <a:bodyPr>
            <a:normAutofit fontScale="85000" lnSpcReduction="20000"/>
          </a:bodyPr>
          <a:lstStyle/>
          <a:p>
            <a:r>
              <a:rPr lang="en-CA" dirty="0"/>
              <a:t>The simplest classification test seems to be to see if we can determine sex, since there are only two categories.</a:t>
            </a:r>
          </a:p>
          <a:p>
            <a:r>
              <a:rPr lang="en-CA" dirty="0"/>
              <a:t>Since people spend so much of their lives at work, and those with pets spend so much of the rest with their pets, it seems like these are reasonable data types to use for our classification attempt.</a:t>
            </a:r>
          </a:p>
          <a:p>
            <a:r>
              <a:rPr lang="en-CA" dirty="0"/>
              <a:t>The first step here is to see what the pet and job columns look like. There are 21 possible values in the job category, but I will remove ‘other’, ‘retired’, ‘unemployed’, and ‘rather not say’ responses so that we’re left with people who are employed. I’ll then try to create a numerical scale from 1 to 17 roughly corresponding to humanities to business to science, but it’s obviously pretty imprecise.</a:t>
            </a:r>
          </a:p>
          <a:p>
            <a:r>
              <a:rPr lang="en-CA" dirty="0"/>
              <a:t>There are 15 possible responses in the pets category, for whether respondents own, like, or dislike, dogs, cats, or both. Here we can use negative values for dislike and positive values for like or own.</a:t>
            </a:r>
          </a:p>
        </p:txBody>
      </p:sp>
    </p:spTree>
    <p:extLst>
      <p:ext uri="{BB962C8B-B14F-4D97-AF65-F5344CB8AC3E}">
        <p14:creationId xmlns:p14="http://schemas.microsoft.com/office/powerpoint/2010/main" val="3169118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EDFE7-C2EA-4501-B67D-7CDBFA8D395D}"/>
              </a:ext>
            </a:extLst>
          </p:cNvPr>
          <p:cNvSpPr>
            <a:spLocks noGrp="1"/>
          </p:cNvSpPr>
          <p:nvPr>
            <p:ph type="title"/>
          </p:nvPr>
        </p:nvSpPr>
        <p:spPr/>
        <p:txBody>
          <a:bodyPr/>
          <a:lstStyle/>
          <a:p>
            <a:r>
              <a:rPr lang="en-CA" dirty="0"/>
              <a:t>Question 3	</a:t>
            </a:r>
          </a:p>
        </p:txBody>
      </p:sp>
      <p:sp>
        <p:nvSpPr>
          <p:cNvPr id="3" name="Content Placeholder 2">
            <a:extLst>
              <a:ext uri="{FF2B5EF4-FFF2-40B4-BE49-F238E27FC236}">
                <a16:creationId xmlns:a16="http://schemas.microsoft.com/office/drawing/2014/main" id="{76AB8FC0-0E2E-438B-AEA7-565D1D0B09C6}"/>
              </a:ext>
            </a:extLst>
          </p:cNvPr>
          <p:cNvSpPr>
            <a:spLocks noGrp="1"/>
          </p:cNvSpPr>
          <p:nvPr>
            <p:ph idx="1"/>
          </p:nvPr>
        </p:nvSpPr>
        <p:spPr>
          <a:xfrm>
            <a:off x="838200" y="1825625"/>
            <a:ext cx="10515600" cy="917575"/>
          </a:xfrm>
        </p:spPr>
        <p:txBody>
          <a:bodyPr/>
          <a:lstStyle/>
          <a:p>
            <a:r>
              <a:rPr lang="en-CA" dirty="0"/>
              <a:t>The </a:t>
            </a:r>
            <a:r>
              <a:rPr lang="en-CA" dirty="0" err="1"/>
              <a:t>pet_code</a:t>
            </a:r>
            <a:r>
              <a:rPr lang="en-CA" dirty="0"/>
              <a:t> column was created by assigning numerical values to likes, dislikes, and haves, of cats and dogs:</a:t>
            </a:r>
          </a:p>
        </p:txBody>
      </p:sp>
      <p:graphicFrame>
        <p:nvGraphicFramePr>
          <p:cNvPr id="5" name="Table 4">
            <a:extLst>
              <a:ext uri="{FF2B5EF4-FFF2-40B4-BE49-F238E27FC236}">
                <a16:creationId xmlns:a16="http://schemas.microsoft.com/office/drawing/2014/main" id="{B77B75C7-550E-41C0-BD34-D8405665622B}"/>
              </a:ext>
            </a:extLst>
          </p:cNvPr>
          <p:cNvGraphicFramePr>
            <a:graphicFrameLocks noGrp="1"/>
          </p:cNvGraphicFramePr>
          <p:nvPr>
            <p:extLst>
              <p:ext uri="{D42A27DB-BD31-4B8C-83A1-F6EECF244321}">
                <p14:modId xmlns:p14="http://schemas.microsoft.com/office/powerpoint/2010/main" val="339590955"/>
              </p:ext>
            </p:extLst>
          </p:nvPr>
        </p:nvGraphicFramePr>
        <p:xfrm>
          <a:off x="838200" y="2872740"/>
          <a:ext cx="8128000" cy="11125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4051833168"/>
                    </a:ext>
                  </a:extLst>
                </a:gridCol>
                <a:gridCol w="2032000">
                  <a:extLst>
                    <a:ext uri="{9D8B030D-6E8A-4147-A177-3AD203B41FA5}">
                      <a16:colId xmlns:a16="http://schemas.microsoft.com/office/drawing/2014/main" val="2763694641"/>
                    </a:ext>
                  </a:extLst>
                </a:gridCol>
                <a:gridCol w="2032000">
                  <a:extLst>
                    <a:ext uri="{9D8B030D-6E8A-4147-A177-3AD203B41FA5}">
                      <a16:colId xmlns:a16="http://schemas.microsoft.com/office/drawing/2014/main" val="2406247226"/>
                    </a:ext>
                  </a:extLst>
                </a:gridCol>
                <a:gridCol w="2032000">
                  <a:extLst>
                    <a:ext uri="{9D8B030D-6E8A-4147-A177-3AD203B41FA5}">
                      <a16:colId xmlns:a16="http://schemas.microsoft.com/office/drawing/2014/main" val="1342414284"/>
                    </a:ext>
                  </a:extLst>
                </a:gridCol>
              </a:tblGrid>
              <a:tr h="370840">
                <a:tc>
                  <a:txBody>
                    <a:bodyPr/>
                    <a:lstStyle/>
                    <a:p>
                      <a:r>
                        <a:rPr lang="en-CA" dirty="0"/>
                        <a:t>PET</a:t>
                      </a:r>
                    </a:p>
                  </a:txBody>
                  <a:tcPr/>
                </a:tc>
                <a:tc>
                  <a:txBody>
                    <a:bodyPr/>
                    <a:lstStyle/>
                    <a:p>
                      <a:r>
                        <a:rPr lang="en-CA" dirty="0"/>
                        <a:t>Like</a:t>
                      </a:r>
                    </a:p>
                  </a:txBody>
                  <a:tcPr/>
                </a:tc>
                <a:tc>
                  <a:txBody>
                    <a:bodyPr/>
                    <a:lstStyle/>
                    <a:p>
                      <a:r>
                        <a:rPr lang="en-CA" dirty="0"/>
                        <a:t>Dislike</a:t>
                      </a:r>
                    </a:p>
                  </a:txBody>
                  <a:tcPr/>
                </a:tc>
                <a:tc>
                  <a:txBody>
                    <a:bodyPr/>
                    <a:lstStyle/>
                    <a:p>
                      <a:r>
                        <a:rPr lang="en-CA" dirty="0"/>
                        <a:t>Have</a:t>
                      </a:r>
                    </a:p>
                  </a:txBody>
                  <a:tcPr/>
                </a:tc>
                <a:extLst>
                  <a:ext uri="{0D108BD9-81ED-4DB2-BD59-A6C34878D82A}">
                    <a16:rowId xmlns:a16="http://schemas.microsoft.com/office/drawing/2014/main" val="410936220"/>
                  </a:ext>
                </a:extLst>
              </a:tr>
              <a:tr h="370840">
                <a:tc>
                  <a:txBody>
                    <a:bodyPr/>
                    <a:lstStyle/>
                    <a:p>
                      <a:r>
                        <a:rPr lang="en-CA" dirty="0"/>
                        <a:t>Dog</a:t>
                      </a:r>
                    </a:p>
                  </a:txBody>
                  <a:tcPr/>
                </a:tc>
                <a:tc>
                  <a:txBody>
                    <a:bodyPr/>
                    <a:lstStyle/>
                    <a:p>
                      <a:r>
                        <a:rPr lang="en-CA" dirty="0"/>
                        <a:t>+3</a:t>
                      </a:r>
                    </a:p>
                  </a:txBody>
                  <a:tcPr/>
                </a:tc>
                <a:tc>
                  <a:txBody>
                    <a:bodyPr/>
                    <a:lstStyle/>
                    <a:p>
                      <a:r>
                        <a:rPr lang="en-CA" dirty="0"/>
                        <a:t>-3</a:t>
                      </a:r>
                    </a:p>
                  </a:txBody>
                  <a:tcPr/>
                </a:tc>
                <a:tc>
                  <a:txBody>
                    <a:bodyPr/>
                    <a:lstStyle/>
                    <a:p>
                      <a:r>
                        <a:rPr lang="en-CA" dirty="0"/>
                        <a:t>+6</a:t>
                      </a:r>
                    </a:p>
                  </a:txBody>
                  <a:tcPr/>
                </a:tc>
                <a:extLst>
                  <a:ext uri="{0D108BD9-81ED-4DB2-BD59-A6C34878D82A}">
                    <a16:rowId xmlns:a16="http://schemas.microsoft.com/office/drawing/2014/main" val="132613742"/>
                  </a:ext>
                </a:extLst>
              </a:tr>
              <a:tr h="370840">
                <a:tc>
                  <a:txBody>
                    <a:bodyPr/>
                    <a:lstStyle/>
                    <a:p>
                      <a:r>
                        <a:rPr lang="en-CA" dirty="0"/>
                        <a:t>Cat</a:t>
                      </a:r>
                    </a:p>
                  </a:txBody>
                  <a:tcPr/>
                </a:tc>
                <a:tc>
                  <a:txBody>
                    <a:bodyPr/>
                    <a:lstStyle/>
                    <a:p>
                      <a:r>
                        <a:rPr lang="en-CA" dirty="0"/>
                        <a:t>+2</a:t>
                      </a:r>
                    </a:p>
                  </a:txBody>
                  <a:tcPr/>
                </a:tc>
                <a:tc>
                  <a:txBody>
                    <a:bodyPr/>
                    <a:lstStyle/>
                    <a:p>
                      <a:r>
                        <a:rPr lang="en-CA" dirty="0"/>
                        <a:t>-2</a:t>
                      </a:r>
                    </a:p>
                  </a:txBody>
                  <a:tcPr/>
                </a:tc>
                <a:tc>
                  <a:txBody>
                    <a:bodyPr/>
                    <a:lstStyle/>
                    <a:p>
                      <a:r>
                        <a:rPr lang="en-CA" dirty="0"/>
                        <a:t>+4</a:t>
                      </a:r>
                    </a:p>
                  </a:txBody>
                  <a:tcPr/>
                </a:tc>
                <a:extLst>
                  <a:ext uri="{0D108BD9-81ED-4DB2-BD59-A6C34878D82A}">
                    <a16:rowId xmlns:a16="http://schemas.microsoft.com/office/drawing/2014/main" val="1619721234"/>
                  </a:ext>
                </a:extLst>
              </a:tr>
            </a:tbl>
          </a:graphicData>
        </a:graphic>
      </p:graphicFrame>
      <p:sp>
        <p:nvSpPr>
          <p:cNvPr id="6" name="TextBox 5">
            <a:extLst>
              <a:ext uri="{FF2B5EF4-FFF2-40B4-BE49-F238E27FC236}">
                <a16:creationId xmlns:a16="http://schemas.microsoft.com/office/drawing/2014/main" id="{F2EFA2AB-D392-4B04-A049-A21C971A1268}"/>
              </a:ext>
            </a:extLst>
          </p:cNvPr>
          <p:cNvSpPr txBox="1"/>
          <p:nvPr/>
        </p:nvSpPr>
        <p:spPr>
          <a:xfrm>
            <a:off x="692332" y="4415245"/>
            <a:ext cx="10189028" cy="646331"/>
          </a:xfrm>
          <a:prstGeom prst="rect">
            <a:avLst/>
          </a:prstGeom>
          <a:noFill/>
        </p:spPr>
        <p:txBody>
          <a:bodyPr wrap="square" rtlCol="0">
            <a:spAutoFit/>
          </a:bodyPr>
          <a:lstStyle/>
          <a:p>
            <a:pPr marL="285750" indent="-285750">
              <a:buFont typeface="Arial" panose="020B0604020202020204" pitchFamily="34" charset="0"/>
              <a:buChar char="•"/>
            </a:pPr>
            <a:r>
              <a:rPr lang="en-CA" dirty="0"/>
              <a:t>Any value in the pets column is transformed to </a:t>
            </a:r>
            <a:r>
              <a:rPr lang="en-CA" dirty="0" err="1"/>
              <a:t>pet_code</a:t>
            </a:r>
            <a:r>
              <a:rPr lang="en-CA" dirty="0"/>
              <a:t> by addition of the table values. So for instance, someone who has a cat but dislikes dogs has a code of +4-3=-1. </a:t>
            </a:r>
          </a:p>
        </p:txBody>
      </p:sp>
    </p:spTree>
    <p:extLst>
      <p:ext uri="{BB962C8B-B14F-4D97-AF65-F5344CB8AC3E}">
        <p14:creationId xmlns:p14="http://schemas.microsoft.com/office/powerpoint/2010/main" val="4016792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0E7CF-4F9A-48F4-9F18-6313EA472A92}"/>
              </a:ext>
            </a:extLst>
          </p:cNvPr>
          <p:cNvSpPr>
            <a:spLocks noGrp="1"/>
          </p:cNvSpPr>
          <p:nvPr>
            <p:ph type="title"/>
          </p:nvPr>
        </p:nvSpPr>
        <p:spPr>
          <a:xfrm>
            <a:off x="838200" y="365125"/>
            <a:ext cx="2845526" cy="941161"/>
          </a:xfrm>
        </p:spPr>
        <p:txBody>
          <a:bodyPr>
            <a:normAutofit fontScale="90000"/>
          </a:bodyPr>
          <a:lstStyle/>
          <a:p>
            <a:r>
              <a:rPr lang="en-CA" dirty="0"/>
              <a:t>Question 3	</a:t>
            </a:r>
          </a:p>
        </p:txBody>
      </p:sp>
      <p:sp>
        <p:nvSpPr>
          <p:cNvPr id="3" name="Content Placeholder 2">
            <a:extLst>
              <a:ext uri="{FF2B5EF4-FFF2-40B4-BE49-F238E27FC236}">
                <a16:creationId xmlns:a16="http://schemas.microsoft.com/office/drawing/2014/main" id="{A02ABE26-4365-462B-99F9-34AB5C5B1D32}"/>
              </a:ext>
            </a:extLst>
          </p:cNvPr>
          <p:cNvSpPr>
            <a:spLocks noGrp="1"/>
          </p:cNvSpPr>
          <p:nvPr>
            <p:ph idx="1"/>
          </p:nvPr>
        </p:nvSpPr>
        <p:spPr>
          <a:xfrm>
            <a:off x="655320" y="1690688"/>
            <a:ext cx="4752703" cy="4784181"/>
          </a:xfrm>
        </p:spPr>
        <p:txBody>
          <a:bodyPr>
            <a:normAutofit/>
          </a:bodyPr>
          <a:lstStyle/>
          <a:p>
            <a:r>
              <a:rPr lang="en-CA" sz="2000" dirty="0"/>
              <a:t>Transforming jobs into numerical values is much more arbitrary than pets, unfortunately. </a:t>
            </a:r>
          </a:p>
          <a:p>
            <a:r>
              <a:rPr lang="en-CA" sz="2000" dirty="0"/>
              <a:t>My choice was to give a unique number to each response, with 1-7 being jobs that don’t necessarily require a lot of education (for instance, arts and music are 1, and transportation is 6), with 8 being student, and 9-16 being jobs that probably require more education (such as law at 11, political at 12, and medicine at 14). </a:t>
            </a:r>
          </a:p>
          <a:p>
            <a:r>
              <a:rPr lang="en-CA" sz="2000" dirty="0"/>
              <a:t>The transformation is in the Q3_Classification.py code, in the </a:t>
            </a:r>
            <a:r>
              <a:rPr lang="en-CA" sz="2000" dirty="0" err="1"/>
              <a:t>job_code</a:t>
            </a:r>
            <a:r>
              <a:rPr lang="en-CA" sz="2000" dirty="0"/>
              <a:t> function, with a sample shown to the right.</a:t>
            </a:r>
          </a:p>
        </p:txBody>
      </p:sp>
      <p:sp>
        <p:nvSpPr>
          <p:cNvPr id="5" name="TextBox 4">
            <a:extLst>
              <a:ext uri="{FF2B5EF4-FFF2-40B4-BE49-F238E27FC236}">
                <a16:creationId xmlns:a16="http://schemas.microsoft.com/office/drawing/2014/main" id="{A65FDC0A-EF8A-4A0C-80A2-DA882F908540}"/>
              </a:ext>
            </a:extLst>
          </p:cNvPr>
          <p:cNvSpPr txBox="1"/>
          <p:nvPr/>
        </p:nvSpPr>
        <p:spPr>
          <a:xfrm>
            <a:off x="6361611" y="1097280"/>
            <a:ext cx="4264822" cy="3970318"/>
          </a:xfrm>
          <a:prstGeom prst="rect">
            <a:avLst/>
          </a:prstGeom>
          <a:noFill/>
        </p:spPr>
        <p:txBody>
          <a:bodyPr wrap="none" rtlCol="0">
            <a:spAutoFit/>
          </a:bodyPr>
          <a:lstStyle/>
          <a:p>
            <a:r>
              <a:rPr lang="en-CA" dirty="0"/>
              <a:t>def </a:t>
            </a:r>
            <a:r>
              <a:rPr lang="en-CA" dirty="0" err="1"/>
              <a:t>job_code</a:t>
            </a:r>
            <a:r>
              <a:rPr lang="en-CA" dirty="0"/>
              <a:t>(x):</a:t>
            </a:r>
          </a:p>
          <a:p>
            <a:r>
              <a:rPr lang="en-CA" dirty="0"/>
              <a:t>    if x=='other':</a:t>
            </a:r>
          </a:p>
          <a:p>
            <a:r>
              <a:rPr lang="en-CA" dirty="0"/>
              <a:t>        return -1</a:t>
            </a:r>
          </a:p>
          <a:p>
            <a:r>
              <a:rPr lang="en-CA" dirty="0"/>
              <a:t>    </a:t>
            </a:r>
            <a:r>
              <a:rPr lang="en-CA" dirty="0" err="1"/>
              <a:t>elif</a:t>
            </a:r>
            <a:r>
              <a:rPr lang="en-CA" dirty="0"/>
              <a:t> x=='student':</a:t>
            </a:r>
          </a:p>
          <a:p>
            <a:r>
              <a:rPr lang="en-CA" dirty="0"/>
              <a:t>        return  8.                            </a:t>
            </a:r>
          </a:p>
          <a:p>
            <a:r>
              <a:rPr lang="en-CA" dirty="0"/>
              <a:t>    </a:t>
            </a:r>
            <a:r>
              <a:rPr lang="en-CA" dirty="0" err="1"/>
              <a:t>elif</a:t>
            </a:r>
            <a:r>
              <a:rPr lang="en-CA" dirty="0"/>
              <a:t> x=='science / tech / engineering':</a:t>
            </a:r>
          </a:p>
          <a:p>
            <a:r>
              <a:rPr lang="en-CA" dirty="0"/>
              <a:t>        return  16       </a:t>
            </a:r>
          </a:p>
          <a:p>
            <a:r>
              <a:rPr lang="en-CA" dirty="0"/>
              <a:t>    </a:t>
            </a:r>
            <a:r>
              <a:rPr lang="en-CA" dirty="0" err="1"/>
              <a:t>elif</a:t>
            </a:r>
            <a:r>
              <a:rPr lang="en-CA" dirty="0"/>
              <a:t> x=='computer / hardware / software':</a:t>
            </a:r>
          </a:p>
          <a:p>
            <a:r>
              <a:rPr lang="en-CA" dirty="0"/>
              <a:t>        return   15    </a:t>
            </a:r>
          </a:p>
          <a:p>
            <a:r>
              <a:rPr lang="en-CA" dirty="0"/>
              <a:t>    </a:t>
            </a:r>
            <a:r>
              <a:rPr lang="en-CA" dirty="0" err="1"/>
              <a:t>elif</a:t>
            </a:r>
            <a:r>
              <a:rPr lang="en-CA" dirty="0"/>
              <a:t> x=='artistic / musical / writer':</a:t>
            </a:r>
          </a:p>
          <a:p>
            <a:r>
              <a:rPr lang="en-CA" dirty="0"/>
              <a:t>        return   1.       </a:t>
            </a:r>
          </a:p>
          <a:p>
            <a:r>
              <a:rPr lang="en-CA" dirty="0"/>
              <a:t>    </a:t>
            </a:r>
            <a:r>
              <a:rPr lang="en-CA" dirty="0" err="1"/>
              <a:t>elif</a:t>
            </a:r>
            <a:r>
              <a:rPr lang="en-CA" dirty="0"/>
              <a:t> x=='sales / marketing / biz dev':</a:t>
            </a:r>
          </a:p>
          <a:p>
            <a:r>
              <a:rPr lang="en-CA" dirty="0"/>
              <a:t>        return  2.        </a:t>
            </a:r>
          </a:p>
          <a:p>
            <a:r>
              <a:rPr lang="en-CA" dirty="0"/>
              <a:t>…</a:t>
            </a:r>
          </a:p>
        </p:txBody>
      </p:sp>
    </p:spTree>
    <p:extLst>
      <p:ext uri="{BB962C8B-B14F-4D97-AF65-F5344CB8AC3E}">
        <p14:creationId xmlns:p14="http://schemas.microsoft.com/office/powerpoint/2010/main" val="2659684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F142B-D8F0-4C1B-8B5C-A8EDEF1EC34A}"/>
              </a:ext>
            </a:extLst>
          </p:cNvPr>
          <p:cNvSpPr>
            <a:spLocks noGrp="1"/>
          </p:cNvSpPr>
          <p:nvPr>
            <p:ph type="title"/>
          </p:nvPr>
        </p:nvSpPr>
        <p:spPr>
          <a:xfrm>
            <a:off x="746760" y="195943"/>
            <a:ext cx="2662646" cy="901972"/>
          </a:xfrm>
        </p:spPr>
        <p:txBody>
          <a:bodyPr/>
          <a:lstStyle/>
          <a:p>
            <a:r>
              <a:rPr lang="en-CA" dirty="0"/>
              <a:t>Question 3</a:t>
            </a:r>
          </a:p>
        </p:txBody>
      </p:sp>
      <p:pic>
        <p:nvPicPr>
          <p:cNvPr id="4" name="Picture 3">
            <a:extLst>
              <a:ext uri="{FF2B5EF4-FFF2-40B4-BE49-F238E27FC236}">
                <a16:creationId xmlns:a16="http://schemas.microsoft.com/office/drawing/2014/main" id="{674B8076-6ADA-4621-8B93-3BA7FF24385C}"/>
              </a:ext>
            </a:extLst>
          </p:cNvPr>
          <p:cNvPicPr>
            <a:picLocks noChangeAspect="1"/>
          </p:cNvPicPr>
          <p:nvPr/>
        </p:nvPicPr>
        <p:blipFill>
          <a:blip r:embed="rId2"/>
          <a:stretch>
            <a:fillRect/>
          </a:stretch>
        </p:blipFill>
        <p:spPr>
          <a:xfrm>
            <a:off x="5591703" y="1031265"/>
            <a:ext cx="6198906" cy="4271785"/>
          </a:xfrm>
          <a:prstGeom prst="rect">
            <a:avLst/>
          </a:prstGeom>
        </p:spPr>
      </p:pic>
      <p:sp>
        <p:nvSpPr>
          <p:cNvPr id="5" name="TextBox 4">
            <a:extLst>
              <a:ext uri="{FF2B5EF4-FFF2-40B4-BE49-F238E27FC236}">
                <a16:creationId xmlns:a16="http://schemas.microsoft.com/office/drawing/2014/main" id="{EA87F5DB-B5D9-4B0C-A002-C6AF0589619B}"/>
              </a:ext>
            </a:extLst>
          </p:cNvPr>
          <p:cNvSpPr txBox="1"/>
          <p:nvPr/>
        </p:nvSpPr>
        <p:spPr>
          <a:xfrm>
            <a:off x="215153" y="937194"/>
            <a:ext cx="5376550" cy="3693319"/>
          </a:xfrm>
          <a:prstGeom prst="rect">
            <a:avLst/>
          </a:prstGeom>
          <a:noFill/>
        </p:spPr>
        <p:txBody>
          <a:bodyPr wrap="square" rtlCol="0">
            <a:spAutoFit/>
          </a:bodyPr>
          <a:lstStyle/>
          <a:p>
            <a:pPr marL="285750" indent="-285750">
              <a:buFont typeface="Arial" panose="020B0604020202020204" pitchFamily="34" charset="0"/>
              <a:buChar char="•"/>
            </a:pPr>
            <a:r>
              <a:rPr lang="en-CA" dirty="0"/>
              <a:t>In the figure to the right, we’re looking at the results of near neighbor classification (with n=2 for the two sexes) to determine sex from the transformed pet and job answers. </a:t>
            </a:r>
          </a:p>
          <a:p>
            <a:pPr marL="285750" indent="-285750">
              <a:buFont typeface="Arial" panose="020B0604020202020204" pitchFamily="34" charset="0"/>
              <a:buChar char="•"/>
            </a:pPr>
            <a:r>
              <a:rPr lang="en-CA" dirty="0"/>
              <a:t>The actual sex is represented by the symbols, with + for men and x for women. The colours represent the predicted sex, with blue for men and red for women.</a:t>
            </a:r>
          </a:p>
          <a:p>
            <a:pPr marL="285750" indent="-285750">
              <a:buFont typeface="Arial" panose="020B0604020202020204" pitchFamily="34" charset="0"/>
              <a:buChar char="•"/>
            </a:pPr>
            <a:r>
              <a:rPr lang="en-CA" dirty="0"/>
              <a:t>Therefore, a blue + or a red x is a correct prediction,</a:t>
            </a:r>
          </a:p>
          <a:p>
            <a:pPr marL="285750" indent="-285750">
              <a:buFont typeface="Arial" panose="020B0604020202020204" pitchFamily="34" charset="0"/>
              <a:buChar char="•"/>
            </a:pPr>
            <a:r>
              <a:rPr lang="en-CA" dirty="0"/>
              <a:t>While a blue x or red + is a false prediction.</a:t>
            </a:r>
          </a:p>
          <a:p>
            <a:pPr marL="285750" indent="-285750">
              <a:buFont typeface="Arial" panose="020B0604020202020204" pitchFamily="34" charset="0"/>
              <a:buChar char="•"/>
            </a:pPr>
            <a:r>
              <a:rPr lang="en-CA" dirty="0"/>
              <a:t>The accuracy score of this classification is 0.6156, which is not bad considering the extreme </a:t>
            </a:r>
            <a:r>
              <a:rPr lang="en-CA" dirty="0" err="1"/>
              <a:t>handwaviness</a:t>
            </a:r>
            <a:r>
              <a:rPr lang="en-CA" dirty="0"/>
              <a:t> with which we constructed the job categories.</a:t>
            </a:r>
          </a:p>
        </p:txBody>
      </p:sp>
      <p:graphicFrame>
        <p:nvGraphicFramePr>
          <p:cNvPr id="7" name="Table 6">
            <a:extLst>
              <a:ext uri="{FF2B5EF4-FFF2-40B4-BE49-F238E27FC236}">
                <a16:creationId xmlns:a16="http://schemas.microsoft.com/office/drawing/2014/main" id="{131EB370-8FB9-4F72-A666-EB7C636C6728}"/>
              </a:ext>
            </a:extLst>
          </p:cNvPr>
          <p:cNvGraphicFramePr>
            <a:graphicFrameLocks noGrp="1"/>
          </p:cNvGraphicFramePr>
          <p:nvPr>
            <p:extLst>
              <p:ext uri="{D42A27DB-BD31-4B8C-83A1-F6EECF244321}">
                <p14:modId xmlns:p14="http://schemas.microsoft.com/office/powerpoint/2010/main" val="1649065818"/>
              </p:ext>
            </p:extLst>
          </p:nvPr>
        </p:nvGraphicFramePr>
        <p:xfrm>
          <a:off x="401391" y="4782069"/>
          <a:ext cx="5258184" cy="1879988"/>
        </p:xfrm>
        <a:graphic>
          <a:graphicData uri="http://schemas.openxmlformats.org/drawingml/2006/table">
            <a:tbl>
              <a:tblPr firstRow="1" bandRow="1">
                <a:tableStyleId>{5C22544A-7EE6-4342-B048-85BDC9FD1C3A}</a:tableStyleId>
              </a:tblPr>
              <a:tblGrid>
                <a:gridCol w="2629092">
                  <a:extLst>
                    <a:ext uri="{9D8B030D-6E8A-4147-A177-3AD203B41FA5}">
                      <a16:colId xmlns:a16="http://schemas.microsoft.com/office/drawing/2014/main" val="1968260980"/>
                    </a:ext>
                  </a:extLst>
                </a:gridCol>
                <a:gridCol w="2629092">
                  <a:extLst>
                    <a:ext uri="{9D8B030D-6E8A-4147-A177-3AD203B41FA5}">
                      <a16:colId xmlns:a16="http://schemas.microsoft.com/office/drawing/2014/main" val="1106739362"/>
                    </a:ext>
                  </a:extLst>
                </a:gridCol>
              </a:tblGrid>
              <a:tr h="416948">
                <a:tc>
                  <a:txBody>
                    <a:bodyPr/>
                    <a:lstStyle/>
                    <a:p>
                      <a:r>
                        <a:rPr lang="en-CA" dirty="0"/>
                        <a:t>Type</a:t>
                      </a:r>
                    </a:p>
                  </a:txBody>
                  <a:tcPr/>
                </a:tc>
                <a:tc>
                  <a:txBody>
                    <a:bodyPr/>
                    <a:lstStyle/>
                    <a:p>
                      <a:r>
                        <a:rPr lang="en-CA" dirty="0"/>
                        <a:t>Score</a:t>
                      </a:r>
                    </a:p>
                  </a:txBody>
                  <a:tcPr/>
                </a:tc>
                <a:extLst>
                  <a:ext uri="{0D108BD9-81ED-4DB2-BD59-A6C34878D82A}">
                    <a16:rowId xmlns:a16="http://schemas.microsoft.com/office/drawing/2014/main" val="3466118843"/>
                  </a:ext>
                </a:extLst>
              </a:tr>
              <a:tr h="352484">
                <a:tc>
                  <a:txBody>
                    <a:bodyPr/>
                    <a:lstStyle/>
                    <a:p>
                      <a:r>
                        <a:rPr lang="en-CA" dirty="0"/>
                        <a:t>Accuracy</a:t>
                      </a:r>
                    </a:p>
                  </a:txBody>
                  <a:tcPr/>
                </a:tc>
                <a:tc>
                  <a:txBody>
                    <a:bodyPr/>
                    <a:lstStyle/>
                    <a:p>
                      <a:r>
                        <a:rPr lang="en-CA" dirty="0"/>
                        <a:t>0.62</a:t>
                      </a:r>
                    </a:p>
                  </a:txBody>
                  <a:tcPr/>
                </a:tc>
                <a:extLst>
                  <a:ext uri="{0D108BD9-81ED-4DB2-BD59-A6C34878D82A}">
                    <a16:rowId xmlns:a16="http://schemas.microsoft.com/office/drawing/2014/main" val="272339578"/>
                  </a:ext>
                </a:extLst>
              </a:tr>
              <a:tr h="352484">
                <a:tc>
                  <a:txBody>
                    <a:bodyPr/>
                    <a:lstStyle/>
                    <a:p>
                      <a:r>
                        <a:rPr lang="en-CA" dirty="0"/>
                        <a:t>Precision</a:t>
                      </a:r>
                    </a:p>
                  </a:txBody>
                  <a:tcPr/>
                </a:tc>
                <a:tc>
                  <a:txBody>
                    <a:bodyPr/>
                    <a:lstStyle/>
                    <a:p>
                      <a:r>
                        <a:rPr lang="en-CA" dirty="0"/>
                        <a:t>0.63</a:t>
                      </a:r>
                    </a:p>
                  </a:txBody>
                  <a:tcPr/>
                </a:tc>
                <a:extLst>
                  <a:ext uri="{0D108BD9-81ED-4DB2-BD59-A6C34878D82A}">
                    <a16:rowId xmlns:a16="http://schemas.microsoft.com/office/drawing/2014/main" val="433628334"/>
                  </a:ext>
                </a:extLst>
              </a:tr>
              <a:tr h="352484">
                <a:tc>
                  <a:txBody>
                    <a:bodyPr/>
                    <a:lstStyle/>
                    <a:p>
                      <a:r>
                        <a:rPr lang="en-CA" dirty="0"/>
                        <a:t>Recall</a:t>
                      </a:r>
                    </a:p>
                  </a:txBody>
                  <a:tcPr/>
                </a:tc>
                <a:tc>
                  <a:txBody>
                    <a:bodyPr/>
                    <a:lstStyle/>
                    <a:p>
                      <a:r>
                        <a:rPr lang="en-CA" dirty="0"/>
                        <a:t>0.89</a:t>
                      </a:r>
                    </a:p>
                  </a:txBody>
                  <a:tcPr/>
                </a:tc>
                <a:extLst>
                  <a:ext uri="{0D108BD9-81ED-4DB2-BD59-A6C34878D82A}">
                    <a16:rowId xmlns:a16="http://schemas.microsoft.com/office/drawing/2014/main" val="1575998319"/>
                  </a:ext>
                </a:extLst>
              </a:tr>
              <a:tr h="352484">
                <a:tc>
                  <a:txBody>
                    <a:bodyPr/>
                    <a:lstStyle/>
                    <a:p>
                      <a:r>
                        <a:rPr lang="en-CA" dirty="0"/>
                        <a:t>F1 Score</a:t>
                      </a:r>
                    </a:p>
                  </a:txBody>
                  <a:tcPr/>
                </a:tc>
                <a:tc>
                  <a:txBody>
                    <a:bodyPr/>
                    <a:lstStyle/>
                    <a:p>
                      <a:r>
                        <a:rPr lang="en-CA" dirty="0"/>
                        <a:t>0.73</a:t>
                      </a:r>
                    </a:p>
                  </a:txBody>
                  <a:tcPr/>
                </a:tc>
                <a:extLst>
                  <a:ext uri="{0D108BD9-81ED-4DB2-BD59-A6C34878D82A}">
                    <a16:rowId xmlns:a16="http://schemas.microsoft.com/office/drawing/2014/main" val="4208838323"/>
                  </a:ext>
                </a:extLst>
              </a:tr>
            </a:tbl>
          </a:graphicData>
        </a:graphic>
      </p:graphicFrame>
      <p:sp>
        <p:nvSpPr>
          <p:cNvPr id="8" name="TextBox 7">
            <a:extLst>
              <a:ext uri="{FF2B5EF4-FFF2-40B4-BE49-F238E27FC236}">
                <a16:creationId xmlns:a16="http://schemas.microsoft.com/office/drawing/2014/main" id="{43524A9C-3BDB-4C96-8F11-4C32873A1F90}"/>
              </a:ext>
            </a:extLst>
          </p:cNvPr>
          <p:cNvSpPr txBox="1"/>
          <p:nvPr/>
        </p:nvSpPr>
        <p:spPr>
          <a:xfrm>
            <a:off x="6227821" y="5398897"/>
            <a:ext cx="5562788" cy="923330"/>
          </a:xfrm>
          <a:prstGeom prst="rect">
            <a:avLst/>
          </a:prstGeom>
          <a:noFill/>
        </p:spPr>
        <p:txBody>
          <a:bodyPr wrap="square" rtlCol="0">
            <a:spAutoFit/>
          </a:bodyPr>
          <a:lstStyle/>
          <a:p>
            <a:r>
              <a:rPr lang="en-CA" dirty="0"/>
              <a:t>The time it took to run the Near neighbour classifier was only 0.19 seconds, which we’ll see is incredibly speedy compared to the Support Vector method.</a:t>
            </a:r>
          </a:p>
        </p:txBody>
      </p:sp>
    </p:spTree>
    <p:extLst>
      <p:ext uri="{BB962C8B-B14F-4D97-AF65-F5344CB8AC3E}">
        <p14:creationId xmlns:p14="http://schemas.microsoft.com/office/powerpoint/2010/main" val="1909870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F142B-D8F0-4C1B-8B5C-A8EDEF1EC34A}"/>
              </a:ext>
            </a:extLst>
          </p:cNvPr>
          <p:cNvSpPr>
            <a:spLocks noGrp="1"/>
          </p:cNvSpPr>
          <p:nvPr>
            <p:ph type="title"/>
          </p:nvPr>
        </p:nvSpPr>
        <p:spPr>
          <a:xfrm>
            <a:off x="746760" y="195943"/>
            <a:ext cx="2662646" cy="901972"/>
          </a:xfrm>
        </p:spPr>
        <p:txBody>
          <a:bodyPr/>
          <a:lstStyle/>
          <a:p>
            <a:r>
              <a:rPr lang="en-CA" dirty="0"/>
              <a:t>Question 3</a:t>
            </a:r>
          </a:p>
        </p:txBody>
      </p:sp>
      <p:sp>
        <p:nvSpPr>
          <p:cNvPr id="5" name="TextBox 4">
            <a:extLst>
              <a:ext uri="{FF2B5EF4-FFF2-40B4-BE49-F238E27FC236}">
                <a16:creationId xmlns:a16="http://schemas.microsoft.com/office/drawing/2014/main" id="{EA87F5DB-B5D9-4B0C-A002-C6AF0589619B}"/>
              </a:ext>
            </a:extLst>
          </p:cNvPr>
          <p:cNvSpPr txBox="1"/>
          <p:nvPr/>
        </p:nvSpPr>
        <p:spPr>
          <a:xfrm>
            <a:off x="215153" y="937194"/>
            <a:ext cx="5376550" cy="3693319"/>
          </a:xfrm>
          <a:prstGeom prst="rect">
            <a:avLst/>
          </a:prstGeom>
          <a:noFill/>
        </p:spPr>
        <p:txBody>
          <a:bodyPr wrap="square" rtlCol="0">
            <a:spAutoFit/>
          </a:bodyPr>
          <a:lstStyle/>
          <a:p>
            <a:pPr marL="285750" indent="-285750">
              <a:buFont typeface="Arial" panose="020B0604020202020204" pitchFamily="34" charset="0"/>
              <a:buChar char="•"/>
            </a:pPr>
            <a:r>
              <a:rPr lang="en-CA" dirty="0"/>
              <a:t>Similarly to last slide, we are looking at the same figure and table, but constructed with the Support Vector classification method, with the radial basis function kernel.</a:t>
            </a:r>
          </a:p>
          <a:p>
            <a:pPr marL="285750" indent="-285750">
              <a:buFont typeface="Arial" panose="020B0604020202020204" pitchFamily="34" charset="0"/>
              <a:buChar char="•"/>
            </a:pPr>
            <a:r>
              <a:rPr lang="en-CA" dirty="0"/>
              <a:t>As before, the actual sex is represented by the symbol, with + for men and x for women. The colours represent the predicted sex, with blue for men and red for women.</a:t>
            </a:r>
          </a:p>
          <a:p>
            <a:pPr marL="285750" indent="-285750">
              <a:buFont typeface="Arial" panose="020B0604020202020204" pitchFamily="34" charset="0"/>
              <a:buChar char="•"/>
            </a:pPr>
            <a:r>
              <a:rPr lang="en-CA" dirty="0"/>
              <a:t>Therefore, a blue + or a red x is a correct prediction,</a:t>
            </a:r>
          </a:p>
          <a:p>
            <a:pPr marL="285750" indent="-285750">
              <a:buFont typeface="Arial" panose="020B0604020202020204" pitchFamily="34" charset="0"/>
              <a:buChar char="•"/>
            </a:pPr>
            <a:r>
              <a:rPr lang="en-CA" dirty="0"/>
              <a:t>While a blue x or red + is a false prediction.</a:t>
            </a:r>
          </a:p>
          <a:p>
            <a:pPr marL="285750" indent="-285750">
              <a:buFont typeface="Arial" panose="020B0604020202020204" pitchFamily="34" charset="0"/>
              <a:buChar char="•"/>
            </a:pPr>
            <a:r>
              <a:rPr lang="en-CA" dirty="0"/>
              <a:t>These predictions were made with default values of gamma and C. I tried varying them between 1 and 50, and didn’t significantly change the accuracy.</a:t>
            </a:r>
          </a:p>
        </p:txBody>
      </p:sp>
      <p:graphicFrame>
        <p:nvGraphicFramePr>
          <p:cNvPr id="7" name="Table 6">
            <a:extLst>
              <a:ext uri="{FF2B5EF4-FFF2-40B4-BE49-F238E27FC236}">
                <a16:creationId xmlns:a16="http://schemas.microsoft.com/office/drawing/2014/main" id="{131EB370-8FB9-4F72-A666-EB7C636C6728}"/>
              </a:ext>
            </a:extLst>
          </p:cNvPr>
          <p:cNvGraphicFramePr>
            <a:graphicFrameLocks noGrp="1"/>
          </p:cNvGraphicFramePr>
          <p:nvPr>
            <p:extLst>
              <p:ext uri="{D42A27DB-BD31-4B8C-83A1-F6EECF244321}">
                <p14:modId xmlns:p14="http://schemas.microsoft.com/office/powerpoint/2010/main" val="2739758920"/>
              </p:ext>
            </p:extLst>
          </p:nvPr>
        </p:nvGraphicFramePr>
        <p:xfrm>
          <a:off x="401391" y="4782069"/>
          <a:ext cx="5258184" cy="1879988"/>
        </p:xfrm>
        <a:graphic>
          <a:graphicData uri="http://schemas.openxmlformats.org/drawingml/2006/table">
            <a:tbl>
              <a:tblPr firstRow="1" bandRow="1">
                <a:tableStyleId>{5C22544A-7EE6-4342-B048-85BDC9FD1C3A}</a:tableStyleId>
              </a:tblPr>
              <a:tblGrid>
                <a:gridCol w="2629092">
                  <a:extLst>
                    <a:ext uri="{9D8B030D-6E8A-4147-A177-3AD203B41FA5}">
                      <a16:colId xmlns:a16="http://schemas.microsoft.com/office/drawing/2014/main" val="1968260980"/>
                    </a:ext>
                  </a:extLst>
                </a:gridCol>
                <a:gridCol w="2629092">
                  <a:extLst>
                    <a:ext uri="{9D8B030D-6E8A-4147-A177-3AD203B41FA5}">
                      <a16:colId xmlns:a16="http://schemas.microsoft.com/office/drawing/2014/main" val="1106739362"/>
                    </a:ext>
                  </a:extLst>
                </a:gridCol>
              </a:tblGrid>
              <a:tr h="416948">
                <a:tc>
                  <a:txBody>
                    <a:bodyPr/>
                    <a:lstStyle/>
                    <a:p>
                      <a:r>
                        <a:rPr lang="en-CA" dirty="0"/>
                        <a:t>Type</a:t>
                      </a:r>
                    </a:p>
                  </a:txBody>
                  <a:tcPr/>
                </a:tc>
                <a:tc>
                  <a:txBody>
                    <a:bodyPr/>
                    <a:lstStyle/>
                    <a:p>
                      <a:r>
                        <a:rPr lang="en-CA" dirty="0"/>
                        <a:t>Score</a:t>
                      </a:r>
                    </a:p>
                  </a:txBody>
                  <a:tcPr/>
                </a:tc>
                <a:extLst>
                  <a:ext uri="{0D108BD9-81ED-4DB2-BD59-A6C34878D82A}">
                    <a16:rowId xmlns:a16="http://schemas.microsoft.com/office/drawing/2014/main" val="3466118843"/>
                  </a:ext>
                </a:extLst>
              </a:tr>
              <a:tr h="352484">
                <a:tc>
                  <a:txBody>
                    <a:bodyPr/>
                    <a:lstStyle/>
                    <a:p>
                      <a:r>
                        <a:rPr lang="en-CA" dirty="0"/>
                        <a:t>Accuracy</a:t>
                      </a:r>
                    </a:p>
                  </a:txBody>
                  <a:tcPr/>
                </a:tc>
                <a:tc>
                  <a:txBody>
                    <a:bodyPr/>
                    <a:lstStyle/>
                    <a:p>
                      <a:r>
                        <a:rPr lang="en-CA" dirty="0"/>
                        <a:t>0.67</a:t>
                      </a:r>
                    </a:p>
                  </a:txBody>
                  <a:tcPr/>
                </a:tc>
                <a:extLst>
                  <a:ext uri="{0D108BD9-81ED-4DB2-BD59-A6C34878D82A}">
                    <a16:rowId xmlns:a16="http://schemas.microsoft.com/office/drawing/2014/main" val="272339578"/>
                  </a:ext>
                </a:extLst>
              </a:tr>
              <a:tr h="352484">
                <a:tc>
                  <a:txBody>
                    <a:bodyPr/>
                    <a:lstStyle/>
                    <a:p>
                      <a:r>
                        <a:rPr lang="en-CA" dirty="0"/>
                        <a:t>Precision</a:t>
                      </a:r>
                    </a:p>
                  </a:txBody>
                  <a:tcPr/>
                </a:tc>
                <a:tc>
                  <a:txBody>
                    <a:bodyPr/>
                    <a:lstStyle/>
                    <a:p>
                      <a:r>
                        <a:rPr lang="en-CA" dirty="0"/>
                        <a:t>0.70</a:t>
                      </a:r>
                    </a:p>
                  </a:txBody>
                  <a:tcPr/>
                </a:tc>
                <a:extLst>
                  <a:ext uri="{0D108BD9-81ED-4DB2-BD59-A6C34878D82A}">
                    <a16:rowId xmlns:a16="http://schemas.microsoft.com/office/drawing/2014/main" val="433628334"/>
                  </a:ext>
                </a:extLst>
              </a:tr>
              <a:tr h="352484">
                <a:tc>
                  <a:txBody>
                    <a:bodyPr/>
                    <a:lstStyle/>
                    <a:p>
                      <a:r>
                        <a:rPr lang="en-CA" dirty="0"/>
                        <a:t>Recall</a:t>
                      </a:r>
                    </a:p>
                  </a:txBody>
                  <a:tcPr/>
                </a:tc>
                <a:tc>
                  <a:txBody>
                    <a:bodyPr/>
                    <a:lstStyle/>
                    <a:p>
                      <a:r>
                        <a:rPr lang="en-CA" dirty="0"/>
                        <a:t>0.80</a:t>
                      </a:r>
                    </a:p>
                  </a:txBody>
                  <a:tcPr/>
                </a:tc>
                <a:extLst>
                  <a:ext uri="{0D108BD9-81ED-4DB2-BD59-A6C34878D82A}">
                    <a16:rowId xmlns:a16="http://schemas.microsoft.com/office/drawing/2014/main" val="1575998319"/>
                  </a:ext>
                </a:extLst>
              </a:tr>
              <a:tr h="352484">
                <a:tc>
                  <a:txBody>
                    <a:bodyPr/>
                    <a:lstStyle/>
                    <a:p>
                      <a:r>
                        <a:rPr lang="en-CA" dirty="0"/>
                        <a:t>F1 Score</a:t>
                      </a:r>
                    </a:p>
                  </a:txBody>
                  <a:tcPr/>
                </a:tc>
                <a:tc>
                  <a:txBody>
                    <a:bodyPr/>
                    <a:lstStyle/>
                    <a:p>
                      <a:r>
                        <a:rPr lang="en-CA" dirty="0"/>
                        <a:t>0.74</a:t>
                      </a:r>
                    </a:p>
                  </a:txBody>
                  <a:tcPr/>
                </a:tc>
                <a:extLst>
                  <a:ext uri="{0D108BD9-81ED-4DB2-BD59-A6C34878D82A}">
                    <a16:rowId xmlns:a16="http://schemas.microsoft.com/office/drawing/2014/main" val="4208838323"/>
                  </a:ext>
                </a:extLst>
              </a:tr>
            </a:tbl>
          </a:graphicData>
        </a:graphic>
      </p:graphicFrame>
      <p:sp>
        <p:nvSpPr>
          <p:cNvPr id="8" name="TextBox 7">
            <a:extLst>
              <a:ext uri="{FF2B5EF4-FFF2-40B4-BE49-F238E27FC236}">
                <a16:creationId xmlns:a16="http://schemas.microsoft.com/office/drawing/2014/main" id="{43524A9C-3BDB-4C96-8F11-4C32873A1F90}"/>
              </a:ext>
            </a:extLst>
          </p:cNvPr>
          <p:cNvSpPr txBox="1"/>
          <p:nvPr/>
        </p:nvSpPr>
        <p:spPr>
          <a:xfrm>
            <a:off x="6096000" y="5057653"/>
            <a:ext cx="5562788" cy="1200329"/>
          </a:xfrm>
          <a:prstGeom prst="rect">
            <a:avLst/>
          </a:prstGeom>
          <a:noFill/>
        </p:spPr>
        <p:txBody>
          <a:bodyPr wrap="square" rtlCol="0">
            <a:spAutoFit/>
          </a:bodyPr>
          <a:lstStyle/>
          <a:p>
            <a:r>
              <a:rPr lang="en-CA" dirty="0"/>
              <a:t>The time it took to run the SVC classifier was 23.4 seconds, which is a whopping 123 times longer than the NN classifier. In this case, it’s hard to say that’s worth the marginal increase in accuracy and F1 score.</a:t>
            </a:r>
          </a:p>
        </p:txBody>
      </p:sp>
      <p:pic>
        <p:nvPicPr>
          <p:cNvPr id="3" name="Picture 2">
            <a:extLst>
              <a:ext uri="{FF2B5EF4-FFF2-40B4-BE49-F238E27FC236}">
                <a16:creationId xmlns:a16="http://schemas.microsoft.com/office/drawing/2014/main" id="{3D97EA47-FE1B-460E-8FCD-4C2ACA1C0978}"/>
              </a:ext>
            </a:extLst>
          </p:cNvPr>
          <p:cNvPicPr>
            <a:picLocks noChangeAspect="1"/>
          </p:cNvPicPr>
          <p:nvPr/>
        </p:nvPicPr>
        <p:blipFill>
          <a:blip r:embed="rId2"/>
          <a:stretch>
            <a:fillRect/>
          </a:stretch>
        </p:blipFill>
        <p:spPr>
          <a:xfrm>
            <a:off x="5721919" y="600018"/>
            <a:ext cx="6068690" cy="4182051"/>
          </a:xfrm>
          <a:prstGeom prst="rect">
            <a:avLst/>
          </a:prstGeom>
        </p:spPr>
      </p:pic>
    </p:spTree>
    <p:extLst>
      <p:ext uri="{BB962C8B-B14F-4D97-AF65-F5344CB8AC3E}">
        <p14:creationId xmlns:p14="http://schemas.microsoft.com/office/powerpoint/2010/main" val="2244668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66782-E8B6-41F5-924A-323D14E520D1}"/>
              </a:ext>
            </a:extLst>
          </p:cNvPr>
          <p:cNvSpPr>
            <a:spLocks noGrp="1"/>
          </p:cNvSpPr>
          <p:nvPr>
            <p:ph type="title"/>
          </p:nvPr>
        </p:nvSpPr>
        <p:spPr>
          <a:xfrm>
            <a:off x="629194" y="134301"/>
            <a:ext cx="10515600" cy="1325563"/>
          </a:xfrm>
        </p:spPr>
        <p:txBody>
          <a:bodyPr/>
          <a:lstStyle/>
          <a:p>
            <a:r>
              <a:rPr lang="en-CA" dirty="0"/>
              <a:t>Recap	</a:t>
            </a:r>
          </a:p>
        </p:txBody>
      </p:sp>
      <p:sp>
        <p:nvSpPr>
          <p:cNvPr id="3" name="Content Placeholder 2">
            <a:extLst>
              <a:ext uri="{FF2B5EF4-FFF2-40B4-BE49-F238E27FC236}">
                <a16:creationId xmlns:a16="http://schemas.microsoft.com/office/drawing/2014/main" id="{D664742F-715C-42CA-A18E-7BAFB0000285}"/>
              </a:ext>
            </a:extLst>
          </p:cNvPr>
          <p:cNvSpPr>
            <a:spLocks noGrp="1"/>
          </p:cNvSpPr>
          <p:nvPr>
            <p:ph idx="1"/>
          </p:nvPr>
        </p:nvSpPr>
        <p:spPr>
          <a:xfrm>
            <a:off x="838200" y="1394550"/>
            <a:ext cx="10515600" cy="5006250"/>
          </a:xfrm>
        </p:spPr>
        <p:txBody>
          <a:bodyPr>
            <a:normAutofit fontScale="70000" lnSpcReduction="20000"/>
          </a:bodyPr>
          <a:lstStyle/>
          <a:p>
            <a:r>
              <a:rPr lang="en-CA" dirty="0"/>
              <a:t>In this presentation, we’ve tried to use regression to answer 2 questions: a) Do short men put more effort into dating profiles than men of average height? And b) Can we predict income given age and education level? We then used classification methods to determine whether we could predict whether someone is male or female depending on how they feel about pets and what they do for a job.</a:t>
            </a:r>
          </a:p>
          <a:p>
            <a:r>
              <a:rPr lang="en-CA" dirty="0"/>
              <a:t>We saw no correlation at all in essay length versus height, and even when we normalised by number of responses in different height categories, we found no dependency on height. Therefore there is no evidence, that we’ve seen, that short men write longer essays than average height or tall men.</a:t>
            </a:r>
          </a:p>
          <a:p>
            <a:r>
              <a:rPr lang="en-CA" dirty="0"/>
              <a:t>We used both linear and near neighbour regression to fit age and education level to income, with the near neighbor regression slightly outperforming the linear regression. In both cases, the accuracy only increases significantly above zero when very high income respondents are removed.</a:t>
            </a:r>
          </a:p>
          <a:p>
            <a:r>
              <a:rPr lang="en-CA" dirty="0"/>
              <a:t>Finally, we used both near neighbor and SVC classification to determine whether we could predict sex with pets and jobs. The largest uncertainty here was in converting text responses to numbers, since those numbers are then used in the algorithms to compute distances. This informed my choice in how to number (so that, for instance, doctors and lawyers are numerically close to each other, as ‘high powered’ professions), but it’s an ad-hoc construction. We found that the SVC classifier slightly outperformed the near neighbor classifier, but at the cost of a significant increase in computing time.</a:t>
            </a:r>
          </a:p>
          <a:p>
            <a:endParaRPr lang="en-CA" dirty="0"/>
          </a:p>
        </p:txBody>
      </p:sp>
    </p:spTree>
    <p:extLst>
      <p:ext uri="{BB962C8B-B14F-4D97-AF65-F5344CB8AC3E}">
        <p14:creationId xmlns:p14="http://schemas.microsoft.com/office/powerpoint/2010/main" val="4182518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94BFB-B6BA-4195-B6E5-D089470F8422}"/>
              </a:ext>
            </a:extLst>
          </p:cNvPr>
          <p:cNvSpPr>
            <a:spLocks noGrp="1"/>
          </p:cNvSpPr>
          <p:nvPr>
            <p:ph type="title"/>
          </p:nvPr>
        </p:nvSpPr>
        <p:spPr/>
        <p:txBody>
          <a:bodyPr/>
          <a:lstStyle/>
          <a:p>
            <a:r>
              <a:rPr lang="en-CA" dirty="0"/>
              <a:t>Conclusion</a:t>
            </a:r>
          </a:p>
        </p:txBody>
      </p:sp>
      <p:sp>
        <p:nvSpPr>
          <p:cNvPr id="3" name="Content Placeholder 2">
            <a:extLst>
              <a:ext uri="{FF2B5EF4-FFF2-40B4-BE49-F238E27FC236}">
                <a16:creationId xmlns:a16="http://schemas.microsoft.com/office/drawing/2014/main" id="{427392F2-77B3-476A-A25E-A9939A5C4A15}"/>
              </a:ext>
            </a:extLst>
          </p:cNvPr>
          <p:cNvSpPr>
            <a:spLocks noGrp="1"/>
          </p:cNvSpPr>
          <p:nvPr>
            <p:ph idx="1"/>
          </p:nvPr>
        </p:nvSpPr>
        <p:spPr/>
        <p:txBody>
          <a:bodyPr>
            <a:normAutofit fontScale="70000" lnSpcReduction="20000"/>
          </a:bodyPr>
          <a:lstStyle/>
          <a:p>
            <a:r>
              <a:rPr lang="en-CA" dirty="0"/>
              <a:t>There is no relationship between height and amount of text in essays in </a:t>
            </a:r>
            <a:r>
              <a:rPr lang="en-CA" dirty="0" err="1"/>
              <a:t>OKCupid</a:t>
            </a:r>
            <a:r>
              <a:rPr lang="en-CA" dirty="0"/>
              <a:t> dating profiles. </a:t>
            </a:r>
          </a:p>
          <a:p>
            <a:r>
              <a:rPr lang="en-CA" dirty="0"/>
              <a:t>There is a relationship between income, age, and education level, but not as strong as you might think. This might be affected by the very large student population on </a:t>
            </a:r>
            <a:r>
              <a:rPr lang="en-CA" dirty="0" err="1"/>
              <a:t>OKCupid</a:t>
            </a:r>
            <a:r>
              <a:rPr lang="en-CA" dirty="0"/>
              <a:t>, which will have no or small incomes, as well as outliers (like the unbelievably large population who claimed to be millionaires). </a:t>
            </a:r>
          </a:p>
          <a:p>
            <a:r>
              <a:rPr lang="en-CA" dirty="0"/>
              <a:t>I decided to re-do the regression above, but including the </a:t>
            </a:r>
            <a:r>
              <a:rPr lang="en-CA" dirty="0" err="1"/>
              <a:t>job_code</a:t>
            </a:r>
            <a:r>
              <a:rPr lang="en-CA" dirty="0"/>
              <a:t> column (since we had to make it for Q3 anyway) in the code Q2_Education_Income_revisited.py. When we try to predict income as a function of age, education level, essay length, sex, and job type, then the linear fit accuracy increases to 0.31 and near neighbor accuracy to 0.42 at k=28. Still less than I would expect! </a:t>
            </a:r>
          </a:p>
          <a:p>
            <a:r>
              <a:rPr lang="en-CA" dirty="0"/>
              <a:t>The classification problem, of predicting sex based on pets and jobs, actually worked fairly well. I think it could probably be refined, perhaps by trying a different transformation to the jobs. Instead of numbering each entry separately, they could be grouped into a few broader categories. An issue with this data, though, is that by far the largest job segment was ‘student’, and this includes people with a lot of different career paths. Perhaps the fit could be improved if students were removed, but that would be a lot of data to discard. </a:t>
            </a:r>
          </a:p>
          <a:p>
            <a:r>
              <a:rPr lang="en-CA" dirty="0"/>
              <a:t>Thank you </a:t>
            </a:r>
            <a:r>
              <a:rPr lang="en-CA"/>
              <a:t>to whoever reads this!   </a:t>
            </a:r>
            <a:endParaRPr lang="en-CA" dirty="0"/>
          </a:p>
        </p:txBody>
      </p:sp>
    </p:spTree>
    <p:extLst>
      <p:ext uri="{BB962C8B-B14F-4D97-AF65-F5344CB8AC3E}">
        <p14:creationId xmlns:p14="http://schemas.microsoft.com/office/powerpoint/2010/main" val="2496980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5792C-7771-4A1A-989E-FCAACFAF051F}"/>
              </a:ext>
            </a:extLst>
          </p:cNvPr>
          <p:cNvSpPr>
            <a:spLocks noGrp="1"/>
          </p:cNvSpPr>
          <p:nvPr>
            <p:ph type="title"/>
          </p:nvPr>
        </p:nvSpPr>
        <p:spPr/>
        <p:txBody>
          <a:bodyPr/>
          <a:lstStyle/>
          <a:p>
            <a:r>
              <a:rPr lang="en-CA" dirty="0"/>
              <a:t>Introduction	</a:t>
            </a:r>
          </a:p>
        </p:txBody>
      </p:sp>
      <p:sp>
        <p:nvSpPr>
          <p:cNvPr id="3" name="Content Placeholder 2">
            <a:extLst>
              <a:ext uri="{FF2B5EF4-FFF2-40B4-BE49-F238E27FC236}">
                <a16:creationId xmlns:a16="http://schemas.microsoft.com/office/drawing/2014/main" id="{1659D424-79BD-4602-8E10-AFF9AE94DC2A}"/>
              </a:ext>
            </a:extLst>
          </p:cNvPr>
          <p:cNvSpPr>
            <a:spLocks noGrp="1"/>
          </p:cNvSpPr>
          <p:nvPr>
            <p:ph idx="1"/>
          </p:nvPr>
        </p:nvSpPr>
        <p:spPr/>
        <p:txBody>
          <a:bodyPr/>
          <a:lstStyle/>
          <a:p>
            <a:r>
              <a:rPr lang="en-CA" dirty="0"/>
              <a:t>This project involves using the machine learning techniques we’ve learned in this course and applying them to dating profile data courtesy of </a:t>
            </a:r>
            <a:r>
              <a:rPr lang="en-CA" dirty="0" err="1"/>
              <a:t>OKCupid</a:t>
            </a:r>
            <a:r>
              <a:rPr lang="en-CA" dirty="0"/>
              <a:t>.</a:t>
            </a:r>
          </a:p>
          <a:p>
            <a:r>
              <a:rPr lang="en-CA" dirty="0"/>
              <a:t>This data is composed of answers to a multiple-choice questionnaire, as well as 9 essay questions. </a:t>
            </a:r>
          </a:p>
          <a:p>
            <a:r>
              <a:rPr lang="en-CA" dirty="0"/>
              <a:t>First we’ll look at a few features of the data, before trying to answer some questions using first regression techniques, and then classification techniques.</a:t>
            </a:r>
          </a:p>
        </p:txBody>
      </p:sp>
    </p:spTree>
    <p:extLst>
      <p:ext uri="{BB962C8B-B14F-4D97-AF65-F5344CB8AC3E}">
        <p14:creationId xmlns:p14="http://schemas.microsoft.com/office/powerpoint/2010/main" val="3999214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06D01-1BC1-48B1-9F1E-862F9219D801}"/>
              </a:ext>
            </a:extLst>
          </p:cNvPr>
          <p:cNvSpPr>
            <a:spLocks noGrp="1"/>
          </p:cNvSpPr>
          <p:nvPr>
            <p:ph type="title"/>
          </p:nvPr>
        </p:nvSpPr>
        <p:spPr>
          <a:xfrm>
            <a:off x="838200" y="365125"/>
            <a:ext cx="3545910" cy="1325563"/>
          </a:xfrm>
        </p:spPr>
        <p:txBody>
          <a:bodyPr>
            <a:normAutofit fontScale="90000"/>
          </a:bodyPr>
          <a:lstStyle/>
          <a:p>
            <a:r>
              <a:rPr lang="en-CA" dirty="0"/>
              <a:t>A Few Figures: 1. Education Level</a:t>
            </a:r>
          </a:p>
        </p:txBody>
      </p:sp>
      <p:pic>
        <p:nvPicPr>
          <p:cNvPr id="4" name="Picture 3">
            <a:extLst>
              <a:ext uri="{FF2B5EF4-FFF2-40B4-BE49-F238E27FC236}">
                <a16:creationId xmlns:a16="http://schemas.microsoft.com/office/drawing/2014/main" id="{B00500B2-C32E-424E-9915-92752BAC6CCD}"/>
              </a:ext>
            </a:extLst>
          </p:cNvPr>
          <p:cNvPicPr>
            <a:picLocks noChangeAspect="1"/>
          </p:cNvPicPr>
          <p:nvPr/>
        </p:nvPicPr>
        <p:blipFill>
          <a:blip r:embed="rId2"/>
          <a:stretch>
            <a:fillRect/>
          </a:stretch>
        </p:blipFill>
        <p:spPr>
          <a:xfrm>
            <a:off x="638827" y="2245240"/>
            <a:ext cx="5430710" cy="3566837"/>
          </a:xfrm>
          <a:prstGeom prst="rect">
            <a:avLst/>
          </a:prstGeom>
        </p:spPr>
      </p:pic>
      <p:sp>
        <p:nvSpPr>
          <p:cNvPr id="6" name="TextBox 5">
            <a:extLst>
              <a:ext uri="{FF2B5EF4-FFF2-40B4-BE49-F238E27FC236}">
                <a16:creationId xmlns:a16="http://schemas.microsoft.com/office/drawing/2014/main" id="{1CE3D15F-A5D5-460F-84E9-00F276B478D9}"/>
              </a:ext>
            </a:extLst>
          </p:cNvPr>
          <p:cNvSpPr txBox="1"/>
          <p:nvPr/>
        </p:nvSpPr>
        <p:spPr>
          <a:xfrm>
            <a:off x="6217085" y="1894388"/>
            <a:ext cx="5670115" cy="3693319"/>
          </a:xfrm>
          <a:prstGeom prst="rect">
            <a:avLst/>
          </a:prstGeom>
          <a:noFill/>
        </p:spPr>
        <p:txBody>
          <a:bodyPr wrap="square" rtlCol="0">
            <a:spAutoFit/>
          </a:bodyPr>
          <a:lstStyle/>
          <a:p>
            <a:r>
              <a:rPr lang="en-CA" dirty="0"/>
              <a:t>Because the ‘Education’ feature of the data is composed of multiple choice answers such as “graduated High School”, or “dropped out of college”, it was necessary to transform these answers to a numeric scale if we’re going to do any analysis with it. I therefore created the “education level” column in the </a:t>
            </a:r>
            <a:r>
              <a:rPr lang="en-CA" dirty="0" err="1"/>
              <a:t>dataframe</a:t>
            </a:r>
            <a:r>
              <a:rPr lang="en-CA" dirty="0"/>
              <a:t>, where I transformed the text responses to numbers where High School is represented as a 1, college or University as a 2, a Masters as a 3, and a PhD as a 4 (and the half steps are used for non-completion, or for law or medical degrees which are technically bachelors but would likely lead to higher income). This figure shows most respondents have some amount of college or university education.</a:t>
            </a:r>
          </a:p>
        </p:txBody>
      </p:sp>
    </p:spTree>
    <p:extLst>
      <p:ext uri="{BB962C8B-B14F-4D97-AF65-F5344CB8AC3E}">
        <p14:creationId xmlns:p14="http://schemas.microsoft.com/office/powerpoint/2010/main" val="2720061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C92B5-F23C-49C4-99E2-39773B8472FA}"/>
              </a:ext>
            </a:extLst>
          </p:cNvPr>
          <p:cNvSpPr>
            <a:spLocks noGrp="1"/>
          </p:cNvSpPr>
          <p:nvPr>
            <p:ph type="title"/>
          </p:nvPr>
        </p:nvSpPr>
        <p:spPr/>
        <p:txBody>
          <a:bodyPr/>
          <a:lstStyle/>
          <a:p>
            <a:r>
              <a:rPr lang="en-CA" dirty="0"/>
              <a:t>A Few Figures:</a:t>
            </a:r>
            <a:br>
              <a:rPr lang="en-CA" dirty="0"/>
            </a:br>
            <a:r>
              <a:rPr lang="en-CA" dirty="0"/>
              <a:t>2. Age, and 3. Height</a:t>
            </a:r>
          </a:p>
        </p:txBody>
      </p:sp>
      <p:pic>
        <p:nvPicPr>
          <p:cNvPr id="4" name="Picture 3">
            <a:extLst>
              <a:ext uri="{FF2B5EF4-FFF2-40B4-BE49-F238E27FC236}">
                <a16:creationId xmlns:a16="http://schemas.microsoft.com/office/drawing/2014/main" id="{4B4455CB-C3B8-4789-A24F-026421865BD4}"/>
              </a:ext>
            </a:extLst>
          </p:cNvPr>
          <p:cNvPicPr>
            <a:picLocks noChangeAspect="1"/>
          </p:cNvPicPr>
          <p:nvPr/>
        </p:nvPicPr>
        <p:blipFill>
          <a:blip r:embed="rId2"/>
          <a:stretch>
            <a:fillRect/>
          </a:stretch>
        </p:blipFill>
        <p:spPr>
          <a:xfrm>
            <a:off x="414704" y="3059499"/>
            <a:ext cx="5227508" cy="3433376"/>
          </a:xfrm>
          <a:prstGeom prst="rect">
            <a:avLst/>
          </a:prstGeom>
        </p:spPr>
      </p:pic>
      <p:pic>
        <p:nvPicPr>
          <p:cNvPr id="5" name="Picture 4">
            <a:extLst>
              <a:ext uri="{FF2B5EF4-FFF2-40B4-BE49-F238E27FC236}">
                <a16:creationId xmlns:a16="http://schemas.microsoft.com/office/drawing/2014/main" id="{6603143F-800A-4ADF-8915-B0A9F409392A}"/>
              </a:ext>
            </a:extLst>
          </p:cNvPr>
          <p:cNvPicPr>
            <a:picLocks noChangeAspect="1"/>
          </p:cNvPicPr>
          <p:nvPr/>
        </p:nvPicPr>
        <p:blipFill>
          <a:blip r:embed="rId3"/>
          <a:stretch>
            <a:fillRect/>
          </a:stretch>
        </p:blipFill>
        <p:spPr>
          <a:xfrm>
            <a:off x="6549790" y="365125"/>
            <a:ext cx="4993319" cy="3279563"/>
          </a:xfrm>
          <a:prstGeom prst="rect">
            <a:avLst/>
          </a:prstGeom>
        </p:spPr>
      </p:pic>
      <p:sp>
        <p:nvSpPr>
          <p:cNvPr id="6" name="TextBox 5">
            <a:extLst>
              <a:ext uri="{FF2B5EF4-FFF2-40B4-BE49-F238E27FC236}">
                <a16:creationId xmlns:a16="http://schemas.microsoft.com/office/drawing/2014/main" id="{85079E8C-2FF4-4041-8B3F-89A747DB3ED6}"/>
              </a:ext>
            </a:extLst>
          </p:cNvPr>
          <p:cNvSpPr txBox="1"/>
          <p:nvPr/>
        </p:nvSpPr>
        <p:spPr>
          <a:xfrm>
            <a:off x="6701247" y="4284617"/>
            <a:ext cx="4652554" cy="1815882"/>
          </a:xfrm>
          <a:prstGeom prst="rect">
            <a:avLst/>
          </a:prstGeom>
          <a:noFill/>
        </p:spPr>
        <p:txBody>
          <a:bodyPr wrap="square" rtlCol="0">
            <a:spAutoFit/>
          </a:bodyPr>
          <a:lstStyle/>
          <a:p>
            <a:r>
              <a:rPr lang="en-CA" sz="1400" dirty="0"/>
              <a:t>On the left, we have a histogram showing the age of the respondents. They are mainly in their twenties and thirties, but the tail reaches to around 70. I was curious about the height distribution (above), because I have frequently seen online that short men find online dating difficult. The smallest sizeable bin at around 60 inches (5 feet) would be considered short for a man, but I’ll note this is the full histogram and so includes both men and women.</a:t>
            </a:r>
          </a:p>
        </p:txBody>
      </p:sp>
    </p:spTree>
    <p:extLst>
      <p:ext uri="{BB962C8B-B14F-4D97-AF65-F5344CB8AC3E}">
        <p14:creationId xmlns:p14="http://schemas.microsoft.com/office/powerpoint/2010/main" val="2939792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01831-CADD-4045-8603-368254075DD5}"/>
              </a:ext>
            </a:extLst>
          </p:cNvPr>
          <p:cNvSpPr>
            <a:spLocks noGrp="1"/>
          </p:cNvSpPr>
          <p:nvPr>
            <p:ph type="title"/>
          </p:nvPr>
        </p:nvSpPr>
        <p:spPr/>
        <p:txBody>
          <a:bodyPr/>
          <a:lstStyle/>
          <a:p>
            <a:r>
              <a:rPr lang="en-CA" dirty="0"/>
              <a:t>Question #1: Do Short Men Put More Effort Into their Dating Profiles?</a:t>
            </a:r>
          </a:p>
        </p:txBody>
      </p:sp>
      <p:sp>
        <p:nvSpPr>
          <p:cNvPr id="3" name="Content Placeholder 2">
            <a:extLst>
              <a:ext uri="{FF2B5EF4-FFF2-40B4-BE49-F238E27FC236}">
                <a16:creationId xmlns:a16="http://schemas.microsoft.com/office/drawing/2014/main" id="{17624292-9CC2-4925-8996-9EE5B906D275}"/>
              </a:ext>
            </a:extLst>
          </p:cNvPr>
          <p:cNvSpPr>
            <a:spLocks noGrp="1"/>
          </p:cNvSpPr>
          <p:nvPr>
            <p:ph idx="1"/>
          </p:nvPr>
        </p:nvSpPr>
        <p:spPr/>
        <p:txBody>
          <a:bodyPr/>
          <a:lstStyle/>
          <a:p>
            <a:r>
              <a:rPr lang="en-CA" dirty="0"/>
              <a:t>The idea here is that if it’s true that it’s harder for short men on online dating platforms, then you might expect them to compensate by putting more than the average amount of effort into their dating profiles.</a:t>
            </a:r>
          </a:p>
          <a:p>
            <a:r>
              <a:rPr lang="en-CA" dirty="0"/>
              <a:t>Here I measure ‘effort’ by the amount of text in the combined essay questions.</a:t>
            </a:r>
          </a:p>
          <a:p>
            <a:r>
              <a:rPr lang="en-CA" dirty="0"/>
              <a:t>We’ll try to use regression to model total essay length as a function of height, for men in particular.</a:t>
            </a:r>
          </a:p>
        </p:txBody>
      </p:sp>
    </p:spTree>
    <p:extLst>
      <p:ext uri="{BB962C8B-B14F-4D97-AF65-F5344CB8AC3E}">
        <p14:creationId xmlns:p14="http://schemas.microsoft.com/office/powerpoint/2010/main" val="818025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15AFC-D84D-41D9-8B42-759038D24EC8}"/>
              </a:ext>
            </a:extLst>
          </p:cNvPr>
          <p:cNvSpPr>
            <a:spLocks noGrp="1"/>
          </p:cNvSpPr>
          <p:nvPr>
            <p:ph type="title"/>
          </p:nvPr>
        </p:nvSpPr>
        <p:spPr/>
        <p:txBody>
          <a:bodyPr/>
          <a:lstStyle/>
          <a:p>
            <a:r>
              <a:rPr lang="en-CA" dirty="0"/>
              <a:t>Question 1	</a:t>
            </a:r>
          </a:p>
        </p:txBody>
      </p:sp>
      <p:pic>
        <p:nvPicPr>
          <p:cNvPr id="4" name="Picture 3">
            <a:extLst>
              <a:ext uri="{FF2B5EF4-FFF2-40B4-BE49-F238E27FC236}">
                <a16:creationId xmlns:a16="http://schemas.microsoft.com/office/drawing/2014/main" id="{4D48DBEA-16E7-43E0-B2ED-7F74D62956CC}"/>
              </a:ext>
            </a:extLst>
          </p:cNvPr>
          <p:cNvPicPr>
            <a:picLocks noChangeAspect="1"/>
          </p:cNvPicPr>
          <p:nvPr/>
        </p:nvPicPr>
        <p:blipFill>
          <a:blip r:embed="rId2"/>
          <a:stretch>
            <a:fillRect/>
          </a:stretch>
        </p:blipFill>
        <p:spPr>
          <a:xfrm>
            <a:off x="572538" y="1739515"/>
            <a:ext cx="5220889" cy="3378970"/>
          </a:xfrm>
          <a:prstGeom prst="rect">
            <a:avLst/>
          </a:prstGeom>
        </p:spPr>
      </p:pic>
      <p:sp>
        <p:nvSpPr>
          <p:cNvPr id="5" name="TextBox 4">
            <a:extLst>
              <a:ext uri="{FF2B5EF4-FFF2-40B4-BE49-F238E27FC236}">
                <a16:creationId xmlns:a16="http://schemas.microsoft.com/office/drawing/2014/main" id="{6C7C2AD8-392C-4078-A773-A64C9D12F0B7}"/>
              </a:ext>
            </a:extLst>
          </p:cNvPr>
          <p:cNvSpPr txBox="1"/>
          <p:nvPr/>
        </p:nvSpPr>
        <p:spPr>
          <a:xfrm>
            <a:off x="6244047" y="2063931"/>
            <a:ext cx="5743362" cy="2308324"/>
          </a:xfrm>
          <a:prstGeom prst="rect">
            <a:avLst/>
          </a:prstGeom>
          <a:noFill/>
        </p:spPr>
        <p:txBody>
          <a:bodyPr wrap="square" rtlCol="0">
            <a:spAutoFit/>
          </a:bodyPr>
          <a:lstStyle/>
          <a:p>
            <a:r>
              <a:rPr lang="en-CA" dirty="0"/>
              <a:t>This shows combined essay length versus height for all men in the dataset. It doesn’t look good for my hypothesis, certainly it doesn’t look like there’s a linear trend here. But we’ll try all the same.</a:t>
            </a:r>
          </a:p>
          <a:p>
            <a:r>
              <a:rPr lang="en-CA" dirty="0"/>
              <a:t>Because it’s also possible that education level would correlate with the combined essay length, I decided to incorporate both height and education level into the regression fits.</a:t>
            </a:r>
          </a:p>
        </p:txBody>
      </p:sp>
    </p:spTree>
    <p:extLst>
      <p:ext uri="{BB962C8B-B14F-4D97-AF65-F5344CB8AC3E}">
        <p14:creationId xmlns:p14="http://schemas.microsoft.com/office/powerpoint/2010/main" val="309599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47244-86E0-4B9A-8853-750C9FF071DA}"/>
              </a:ext>
            </a:extLst>
          </p:cNvPr>
          <p:cNvSpPr>
            <a:spLocks noGrp="1"/>
          </p:cNvSpPr>
          <p:nvPr>
            <p:ph type="title"/>
          </p:nvPr>
        </p:nvSpPr>
        <p:spPr>
          <a:xfrm>
            <a:off x="838200" y="365126"/>
            <a:ext cx="2894556" cy="1075368"/>
          </a:xfrm>
        </p:spPr>
        <p:txBody>
          <a:bodyPr/>
          <a:lstStyle/>
          <a:p>
            <a:r>
              <a:rPr lang="en-CA" dirty="0"/>
              <a:t>Question 1</a:t>
            </a:r>
          </a:p>
        </p:txBody>
      </p:sp>
      <p:pic>
        <p:nvPicPr>
          <p:cNvPr id="4" name="Picture 3">
            <a:extLst>
              <a:ext uri="{FF2B5EF4-FFF2-40B4-BE49-F238E27FC236}">
                <a16:creationId xmlns:a16="http://schemas.microsoft.com/office/drawing/2014/main" id="{225C2280-6649-4713-9C96-F289E8D8099E}"/>
              </a:ext>
            </a:extLst>
          </p:cNvPr>
          <p:cNvPicPr>
            <a:picLocks noChangeAspect="1"/>
          </p:cNvPicPr>
          <p:nvPr/>
        </p:nvPicPr>
        <p:blipFill>
          <a:blip r:embed="rId2"/>
          <a:stretch>
            <a:fillRect/>
          </a:stretch>
        </p:blipFill>
        <p:spPr>
          <a:xfrm>
            <a:off x="313584" y="2185076"/>
            <a:ext cx="5822007" cy="3823837"/>
          </a:xfrm>
          <a:prstGeom prst="rect">
            <a:avLst/>
          </a:prstGeom>
        </p:spPr>
      </p:pic>
      <p:sp>
        <p:nvSpPr>
          <p:cNvPr id="5" name="TextBox 4">
            <a:extLst>
              <a:ext uri="{FF2B5EF4-FFF2-40B4-BE49-F238E27FC236}">
                <a16:creationId xmlns:a16="http://schemas.microsoft.com/office/drawing/2014/main" id="{944E6AD3-D84D-4801-BA96-F661EF244262}"/>
              </a:ext>
            </a:extLst>
          </p:cNvPr>
          <p:cNvSpPr txBox="1"/>
          <p:nvPr/>
        </p:nvSpPr>
        <p:spPr>
          <a:xfrm>
            <a:off x="6589049" y="1153111"/>
            <a:ext cx="4907698" cy="5078313"/>
          </a:xfrm>
          <a:prstGeom prst="rect">
            <a:avLst/>
          </a:prstGeom>
          <a:noFill/>
        </p:spPr>
        <p:txBody>
          <a:bodyPr wrap="square" rtlCol="0">
            <a:spAutoFit/>
          </a:bodyPr>
          <a:lstStyle/>
          <a:p>
            <a:r>
              <a:rPr lang="en-CA" dirty="0"/>
              <a:t>Here I have used </a:t>
            </a:r>
            <a:r>
              <a:rPr lang="en-CA" dirty="0" err="1"/>
              <a:t>train_test_split</a:t>
            </a:r>
            <a:r>
              <a:rPr lang="en-CA" dirty="0"/>
              <a:t> to split the data into training and testing sets, and we show just the testing set and the corresponding predictions (with the fits determined from the training sets). The height and education level have been normalised prior to using </a:t>
            </a:r>
            <a:r>
              <a:rPr lang="en-CA" dirty="0" err="1"/>
              <a:t>sklearn</a:t>
            </a:r>
            <a:r>
              <a:rPr lang="en-CA" dirty="0"/>
              <a:t> to do the linear and near neighbour fits. I think this demonstrates pretty conclusively that there is no relationship between height and essay length (which we’re using as a proxy for dating profile effort). The R^2 score for the linear fit is 0.003, while for the nearest neighbor it is -0.003 at n=96, which was the minimum value of k from 1 to 100. Before we give up on this completely, there’s one more thing I wanted to try. One issue with this approach is that most respondents are average height, and this might cause that population to dominate the response.</a:t>
            </a:r>
          </a:p>
        </p:txBody>
      </p:sp>
    </p:spTree>
    <p:extLst>
      <p:ext uri="{BB962C8B-B14F-4D97-AF65-F5344CB8AC3E}">
        <p14:creationId xmlns:p14="http://schemas.microsoft.com/office/powerpoint/2010/main" val="2554069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1CD6A-5E6D-4CE2-A48A-92ED02907825}"/>
              </a:ext>
            </a:extLst>
          </p:cNvPr>
          <p:cNvSpPr>
            <a:spLocks noGrp="1"/>
          </p:cNvSpPr>
          <p:nvPr>
            <p:ph type="title"/>
          </p:nvPr>
        </p:nvSpPr>
        <p:spPr>
          <a:xfrm>
            <a:off x="838200" y="365125"/>
            <a:ext cx="2756770" cy="1325563"/>
          </a:xfrm>
        </p:spPr>
        <p:txBody>
          <a:bodyPr/>
          <a:lstStyle/>
          <a:p>
            <a:r>
              <a:rPr lang="en-CA" dirty="0"/>
              <a:t>Question 1</a:t>
            </a:r>
          </a:p>
        </p:txBody>
      </p:sp>
      <p:pic>
        <p:nvPicPr>
          <p:cNvPr id="4" name="Picture 3">
            <a:extLst>
              <a:ext uri="{FF2B5EF4-FFF2-40B4-BE49-F238E27FC236}">
                <a16:creationId xmlns:a16="http://schemas.microsoft.com/office/drawing/2014/main" id="{D0DE8AEF-6682-431E-8233-312C8417758B}"/>
              </a:ext>
            </a:extLst>
          </p:cNvPr>
          <p:cNvPicPr>
            <a:picLocks noChangeAspect="1"/>
          </p:cNvPicPr>
          <p:nvPr/>
        </p:nvPicPr>
        <p:blipFill>
          <a:blip r:embed="rId2"/>
          <a:stretch>
            <a:fillRect/>
          </a:stretch>
        </p:blipFill>
        <p:spPr>
          <a:xfrm>
            <a:off x="478218" y="2196715"/>
            <a:ext cx="5017643" cy="3378970"/>
          </a:xfrm>
          <a:prstGeom prst="rect">
            <a:avLst/>
          </a:prstGeom>
        </p:spPr>
      </p:pic>
      <p:sp>
        <p:nvSpPr>
          <p:cNvPr id="5" name="TextBox 4">
            <a:extLst>
              <a:ext uri="{FF2B5EF4-FFF2-40B4-BE49-F238E27FC236}">
                <a16:creationId xmlns:a16="http://schemas.microsoft.com/office/drawing/2014/main" id="{E5A43793-06A5-4257-BAC2-D2192D7AC41F}"/>
              </a:ext>
            </a:extLst>
          </p:cNvPr>
          <p:cNvSpPr txBox="1"/>
          <p:nvPr/>
        </p:nvSpPr>
        <p:spPr>
          <a:xfrm>
            <a:off x="5713480" y="299183"/>
            <a:ext cx="6478520" cy="6463308"/>
          </a:xfrm>
          <a:prstGeom prst="rect">
            <a:avLst/>
          </a:prstGeom>
          <a:noFill/>
        </p:spPr>
        <p:txBody>
          <a:bodyPr wrap="square" rtlCol="0">
            <a:spAutoFit/>
          </a:bodyPr>
          <a:lstStyle/>
          <a:p>
            <a:r>
              <a:rPr lang="en-CA" dirty="0"/>
              <a:t>To deal with the relative size of the average and tall versus short population, I created two new columns  in the </a:t>
            </a:r>
            <a:r>
              <a:rPr lang="en-CA" dirty="0" err="1"/>
              <a:t>dataframe</a:t>
            </a:r>
            <a:r>
              <a:rPr lang="en-CA" dirty="0"/>
              <a:t>, which are “height code” and “verbose”. </a:t>
            </a:r>
          </a:p>
          <a:p>
            <a:r>
              <a:rPr lang="en-CA" dirty="0"/>
              <a:t>The idea was to group people into height categories of very short (&lt;5’), short (&lt;5’8), going on to average, tall, and very tall (which we write as VS, S, A, T, and VT in the Figure, but are numeric codes 0 to 4 in the </a:t>
            </a:r>
            <a:r>
              <a:rPr lang="en-CA" dirty="0" err="1"/>
              <a:t>dataframe</a:t>
            </a:r>
            <a:r>
              <a:rPr lang="en-CA" dirty="0"/>
              <a:t>). The “verbose” column contains 0s and 1s, where 0 means the amount of text in the essays is less than the average, and 1 is more than the average. What this lets us do is count how many men in each category have relatively long essays, and by dividing by the total number of men in each category, we get the relative number for each population.  To get these numbers, I used the crosstab function in pandas:</a:t>
            </a:r>
          </a:p>
          <a:p>
            <a:r>
              <a:rPr lang="en-CA" dirty="0"/>
              <a:t>verbose          0     1</a:t>
            </a:r>
          </a:p>
          <a:p>
            <a:r>
              <a:rPr lang="en-CA" dirty="0" err="1"/>
              <a:t>height_code</a:t>
            </a:r>
            <a:r>
              <a:rPr lang="en-CA" dirty="0"/>
              <a:t>             </a:t>
            </a:r>
          </a:p>
          <a:p>
            <a:r>
              <a:rPr lang="en-CA" dirty="0"/>
              <a:t>0               32    13</a:t>
            </a:r>
          </a:p>
          <a:p>
            <a:r>
              <a:rPr lang="en-CA" dirty="0"/>
              <a:t>1             4904  2994</a:t>
            </a:r>
          </a:p>
          <a:p>
            <a:r>
              <a:rPr lang="en-CA" dirty="0"/>
              <a:t>2            10222  6359</a:t>
            </a:r>
          </a:p>
          <a:p>
            <a:r>
              <a:rPr lang="en-CA" dirty="0"/>
              <a:t>3             4069  2518</a:t>
            </a:r>
          </a:p>
          <a:p>
            <a:r>
              <a:rPr lang="en-CA" dirty="0"/>
              <a:t>4              294   183</a:t>
            </a:r>
          </a:p>
          <a:p>
            <a:r>
              <a:rPr lang="en-CA" dirty="0"/>
              <a:t>What this demonstrates is (not counting the VS category, which is a small population) that the relative frequency of long essays (again, a proxy for effort) is actually fairly constant!</a:t>
            </a:r>
          </a:p>
        </p:txBody>
      </p:sp>
    </p:spTree>
    <p:extLst>
      <p:ext uri="{BB962C8B-B14F-4D97-AF65-F5344CB8AC3E}">
        <p14:creationId xmlns:p14="http://schemas.microsoft.com/office/powerpoint/2010/main" val="598318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BD68C-6145-469F-9285-6E3286055766}"/>
              </a:ext>
            </a:extLst>
          </p:cNvPr>
          <p:cNvSpPr>
            <a:spLocks noGrp="1"/>
          </p:cNvSpPr>
          <p:nvPr>
            <p:ph type="title"/>
          </p:nvPr>
        </p:nvSpPr>
        <p:spPr/>
        <p:txBody>
          <a:bodyPr/>
          <a:lstStyle/>
          <a:p>
            <a:r>
              <a:rPr lang="en-CA" dirty="0"/>
              <a:t>Question 2: Can we predict income with age and education level?</a:t>
            </a:r>
          </a:p>
        </p:txBody>
      </p:sp>
      <p:pic>
        <p:nvPicPr>
          <p:cNvPr id="4" name="Picture 3">
            <a:extLst>
              <a:ext uri="{FF2B5EF4-FFF2-40B4-BE49-F238E27FC236}">
                <a16:creationId xmlns:a16="http://schemas.microsoft.com/office/drawing/2014/main" id="{B663A609-0CD7-4706-B346-77C67607E36E}"/>
              </a:ext>
            </a:extLst>
          </p:cNvPr>
          <p:cNvPicPr>
            <a:picLocks noChangeAspect="1"/>
          </p:cNvPicPr>
          <p:nvPr/>
        </p:nvPicPr>
        <p:blipFill>
          <a:blip r:embed="rId2"/>
          <a:stretch>
            <a:fillRect/>
          </a:stretch>
        </p:blipFill>
        <p:spPr>
          <a:xfrm>
            <a:off x="520106" y="2021866"/>
            <a:ext cx="5208187" cy="3201129"/>
          </a:xfrm>
          <a:prstGeom prst="rect">
            <a:avLst/>
          </a:prstGeom>
        </p:spPr>
      </p:pic>
      <p:sp>
        <p:nvSpPr>
          <p:cNvPr id="5" name="TextBox 4">
            <a:extLst>
              <a:ext uri="{FF2B5EF4-FFF2-40B4-BE49-F238E27FC236}">
                <a16:creationId xmlns:a16="http://schemas.microsoft.com/office/drawing/2014/main" id="{E4902BBD-0662-4EC9-93D3-9DBD1BDB30C1}"/>
              </a:ext>
            </a:extLst>
          </p:cNvPr>
          <p:cNvSpPr txBox="1"/>
          <p:nvPr/>
        </p:nvSpPr>
        <p:spPr>
          <a:xfrm>
            <a:off x="5728293" y="2047507"/>
            <a:ext cx="6210422" cy="3416320"/>
          </a:xfrm>
          <a:prstGeom prst="rect">
            <a:avLst/>
          </a:prstGeom>
          <a:noFill/>
        </p:spPr>
        <p:txBody>
          <a:bodyPr wrap="square" rtlCol="0">
            <a:spAutoFit/>
          </a:bodyPr>
          <a:lstStyle/>
          <a:p>
            <a:r>
              <a:rPr lang="en-CA" dirty="0"/>
              <a:t>Here I’ve created a normalised histogram showing relative populations with their incomes. It was necessary first to remove all entries with -1 as a reported income (which was the majority). I made this by constructing three data frames, using the </a:t>
            </a:r>
            <a:r>
              <a:rPr lang="en-CA" dirty="0" err="1"/>
              <a:t>loc</a:t>
            </a:r>
            <a:r>
              <a:rPr lang="en-CA" dirty="0"/>
              <a:t> function and the education level (EL) column I defined previously. This isn’t the whole population, High School has EL=1, Undergraduate has EL=2, and Post Graduate has EL&gt;=2.5 (to include medical, law, masters, PhD, </a:t>
            </a:r>
            <a:r>
              <a:rPr lang="en-CA" dirty="0" err="1"/>
              <a:t>etc</a:t>
            </a:r>
            <a:r>
              <a:rPr lang="en-CA" dirty="0"/>
              <a:t>).</a:t>
            </a:r>
          </a:p>
          <a:p>
            <a:r>
              <a:rPr lang="en-CA" dirty="0"/>
              <a:t>This shows that, for incomes less than a few hundred thousand a year, education level scales reasonably with income. At a million dollars this is no longer true, but I would doubt the veracity of people claiming they’re millionaires on </a:t>
            </a:r>
            <a:r>
              <a:rPr lang="en-CA" dirty="0" err="1"/>
              <a:t>OKCupid</a:t>
            </a:r>
            <a:r>
              <a:rPr lang="en-CA" dirty="0"/>
              <a:t> anyway.</a:t>
            </a:r>
          </a:p>
        </p:txBody>
      </p:sp>
    </p:spTree>
    <p:extLst>
      <p:ext uri="{BB962C8B-B14F-4D97-AF65-F5344CB8AC3E}">
        <p14:creationId xmlns:p14="http://schemas.microsoft.com/office/powerpoint/2010/main" val="11845102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1226</TotalTime>
  <Words>2797</Words>
  <Application>Microsoft Office PowerPoint</Application>
  <PresentationFormat>Widescreen</PresentationFormat>
  <Paragraphs>126</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Machine Learning Capstone Project </vt:lpstr>
      <vt:lpstr>Introduction </vt:lpstr>
      <vt:lpstr>A Few Figures: 1. Education Level</vt:lpstr>
      <vt:lpstr>A Few Figures: 2. Age, and 3. Height</vt:lpstr>
      <vt:lpstr>Question #1: Do Short Men Put More Effort Into their Dating Profiles?</vt:lpstr>
      <vt:lpstr>Question 1 </vt:lpstr>
      <vt:lpstr>Question 1</vt:lpstr>
      <vt:lpstr>Question 1</vt:lpstr>
      <vt:lpstr>Question 2: Can we predict income with age and education level?</vt:lpstr>
      <vt:lpstr>Question 2</vt:lpstr>
      <vt:lpstr>Question 2</vt:lpstr>
      <vt:lpstr>Question 3: Classification! Can we predict sex with pets and jobs?</vt:lpstr>
      <vt:lpstr>Question 3 </vt:lpstr>
      <vt:lpstr>Question 3 </vt:lpstr>
      <vt:lpstr>Question 3</vt:lpstr>
      <vt:lpstr>Question 3</vt:lpstr>
      <vt:lpstr>Recap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Capstone Project</dc:title>
  <dc:creator>Joseph Kuchar</dc:creator>
  <cp:lastModifiedBy>Joseph Kuchar</cp:lastModifiedBy>
  <cp:revision>31</cp:revision>
  <dcterms:created xsi:type="dcterms:W3CDTF">2018-12-21T23:32:27Z</dcterms:created>
  <dcterms:modified xsi:type="dcterms:W3CDTF">2018-12-22T20:01:17Z</dcterms:modified>
</cp:coreProperties>
</file>