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72" r:id="rId5"/>
    <p:sldId id="273" r:id="rId6"/>
    <p:sldId id="263" r:id="rId7"/>
    <p:sldId id="274" r:id="rId8"/>
    <p:sldId id="267" r:id="rId9"/>
    <p:sldId id="270" r:id="rId10"/>
    <p:sldId id="268" r:id="rId11"/>
    <p:sldId id="275" r:id="rId12"/>
    <p:sldId id="276" r:id="rId13"/>
    <p:sldId id="271" r:id="rId14"/>
    <p:sldId id="277" r:id="rId15"/>
    <p:sldId id="278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8523"/>
    <a:srgbClr val="618121"/>
    <a:srgbClr val="004158"/>
    <a:srgbClr val="006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0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3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97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3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9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63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95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4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2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1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4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8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6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4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utorial-first-neural-network-python-keras/" TargetMode="External"/><Relationship Id="rId7" Type="http://schemas.openxmlformats.org/officeDocument/2006/relationships/hyperlink" Target="https://keras.io/" TargetMode="External"/><Relationship Id="rId2" Type="http://schemas.openxmlformats.org/officeDocument/2006/relationships/hyperlink" Target="https://medium.com/greyatom/why-how-and-when-to-scale-your-features-4b30ab09db5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how-to-one-hot-encode-sequence-data-in-python/" TargetMode="External"/><Relationship Id="rId5" Type="http://schemas.openxmlformats.org/officeDocument/2006/relationships/hyperlink" Target="https://www.kaggle.com/danbrice/keras-plot-history-full-report-and-grid-search" TargetMode="External"/><Relationship Id="rId4" Type="http://schemas.openxmlformats.org/officeDocument/2006/relationships/hyperlink" Target="https://machinelearningmastery.com/display-deep-learning-model-training-history-in-kera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9C0034-F0E8-4E76-8B01-D0F56687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38" y="2784127"/>
            <a:ext cx="8692651" cy="1373070"/>
          </a:xfrm>
        </p:spPr>
        <p:txBody>
          <a:bodyPr/>
          <a:lstStyle/>
          <a:p>
            <a:pPr algn="l"/>
            <a:r>
              <a:rPr lang="sk-SK" sz="4800" dirty="0">
                <a:latin typeface="Calibri" panose="020F0502020204030204" pitchFamily="34" charset="0"/>
                <a:cs typeface="Calibri" panose="020F0502020204030204" pitchFamily="34" charset="0"/>
              </a:rPr>
              <a:t>Predikcia kvality vína využitím knižnice </a:t>
            </a:r>
            <a:r>
              <a:rPr lang="sk-SK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sk-SK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0F7BBD9-D2DC-4F6F-AD30-E9C3DC1B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5" y="4677906"/>
            <a:ext cx="8369587" cy="137307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sk-SK" sz="31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Semestrálny projekt z predmetu Neurónové siete</a:t>
            </a:r>
          </a:p>
          <a:p>
            <a:pPr algn="l">
              <a:lnSpc>
                <a:spcPct val="100000"/>
              </a:lnSpc>
            </a:pPr>
            <a:r>
              <a:rPr lang="sk-SK" sz="3100" b="1" dirty="0">
                <a:solidFill>
                  <a:srgbClr val="6485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Autor práce: </a:t>
            </a:r>
            <a:r>
              <a:rPr lang="sk-SK" sz="31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Ján Šima</a:t>
            </a:r>
          </a:p>
        </p:txBody>
      </p:sp>
    </p:spTree>
    <p:extLst>
      <p:ext uri="{BB962C8B-B14F-4D97-AF65-F5344CB8AC3E}">
        <p14:creationId xmlns:p14="http://schemas.microsoft.com/office/powerpoint/2010/main" val="87174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PRESNOSŤ MODELU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AA8FC46-0D85-4255-B8CB-A1463777462B}"/>
              </a:ext>
            </a:extLst>
          </p:cNvPr>
          <p:cNvSpPr txBox="1"/>
          <p:nvPr/>
        </p:nvSpPr>
        <p:spPr>
          <a:xfrm>
            <a:off x="680321" y="2420097"/>
            <a:ext cx="768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Dosiahnutá presnosť na testovacích dátach: </a:t>
            </a:r>
            <a:r>
              <a:rPr lang="sk-SK" sz="2800" b="1" dirty="0">
                <a:solidFill>
                  <a:srgbClr val="6485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86.17%</a:t>
            </a:r>
          </a:p>
        </p:txBody>
      </p:sp>
      <p:pic>
        <p:nvPicPr>
          <p:cNvPr id="4" name="Obrázok 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738468FC-635A-4F94-81E3-897BDF99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05" y="3257459"/>
            <a:ext cx="5972175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29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PRESNOSŤ MODELU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AA8FC46-0D85-4255-B8CB-A1463777462B}"/>
              </a:ext>
            </a:extLst>
          </p:cNvPr>
          <p:cNvSpPr txBox="1"/>
          <p:nvPr/>
        </p:nvSpPr>
        <p:spPr>
          <a:xfrm>
            <a:off x="680321" y="2162762"/>
            <a:ext cx="8994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 vývoja presnosti modelu (testovacia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trénovacia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fáza)</a:t>
            </a:r>
            <a:endParaRPr lang="sk-SK" sz="2800" b="1" dirty="0">
              <a:solidFill>
                <a:srgbClr val="6485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Obrázok 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3B0CB408-C143-4821-979B-2E697C75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4" y="2855141"/>
            <a:ext cx="6172200" cy="37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048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CHYBOVOVSŤ MODELU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AA8FC46-0D85-4255-B8CB-A1463777462B}"/>
              </a:ext>
            </a:extLst>
          </p:cNvPr>
          <p:cNvSpPr txBox="1"/>
          <p:nvPr/>
        </p:nvSpPr>
        <p:spPr>
          <a:xfrm>
            <a:off x="680321" y="2162762"/>
            <a:ext cx="8462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 vývoja chyby modelu (testovacia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trénovacia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fáza)</a:t>
            </a:r>
            <a:endParaRPr lang="sk-SK" sz="2800" b="1" dirty="0">
              <a:solidFill>
                <a:srgbClr val="6485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410B1095-1B58-4219-B70D-5A5E53E7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71" y="2858427"/>
            <a:ext cx="6115050" cy="377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21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OPTIMALIZÁCIA MODELU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28971E63-7B7E-45B3-99D8-4E5BFD9E2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Optimalizácia spočívala v úprave:</a:t>
            </a:r>
          </a:p>
          <a:p>
            <a:pPr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Prvá vrstva má 9 neurónov a očakáva 11 vstupných premenných a používa aktivačnú funkciu </a:t>
            </a:r>
            <a:r>
              <a:rPr lang="sk-SK" sz="25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selu</a:t>
            </a:r>
            <a:endParaRPr lang="sk-SK" sz="25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Druhá skrytá vrstva má 9 neurónov a taktiež používa aktivačnú funkciu </a:t>
            </a:r>
            <a:r>
              <a:rPr lang="sk-SK" sz="25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selu</a:t>
            </a:r>
            <a:endParaRPr lang="sk-SK" sz="25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Výstupná vrstva 6 neurónov na predikciu výslednej kvality a používa aktivačnú funkciu </a:t>
            </a:r>
            <a:r>
              <a:rPr lang="sk-SK" sz="25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sk-SK" sz="25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0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PRESNOSŤ MODELU – 87.17%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AA8FC46-0D85-4255-B8CB-A1463777462B}"/>
              </a:ext>
            </a:extLst>
          </p:cNvPr>
          <p:cNvSpPr txBox="1"/>
          <p:nvPr/>
        </p:nvSpPr>
        <p:spPr>
          <a:xfrm>
            <a:off x="680321" y="2162762"/>
            <a:ext cx="8994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 vývoja presnosti modelu (testovacia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trénovacia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fáza)</a:t>
            </a:r>
            <a:endParaRPr lang="sk-SK" sz="2800" b="1" dirty="0">
              <a:solidFill>
                <a:srgbClr val="6485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rázok 4" descr="Obrázok, na ktorom je mapa, text&#10;&#10;Automaticky generovaný popis">
            <a:extLst>
              <a:ext uri="{FF2B5EF4-FFF2-40B4-BE49-F238E27FC236}">
                <a16:creationId xmlns:a16="http://schemas.microsoft.com/office/drawing/2014/main" id="{98E4B798-0D93-4B57-A845-55A80BE9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51" y="2885269"/>
            <a:ext cx="6115050" cy="37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73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CHYBOVOVSŤ MODELU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AA8FC46-0D85-4255-B8CB-A1463777462B}"/>
              </a:ext>
            </a:extLst>
          </p:cNvPr>
          <p:cNvSpPr txBox="1"/>
          <p:nvPr/>
        </p:nvSpPr>
        <p:spPr>
          <a:xfrm>
            <a:off x="680321" y="2162762"/>
            <a:ext cx="8462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 vývoja chyby modelu (testovacia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trénovacia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fáza)</a:t>
            </a:r>
            <a:endParaRPr lang="sk-SK" sz="2800" b="1" dirty="0">
              <a:solidFill>
                <a:srgbClr val="6485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Obrázok 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8CBC5961-AD3E-47AB-B147-62D69415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21" y="2866797"/>
            <a:ext cx="6000750" cy="3800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7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0322" y="3023286"/>
            <a:ext cx="8144134" cy="852833"/>
          </a:xfrm>
        </p:spPr>
        <p:txBody>
          <a:bodyPr/>
          <a:lstStyle/>
          <a:p>
            <a:pPr algn="l"/>
            <a:r>
              <a:rPr lang="sk-SK" sz="5000" dirty="0">
                <a:latin typeface="Calibri" panose="020F0502020204030204" pitchFamily="34" charset="0"/>
                <a:cs typeface="Calibri" panose="020F0502020204030204" pitchFamily="34" charset="0"/>
              </a:rPr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135999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POUŽITÉ ZDROJE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630337"/>
            <a:ext cx="9738806" cy="32251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https://medium.com/greyatom/why-how-and-when-to-scale-your-features-4b30ab09db5e</a:t>
            </a:r>
            <a:endParaRPr lang="sk-SK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https://machinelearningmastery.com/tutorial-first-neural-network-python-keras/</a:t>
            </a:r>
            <a:endParaRPr lang="sk-SK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https://machinelearningmastery.com/display-deep-learning-model-training-history-in-keras/</a:t>
            </a:r>
            <a:endParaRPr lang="sk-SK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https://www.kaggle.com/danbrice/keras-plot-history-full-report-and-grid-search</a:t>
            </a:r>
            <a:endParaRPr lang="sk-SK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https://machinelearningmastery.com/how-to-one-hot-encode-sequence-data-in-python/</a:t>
            </a:r>
            <a:endParaRPr lang="sk-SK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</a:t>
            </a:r>
            <a:endParaRPr lang="sk-SK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7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738805" cy="422331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vytvoriť neurónovú sieť (model) pre predikciu výslednej kvality červených portugalských vín "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Vinho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Verde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na základe fyzikálno-chemických vlastností obsiahnutých v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datesete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 prácu s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datasetom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bola použitá knižnica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predspracovanie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datasetu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bolo realizované knižnicou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neurónová sieť sa vytvorila pomocou knižnice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grafy boli vykreslené pomocou knižníc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sk-SK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sk-SK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45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ANALÝZA DATASETU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163874"/>
            <a:ext cx="9898196" cy="1265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reprezentuje fyzikálno-chemické vlastnosti 1600 vzoriek  červených portugalských vín "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Vinho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Verde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</a:p>
          <a:p>
            <a:pPr marL="0" indent="0">
              <a:buNone/>
            </a:pPr>
            <a:endParaRPr lang="sk-SK" sz="2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sk-SK" sz="2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A985C08D-70D7-4DFC-88E2-CDC1775F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2" y="3296873"/>
            <a:ext cx="4326732" cy="2709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7D923F89-3A5E-498C-8672-0195E8E0BDB9}"/>
              </a:ext>
            </a:extLst>
          </p:cNvPr>
          <p:cNvSpPr txBox="1"/>
          <p:nvPr/>
        </p:nvSpPr>
        <p:spPr>
          <a:xfrm>
            <a:off x="5465186" y="3296873"/>
            <a:ext cx="47738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 prvom kroku sme analyzovali rozloženie dát v rámci výslednej kvality vína (počet vzoriek dosahujúcich danú kvalitu)</a:t>
            </a:r>
          </a:p>
        </p:txBody>
      </p:sp>
    </p:spTree>
    <p:extLst>
      <p:ext uri="{BB962C8B-B14F-4D97-AF65-F5344CB8AC3E}">
        <p14:creationId xmlns:p14="http://schemas.microsoft.com/office/powerpoint/2010/main" val="9982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ANALÝZA DATASETU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D923F89-3A5E-498C-8672-0195E8E0BDB9}"/>
              </a:ext>
            </a:extLst>
          </p:cNvPr>
          <p:cNvSpPr txBox="1"/>
          <p:nvPr/>
        </p:nvSpPr>
        <p:spPr>
          <a:xfrm>
            <a:off x="5184804" y="2249465"/>
            <a:ext cx="525949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Následne sme graficky analyzovali pomocou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grafov vplyv jednotlivých atribútov (ich hodnôt)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datasetu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 výslednú kvalitu vína.</a:t>
            </a:r>
          </a:p>
          <a:p>
            <a:endParaRPr lang="sk-SK" sz="25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Analýza nám ukázala pomerne mnoho odľahlých hodnôt a taktiež vplyv atribútov ako: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acidity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prchavá kyslosť,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citric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acid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-kyselina citrónová, alkohol na výslednú kvalitu vína</a:t>
            </a:r>
          </a:p>
        </p:txBody>
      </p:sp>
      <p:pic>
        <p:nvPicPr>
          <p:cNvPr id="11" name="Obrázok 10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149CD50-FAB3-49BA-B185-36493378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49465"/>
            <a:ext cx="4102634" cy="4386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2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ANALÝZA DATASETU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D923F89-3A5E-498C-8672-0195E8E0BDB9}"/>
              </a:ext>
            </a:extLst>
          </p:cNvPr>
          <p:cNvSpPr txBox="1"/>
          <p:nvPr/>
        </p:nvSpPr>
        <p:spPr>
          <a:xfrm>
            <a:off x="680321" y="2249465"/>
            <a:ext cx="96138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Ďalším krokom pre pochopenie dát bolo použitie metódy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ktorá nám poskytla deskriptívnu štatistiku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datasetu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Na základe výstupu sme videli v niektorých atribútoch nerovnomerné rozloženie dát čo nám vysvetlilo extrémne odľahlé hodnoty pri niektorých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grafoch.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913D27D-93EB-4F2F-8E8F-22E48432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90" y="4037921"/>
            <a:ext cx="7918394" cy="2421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0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PREDSPRACOVANIE DÁT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2" y="2336873"/>
            <a:ext cx="9613860" cy="4319300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Nakoľko algoritmy strojového učenia nemôžu pracovať s kategorickými údajmi priamo, museli sme realizovať predspracovanie dát, ktoré zahŕňalo: </a:t>
            </a:r>
          </a:p>
          <a:p>
            <a:pPr>
              <a:spcAft>
                <a:spcPts val="1000"/>
              </a:spcAft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dáta atribútu výslednej kvality z zmeniť z typu </a:t>
            </a:r>
            <a:r>
              <a:rPr lang="sk-SK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sk-SK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 kategorické (</a:t>
            </a:r>
            <a:r>
              <a:rPr lang="sk-SK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sk-SK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Aft>
                <a:spcPts val="1000"/>
              </a:spcAft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kategorické údaje (výslednú kvalitu) skonvertovať na číselné zobrazenie použitím </a:t>
            </a:r>
            <a:r>
              <a:rPr lang="sk-SK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LabelEncoder</a:t>
            </a:r>
            <a:r>
              <a:rPr lang="sk-SK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 knižnice </a:t>
            </a:r>
            <a:r>
              <a:rPr lang="sk-SK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sk-SK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1000"/>
              </a:spcAft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následne každú celočíselnú hodnotu reprezentovať ako binárny vektor (implementácia </a:t>
            </a:r>
            <a:r>
              <a:rPr lang="sk-SK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sk-SK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hot </a:t>
            </a:r>
            <a:r>
              <a:rPr lang="sk-SK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sk-SK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pomocou </a:t>
            </a:r>
            <a:r>
              <a:rPr lang="sk-SK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sk-SK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np_utils</a:t>
            </a:r>
            <a:r>
              <a:rPr lang="sk-SK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Aft>
                <a:spcPts val="1000"/>
              </a:spcAft>
            </a:pP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PREDSPRACOVANIE DÁT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2" y="2336873"/>
            <a:ext cx="9613860" cy="431930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Ďalšou fázou bolo </a:t>
            </a:r>
            <a:r>
              <a:rPr lang="sk-SK" sz="2500" b="1" dirty="0">
                <a:solidFill>
                  <a:srgbClr val="6485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rozdelenie dát 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na:</a:t>
            </a:r>
          </a:p>
          <a:p>
            <a:pPr>
              <a:spcAft>
                <a:spcPts val="1000"/>
              </a:spcAft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trénovacie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(75%) – určené pre fázu učenia sa modelu (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hladanie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vzťahov/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patternov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za účelom trénovania výslednej predikcie kvality).</a:t>
            </a:r>
          </a:p>
          <a:p>
            <a:pPr>
              <a:spcAft>
                <a:spcPts val="1000"/>
              </a:spcAft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testovacie (25%) – určené na posúdenie výslednej presnosti predikcie na neznámej množine dát.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Nasledujúcim krokom bolo </a:t>
            </a:r>
            <a:r>
              <a:rPr lang="sk-SK" sz="2500" b="1" dirty="0">
                <a:solidFill>
                  <a:srgbClr val="6485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škálovanie/štandardizácia vstupných dát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nakoľko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obsahuje množinu údajov (atribútov), ktoré sa veľmi líšia veľkosťami, jednotkami a rozsahom - </a:t>
            </a:r>
            <a:r>
              <a:rPr lang="pl-PL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by sa výrazne líšili medzi rôznymi jednotkami. Realizácia pomocou StandardScaler z knižnice sklearn.</a:t>
            </a:r>
            <a:endParaRPr lang="sk-SK" sz="25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000"/>
              </a:spcAft>
            </a:pP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7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DEFINOVANIE MODELU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0321" y="2430074"/>
            <a:ext cx="9747195" cy="367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predikcie kvality obsahuje </a:t>
            </a:r>
            <a:r>
              <a:rPr lang="sk-SK" sz="2500" b="1" dirty="0">
                <a:solidFill>
                  <a:srgbClr val="6485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 vrstvy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Prvá vrstva má 9 neurónov a očakáva 11 vstupných premenných a používa aktivačnú funkciu usmerňovača </a:t>
            </a:r>
            <a:r>
              <a:rPr lang="sk-SK" sz="25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sk-SK" sz="25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Druhá skrytá vrstva má 9 neurónov a taktiež používa aktivačnú funkciu usmerňovača </a:t>
            </a:r>
            <a:r>
              <a:rPr lang="sk-SK" sz="25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sk-SK" sz="25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648523"/>
              </a:buClr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Výstupná vrstva má 6 neurónov na predikciu výslednej kvality a používa aktivačnú funkciu </a:t>
            </a:r>
            <a:r>
              <a:rPr lang="sk-SK" sz="25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</a:t>
            </a:r>
            <a:endParaRPr lang="sk-SK" sz="25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648523"/>
              </a:buClr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rgbClr val="648523"/>
              </a:buClr>
              <a:buNone/>
            </a:pPr>
            <a:endParaRPr lang="sk-SK" sz="25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7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KOMPILÁCIA A FÁZA TRÉNOVANIA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1D8DEC6B-EAEA-4BAD-A271-F463F6CC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547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 kompilácií sme špecifikovali </a:t>
            </a:r>
            <a:r>
              <a:rPr lang="sk-SK" sz="2500" b="1" dirty="0">
                <a:solidFill>
                  <a:srgbClr val="6485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stratovú funkciu 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 našom prípade logaritmickú stratu), ktorá sa použila na vyhodnotenie množiny váh a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optimalizátor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k-SK" sz="2500" b="1" dirty="0">
                <a:solidFill>
                  <a:srgbClr val="6485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algoritmus gradientového zostupu „</a:t>
            </a:r>
            <a:r>
              <a:rPr lang="sk-SK" sz="2500" b="1" dirty="0" err="1">
                <a:solidFill>
                  <a:srgbClr val="6485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sk-SK" sz="2500" b="1" dirty="0">
                <a:solidFill>
                  <a:srgbClr val="6485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ktorý sa použil na vyhľadávanie rôznych váh pre sieť.</a:t>
            </a:r>
          </a:p>
        </p:txBody>
      </p:sp>
      <p:pic>
        <p:nvPicPr>
          <p:cNvPr id="7" name="Obrázok 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AE10B521-8E96-4B10-8704-F9580730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69" y="3952001"/>
            <a:ext cx="8343900" cy="51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0B701BCD-2DDF-4778-86FA-8C3D6F4ECE7B}"/>
              </a:ext>
            </a:extLst>
          </p:cNvPr>
          <p:cNvSpPr txBox="1"/>
          <p:nvPr/>
        </p:nvSpPr>
        <p:spPr>
          <a:xfrm>
            <a:off x="680321" y="4534249"/>
            <a:ext cx="93042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Následne sme naplnili sieť 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trénovacími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dátami, určili počet iterácií (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 počet inštancií (</a:t>
            </a:r>
            <a:r>
              <a:rPr lang="sk-SK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sk-SK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pic>
        <p:nvPicPr>
          <p:cNvPr id="10" name="Obrázok 9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849BF48D-8D7E-435E-B11F-88EDD10C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69" y="5584917"/>
            <a:ext cx="10144125" cy="542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30659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Vlastné 10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99CB38"/>
      </a:accent1>
      <a:accent2>
        <a:srgbClr val="63A537"/>
      </a:accent2>
      <a:accent3>
        <a:srgbClr val="F2F2F2"/>
      </a:accent3>
      <a:accent4>
        <a:srgbClr val="FFFFFF"/>
      </a:accent4>
      <a:accent5>
        <a:srgbClr val="FFFFFF"/>
      </a:accent5>
      <a:accent6>
        <a:srgbClr val="FFFFFF"/>
      </a:accent6>
      <a:hlink>
        <a:srgbClr val="EE7B08"/>
      </a:hlink>
      <a:folHlink>
        <a:srgbClr val="977B2D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616</TotalTime>
  <Words>651</Words>
  <Application>Microsoft Office PowerPoint</Application>
  <PresentationFormat>Širokouhlá</PresentationFormat>
  <Paragraphs>59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Berlín</vt:lpstr>
      <vt:lpstr>Predikcia kvality vína využitím knižnice Keras</vt:lpstr>
      <vt:lpstr>ÚVOD</vt:lpstr>
      <vt:lpstr>ANALÝZA DATASETU</vt:lpstr>
      <vt:lpstr>ANALÝZA DATASETU</vt:lpstr>
      <vt:lpstr>ANALÝZA DATASETU</vt:lpstr>
      <vt:lpstr>PREDSPRACOVANIE DÁT</vt:lpstr>
      <vt:lpstr>PREDSPRACOVANIE DÁT</vt:lpstr>
      <vt:lpstr>DEFINOVANIE MODELU</vt:lpstr>
      <vt:lpstr>KOMPILÁCIA A FÁZA TRÉNOVANIA</vt:lpstr>
      <vt:lpstr>PRESNOSŤ MODELU</vt:lpstr>
      <vt:lpstr>PRESNOSŤ MODELU</vt:lpstr>
      <vt:lpstr>CHYBOVOVSŤ MODELU</vt:lpstr>
      <vt:lpstr>OPTIMALIZÁCIA MODELU</vt:lpstr>
      <vt:lpstr>PRESNOSŤ MODELU – 87.17%</vt:lpstr>
      <vt:lpstr>CHYBOVOVSŤ MODELU</vt:lpstr>
      <vt:lpstr>ĎAKUJEM ZA POZORNOSŤ!</vt:lpstr>
      <vt:lpstr>POUŽITÉ 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Ján Šima</dc:creator>
  <cp:lastModifiedBy>Ján Šima</cp:lastModifiedBy>
  <cp:revision>81</cp:revision>
  <dcterms:created xsi:type="dcterms:W3CDTF">2018-05-27T19:04:29Z</dcterms:created>
  <dcterms:modified xsi:type="dcterms:W3CDTF">2019-05-11T12:18:17Z</dcterms:modified>
</cp:coreProperties>
</file>