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5143500" type="screen16x9"/>
  <p:notesSz cx="6858000" cy="9144000"/>
  <p:embeddedFontLs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c5795c79c_0_6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c5795c79c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c5795c79c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c5795c79c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We found that the SYMBOL and CHIP or control classification were correlated, and that if a specific gene is present, such as TET2, then that read was more likely to be classified as CHIP. The High-Quality Allele frequency read, or HIAF, is correlated to AF and the ODDRATIO of 0 corresponded to strand Bias. We also found that quality determined the reliability of the read, so we would ideally want this value to be closer to 37. We found that the second dataset had a lower quality score on average, leading us to believe this dataset had more noise in comparison to the other dataset. </a:t>
            </a:r>
            <a:endParaRPr/>
          </a:p>
          <a:p>
            <a:pPr marL="0" lvl="0" indent="0" algn="l" rtl="0">
              <a:spcBef>
                <a:spcPts val="12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c5795c79c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c5795c79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Looking into the data on the different genes and chromosomes recorded we found that there was a high correlation between the two, for example chromosome 4 and TET2 gene. From this we kept the top 5 correlated gene and chromosome pairs in our dataset and proceeded to begin modelling.</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97d74525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97d74525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Looking into the data on the different genes and chromosomes recorded we found that there was a high correlation between the two, for example chromosome 4 and TET2 gene. From this we kept the top 5 correlated gene and chromosome pairs in our dataset and proceeded to begin modelling.</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6f919934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c6f9199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I will be talking about modelling our data.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c5795c79c_2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c5795c79c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Firstly, from this graph comparing different models on our dataset, you can see that our best three models are K nearest neighbours, adaboosting and decision trees/random forests. In addition, dataset 1 consistently had higher accuracies, leading us to believe that dataset 1 contains less false positive than dataset 2</a:t>
            </a:r>
            <a:endParaRPr/>
          </a:p>
          <a:p>
            <a:pPr marL="0" lvl="0" indent="0" algn="l" rtl="0">
              <a:spcBef>
                <a:spcPts val="12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c6f919934_0_5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c6f9199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Our most accurate model was K Nearest Neighbours,  with an accuracy score of around 82%.</a:t>
            </a:r>
            <a:endParaRPr/>
          </a:p>
          <a:p>
            <a:pPr marL="0" lvl="0" indent="0" algn="l" rtl="0">
              <a:lnSpc>
                <a:spcPct val="115000"/>
              </a:lnSpc>
              <a:spcBef>
                <a:spcPts val="1200"/>
              </a:spcBef>
              <a:spcAft>
                <a:spcPts val="0"/>
              </a:spcAft>
              <a:buClr>
                <a:schemeClr val="dk1"/>
              </a:buClr>
              <a:buSzPts val="1100"/>
              <a:buFont typeface="Arial"/>
              <a:buNone/>
            </a:pPr>
            <a:r>
              <a:rPr lang="en"/>
              <a:t>K Nearest Neighbours is a simple supervised machine learning algorithm that operates by calculating the distance of a data point to all old existing training points. It then selects K nearest data points, where K is an integer, and then assigns this new data point the same class as the class of majority of K nearest data points, that being either CHIP or Control.</a:t>
            </a:r>
            <a:endParaRPr/>
          </a:p>
          <a:p>
            <a:pPr marL="0" lvl="0" indent="0" algn="l" rtl="0">
              <a:lnSpc>
                <a:spcPct val="115000"/>
              </a:lnSpc>
              <a:spcBef>
                <a:spcPts val="1200"/>
              </a:spcBef>
              <a:spcAft>
                <a:spcPts val="0"/>
              </a:spcAft>
              <a:buClr>
                <a:schemeClr val="dk1"/>
              </a:buClr>
              <a:buSzPts val="1100"/>
              <a:buFont typeface="Arial"/>
              <a:buNone/>
            </a:pPr>
            <a:r>
              <a:rPr lang="en"/>
              <a:t>K Nearest Neighbours is much faster than most algorithms because it does not require training before making predictions. From this graph, we can see that the highest accuracy came from when K was set to equal 3, which meant that for the best results, each new point was determined by its three nearest neighbours. </a:t>
            </a:r>
            <a:endParaRPr/>
          </a:p>
          <a:p>
            <a:pPr marL="0" lvl="0" indent="0" algn="l" rtl="0">
              <a:spcBef>
                <a:spcPts val="12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c5795c79c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c5795c79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a:t>Our second most accurate score came from Adaboosting, with an accuracy score of around 81%.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c7766c506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c7766c506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a:t>Adaboosting works by combining multiple weaker classifiers into a single strong one. It puts weights with each observation and then increasing the weights on difficult to classify instances and decreases the weights on those already handled well. We decided to use Decision Trees as our estimator as it led to the highest results.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c7766c506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c7766c50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a:t>From the graphs above you can see that the optimal learning rate was 0.2 with 45 iterations. Similarly, using a learning rate of 0.5 also led to accuracies of over 80%. In addition, Using SAMME instead of SAMME.R, which is the default Adaboosting algorithm, led to higher accuracies.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c5795c79c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c5795c79c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Finally, for Random Forests, we had an accuracy score of around 72% and an accuracy of 78% for decision trees.</a:t>
            </a:r>
            <a:endParaRPr/>
          </a:p>
          <a:p>
            <a:pPr marL="0" lvl="0" indent="0" algn="l" rtl="0">
              <a:lnSpc>
                <a:spcPct val="115000"/>
              </a:lnSpc>
              <a:spcBef>
                <a:spcPts val="1200"/>
              </a:spcBef>
              <a:spcAft>
                <a:spcPts val="0"/>
              </a:spcAft>
              <a:buClr>
                <a:schemeClr val="dk1"/>
              </a:buClr>
              <a:buSzPts val="1100"/>
              <a:buFont typeface="Arial"/>
              <a:buNone/>
            </a:pPr>
            <a:r>
              <a:rPr lang="en"/>
              <a:t>Random forests are an ensemble of uncorrelated decision trees which have been aggregated to create a more accurate classifier.</a:t>
            </a:r>
            <a:endParaRPr/>
          </a:p>
          <a:p>
            <a:pPr marL="0" lvl="0" indent="0" algn="l" rtl="0">
              <a:lnSpc>
                <a:spcPct val="115000"/>
              </a:lnSpc>
              <a:spcBef>
                <a:spcPts val="1200"/>
              </a:spcBef>
              <a:spcAft>
                <a:spcPts val="0"/>
              </a:spcAft>
              <a:buClr>
                <a:schemeClr val="dk1"/>
              </a:buClr>
              <a:buSzPts val="1100"/>
              <a:buFont typeface="Arial"/>
              <a:buNone/>
            </a:pPr>
            <a:r>
              <a:rPr lang="en"/>
              <a:t>We suspect that the higher accuracy from the decision tree is due to overfitting. Our random forest would have a similar bias to the underlying decision trees, but a much lower variance, hence, the lower accuracy. </a:t>
            </a:r>
            <a:endParaRPr/>
          </a:p>
          <a:p>
            <a:pPr marL="0" lvl="0" indent="0" algn="l" rtl="0">
              <a:spcBef>
                <a:spcPts val="12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c5795c79c_0_2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c5795c79c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c5795c79c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c5795c79c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After data modelling, we wanted to explore the reasons for the lower accuracies in the second dataset. So, to investigate the differences in the two datasets, we used the shap values to plot figures that can provide a more transparant view of the two datasets. Shap values shows how much each feature contributes either positively or negatively, to the target variable. Firstly, a variable important plot is created for the two datasets to see the variables that contributed the most to the model's outcome.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c5795ce8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c5795ce8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Then, dependence plots for three models were created which shows the effect a feature has on the predicted outcome.</a:t>
            </a:r>
            <a:endParaRPr/>
          </a:p>
          <a:p>
            <a:pPr marL="0" lvl="0" indent="0" algn="l" rtl="0">
              <a:spcBef>
                <a:spcPts val="0"/>
              </a:spcBef>
              <a:spcAft>
                <a:spcPts val="0"/>
              </a:spcAft>
              <a:buClr>
                <a:schemeClr val="dk1"/>
              </a:buClr>
              <a:buSzPts val="1100"/>
              <a:buFont typeface="Arial"/>
              <a:buNone/>
            </a:pPr>
            <a:r>
              <a:rPr lang="en"/>
              <a:t>The colour in the data points correlates to the variable quality reading and the left y-axis show the shap values where higher shap values represent an increased possibility of a chip variant. From KNN model's plot and specifically for dataset 1, we can see that when VD ranges from 60-120, the data points are clustered towards a negative shap value implying the varient being chip negative that is control. Wheareas for dataset 2, its hard to predict theoutcome beacause the points are more spread out than the first one's.</a:t>
            </a:r>
            <a:endParaRPr/>
          </a:p>
          <a:p>
            <a:pPr marL="0" lvl="0" indent="0" algn="l" rtl="0">
              <a:spcBef>
                <a:spcPts val="0"/>
              </a:spcBef>
              <a:spcAft>
                <a:spcPts val="0"/>
              </a:spcAft>
              <a:buClr>
                <a:schemeClr val="dk1"/>
              </a:buClr>
              <a:buSzPts val="1100"/>
              <a:buFont typeface="Arial"/>
              <a:buNone/>
            </a:pPr>
            <a:r>
              <a:rPr lang="en"/>
              <a:t>A similar result can be seen from the plots for the other two models. Two common things from the plots of the different datasets is : One - The variation of shap values in dataset 2 is larger than d1 suggesting a variation in the model's ability to be able to predict the chip or control is also high. The second point is the colour of these plots. Dataset 1 have its data points mostly coloured in pink compared to d2 whcih correltes to a quality reading of 35 and above. Thereby the pink dots representing more accurate reads of the data. Overall, the lower qual readings and the larger variance in dataset 2 could be contributing factor for d2's lower accuracy.</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ca4190d4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ca4190d4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dependence plots for three models were created which shows the effect a feature has on the predicted outcome.</a:t>
            </a:r>
            <a:endParaRPr/>
          </a:p>
          <a:p>
            <a:pPr marL="0" lvl="0" indent="0" algn="l" rtl="0">
              <a:spcBef>
                <a:spcPts val="0"/>
              </a:spcBef>
              <a:spcAft>
                <a:spcPts val="0"/>
              </a:spcAft>
              <a:buNone/>
            </a:pPr>
            <a:r>
              <a:rPr lang="en"/>
              <a:t>The colour in the data points correlates to the variable quality reading and the left y-axis show the shap values where higher shap values represent an increased possibility of a chip variant. From KNN model's plot and specifically for dataset 1, we can see that when VD ranges from 60-120, the data points are clustered towards a negative shap value implying the varient being chip negative that is control. Wheareas for dataset 2, its hard to predict theoutcome beacause the points are more spread out than the first one's.</a:t>
            </a:r>
            <a:endParaRPr/>
          </a:p>
          <a:p>
            <a:pPr marL="0" lvl="0" indent="0" algn="l" rtl="0">
              <a:spcBef>
                <a:spcPts val="0"/>
              </a:spcBef>
              <a:spcAft>
                <a:spcPts val="0"/>
              </a:spcAft>
              <a:buNone/>
            </a:pPr>
            <a:r>
              <a:rPr lang="en"/>
              <a:t>A similar result can be seen from the plots for the other two models. Two common things from the plots of the different datasets is : One - The variation of shap values in dataset 2 is larger than d1 suggesting a variation in the model's ability to be able to predict the chip or control is also high. The second point is the colour of these plots. Dataset 1 have its data points mostly coloured in pink compared to d2 whcih correltes to a quality reading of 35 and above. Thereby the pink dots representing more accurate reads of the data. Overall, the lower qual readings and the larger variance in dataset 2 could be contributing factor for d2's lower accuracy.</a:t>
            </a: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dca4190d49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dca4190d4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c5795c79c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c5795c79c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dc5795c79c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dc5795c79c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c5795c79c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c5795c79c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dc5795c79c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dc5795c79c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dc5795c79c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dc5795c79c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dc5795c79c_0_6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dc5795c79c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19934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c5795c79c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dc5795c79c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dc5795c79c_0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dc5795c79c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c5795c79c_0_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c5795c79c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dc5795c79c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dc5795c79c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dc5795c79c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dc5795c79c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c5795c79c_0_6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c5795c79c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c5795c79c_0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c5795c79c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c5795c79c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c5795c79c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c5795c79c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c5795c79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The first steps of cleaning we carried out was dropping all duplicate rows from our dataset and removing all chipOrControl values which were unknown or blank. This significantly reduced the size of our data frames, reducing the amount of cleaning we had to do for other variables.</a:t>
            </a:r>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c5795c79c_0_2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dc5795c79c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Pre-processing steps undertaken include ‘One Hot Encoding’, we converted CHIP and Control values to 0 and 1 and encoded each of the unique genes symbols as well. Some of the data values were stored as strings so these were converted to float values and we split the ‘loci’ values, each of these containing the chromosome, its location, and the nucleotide. We split these values as we only wanted to use the chromosome classification.</a:t>
            </a:r>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97d745250_0_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97d74525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Pre-processing steps undertaken include ‘One Hot Encoding’, we converted CHIP and Control values to 0 and 1 and encoded each of the unique genes symbols as well. Some of the data values were stored as strings so these were converted to float values and we split the ‘loci’ values, each of these containing the chromosome, its location, and the nucleotide. We split these values as we only wanted to use the chromosome classification.</a:t>
            </a:r>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c5795c79c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c5795c79c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We then produced a correlation matrix but found this to be of little use. By filtering the data so ODDRATIO is greater than 0 and bias is 2:2 various correlations increased, this mostly due to the strand bias being removed because of our ODDRATIO boundary. The second correlation matrix shows more and stronger correlation once strand bias is removed.</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598100" y="1381553"/>
            <a:ext cx="8222100" cy="1774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Classification of</a:t>
            </a:r>
            <a:endParaRPr/>
          </a:p>
          <a:p>
            <a:pPr marL="0" lvl="0" indent="0" algn="l" rtl="0">
              <a:spcBef>
                <a:spcPts val="0"/>
              </a:spcBef>
              <a:spcAft>
                <a:spcPts val="0"/>
              </a:spcAft>
              <a:buNone/>
            </a:pPr>
            <a:r>
              <a:rPr lang="en"/>
              <a:t>Clonal Haematopoiesis of Indeterminate Potential (</a:t>
            </a:r>
            <a:r>
              <a:rPr lang="en" i="1"/>
              <a:t>CHIP</a:t>
            </a:r>
            <a:r>
              <a:rPr lang="en"/>
              <a:t>)</a:t>
            </a:r>
            <a:endParaRPr/>
          </a:p>
        </p:txBody>
      </p:sp>
      <p:sp>
        <p:nvSpPr>
          <p:cNvPr id="92" name="Google Shape;92;p14"/>
          <p:cNvSpPr txBox="1">
            <a:spLocks noGrp="1"/>
          </p:cNvSpPr>
          <p:nvPr>
            <p:ph type="subTitle" idx="1"/>
          </p:nvPr>
        </p:nvSpPr>
        <p:spPr>
          <a:xfrm>
            <a:off x="598088" y="3863638"/>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lnSpc>
                <a:spcPct val="200000"/>
              </a:lnSpc>
              <a:spcBef>
                <a:spcPts val="0"/>
              </a:spcBef>
              <a:spcAft>
                <a:spcPts val="0"/>
              </a:spcAft>
              <a:buNone/>
            </a:pPr>
            <a:r>
              <a:rPr lang="en" sz="1200"/>
              <a:t>Macey Jackson, Nick Phan, Poornisha Senthil Kumar, Sam Cropman, Wei Jie Huang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69" name="Google Shape;169;p23"/>
          <p:cNvSpPr txBox="1">
            <a:spLocks noGrp="1"/>
          </p:cNvSpPr>
          <p:nvPr>
            <p:ph type="body" idx="1"/>
          </p:nvPr>
        </p:nvSpPr>
        <p:spPr>
          <a:xfrm>
            <a:off x="311700" y="1229875"/>
            <a:ext cx="53949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Correlation between </a:t>
            </a:r>
            <a:r>
              <a:rPr lang="en" b="1"/>
              <a:t>SYMBOL </a:t>
            </a:r>
            <a:r>
              <a:rPr lang="en"/>
              <a:t>and CHIP classification</a:t>
            </a:r>
            <a:endParaRPr/>
          </a:p>
          <a:p>
            <a:pPr marL="457200" lvl="0" indent="-342900" algn="l" rtl="0">
              <a:spcBef>
                <a:spcPts val="0"/>
              </a:spcBef>
              <a:spcAft>
                <a:spcPts val="0"/>
              </a:spcAft>
              <a:buSzPts val="1800"/>
              <a:buChar char="-"/>
            </a:pPr>
            <a:r>
              <a:rPr lang="en"/>
              <a:t>High correlation between </a:t>
            </a:r>
            <a:r>
              <a:rPr lang="en" b="1"/>
              <a:t>HIAF </a:t>
            </a:r>
            <a:r>
              <a:rPr lang="en"/>
              <a:t>/ </a:t>
            </a:r>
            <a:r>
              <a:rPr lang="en" b="1"/>
              <a:t>AF</a:t>
            </a:r>
            <a:endParaRPr b="1"/>
          </a:p>
          <a:p>
            <a:pPr marL="457200" lvl="0" indent="-342900" algn="l" rtl="0">
              <a:spcBef>
                <a:spcPts val="0"/>
              </a:spcBef>
              <a:spcAft>
                <a:spcPts val="0"/>
              </a:spcAft>
              <a:buSzPts val="1800"/>
              <a:buChar char="-"/>
            </a:pPr>
            <a:r>
              <a:rPr lang="en" b="1"/>
              <a:t>ODDRATIO </a:t>
            </a:r>
            <a:r>
              <a:rPr lang="en"/>
              <a:t>of 0 corresponded to strand bias.  </a:t>
            </a:r>
            <a:endParaRPr/>
          </a:p>
          <a:p>
            <a:pPr marL="457200" lvl="0" indent="-342900" algn="l" rtl="0">
              <a:spcBef>
                <a:spcPts val="0"/>
              </a:spcBef>
              <a:spcAft>
                <a:spcPts val="0"/>
              </a:spcAft>
              <a:buSzPts val="1800"/>
              <a:buChar char="-"/>
            </a:pPr>
            <a:r>
              <a:rPr lang="en" b="1"/>
              <a:t>QUAL </a:t>
            </a:r>
            <a:r>
              <a:rPr lang="en"/>
              <a:t>(quality) metric deterministic of sequencing reliability</a:t>
            </a:r>
            <a:endParaRPr/>
          </a:p>
        </p:txBody>
      </p:sp>
      <p:pic>
        <p:nvPicPr>
          <p:cNvPr id="170" name="Google Shape;170;p23"/>
          <p:cNvPicPr preferRelativeResize="0"/>
          <p:nvPr/>
        </p:nvPicPr>
        <p:blipFill>
          <a:blip r:embed="rId3">
            <a:alphaModFix/>
          </a:blip>
          <a:stretch>
            <a:fillRect/>
          </a:stretch>
        </p:blipFill>
        <p:spPr>
          <a:xfrm>
            <a:off x="5946876" y="1072725"/>
            <a:ext cx="3048358" cy="18715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4"/>
          <p:cNvPicPr preferRelativeResize="0"/>
          <p:nvPr/>
        </p:nvPicPr>
        <p:blipFill>
          <a:blip r:embed="rId3">
            <a:alphaModFix/>
          </a:blip>
          <a:stretch>
            <a:fillRect/>
          </a:stretch>
        </p:blipFill>
        <p:spPr>
          <a:xfrm>
            <a:off x="156950" y="1058863"/>
            <a:ext cx="4478826" cy="3803687"/>
          </a:xfrm>
          <a:prstGeom prst="rect">
            <a:avLst/>
          </a:prstGeom>
          <a:noFill/>
          <a:ln>
            <a:noFill/>
          </a:ln>
        </p:spPr>
      </p:pic>
      <p:sp>
        <p:nvSpPr>
          <p:cNvPr id="176" name="Google Shape;176;p24"/>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pic>
        <p:nvPicPr>
          <p:cNvPr id="177" name="Google Shape;177;p24"/>
          <p:cNvPicPr preferRelativeResize="0"/>
          <p:nvPr/>
        </p:nvPicPr>
        <p:blipFill>
          <a:blip r:embed="rId4">
            <a:alphaModFix/>
          </a:blip>
          <a:stretch>
            <a:fillRect/>
          </a:stretch>
        </p:blipFill>
        <p:spPr>
          <a:xfrm>
            <a:off x="4813276" y="1050263"/>
            <a:ext cx="3953745" cy="3820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5"/>
          <p:cNvPicPr preferRelativeResize="0"/>
          <p:nvPr/>
        </p:nvPicPr>
        <p:blipFill>
          <a:blip r:embed="rId3">
            <a:alphaModFix/>
          </a:blip>
          <a:stretch>
            <a:fillRect/>
          </a:stretch>
        </p:blipFill>
        <p:spPr>
          <a:xfrm>
            <a:off x="156950" y="1058863"/>
            <a:ext cx="4478826" cy="3803687"/>
          </a:xfrm>
          <a:prstGeom prst="rect">
            <a:avLst/>
          </a:prstGeom>
          <a:noFill/>
          <a:ln>
            <a:noFill/>
          </a:ln>
        </p:spPr>
      </p:pic>
      <p:sp>
        <p:nvSpPr>
          <p:cNvPr id="183" name="Google Shape;183;p25"/>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pic>
        <p:nvPicPr>
          <p:cNvPr id="184" name="Google Shape;184;p25"/>
          <p:cNvPicPr preferRelativeResize="0"/>
          <p:nvPr/>
        </p:nvPicPr>
        <p:blipFill>
          <a:blip r:embed="rId4">
            <a:alphaModFix/>
          </a:blip>
          <a:stretch>
            <a:fillRect/>
          </a:stretch>
        </p:blipFill>
        <p:spPr>
          <a:xfrm>
            <a:off x="4813276" y="1050263"/>
            <a:ext cx="3953745" cy="3820899"/>
          </a:xfrm>
          <a:prstGeom prst="rect">
            <a:avLst/>
          </a:prstGeom>
          <a:noFill/>
          <a:ln>
            <a:noFill/>
          </a:ln>
        </p:spPr>
      </p:pic>
      <p:cxnSp>
        <p:nvCxnSpPr>
          <p:cNvPr id="185" name="Google Shape;185;p25"/>
          <p:cNvCxnSpPr/>
          <p:nvPr/>
        </p:nvCxnSpPr>
        <p:spPr>
          <a:xfrm flipH="1">
            <a:off x="1067575" y="1312475"/>
            <a:ext cx="964500" cy="321600"/>
          </a:xfrm>
          <a:prstGeom prst="straightConnector1">
            <a:avLst/>
          </a:prstGeom>
          <a:noFill/>
          <a:ln w="28575" cap="flat" cmpd="sng">
            <a:solidFill>
              <a:srgbClr val="FF0000"/>
            </a:solidFill>
            <a:prstDash val="solid"/>
            <a:round/>
            <a:headEnd type="none" w="med" len="med"/>
            <a:tailEnd type="triangle" w="med" len="med"/>
          </a:ln>
        </p:spPr>
      </p:cxnSp>
      <p:cxnSp>
        <p:nvCxnSpPr>
          <p:cNvPr id="186" name="Google Shape;186;p25"/>
          <p:cNvCxnSpPr/>
          <p:nvPr/>
        </p:nvCxnSpPr>
        <p:spPr>
          <a:xfrm flipH="1">
            <a:off x="5709825" y="849575"/>
            <a:ext cx="797100" cy="5658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Modelling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Comparison</a:t>
            </a:r>
            <a:endParaRPr/>
          </a:p>
        </p:txBody>
      </p:sp>
      <p:pic>
        <p:nvPicPr>
          <p:cNvPr id="197" name="Google Shape;197;p27"/>
          <p:cNvPicPr preferRelativeResize="0"/>
          <p:nvPr/>
        </p:nvPicPr>
        <p:blipFill>
          <a:blip r:embed="rId3">
            <a:alphaModFix/>
          </a:blip>
          <a:stretch>
            <a:fillRect/>
          </a:stretch>
        </p:blipFill>
        <p:spPr>
          <a:xfrm>
            <a:off x="461800" y="2097600"/>
            <a:ext cx="7860400" cy="3045900"/>
          </a:xfrm>
          <a:prstGeom prst="rect">
            <a:avLst/>
          </a:prstGeom>
          <a:noFill/>
          <a:ln>
            <a:noFill/>
          </a:ln>
        </p:spPr>
      </p:pic>
      <p:pic>
        <p:nvPicPr>
          <p:cNvPr id="198" name="Google Shape;198;p27"/>
          <p:cNvPicPr preferRelativeResize="0"/>
          <p:nvPr/>
        </p:nvPicPr>
        <p:blipFill>
          <a:blip r:embed="rId4">
            <a:alphaModFix/>
          </a:blip>
          <a:stretch>
            <a:fillRect/>
          </a:stretch>
        </p:blipFill>
        <p:spPr>
          <a:xfrm>
            <a:off x="6567526" y="1"/>
            <a:ext cx="2486725" cy="202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311700" y="410000"/>
            <a:ext cx="23238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KNN Model</a:t>
            </a:r>
            <a:endParaRPr/>
          </a:p>
        </p:txBody>
      </p:sp>
      <p:sp>
        <p:nvSpPr>
          <p:cNvPr id="204" name="Google Shape;204;p28"/>
          <p:cNvSpPr txBox="1">
            <a:spLocks noGrp="1"/>
          </p:cNvSpPr>
          <p:nvPr>
            <p:ph type="body" idx="1"/>
          </p:nvPr>
        </p:nvSpPr>
        <p:spPr>
          <a:xfrm>
            <a:off x="204075" y="1275125"/>
            <a:ext cx="5212800" cy="54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81.5% - Best Accuracy with K = 3, dataset1</a:t>
            </a:r>
            <a:endParaRPr sz="1800"/>
          </a:p>
          <a:p>
            <a:pPr marL="457200" lvl="0" indent="-342900" algn="l" rtl="0">
              <a:spcBef>
                <a:spcPts val="0"/>
              </a:spcBef>
              <a:spcAft>
                <a:spcPts val="0"/>
              </a:spcAft>
              <a:buSzPts val="1800"/>
              <a:buChar char="-"/>
            </a:pPr>
            <a:r>
              <a:rPr lang="en" sz="1800"/>
              <a:t>63% accuracy within dataset2</a:t>
            </a:r>
            <a:endParaRPr sz="1800"/>
          </a:p>
          <a:p>
            <a:pPr marL="0" lvl="0" indent="0" algn="l" rtl="0">
              <a:spcBef>
                <a:spcPts val="1200"/>
              </a:spcBef>
              <a:spcAft>
                <a:spcPts val="0"/>
              </a:spcAft>
              <a:buNone/>
            </a:pPr>
            <a:endParaRPr sz="1800"/>
          </a:p>
          <a:p>
            <a:pPr marL="0" lvl="0" indent="0" algn="l" rtl="0">
              <a:spcBef>
                <a:spcPts val="1200"/>
              </a:spcBef>
              <a:spcAft>
                <a:spcPts val="1200"/>
              </a:spcAft>
              <a:buNone/>
            </a:pPr>
            <a:endParaRPr sz="1800"/>
          </a:p>
        </p:txBody>
      </p:sp>
      <p:pic>
        <p:nvPicPr>
          <p:cNvPr id="205" name="Google Shape;205;p28"/>
          <p:cNvPicPr preferRelativeResize="0"/>
          <p:nvPr/>
        </p:nvPicPr>
        <p:blipFill>
          <a:blip r:embed="rId3">
            <a:alphaModFix/>
          </a:blip>
          <a:stretch>
            <a:fillRect/>
          </a:stretch>
        </p:blipFill>
        <p:spPr>
          <a:xfrm>
            <a:off x="0" y="2266650"/>
            <a:ext cx="4572001" cy="2730346"/>
          </a:xfrm>
          <a:prstGeom prst="rect">
            <a:avLst/>
          </a:prstGeom>
          <a:noFill/>
          <a:ln>
            <a:noFill/>
          </a:ln>
        </p:spPr>
      </p:pic>
      <p:pic>
        <p:nvPicPr>
          <p:cNvPr id="206" name="Google Shape;206;p28"/>
          <p:cNvPicPr preferRelativeResize="0"/>
          <p:nvPr/>
        </p:nvPicPr>
        <p:blipFill rotWithShape="1">
          <a:blip r:embed="rId4">
            <a:alphaModFix/>
          </a:blip>
          <a:srcRect r="12869"/>
          <a:stretch/>
        </p:blipFill>
        <p:spPr>
          <a:xfrm>
            <a:off x="4522000" y="2454425"/>
            <a:ext cx="4500551" cy="242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AdaBoost </a:t>
            </a:r>
            <a:endParaRPr/>
          </a:p>
        </p:txBody>
      </p:sp>
      <p:sp>
        <p:nvSpPr>
          <p:cNvPr id="212" name="Google Shape;212;p29"/>
          <p:cNvSpPr txBox="1">
            <a:spLocks noGrp="1"/>
          </p:cNvSpPr>
          <p:nvPr>
            <p:ph type="body" idx="4294967295"/>
          </p:nvPr>
        </p:nvSpPr>
        <p:spPr>
          <a:xfrm>
            <a:off x="372450" y="1067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Accuracy of 80.9%</a:t>
            </a:r>
            <a:endParaRPr/>
          </a:p>
          <a:p>
            <a:pPr marL="457200" lvl="0" indent="-342900" algn="l" rtl="0">
              <a:spcBef>
                <a:spcPts val="0"/>
              </a:spcBef>
              <a:spcAft>
                <a:spcPts val="0"/>
              </a:spcAft>
              <a:buSzPts val="1800"/>
              <a:buChar char="-"/>
            </a:pPr>
            <a:r>
              <a:rPr lang="en"/>
              <a:t>Optimal Learning Rate: 0.2, Optimal Iterations: 45</a:t>
            </a:r>
            <a:endParaRPr/>
          </a:p>
          <a:p>
            <a:pPr marL="457200" lvl="0" indent="-342900" algn="l" rtl="0">
              <a:spcBef>
                <a:spcPts val="0"/>
              </a:spcBef>
              <a:spcAft>
                <a:spcPts val="0"/>
              </a:spcAft>
              <a:buSzPts val="1800"/>
              <a:buChar char="-"/>
            </a:pPr>
            <a:r>
              <a:rPr lang="en"/>
              <a:t>SAMME resulted in better scores than SAMME.R</a:t>
            </a:r>
            <a:endParaRPr/>
          </a:p>
        </p:txBody>
      </p:sp>
      <p:pic>
        <p:nvPicPr>
          <p:cNvPr id="213" name="Google Shape;213;p29"/>
          <p:cNvPicPr preferRelativeResize="0"/>
          <p:nvPr/>
        </p:nvPicPr>
        <p:blipFill>
          <a:blip r:embed="rId3">
            <a:alphaModFix/>
          </a:blip>
          <a:stretch>
            <a:fillRect/>
          </a:stretch>
        </p:blipFill>
        <p:spPr>
          <a:xfrm>
            <a:off x="3189616" y="2347288"/>
            <a:ext cx="5954383" cy="249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30"/>
          <p:cNvPicPr preferRelativeResize="0"/>
          <p:nvPr/>
        </p:nvPicPr>
        <p:blipFill>
          <a:blip r:embed="rId3">
            <a:alphaModFix/>
          </a:blip>
          <a:stretch>
            <a:fillRect/>
          </a:stretch>
        </p:blipFill>
        <p:spPr>
          <a:xfrm>
            <a:off x="1936775" y="491300"/>
            <a:ext cx="5270428" cy="1059050"/>
          </a:xfrm>
          <a:prstGeom prst="rect">
            <a:avLst/>
          </a:prstGeom>
          <a:noFill/>
          <a:ln>
            <a:noFill/>
          </a:ln>
        </p:spPr>
      </p:pic>
      <p:sp>
        <p:nvSpPr>
          <p:cNvPr id="219" name="Google Shape;219;p30"/>
          <p:cNvSpPr txBox="1"/>
          <p:nvPr/>
        </p:nvSpPr>
        <p:spPr>
          <a:xfrm>
            <a:off x="1975800" y="213125"/>
            <a:ext cx="51924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Roboto"/>
                <a:ea typeface="Roboto"/>
                <a:cs typeface="Roboto"/>
                <a:sym typeface="Roboto"/>
              </a:rPr>
              <a:t>Adaboosting Results</a:t>
            </a:r>
            <a:endParaRPr sz="1100">
              <a:latin typeface="Roboto"/>
              <a:ea typeface="Roboto"/>
              <a:cs typeface="Roboto"/>
              <a:sym typeface="Roboto"/>
            </a:endParaRPr>
          </a:p>
        </p:txBody>
      </p:sp>
      <p:pic>
        <p:nvPicPr>
          <p:cNvPr id="220" name="Google Shape;220;p30"/>
          <p:cNvPicPr preferRelativeResize="0"/>
          <p:nvPr/>
        </p:nvPicPr>
        <p:blipFill>
          <a:blip r:embed="rId4">
            <a:alphaModFix/>
          </a:blip>
          <a:stretch>
            <a:fillRect/>
          </a:stretch>
        </p:blipFill>
        <p:spPr>
          <a:xfrm>
            <a:off x="1267049" y="1697275"/>
            <a:ext cx="6609871" cy="3380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31"/>
          <p:cNvPicPr preferRelativeResize="0"/>
          <p:nvPr/>
        </p:nvPicPr>
        <p:blipFill>
          <a:blip r:embed="rId3">
            <a:alphaModFix/>
          </a:blip>
          <a:stretch>
            <a:fillRect/>
          </a:stretch>
        </p:blipFill>
        <p:spPr>
          <a:xfrm>
            <a:off x="427275" y="2480625"/>
            <a:ext cx="8289450" cy="2662875"/>
          </a:xfrm>
          <a:prstGeom prst="rect">
            <a:avLst/>
          </a:prstGeom>
          <a:noFill/>
          <a:ln>
            <a:noFill/>
          </a:ln>
        </p:spPr>
      </p:pic>
      <p:pic>
        <p:nvPicPr>
          <p:cNvPr id="226" name="Google Shape;226;p31"/>
          <p:cNvPicPr preferRelativeResize="0"/>
          <p:nvPr/>
        </p:nvPicPr>
        <p:blipFill>
          <a:blip r:embed="rId4">
            <a:alphaModFix/>
          </a:blip>
          <a:stretch>
            <a:fillRect/>
          </a:stretch>
        </p:blipFill>
        <p:spPr>
          <a:xfrm>
            <a:off x="1668150" y="303600"/>
            <a:ext cx="5807700" cy="2038475"/>
          </a:xfrm>
          <a:prstGeom prst="rect">
            <a:avLst/>
          </a:prstGeom>
          <a:noFill/>
          <a:ln>
            <a:noFill/>
          </a:ln>
        </p:spPr>
      </p:pic>
      <p:sp>
        <p:nvSpPr>
          <p:cNvPr id="227" name="Google Shape;227;p31"/>
          <p:cNvSpPr txBox="1"/>
          <p:nvPr/>
        </p:nvSpPr>
        <p:spPr>
          <a:xfrm>
            <a:off x="536625" y="2298375"/>
            <a:ext cx="8130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Accuracies for Learning Rate vs Estimators</a:t>
            </a:r>
            <a:endParaRPr sz="1200">
              <a:latin typeface="Roboto"/>
              <a:ea typeface="Roboto"/>
              <a:cs typeface="Roboto"/>
              <a:sym typeface="Roboto"/>
            </a:endParaRPr>
          </a:p>
        </p:txBody>
      </p:sp>
      <p:sp>
        <p:nvSpPr>
          <p:cNvPr id="228" name="Google Shape;228;p31"/>
          <p:cNvSpPr txBox="1"/>
          <p:nvPr/>
        </p:nvSpPr>
        <p:spPr>
          <a:xfrm>
            <a:off x="689025" y="0"/>
            <a:ext cx="8130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Accuracies for Learning Rate = 0.2</a:t>
            </a:r>
            <a:endParaRPr sz="12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Forests / Decision Trees</a:t>
            </a:r>
            <a:endParaRPr/>
          </a:p>
          <a:p>
            <a:pPr marL="0" lvl="0" indent="0" algn="l" rtl="0">
              <a:spcBef>
                <a:spcPts val="0"/>
              </a:spcBef>
              <a:spcAft>
                <a:spcPts val="0"/>
              </a:spcAft>
              <a:buNone/>
            </a:pPr>
            <a:endParaRPr/>
          </a:p>
        </p:txBody>
      </p:sp>
      <p:sp>
        <p:nvSpPr>
          <p:cNvPr id="234" name="Google Shape;234;p32"/>
          <p:cNvSpPr txBox="1">
            <a:spLocks noGrp="1"/>
          </p:cNvSpPr>
          <p:nvPr>
            <p:ph type="body" idx="4294967295"/>
          </p:nvPr>
        </p:nvSpPr>
        <p:spPr>
          <a:xfrm>
            <a:off x="311700" y="11536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Random Forests: 72.4%</a:t>
            </a:r>
            <a:endParaRPr/>
          </a:p>
          <a:p>
            <a:pPr marL="457200" lvl="0" indent="-342900" algn="l" rtl="0">
              <a:spcBef>
                <a:spcPts val="0"/>
              </a:spcBef>
              <a:spcAft>
                <a:spcPts val="0"/>
              </a:spcAft>
              <a:buSzPts val="1800"/>
              <a:buChar char="-"/>
            </a:pPr>
            <a:r>
              <a:rPr lang="en"/>
              <a:t>Decision Trees: 78.6%</a:t>
            </a:r>
            <a:endParaRPr/>
          </a:p>
          <a:p>
            <a:pPr marL="0" lvl="0" indent="0" algn="l" rtl="0">
              <a:spcBef>
                <a:spcPts val="1200"/>
              </a:spcBef>
              <a:spcAft>
                <a:spcPts val="1200"/>
              </a:spcAft>
              <a:buNone/>
            </a:pPr>
            <a:endParaRPr/>
          </a:p>
        </p:txBody>
      </p:sp>
      <p:pic>
        <p:nvPicPr>
          <p:cNvPr id="235" name="Google Shape;235;p32"/>
          <p:cNvPicPr preferRelativeResize="0"/>
          <p:nvPr/>
        </p:nvPicPr>
        <p:blipFill>
          <a:blip r:embed="rId3">
            <a:alphaModFix/>
          </a:blip>
          <a:stretch>
            <a:fillRect/>
          </a:stretch>
        </p:blipFill>
        <p:spPr>
          <a:xfrm>
            <a:off x="2660100" y="2319775"/>
            <a:ext cx="6324600" cy="264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 Data and Information</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Two sets of DNA sequencing data collected from two different machines</a:t>
            </a:r>
            <a:endParaRPr/>
          </a:p>
          <a:p>
            <a:pPr marL="914400" lvl="1" indent="-330200" algn="l" rtl="0">
              <a:spcBef>
                <a:spcPts val="0"/>
              </a:spcBef>
              <a:spcAft>
                <a:spcPts val="0"/>
              </a:spcAft>
              <a:buSzPts val="1600"/>
              <a:buChar char="-"/>
            </a:pPr>
            <a:r>
              <a:rPr lang="en" sz="1600"/>
              <a:t>Varying levels of false negative labelling</a:t>
            </a:r>
            <a:endParaRPr sz="1200"/>
          </a:p>
          <a:p>
            <a:pPr marL="914400" lvl="1" indent="-355600" algn="l" rtl="0">
              <a:spcBef>
                <a:spcPts val="0"/>
              </a:spcBef>
              <a:spcAft>
                <a:spcPts val="0"/>
              </a:spcAft>
              <a:buSzPts val="2000"/>
              <a:buChar char="-"/>
            </a:pPr>
            <a:r>
              <a:rPr lang="en" sz="1600"/>
              <a:t>Differing accuracy rates arises on models due to label noise</a:t>
            </a:r>
            <a:endParaRPr sz="1600"/>
          </a:p>
          <a:p>
            <a:pPr marL="0" lvl="0" indent="0" algn="l" rtl="0">
              <a:spcBef>
                <a:spcPts val="1200"/>
              </a:spcBef>
              <a:spcAft>
                <a:spcPts val="0"/>
              </a:spcAft>
              <a:buNone/>
            </a:pPr>
            <a:endParaRPr sz="800"/>
          </a:p>
          <a:p>
            <a:pPr marL="457200" lvl="0" indent="-342900" algn="l" rtl="0">
              <a:spcBef>
                <a:spcPts val="1200"/>
              </a:spcBef>
              <a:spcAft>
                <a:spcPts val="0"/>
              </a:spcAft>
              <a:buSzPts val="1800"/>
              <a:buChar char="-"/>
            </a:pPr>
            <a:r>
              <a:rPr lang="en"/>
              <a:t>Total of 88 participants; over 1, 000, 000 sequencing reads per dataset</a:t>
            </a:r>
            <a:endParaRPr/>
          </a:p>
          <a:p>
            <a:pPr marL="914400" lvl="1" indent="-330200" algn="l" rtl="0">
              <a:spcBef>
                <a:spcPts val="0"/>
              </a:spcBef>
              <a:spcAft>
                <a:spcPts val="0"/>
              </a:spcAft>
              <a:buSzPts val="1600"/>
              <a:buChar char="-"/>
            </a:pPr>
            <a:r>
              <a:rPr lang="en" sz="1600"/>
              <a:t>44 CHIP vs 44 Control</a:t>
            </a:r>
            <a:endParaRPr sz="1600"/>
          </a:p>
          <a:p>
            <a:pPr marL="914400" lvl="1" indent="-330200" algn="l" rtl="0">
              <a:spcBef>
                <a:spcPts val="0"/>
              </a:spcBef>
              <a:spcAft>
                <a:spcPts val="0"/>
              </a:spcAft>
              <a:buSzPts val="1600"/>
              <a:buChar char="-"/>
            </a:pPr>
            <a:r>
              <a:rPr lang="en" sz="1600"/>
              <a:t>Each label remains constant within both datasets</a:t>
            </a:r>
            <a:endParaRPr sz="1600"/>
          </a:p>
          <a:p>
            <a:pPr marL="0" lvl="0" indent="0" algn="l" rtl="0">
              <a:spcBef>
                <a:spcPts val="1200"/>
              </a:spcBef>
              <a:spcAft>
                <a:spcPts val="0"/>
              </a:spcAft>
              <a:buNone/>
            </a:pPr>
            <a:endParaRPr sz="1400"/>
          </a:p>
          <a:p>
            <a:pPr marL="457200" lvl="0" indent="0" algn="l" rtl="0">
              <a:spcBef>
                <a:spcPts val="1200"/>
              </a:spcBef>
              <a:spcAft>
                <a:spcPts val="120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SHAP Values </a:t>
            </a:r>
            <a:endParaRPr/>
          </a:p>
        </p:txBody>
      </p:sp>
      <p:sp>
        <p:nvSpPr>
          <p:cNvPr id="241" name="Google Shape;241;p33"/>
          <p:cNvSpPr txBox="1">
            <a:spLocks noGrp="1"/>
          </p:cNvSpPr>
          <p:nvPr>
            <p:ph type="body" idx="1"/>
          </p:nvPr>
        </p:nvSpPr>
        <p:spPr>
          <a:xfrm>
            <a:off x="353325" y="1288150"/>
            <a:ext cx="5289600" cy="3339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600"/>
              <a:t>The SHAP value indicates the impact a feature has on the models prediction.</a:t>
            </a:r>
            <a:endParaRPr sz="1600"/>
          </a:p>
          <a:p>
            <a:pPr marL="0" lvl="0" indent="0" algn="l" rtl="0">
              <a:spcBef>
                <a:spcPts val="0"/>
              </a:spcBef>
              <a:spcAft>
                <a:spcPts val="0"/>
              </a:spcAft>
              <a:buNone/>
            </a:pPr>
            <a:endParaRPr sz="1600"/>
          </a:p>
          <a:p>
            <a:pPr marL="457200" lvl="0" indent="-330200" algn="l" rtl="0">
              <a:spcBef>
                <a:spcPts val="1200"/>
              </a:spcBef>
              <a:spcAft>
                <a:spcPts val="0"/>
              </a:spcAft>
              <a:buSzPts val="1600"/>
              <a:buChar char="-"/>
            </a:pPr>
            <a:r>
              <a:rPr lang="en" sz="1600"/>
              <a:t>Comparing same model run on different datasets.</a:t>
            </a:r>
            <a:endParaRPr sz="1600"/>
          </a:p>
          <a:p>
            <a:pPr marL="457200" lvl="0" indent="-330200" algn="l" rtl="0">
              <a:spcBef>
                <a:spcPts val="0"/>
              </a:spcBef>
              <a:spcAft>
                <a:spcPts val="0"/>
              </a:spcAft>
              <a:buSzPts val="1600"/>
              <a:buChar char="-"/>
            </a:pPr>
            <a:r>
              <a:rPr lang="en" sz="1600"/>
              <a:t>The variable plot demonstrates the feature importance, impact on model and the correlation</a:t>
            </a:r>
            <a:endParaRPr sz="1600"/>
          </a:p>
          <a:p>
            <a:pPr marL="457200" lvl="0" indent="-330200" algn="l" rtl="0">
              <a:spcBef>
                <a:spcPts val="0"/>
              </a:spcBef>
              <a:spcAft>
                <a:spcPts val="0"/>
              </a:spcAft>
              <a:buSzPts val="1600"/>
              <a:buChar char="-"/>
            </a:pPr>
            <a:r>
              <a:rPr lang="en" sz="1600"/>
              <a:t>More defined shape gives clearer indication of impact. </a:t>
            </a:r>
            <a:endParaRPr sz="1600"/>
          </a:p>
        </p:txBody>
      </p:sp>
      <p:pic>
        <p:nvPicPr>
          <p:cNvPr id="242" name="Google Shape;242;p33"/>
          <p:cNvPicPr preferRelativeResize="0"/>
          <p:nvPr/>
        </p:nvPicPr>
        <p:blipFill>
          <a:blip r:embed="rId3">
            <a:alphaModFix/>
          </a:blip>
          <a:stretch>
            <a:fillRect/>
          </a:stretch>
        </p:blipFill>
        <p:spPr>
          <a:xfrm>
            <a:off x="5468100" y="1084550"/>
            <a:ext cx="3675901" cy="2600175"/>
          </a:xfrm>
          <a:prstGeom prst="rect">
            <a:avLst/>
          </a:prstGeom>
          <a:noFill/>
          <a:ln>
            <a:noFill/>
          </a:ln>
        </p:spPr>
      </p:pic>
      <p:sp>
        <p:nvSpPr>
          <p:cNvPr id="243" name="Google Shape;243;p33"/>
          <p:cNvSpPr txBox="1"/>
          <p:nvPr/>
        </p:nvSpPr>
        <p:spPr>
          <a:xfrm>
            <a:off x="6039600" y="663800"/>
            <a:ext cx="3104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Variable importance plot for dataset 1</a:t>
            </a:r>
            <a:endParaRPr sz="800">
              <a:solidFill>
                <a:srgbClr val="3D85C6"/>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title"/>
          </p:nvPr>
        </p:nvSpPr>
        <p:spPr>
          <a:xfrm>
            <a:off x="161900" y="102575"/>
            <a:ext cx="2808000" cy="520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SHAP Values </a:t>
            </a:r>
            <a:endParaRPr/>
          </a:p>
        </p:txBody>
      </p:sp>
      <p:pic>
        <p:nvPicPr>
          <p:cNvPr id="249" name="Google Shape;249;p34"/>
          <p:cNvPicPr preferRelativeResize="0"/>
          <p:nvPr/>
        </p:nvPicPr>
        <p:blipFill rotWithShape="1">
          <a:blip r:embed="rId3">
            <a:alphaModFix/>
          </a:blip>
          <a:srcRect r="49829" b="74491"/>
          <a:stretch/>
        </p:blipFill>
        <p:spPr>
          <a:xfrm>
            <a:off x="0" y="1114375"/>
            <a:ext cx="3304150" cy="1697876"/>
          </a:xfrm>
          <a:prstGeom prst="rect">
            <a:avLst/>
          </a:prstGeom>
          <a:noFill/>
          <a:ln>
            <a:noFill/>
          </a:ln>
        </p:spPr>
      </p:pic>
      <p:pic>
        <p:nvPicPr>
          <p:cNvPr id="250" name="Google Shape;250;p34"/>
          <p:cNvPicPr preferRelativeResize="0"/>
          <p:nvPr/>
        </p:nvPicPr>
        <p:blipFill rotWithShape="1">
          <a:blip r:embed="rId3">
            <a:alphaModFix/>
          </a:blip>
          <a:srcRect l="52038" r="4" b="74386"/>
          <a:stretch/>
        </p:blipFill>
        <p:spPr>
          <a:xfrm>
            <a:off x="-20325" y="3215875"/>
            <a:ext cx="3257899" cy="1750999"/>
          </a:xfrm>
          <a:prstGeom prst="rect">
            <a:avLst/>
          </a:prstGeom>
          <a:noFill/>
          <a:ln>
            <a:noFill/>
          </a:ln>
        </p:spPr>
      </p:pic>
      <p:sp>
        <p:nvSpPr>
          <p:cNvPr id="251" name="Google Shape;251;p34"/>
          <p:cNvSpPr txBox="1"/>
          <p:nvPr/>
        </p:nvSpPr>
        <p:spPr>
          <a:xfrm>
            <a:off x="895750" y="505050"/>
            <a:ext cx="17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C78D8"/>
                </a:solidFill>
                <a:latin typeface="Roboto"/>
                <a:ea typeface="Roboto"/>
                <a:cs typeface="Roboto"/>
                <a:sym typeface="Roboto"/>
              </a:rPr>
              <a:t>KNN model</a:t>
            </a:r>
            <a:endParaRPr>
              <a:solidFill>
                <a:srgbClr val="3C78D8"/>
              </a:solidFill>
              <a:latin typeface="Roboto"/>
              <a:ea typeface="Roboto"/>
              <a:cs typeface="Roboto"/>
              <a:sym typeface="Roboto"/>
            </a:endParaRPr>
          </a:p>
        </p:txBody>
      </p:sp>
      <p:sp>
        <p:nvSpPr>
          <p:cNvPr id="252" name="Google Shape;252;p34"/>
          <p:cNvSpPr txBox="1"/>
          <p:nvPr/>
        </p:nvSpPr>
        <p:spPr>
          <a:xfrm>
            <a:off x="3728613" y="505050"/>
            <a:ext cx="269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C78D8"/>
                </a:solidFill>
                <a:latin typeface="Roboto"/>
                <a:ea typeface="Roboto"/>
                <a:cs typeface="Roboto"/>
                <a:sym typeface="Roboto"/>
              </a:rPr>
              <a:t>Random Forest classifier</a:t>
            </a:r>
            <a:endParaRPr>
              <a:solidFill>
                <a:srgbClr val="3C78D8"/>
              </a:solidFill>
              <a:latin typeface="Roboto"/>
              <a:ea typeface="Roboto"/>
              <a:cs typeface="Roboto"/>
              <a:sym typeface="Roboto"/>
            </a:endParaRPr>
          </a:p>
        </p:txBody>
      </p:sp>
      <p:sp>
        <p:nvSpPr>
          <p:cNvPr id="253" name="Google Shape;253;p34"/>
          <p:cNvSpPr txBox="1"/>
          <p:nvPr/>
        </p:nvSpPr>
        <p:spPr>
          <a:xfrm>
            <a:off x="216375" y="859050"/>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1</a:t>
            </a:r>
            <a:endParaRPr sz="800">
              <a:solidFill>
                <a:srgbClr val="3D85C6"/>
              </a:solidFill>
              <a:latin typeface="Roboto"/>
              <a:ea typeface="Roboto"/>
              <a:cs typeface="Roboto"/>
              <a:sym typeface="Roboto"/>
            </a:endParaRPr>
          </a:p>
        </p:txBody>
      </p:sp>
      <p:sp>
        <p:nvSpPr>
          <p:cNvPr id="254" name="Google Shape;254;p34"/>
          <p:cNvSpPr txBox="1"/>
          <p:nvPr/>
        </p:nvSpPr>
        <p:spPr>
          <a:xfrm>
            <a:off x="161900" y="2788150"/>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2</a:t>
            </a:r>
            <a:endParaRPr sz="800">
              <a:solidFill>
                <a:srgbClr val="3D85C6"/>
              </a:solidFill>
              <a:latin typeface="Roboto"/>
              <a:ea typeface="Roboto"/>
              <a:cs typeface="Roboto"/>
              <a:sym typeface="Roboto"/>
            </a:endParaRPr>
          </a:p>
        </p:txBody>
      </p:sp>
      <p:sp>
        <p:nvSpPr>
          <p:cNvPr id="255" name="Google Shape;255;p34"/>
          <p:cNvSpPr txBox="1"/>
          <p:nvPr/>
        </p:nvSpPr>
        <p:spPr>
          <a:xfrm>
            <a:off x="3595450" y="822025"/>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1</a:t>
            </a:r>
            <a:endParaRPr sz="800">
              <a:solidFill>
                <a:srgbClr val="3D85C6"/>
              </a:solidFill>
              <a:latin typeface="Roboto"/>
              <a:ea typeface="Roboto"/>
              <a:cs typeface="Roboto"/>
              <a:sym typeface="Roboto"/>
            </a:endParaRPr>
          </a:p>
        </p:txBody>
      </p:sp>
      <p:sp>
        <p:nvSpPr>
          <p:cNvPr id="256" name="Google Shape;256;p34"/>
          <p:cNvSpPr txBox="1"/>
          <p:nvPr/>
        </p:nvSpPr>
        <p:spPr>
          <a:xfrm>
            <a:off x="3595450" y="2796675"/>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2</a:t>
            </a:r>
            <a:endParaRPr sz="800">
              <a:solidFill>
                <a:srgbClr val="3D85C6"/>
              </a:solidFill>
              <a:latin typeface="Roboto"/>
              <a:ea typeface="Roboto"/>
              <a:cs typeface="Roboto"/>
              <a:sym typeface="Roboto"/>
            </a:endParaRPr>
          </a:p>
        </p:txBody>
      </p:sp>
      <p:pic>
        <p:nvPicPr>
          <p:cNvPr id="257" name="Google Shape;257;p34"/>
          <p:cNvPicPr preferRelativeResize="0"/>
          <p:nvPr/>
        </p:nvPicPr>
        <p:blipFill rotWithShape="1">
          <a:blip r:embed="rId4">
            <a:alphaModFix/>
          </a:blip>
          <a:srcRect r="51470" b="75230"/>
          <a:stretch/>
        </p:blipFill>
        <p:spPr>
          <a:xfrm>
            <a:off x="3127525" y="1114375"/>
            <a:ext cx="3198326" cy="1590551"/>
          </a:xfrm>
          <a:prstGeom prst="rect">
            <a:avLst/>
          </a:prstGeom>
          <a:noFill/>
          <a:ln>
            <a:noFill/>
          </a:ln>
        </p:spPr>
      </p:pic>
      <p:pic>
        <p:nvPicPr>
          <p:cNvPr id="258" name="Google Shape;258;p34"/>
          <p:cNvPicPr preferRelativeResize="0"/>
          <p:nvPr/>
        </p:nvPicPr>
        <p:blipFill rotWithShape="1">
          <a:blip r:embed="rId4">
            <a:alphaModFix/>
          </a:blip>
          <a:srcRect l="52399" b="74271"/>
          <a:stretch/>
        </p:blipFill>
        <p:spPr>
          <a:xfrm>
            <a:off x="3237575" y="3242425"/>
            <a:ext cx="3135799" cy="1651399"/>
          </a:xfrm>
          <a:prstGeom prst="rect">
            <a:avLst/>
          </a:prstGeom>
          <a:noFill/>
          <a:ln>
            <a:noFill/>
          </a:ln>
        </p:spPr>
      </p:pic>
      <p:sp>
        <p:nvSpPr>
          <p:cNvPr id="259" name="Google Shape;259;p34"/>
          <p:cNvSpPr txBox="1"/>
          <p:nvPr/>
        </p:nvSpPr>
        <p:spPr>
          <a:xfrm>
            <a:off x="6404375" y="421825"/>
            <a:ext cx="269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C78D8"/>
                </a:solidFill>
                <a:latin typeface="Roboto"/>
                <a:ea typeface="Roboto"/>
                <a:cs typeface="Roboto"/>
                <a:sym typeface="Roboto"/>
              </a:rPr>
              <a:t>ADABoost</a:t>
            </a:r>
            <a:endParaRPr>
              <a:solidFill>
                <a:srgbClr val="3C78D8"/>
              </a:solidFill>
              <a:latin typeface="Roboto"/>
              <a:ea typeface="Roboto"/>
              <a:cs typeface="Roboto"/>
              <a:sym typeface="Roboto"/>
            </a:endParaRPr>
          </a:p>
        </p:txBody>
      </p:sp>
      <p:pic>
        <p:nvPicPr>
          <p:cNvPr id="260" name="Google Shape;260;p34"/>
          <p:cNvPicPr preferRelativeResize="0"/>
          <p:nvPr/>
        </p:nvPicPr>
        <p:blipFill>
          <a:blip r:embed="rId5">
            <a:alphaModFix/>
          </a:blip>
          <a:stretch>
            <a:fillRect/>
          </a:stretch>
        </p:blipFill>
        <p:spPr>
          <a:xfrm>
            <a:off x="6294900" y="933375"/>
            <a:ext cx="2808000" cy="1903316"/>
          </a:xfrm>
          <a:prstGeom prst="rect">
            <a:avLst/>
          </a:prstGeom>
          <a:noFill/>
          <a:ln>
            <a:noFill/>
          </a:ln>
        </p:spPr>
      </p:pic>
      <p:pic>
        <p:nvPicPr>
          <p:cNvPr id="261" name="Google Shape;261;p34"/>
          <p:cNvPicPr preferRelativeResize="0"/>
          <p:nvPr/>
        </p:nvPicPr>
        <p:blipFill>
          <a:blip r:embed="rId6">
            <a:alphaModFix/>
          </a:blip>
          <a:stretch>
            <a:fillRect/>
          </a:stretch>
        </p:blipFill>
        <p:spPr>
          <a:xfrm>
            <a:off x="6373375" y="3010625"/>
            <a:ext cx="2758724" cy="1846838"/>
          </a:xfrm>
          <a:prstGeom prst="rect">
            <a:avLst/>
          </a:prstGeom>
          <a:noFill/>
          <a:ln>
            <a:noFill/>
          </a:ln>
        </p:spPr>
      </p:pic>
      <p:sp>
        <p:nvSpPr>
          <p:cNvPr id="262" name="Google Shape;262;p34"/>
          <p:cNvSpPr txBox="1"/>
          <p:nvPr/>
        </p:nvSpPr>
        <p:spPr>
          <a:xfrm>
            <a:off x="6610925" y="702100"/>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1</a:t>
            </a:r>
            <a:endParaRPr sz="800">
              <a:solidFill>
                <a:srgbClr val="3D85C6"/>
              </a:solidFill>
              <a:latin typeface="Roboto"/>
              <a:ea typeface="Roboto"/>
              <a:cs typeface="Roboto"/>
              <a:sym typeface="Roboto"/>
            </a:endParaRPr>
          </a:p>
        </p:txBody>
      </p:sp>
      <p:sp>
        <p:nvSpPr>
          <p:cNvPr id="263" name="Google Shape;263;p34"/>
          <p:cNvSpPr txBox="1"/>
          <p:nvPr/>
        </p:nvSpPr>
        <p:spPr>
          <a:xfrm>
            <a:off x="6610925" y="2704925"/>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2</a:t>
            </a:r>
            <a:endParaRPr sz="800">
              <a:solidFill>
                <a:srgbClr val="3D85C6"/>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161900" y="102575"/>
            <a:ext cx="2808000" cy="520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SHAP Values </a:t>
            </a:r>
            <a:endParaRPr/>
          </a:p>
        </p:txBody>
      </p:sp>
      <p:pic>
        <p:nvPicPr>
          <p:cNvPr id="269" name="Google Shape;269;p35"/>
          <p:cNvPicPr preferRelativeResize="0"/>
          <p:nvPr/>
        </p:nvPicPr>
        <p:blipFill rotWithShape="1">
          <a:blip r:embed="rId3">
            <a:alphaModFix/>
          </a:blip>
          <a:srcRect r="49829" b="74491"/>
          <a:stretch/>
        </p:blipFill>
        <p:spPr>
          <a:xfrm>
            <a:off x="0" y="1114375"/>
            <a:ext cx="3304150" cy="1697876"/>
          </a:xfrm>
          <a:prstGeom prst="rect">
            <a:avLst/>
          </a:prstGeom>
          <a:noFill/>
          <a:ln>
            <a:noFill/>
          </a:ln>
        </p:spPr>
      </p:pic>
      <p:pic>
        <p:nvPicPr>
          <p:cNvPr id="270" name="Google Shape;270;p35"/>
          <p:cNvPicPr preferRelativeResize="0"/>
          <p:nvPr/>
        </p:nvPicPr>
        <p:blipFill rotWithShape="1">
          <a:blip r:embed="rId3">
            <a:alphaModFix/>
          </a:blip>
          <a:srcRect l="52038" r="4" b="74386"/>
          <a:stretch/>
        </p:blipFill>
        <p:spPr>
          <a:xfrm>
            <a:off x="-20325" y="3215875"/>
            <a:ext cx="3257899" cy="1750999"/>
          </a:xfrm>
          <a:prstGeom prst="rect">
            <a:avLst/>
          </a:prstGeom>
          <a:noFill/>
          <a:ln>
            <a:noFill/>
          </a:ln>
        </p:spPr>
      </p:pic>
      <p:sp>
        <p:nvSpPr>
          <p:cNvPr id="271" name="Google Shape;271;p35"/>
          <p:cNvSpPr txBox="1"/>
          <p:nvPr/>
        </p:nvSpPr>
        <p:spPr>
          <a:xfrm>
            <a:off x="895750" y="505050"/>
            <a:ext cx="17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C78D8"/>
                </a:solidFill>
                <a:latin typeface="Roboto"/>
                <a:ea typeface="Roboto"/>
                <a:cs typeface="Roboto"/>
                <a:sym typeface="Roboto"/>
              </a:rPr>
              <a:t>KNN model</a:t>
            </a:r>
            <a:endParaRPr>
              <a:solidFill>
                <a:srgbClr val="3C78D8"/>
              </a:solidFill>
              <a:latin typeface="Roboto"/>
              <a:ea typeface="Roboto"/>
              <a:cs typeface="Roboto"/>
              <a:sym typeface="Roboto"/>
            </a:endParaRPr>
          </a:p>
        </p:txBody>
      </p:sp>
      <p:sp>
        <p:nvSpPr>
          <p:cNvPr id="272" name="Google Shape;272;p35"/>
          <p:cNvSpPr txBox="1"/>
          <p:nvPr/>
        </p:nvSpPr>
        <p:spPr>
          <a:xfrm>
            <a:off x="3728613" y="505050"/>
            <a:ext cx="269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C78D8"/>
                </a:solidFill>
                <a:latin typeface="Roboto"/>
                <a:ea typeface="Roboto"/>
                <a:cs typeface="Roboto"/>
                <a:sym typeface="Roboto"/>
              </a:rPr>
              <a:t>Random Forest classifier</a:t>
            </a:r>
            <a:endParaRPr>
              <a:solidFill>
                <a:srgbClr val="3C78D8"/>
              </a:solidFill>
              <a:latin typeface="Roboto"/>
              <a:ea typeface="Roboto"/>
              <a:cs typeface="Roboto"/>
              <a:sym typeface="Roboto"/>
            </a:endParaRPr>
          </a:p>
        </p:txBody>
      </p:sp>
      <p:sp>
        <p:nvSpPr>
          <p:cNvPr id="273" name="Google Shape;273;p35"/>
          <p:cNvSpPr txBox="1"/>
          <p:nvPr/>
        </p:nvSpPr>
        <p:spPr>
          <a:xfrm>
            <a:off x="216375" y="859050"/>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1</a:t>
            </a:r>
            <a:endParaRPr sz="800">
              <a:solidFill>
                <a:srgbClr val="3D85C6"/>
              </a:solidFill>
              <a:latin typeface="Roboto"/>
              <a:ea typeface="Roboto"/>
              <a:cs typeface="Roboto"/>
              <a:sym typeface="Roboto"/>
            </a:endParaRPr>
          </a:p>
        </p:txBody>
      </p:sp>
      <p:sp>
        <p:nvSpPr>
          <p:cNvPr id="274" name="Google Shape;274;p35"/>
          <p:cNvSpPr txBox="1"/>
          <p:nvPr/>
        </p:nvSpPr>
        <p:spPr>
          <a:xfrm>
            <a:off x="161900" y="2788150"/>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2</a:t>
            </a:r>
            <a:endParaRPr sz="800">
              <a:solidFill>
                <a:srgbClr val="3D85C6"/>
              </a:solidFill>
              <a:latin typeface="Roboto"/>
              <a:ea typeface="Roboto"/>
              <a:cs typeface="Roboto"/>
              <a:sym typeface="Roboto"/>
            </a:endParaRPr>
          </a:p>
        </p:txBody>
      </p:sp>
      <p:sp>
        <p:nvSpPr>
          <p:cNvPr id="275" name="Google Shape;275;p35"/>
          <p:cNvSpPr txBox="1"/>
          <p:nvPr/>
        </p:nvSpPr>
        <p:spPr>
          <a:xfrm>
            <a:off x="3595450" y="822025"/>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1</a:t>
            </a:r>
            <a:endParaRPr sz="800">
              <a:solidFill>
                <a:srgbClr val="3D85C6"/>
              </a:solidFill>
              <a:latin typeface="Roboto"/>
              <a:ea typeface="Roboto"/>
              <a:cs typeface="Roboto"/>
              <a:sym typeface="Roboto"/>
            </a:endParaRPr>
          </a:p>
        </p:txBody>
      </p:sp>
      <p:sp>
        <p:nvSpPr>
          <p:cNvPr id="276" name="Google Shape;276;p35"/>
          <p:cNvSpPr txBox="1"/>
          <p:nvPr/>
        </p:nvSpPr>
        <p:spPr>
          <a:xfrm>
            <a:off x="3595450" y="2796675"/>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2</a:t>
            </a:r>
            <a:endParaRPr sz="800">
              <a:solidFill>
                <a:srgbClr val="3D85C6"/>
              </a:solidFill>
              <a:latin typeface="Roboto"/>
              <a:ea typeface="Roboto"/>
              <a:cs typeface="Roboto"/>
              <a:sym typeface="Roboto"/>
            </a:endParaRPr>
          </a:p>
        </p:txBody>
      </p:sp>
      <p:pic>
        <p:nvPicPr>
          <p:cNvPr id="277" name="Google Shape;277;p35"/>
          <p:cNvPicPr preferRelativeResize="0"/>
          <p:nvPr/>
        </p:nvPicPr>
        <p:blipFill rotWithShape="1">
          <a:blip r:embed="rId4">
            <a:alphaModFix/>
          </a:blip>
          <a:srcRect r="51470" b="75230"/>
          <a:stretch/>
        </p:blipFill>
        <p:spPr>
          <a:xfrm>
            <a:off x="3127525" y="1114375"/>
            <a:ext cx="3198326" cy="1590551"/>
          </a:xfrm>
          <a:prstGeom prst="rect">
            <a:avLst/>
          </a:prstGeom>
          <a:noFill/>
          <a:ln>
            <a:noFill/>
          </a:ln>
        </p:spPr>
      </p:pic>
      <p:pic>
        <p:nvPicPr>
          <p:cNvPr id="278" name="Google Shape;278;p35"/>
          <p:cNvPicPr preferRelativeResize="0"/>
          <p:nvPr/>
        </p:nvPicPr>
        <p:blipFill rotWithShape="1">
          <a:blip r:embed="rId4">
            <a:alphaModFix/>
          </a:blip>
          <a:srcRect l="52399" b="74271"/>
          <a:stretch/>
        </p:blipFill>
        <p:spPr>
          <a:xfrm>
            <a:off x="3237575" y="3242425"/>
            <a:ext cx="3135799" cy="1651399"/>
          </a:xfrm>
          <a:prstGeom prst="rect">
            <a:avLst/>
          </a:prstGeom>
          <a:noFill/>
          <a:ln>
            <a:noFill/>
          </a:ln>
        </p:spPr>
      </p:pic>
      <p:sp>
        <p:nvSpPr>
          <p:cNvPr id="279" name="Google Shape;279;p35"/>
          <p:cNvSpPr txBox="1"/>
          <p:nvPr/>
        </p:nvSpPr>
        <p:spPr>
          <a:xfrm>
            <a:off x="6404375" y="421825"/>
            <a:ext cx="269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C78D8"/>
                </a:solidFill>
                <a:latin typeface="Roboto"/>
                <a:ea typeface="Roboto"/>
                <a:cs typeface="Roboto"/>
                <a:sym typeface="Roboto"/>
              </a:rPr>
              <a:t>ADABoost</a:t>
            </a:r>
            <a:endParaRPr>
              <a:solidFill>
                <a:srgbClr val="3C78D8"/>
              </a:solidFill>
              <a:latin typeface="Roboto"/>
              <a:ea typeface="Roboto"/>
              <a:cs typeface="Roboto"/>
              <a:sym typeface="Roboto"/>
            </a:endParaRPr>
          </a:p>
        </p:txBody>
      </p:sp>
      <p:pic>
        <p:nvPicPr>
          <p:cNvPr id="280" name="Google Shape;280;p35"/>
          <p:cNvPicPr preferRelativeResize="0"/>
          <p:nvPr/>
        </p:nvPicPr>
        <p:blipFill>
          <a:blip r:embed="rId5">
            <a:alphaModFix/>
          </a:blip>
          <a:stretch>
            <a:fillRect/>
          </a:stretch>
        </p:blipFill>
        <p:spPr>
          <a:xfrm>
            <a:off x="6294900" y="933375"/>
            <a:ext cx="2808000" cy="1903316"/>
          </a:xfrm>
          <a:prstGeom prst="rect">
            <a:avLst/>
          </a:prstGeom>
          <a:noFill/>
          <a:ln>
            <a:noFill/>
          </a:ln>
        </p:spPr>
      </p:pic>
      <p:pic>
        <p:nvPicPr>
          <p:cNvPr id="281" name="Google Shape;281;p35"/>
          <p:cNvPicPr preferRelativeResize="0"/>
          <p:nvPr/>
        </p:nvPicPr>
        <p:blipFill>
          <a:blip r:embed="rId6">
            <a:alphaModFix/>
          </a:blip>
          <a:stretch>
            <a:fillRect/>
          </a:stretch>
        </p:blipFill>
        <p:spPr>
          <a:xfrm>
            <a:off x="6373375" y="3010625"/>
            <a:ext cx="2758724" cy="1846838"/>
          </a:xfrm>
          <a:prstGeom prst="rect">
            <a:avLst/>
          </a:prstGeom>
          <a:noFill/>
          <a:ln>
            <a:noFill/>
          </a:ln>
        </p:spPr>
      </p:pic>
      <p:sp>
        <p:nvSpPr>
          <p:cNvPr id="282" name="Google Shape;282;p35"/>
          <p:cNvSpPr txBox="1"/>
          <p:nvPr/>
        </p:nvSpPr>
        <p:spPr>
          <a:xfrm>
            <a:off x="6610925" y="702100"/>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1</a:t>
            </a:r>
            <a:endParaRPr sz="800">
              <a:solidFill>
                <a:srgbClr val="3D85C6"/>
              </a:solidFill>
              <a:latin typeface="Roboto"/>
              <a:ea typeface="Roboto"/>
              <a:cs typeface="Roboto"/>
              <a:sym typeface="Roboto"/>
            </a:endParaRPr>
          </a:p>
        </p:txBody>
      </p:sp>
      <p:sp>
        <p:nvSpPr>
          <p:cNvPr id="283" name="Google Shape;283;p35"/>
          <p:cNvSpPr txBox="1"/>
          <p:nvPr/>
        </p:nvSpPr>
        <p:spPr>
          <a:xfrm>
            <a:off x="6610925" y="2704925"/>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2</a:t>
            </a:r>
            <a:endParaRPr sz="800">
              <a:solidFill>
                <a:srgbClr val="3D85C6"/>
              </a:solidFill>
              <a:latin typeface="Roboto"/>
              <a:ea typeface="Roboto"/>
              <a:cs typeface="Roboto"/>
              <a:sym typeface="Roboto"/>
            </a:endParaRPr>
          </a:p>
        </p:txBody>
      </p:sp>
      <p:sp>
        <p:nvSpPr>
          <p:cNvPr id="284" name="Google Shape;284;p35"/>
          <p:cNvSpPr/>
          <p:nvPr/>
        </p:nvSpPr>
        <p:spPr>
          <a:xfrm>
            <a:off x="174775" y="574275"/>
            <a:ext cx="3012900" cy="4392600"/>
          </a:xfrm>
          <a:prstGeom prst="roundRect">
            <a:avLst>
              <a:gd name="adj" fmla="val 16667"/>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Possible factors for the lower accuracy in dataset2:</a:t>
            </a:r>
            <a:endParaRPr/>
          </a:p>
          <a:p>
            <a:pPr marL="457200" lvl="0" indent="-304800" algn="l" rtl="0">
              <a:spcBef>
                <a:spcPts val="1200"/>
              </a:spcBef>
              <a:spcAft>
                <a:spcPts val="0"/>
              </a:spcAft>
              <a:buSzPts val="1200"/>
              <a:buChar char="●"/>
            </a:pPr>
            <a:r>
              <a:rPr lang="en"/>
              <a:t>Larger variance in the second dataset </a:t>
            </a:r>
            <a:endParaRPr/>
          </a:p>
          <a:p>
            <a:pPr marL="0" lvl="0" indent="0" algn="l" rtl="0">
              <a:spcBef>
                <a:spcPts val="1200"/>
              </a:spcBef>
              <a:spcAft>
                <a:spcPts val="0"/>
              </a:spcAft>
              <a:buNone/>
            </a:pPr>
            <a:endParaRPr/>
          </a:p>
          <a:p>
            <a:pPr marL="457200" lvl="0" indent="-304800" algn="l" rtl="0">
              <a:spcBef>
                <a:spcPts val="1200"/>
              </a:spcBef>
              <a:spcAft>
                <a:spcPts val="0"/>
              </a:spcAft>
              <a:buSzPts val="1200"/>
              <a:buChar char="●"/>
            </a:pPr>
            <a:r>
              <a:rPr lang="en"/>
              <a:t>Large quantity of pink dots in dataset 1 </a:t>
            </a:r>
            <a:endParaRPr/>
          </a:p>
          <a:p>
            <a:pPr marL="914400" lvl="1" indent="-304800" algn="l" rtl="0">
              <a:spcBef>
                <a:spcPts val="0"/>
              </a:spcBef>
              <a:spcAft>
                <a:spcPts val="0"/>
              </a:spcAft>
              <a:buSzPts val="1200"/>
              <a:buChar char="○"/>
            </a:pPr>
            <a:r>
              <a:rPr lang="en"/>
              <a:t>Suggests higher quality reads </a:t>
            </a:r>
            <a:endParaRPr/>
          </a:p>
        </p:txBody>
      </p:sp>
      <p:sp>
        <p:nvSpPr>
          <p:cNvPr id="290" name="Google Shape;290;p3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Plot Results</a:t>
            </a:r>
            <a:endParaRPr/>
          </a:p>
        </p:txBody>
      </p:sp>
      <p:sp>
        <p:nvSpPr>
          <p:cNvPr id="291" name="Google Shape;291;p36"/>
          <p:cNvSpPr txBox="1"/>
          <p:nvPr/>
        </p:nvSpPr>
        <p:spPr>
          <a:xfrm>
            <a:off x="3728613" y="505050"/>
            <a:ext cx="269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C78D8"/>
                </a:solidFill>
                <a:latin typeface="Roboto"/>
                <a:ea typeface="Roboto"/>
                <a:cs typeface="Roboto"/>
                <a:sym typeface="Roboto"/>
              </a:rPr>
              <a:t>Random Forest classifier</a:t>
            </a:r>
            <a:endParaRPr>
              <a:solidFill>
                <a:srgbClr val="3C78D8"/>
              </a:solidFill>
              <a:latin typeface="Roboto"/>
              <a:ea typeface="Roboto"/>
              <a:cs typeface="Roboto"/>
              <a:sym typeface="Roboto"/>
            </a:endParaRPr>
          </a:p>
        </p:txBody>
      </p:sp>
      <p:sp>
        <p:nvSpPr>
          <p:cNvPr id="292" name="Google Shape;292;p36"/>
          <p:cNvSpPr txBox="1"/>
          <p:nvPr/>
        </p:nvSpPr>
        <p:spPr>
          <a:xfrm>
            <a:off x="3595450" y="822025"/>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1</a:t>
            </a:r>
            <a:endParaRPr sz="800">
              <a:solidFill>
                <a:srgbClr val="3D85C6"/>
              </a:solidFill>
              <a:latin typeface="Roboto"/>
              <a:ea typeface="Roboto"/>
              <a:cs typeface="Roboto"/>
              <a:sym typeface="Roboto"/>
            </a:endParaRPr>
          </a:p>
        </p:txBody>
      </p:sp>
      <p:sp>
        <p:nvSpPr>
          <p:cNvPr id="293" name="Google Shape;293;p36"/>
          <p:cNvSpPr txBox="1"/>
          <p:nvPr/>
        </p:nvSpPr>
        <p:spPr>
          <a:xfrm>
            <a:off x="3595450" y="2796675"/>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2</a:t>
            </a:r>
            <a:endParaRPr sz="800">
              <a:solidFill>
                <a:srgbClr val="3D85C6"/>
              </a:solidFill>
              <a:latin typeface="Roboto"/>
              <a:ea typeface="Roboto"/>
              <a:cs typeface="Roboto"/>
              <a:sym typeface="Roboto"/>
            </a:endParaRPr>
          </a:p>
        </p:txBody>
      </p:sp>
      <p:pic>
        <p:nvPicPr>
          <p:cNvPr id="294" name="Google Shape;294;p36"/>
          <p:cNvPicPr preferRelativeResize="0"/>
          <p:nvPr/>
        </p:nvPicPr>
        <p:blipFill rotWithShape="1">
          <a:blip r:embed="rId3">
            <a:alphaModFix/>
          </a:blip>
          <a:srcRect r="51470" b="75230"/>
          <a:stretch/>
        </p:blipFill>
        <p:spPr>
          <a:xfrm>
            <a:off x="3127525" y="1114375"/>
            <a:ext cx="3198326" cy="1590551"/>
          </a:xfrm>
          <a:prstGeom prst="rect">
            <a:avLst/>
          </a:prstGeom>
          <a:noFill/>
          <a:ln>
            <a:noFill/>
          </a:ln>
        </p:spPr>
      </p:pic>
      <p:pic>
        <p:nvPicPr>
          <p:cNvPr id="295" name="Google Shape;295;p36"/>
          <p:cNvPicPr preferRelativeResize="0"/>
          <p:nvPr/>
        </p:nvPicPr>
        <p:blipFill rotWithShape="1">
          <a:blip r:embed="rId3">
            <a:alphaModFix/>
          </a:blip>
          <a:srcRect l="52399" b="74271"/>
          <a:stretch/>
        </p:blipFill>
        <p:spPr>
          <a:xfrm>
            <a:off x="3237575" y="3242425"/>
            <a:ext cx="3135799" cy="1651399"/>
          </a:xfrm>
          <a:prstGeom prst="rect">
            <a:avLst/>
          </a:prstGeom>
          <a:noFill/>
          <a:ln>
            <a:noFill/>
          </a:ln>
        </p:spPr>
      </p:pic>
      <p:sp>
        <p:nvSpPr>
          <p:cNvPr id="296" name="Google Shape;296;p36"/>
          <p:cNvSpPr txBox="1"/>
          <p:nvPr/>
        </p:nvSpPr>
        <p:spPr>
          <a:xfrm>
            <a:off x="6404375" y="421825"/>
            <a:ext cx="269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C78D8"/>
                </a:solidFill>
                <a:latin typeface="Roboto"/>
                <a:ea typeface="Roboto"/>
                <a:cs typeface="Roboto"/>
                <a:sym typeface="Roboto"/>
              </a:rPr>
              <a:t>ADABoost</a:t>
            </a:r>
            <a:endParaRPr>
              <a:solidFill>
                <a:srgbClr val="3C78D8"/>
              </a:solidFill>
              <a:latin typeface="Roboto"/>
              <a:ea typeface="Roboto"/>
              <a:cs typeface="Roboto"/>
              <a:sym typeface="Roboto"/>
            </a:endParaRPr>
          </a:p>
        </p:txBody>
      </p:sp>
      <p:pic>
        <p:nvPicPr>
          <p:cNvPr id="297" name="Google Shape;297;p36"/>
          <p:cNvPicPr preferRelativeResize="0"/>
          <p:nvPr/>
        </p:nvPicPr>
        <p:blipFill>
          <a:blip r:embed="rId4">
            <a:alphaModFix/>
          </a:blip>
          <a:stretch>
            <a:fillRect/>
          </a:stretch>
        </p:blipFill>
        <p:spPr>
          <a:xfrm>
            <a:off x="6294900" y="933375"/>
            <a:ext cx="2808000" cy="1903316"/>
          </a:xfrm>
          <a:prstGeom prst="rect">
            <a:avLst/>
          </a:prstGeom>
          <a:noFill/>
          <a:ln>
            <a:noFill/>
          </a:ln>
        </p:spPr>
      </p:pic>
      <p:pic>
        <p:nvPicPr>
          <p:cNvPr id="298" name="Google Shape;298;p36"/>
          <p:cNvPicPr preferRelativeResize="0"/>
          <p:nvPr/>
        </p:nvPicPr>
        <p:blipFill>
          <a:blip r:embed="rId5">
            <a:alphaModFix/>
          </a:blip>
          <a:stretch>
            <a:fillRect/>
          </a:stretch>
        </p:blipFill>
        <p:spPr>
          <a:xfrm>
            <a:off x="6373375" y="3010625"/>
            <a:ext cx="2758724" cy="1846838"/>
          </a:xfrm>
          <a:prstGeom prst="rect">
            <a:avLst/>
          </a:prstGeom>
          <a:noFill/>
          <a:ln>
            <a:noFill/>
          </a:ln>
        </p:spPr>
      </p:pic>
      <p:sp>
        <p:nvSpPr>
          <p:cNvPr id="299" name="Google Shape;299;p36"/>
          <p:cNvSpPr txBox="1"/>
          <p:nvPr/>
        </p:nvSpPr>
        <p:spPr>
          <a:xfrm>
            <a:off x="6610925" y="702100"/>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1</a:t>
            </a:r>
            <a:endParaRPr sz="800">
              <a:solidFill>
                <a:srgbClr val="3D85C6"/>
              </a:solidFill>
              <a:latin typeface="Roboto"/>
              <a:ea typeface="Roboto"/>
              <a:cs typeface="Roboto"/>
              <a:sym typeface="Roboto"/>
            </a:endParaRPr>
          </a:p>
        </p:txBody>
      </p:sp>
      <p:sp>
        <p:nvSpPr>
          <p:cNvPr id="300" name="Google Shape;300;p36"/>
          <p:cNvSpPr txBox="1"/>
          <p:nvPr/>
        </p:nvSpPr>
        <p:spPr>
          <a:xfrm>
            <a:off x="6610925" y="2704925"/>
            <a:ext cx="113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D85C6"/>
                </a:solidFill>
                <a:latin typeface="Roboto"/>
                <a:ea typeface="Roboto"/>
                <a:cs typeface="Roboto"/>
                <a:sym typeface="Roboto"/>
              </a:rPr>
              <a:t>Dataset 2</a:t>
            </a:r>
            <a:endParaRPr sz="800">
              <a:solidFill>
                <a:srgbClr val="3D85C6"/>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7"/>
          <p:cNvSpPr txBox="1">
            <a:spLocks noGrp="1"/>
          </p:cNvSpPr>
          <p:nvPr>
            <p:ph type="title" idx="4294967295"/>
          </p:nvPr>
        </p:nvSpPr>
        <p:spPr>
          <a:xfrm>
            <a:off x="194800" y="1868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Label Noise</a:t>
            </a:r>
            <a:endParaRPr/>
          </a:p>
        </p:txBody>
      </p:sp>
      <p:sp>
        <p:nvSpPr>
          <p:cNvPr id="306" name="Google Shape;306;p37"/>
          <p:cNvSpPr txBox="1">
            <a:spLocks noGrp="1"/>
          </p:cNvSpPr>
          <p:nvPr>
            <p:ph type="body" idx="4294967295"/>
          </p:nvPr>
        </p:nvSpPr>
        <p:spPr>
          <a:xfrm>
            <a:off x="152400" y="1537825"/>
            <a:ext cx="8455500" cy="759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Utilise </a:t>
            </a:r>
            <a:r>
              <a:rPr lang="en">
                <a:solidFill>
                  <a:srgbClr val="6C6C6C"/>
                </a:solidFill>
                <a:highlight>
                  <a:srgbClr val="F9F9F9"/>
                </a:highlight>
              </a:rPr>
              <a:t>cleanlab</a:t>
            </a:r>
            <a:r>
              <a:rPr lang="en"/>
              <a:t>, a Python library for machine learning with noisy labels. </a:t>
            </a:r>
            <a:endParaRPr/>
          </a:p>
          <a:p>
            <a:pPr marL="914400" lvl="1" indent="-317500" algn="l" rtl="0">
              <a:spcBef>
                <a:spcPts val="0"/>
              </a:spcBef>
              <a:spcAft>
                <a:spcPts val="0"/>
              </a:spcAft>
              <a:buSzPts val="1400"/>
              <a:buChar char="-"/>
            </a:pPr>
            <a:r>
              <a:rPr lang="en"/>
              <a:t>Labels and supports finding, quantifying, and learning with label errors in datasets.</a:t>
            </a:r>
            <a:endParaRPr/>
          </a:p>
        </p:txBody>
      </p:sp>
      <p:pic>
        <p:nvPicPr>
          <p:cNvPr id="307" name="Google Shape;307;p37"/>
          <p:cNvPicPr preferRelativeResize="0"/>
          <p:nvPr/>
        </p:nvPicPr>
        <p:blipFill>
          <a:blip r:embed="rId3">
            <a:alphaModFix/>
          </a:blip>
          <a:stretch>
            <a:fillRect/>
          </a:stretch>
        </p:blipFill>
        <p:spPr>
          <a:xfrm>
            <a:off x="152400" y="3042850"/>
            <a:ext cx="4870625" cy="1948250"/>
          </a:xfrm>
          <a:prstGeom prst="rect">
            <a:avLst/>
          </a:prstGeom>
          <a:noFill/>
          <a:ln>
            <a:noFill/>
          </a:ln>
        </p:spPr>
      </p:pic>
      <p:sp>
        <p:nvSpPr>
          <p:cNvPr id="308" name="Google Shape;308;p37"/>
          <p:cNvSpPr txBox="1">
            <a:spLocks noGrp="1"/>
          </p:cNvSpPr>
          <p:nvPr>
            <p:ph type="body" idx="4294967295"/>
          </p:nvPr>
        </p:nvSpPr>
        <p:spPr>
          <a:xfrm>
            <a:off x="152400" y="2232225"/>
            <a:ext cx="8455500" cy="759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Less than favourable results</a:t>
            </a:r>
            <a:endParaRPr/>
          </a:p>
          <a:p>
            <a:pPr marL="914400" lvl="1" indent="-317500" algn="l" rtl="0">
              <a:spcBef>
                <a:spcPts val="0"/>
              </a:spcBef>
              <a:spcAft>
                <a:spcPts val="0"/>
              </a:spcAft>
              <a:buSzPts val="1400"/>
              <a:buChar char="-"/>
            </a:pPr>
            <a:r>
              <a:rPr lang="en"/>
              <a:t>Decreased model accuracies across the board by about 2-5%</a:t>
            </a:r>
            <a:endParaRPr/>
          </a:p>
        </p:txBody>
      </p:sp>
      <p:sp>
        <p:nvSpPr>
          <p:cNvPr id="309" name="Google Shape;309;p37"/>
          <p:cNvSpPr txBox="1">
            <a:spLocks noGrp="1"/>
          </p:cNvSpPr>
          <p:nvPr>
            <p:ph type="body" idx="4294967295"/>
          </p:nvPr>
        </p:nvSpPr>
        <p:spPr>
          <a:xfrm>
            <a:off x="152400" y="852025"/>
            <a:ext cx="8455500" cy="759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Improve models by changing binary classifications of labels</a:t>
            </a:r>
            <a:endParaRPr/>
          </a:p>
          <a:p>
            <a:pPr marL="914400" lvl="1" indent="-317500" algn="l" rtl="0">
              <a:spcBef>
                <a:spcPts val="0"/>
              </a:spcBef>
              <a:spcAft>
                <a:spcPts val="0"/>
              </a:spcAft>
              <a:buSzPts val="1400"/>
              <a:buChar char="-"/>
            </a:pPr>
            <a:r>
              <a:rPr lang="en"/>
              <a:t>Patient </a:t>
            </a:r>
            <a:r>
              <a:rPr lang="en" b="1"/>
              <a:t>MSID </a:t>
            </a:r>
            <a:r>
              <a:rPr lang="en"/>
              <a:t>groupings allows for flipping labels easily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1000"/>
                                        <p:tgtEl>
                                          <p:spTgt spid="306"/>
                                        </p:tgtEl>
                                      </p:cBhvr>
                                    </p:animEffect>
                                  </p:childTnLst>
                                </p:cTn>
                              </p:par>
                              <p:par>
                                <p:cTn id="8" presetID="10" presetClass="entr" presetSubtype="0" fill="hold" nodeType="withEffect">
                                  <p:stCondLst>
                                    <p:cond delay="0"/>
                                  </p:stCondLst>
                                  <p:childTnLst>
                                    <p:set>
                                      <p:cBhvr>
                                        <p:cTn id="9" dur="1" fill="hold">
                                          <p:stCondLst>
                                            <p:cond delay="0"/>
                                          </p:stCondLst>
                                        </p:cTn>
                                        <p:tgtEl>
                                          <p:spTgt spid="307"/>
                                        </p:tgtEl>
                                        <p:attrNameLst>
                                          <p:attrName>style.visibility</p:attrName>
                                        </p:attrNameLst>
                                      </p:cBhvr>
                                      <p:to>
                                        <p:strVal val="visible"/>
                                      </p:to>
                                    </p:set>
                                    <p:animEffect transition="in" filter="fade">
                                      <p:cBhvr>
                                        <p:cTn id="10" dur="1000"/>
                                        <p:tgtEl>
                                          <p:spTgt spid="30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8"/>
          <p:cNvSpPr txBox="1">
            <a:spLocks noGrp="1"/>
          </p:cNvSpPr>
          <p:nvPr>
            <p:ph type="title" idx="4294967295"/>
          </p:nvPr>
        </p:nvSpPr>
        <p:spPr>
          <a:xfrm>
            <a:off x="194800" y="1868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Label Noise</a:t>
            </a:r>
            <a:endParaRPr/>
          </a:p>
        </p:txBody>
      </p:sp>
      <p:pic>
        <p:nvPicPr>
          <p:cNvPr id="315" name="Google Shape;315;p38"/>
          <p:cNvPicPr preferRelativeResize="0"/>
          <p:nvPr/>
        </p:nvPicPr>
        <p:blipFill>
          <a:blip r:embed="rId3">
            <a:alphaModFix/>
          </a:blip>
          <a:stretch>
            <a:fillRect/>
          </a:stretch>
        </p:blipFill>
        <p:spPr>
          <a:xfrm>
            <a:off x="194800" y="2240449"/>
            <a:ext cx="4045425" cy="2819550"/>
          </a:xfrm>
          <a:prstGeom prst="rect">
            <a:avLst/>
          </a:prstGeom>
          <a:noFill/>
          <a:ln>
            <a:noFill/>
          </a:ln>
        </p:spPr>
      </p:pic>
      <p:pic>
        <p:nvPicPr>
          <p:cNvPr id="316" name="Google Shape;316;p38"/>
          <p:cNvPicPr preferRelativeResize="0"/>
          <p:nvPr/>
        </p:nvPicPr>
        <p:blipFill>
          <a:blip r:embed="rId4">
            <a:alphaModFix/>
          </a:blip>
          <a:stretch>
            <a:fillRect/>
          </a:stretch>
        </p:blipFill>
        <p:spPr>
          <a:xfrm>
            <a:off x="6171025" y="85000"/>
            <a:ext cx="2791800" cy="4783724"/>
          </a:xfrm>
          <a:prstGeom prst="rect">
            <a:avLst/>
          </a:prstGeom>
          <a:noFill/>
          <a:ln>
            <a:noFill/>
          </a:ln>
        </p:spPr>
      </p:pic>
      <p:sp>
        <p:nvSpPr>
          <p:cNvPr id="317" name="Google Shape;317;p38"/>
          <p:cNvSpPr txBox="1">
            <a:spLocks noGrp="1"/>
          </p:cNvSpPr>
          <p:nvPr>
            <p:ph type="body" idx="4294967295"/>
          </p:nvPr>
        </p:nvSpPr>
        <p:spPr>
          <a:xfrm>
            <a:off x="194800" y="909250"/>
            <a:ext cx="5976300" cy="758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Find sequencing noise through model comparisons</a:t>
            </a:r>
            <a:endParaRPr/>
          </a:p>
          <a:p>
            <a:pPr marL="457200" lvl="0" indent="-342900" algn="l" rtl="0">
              <a:spcBef>
                <a:spcPts val="0"/>
              </a:spcBef>
              <a:spcAft>
                <a:spcPts val="0"/>
              </a:spcAft>
              <a:buSzPts val="1800"/>
              <a:buChar char="-"/>
            </a:pPr>
            <a:r>
              <a:rPr lang="en"/>
              <a:t>Group model accuracies by </a:t>
            </a:r>
            <a:r>
              <a:rPr lang="en" b="1"/>
              <a:t>MSID </a:t>
            </a:r>
            <a:r>
              <a:rPr lang="en"/>
              <a:t>identifier</a:t>
            </a:r>
            <a:endParaRPr/>
          </a:p>
        </p:txBody>
      </p:sp>
      <p:sp>
        <p:nvSpPr>
          <p:cNvPr id="318" name="Google Shape;318;p38"/>
          <p:cNvSpPr txBox="1"/>
          <p:nvPr/>
        </p:nvSpPr>
        <p:spPr>
          <a:xfrm>
            <a:off x="194625" y="1532125"/>
            <a:ext cx="5976300" cy="4617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Sum of model inaccuracies per </a:t>
            </a:r>
            <a:r>
              <a:rPr lang="en" sz="1800" b="1">
                <a:solidFill>
                  <a:schemeClr val="dk2"/>
                </a:solidFill>
                <a:latin typeface="Roboto"/>
                <a:ea typeface="Roboto"/>
                <a:cs typeface="Roboto"/>
                <a:sym typeface="Roboto"/>
              </a:rPr>
              <a:t>MSID</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39"/>
          <p:cNvPicPr preferRelativeResize="0"/>
          <p:nvPr/>
        </p:nvPicPr>
        <p:blipFill>
          <a:blip r:embed="rId3">
            <a:alphaModFix/>
          </a:blip>
          <a:stretch>
            <a:fillRect/>
          </a:stretch>
        </p:blipFill>
        <p:spPr>
          <a:xfrm>
            <a:off x="6171025" y="85000"/>
            <a:ext cx="2791800" cy="4783724"/>
          </a:xfrm>
          <a:prstGeom prst="rect">
            <a:avLst/>
          </a:prstGeom>
          <a:noFill/>
          <a:ln>
            <a:noFill/>
          </a:ln>
        </p:spPr>
      </p:pic>
      <p:pic>
        <p:nvPicPr>
          <p:cNvPr id="324" name="Google Shape;324;p39"/>
          <p:cNvPicPr preferRelativeResize="0"/>
          <p:nvPr/>
        </p:nvPicPr>
        <p:blipFill>
          <a:blip r:embed="rId4">
            <a:alphaModFix/>
          </a:blip>
          <a:stretch>
            <a:fillRect/>
          </a:stretch>
        </p:blipFill>
        <p:spPr>
          <a:xfrm>
            <a:off x="135823" y="2219323"/>
            <a:ext cx="5258040" cy="2649400"/>
          </a:xfrm>
          <a:prstGeom prst="rect">
            <a:avLst/>
          </a:prstGeom>
          <a:noFill/>
          <a:ln>
            <a:noFill/>
          </a:ln>
        </p:spPr>
      </p:pic>
      <p:sp>
        <p:nvSpPr>
          <p:cNvPr id="325" name="Google Shape;325;p39"/>
          <p:cNvSpPr txBox="1">
            <a:spLocks noGrp="1"/>
          </p:cNvSpPr>
          <p:nvPr>
            <p:ph type="title" idx="4294967295"/>
          </p:nvPr>
        </p:nvSpPr>
        <p:spPr>
          <a:xfrm>
            <a:off x="194800" y="1868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Label Noise</a:t>
            </a:r>
            <a:endParaRPr/>
          </a:p>
        </p:txBody>
      </p:sp>
      <p:sp>
        <p:nvSpPr>
          <p:cNvPr id="326" name="Google Shape;326;p39"/>
          <p:cNvSpPr txBox="1">
            <a:spLocks noGrp="1"/>
          </p:cNvSpPr>
          <p:nvPr>
            <p:ph type="body" idx="4294967295"/>
          </p:nvPr>
        </p:nvSpPr>
        <p:spPr>
          <a:xfrm>
            <a:off x="194800" y="909250"/>
            <a:ext cx="6192000" cy="758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Find sequencing noise through model comparisons</a:t>
            </a:r>
            <a:endParaRPr/>
          </a:p>
          <a:p>
            <a:pPr marL="457200" lvl="0" indent="-342900" algn="l" rtl="0">
              <a:spcBef>
                <a:spcPts val="0"/>
              </a:spcBef>
              <a:spcAft>
                <a:spcPts val="0"/>
              </a:spcAft>
              <a:buSzPts val="1800"/>
              <a:buChar char="-"/>
            </a:pPr>
            <a:r>
              <a:rPr lang="en"/>
              <a:t>Group model accuracies by </a:t>
            </a:r>
            <a:r>
              <a:rPr lang="en" b="1"/>
              <a:t>MSID </a:t>
            </a:r>
            <a:r>
              <a:rPr lang="en"/>
              <a:t>identifier</a:t>
            </a:r>
            <a:endParaRPr/>
          </a:p>
          <a:p>
            <a:pPr marL="457200" lvl="0" indent="-342900" algn="l" rtl="0">
              <a:spcBef>
                <a:spcPts val="0"/>
              </a:spcBef>
              <a:spcAft>
                <a:spcPts val="0"/>
              </a:spcAft>
              <a:buSzPts val="1800"/>
              <a:buChar char="-"/>
            </a:pPr>
            <a:r>
              <a:rPr lang="en"/>
              <a:t>Find error rate for each model</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40"/>
          <p:cNvPicPr preferRelativeResize="0"/>
          <p:nvPr/>
        </p:nvPicPr>
        <p:blipFill>
          <a:blip r:embed="rId3">
            <a:alphaModFix/>
          </a:blip>
          <a:stretch>
            <a:fillRect/>
          </a:stretch>
        </p:blipFill>
        <p:spPr>
          <a:xfrm>
            <a:off x="6171025" y="85000"/>
            <a:ext cx="2791800" cy="4783724"/>
          </a:xfrm>
          <a:prstGeom prst="rect">
            <a:avLst/>
          </a:prstGeom>
          <a:noFill/>
          <a:ln>
            <a:noFill/>
          </a:ln>
        </p:spPr>
      </p:pic>
      <p:sp>
        <p:nvSpPr>
          <p:cNvPr id="332" name="Google Shape;332;p40"/>
          <p:cNvSpPr txBox="1">
            <a:spLocks noGrp="1"/>
          </p:cNvSpPr>
          <p:nvPr>
            <p:ph type="title" idx="4294967295"/>
          </p:nvPr>
        </p:nvSpPr>
        <p:spPr>
          <a:xfrm>
            <a:off x="194800" y="1868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Label Noise</a:t>
            </a:r>
            <a:endParaRPr/>
          </a:p>
        </p:txBody>
      </p:sp>
      <p:sp>
        <p:nvSpPr>
          <p:cNvPr id="333" name="Google Shape;333;p40"/>
          <p:cNvSpPr txBox="1">
            <a:spLocks noGrp="1"/>
          </p:cNvSpPr>
          <p:nvPr>
            <p:ph type="body" idx="4294967295"/>
          </p:nvPr>
        </p:nvSpPr>
        <p:spPr>
          <a:xfrm>
            <a:off x="194800" y="909250"/>
            <a:ext cx="6192000" cy="198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Find sequencing noise through model comparisons</a:t>
            </a:r>
            <a:endParaRPr/>
          </a:p>
          <a:p>
            <a:pPr marL="457200" lvl="0" indent="-342900" algn="l" rtl="0">
              <a:spcBef>
                <a:spcPts val="0"/>
              </a:spcBef>
              <a:spcAft>
                <a:spcPts val="0"/>
              </a:spcAft>
              <a:buSzPts val="1800"/>
              <a:buChar char="-"/>
            </a:pPr>
            <a:r>
              <a:rPr lang="en"/>
              <a:t>Group model accuracies by </a:t>
            </a:r>
            <a:r>
              <a:rPr lang="en" b="1"/>
              <a:t>MSID </a:t>
            </a:r>
            <a:r>
              <a:rPr lang="en"/>
              <a:t>identifier</a:t>
            </a:r>
            <a:endParaRPr/>
          </a:p>
          <a:p>
            <a:pPr marL="457200" lvl="0" indent="-342900" algn="l" rtl="0">
              <a:spcBef>
                <a:spcPts val="0"/>
              </a:spcBef>
              <a:spcAft>
                <a:spcPts val="0"/>
              </a:spcAft>
              <a:buSzPts val="1800"/>
              <a:buChar char="-"/>
            </a:pPr>
            <a:r>
              <a:rPr lang="en"/>
              <a:t>Find error rate for each model</a:t>
            </a:r>
            <a:endParaRPr/>
          </a:p>
          <a:p>
            <a:pPr marL="457200" lvl="0" indent="-342900" algn="l" rtl="0">
              <a:spcBef>
                <a:spcPts val="0"/>
              </a:spcBef>
              <a:spcAft>
                <a:spcPts val="0"/>
              </a:spcAft>
              <a:buSzPts val="1800"/>
              <a:buChar char="-"/>
            </a:pPr>
            <a:r>
              <a:rPr lang="en"/>
              <a:t>Average model error, apply filter with error minimum</a:t>
            </a:r>
            <a:endParaRPr/>
          </a:p>
        </p:txBody>
      </p:sp>
      <p:pic>
        <p:nvPicPr>
          <p:cNvPr id="334" name="Google Shape;334;p40"/>
          <p:cNvPicPr preferRelativeResize="0"/>
          <p:nvPr/>
        </p:nvPicPr>
        <p:blipFill>
          <a:blip r:embed="rId4">
            <a:alphaModFix/>
          </a:blip>
          <a:stretch>
            <a:fillRect/>
          </a:stretch>
        </p:blipFill>
        <p:spPr>
          <a:xfrm>
            <a:off x="152400" y="2571750"/>
            <a:ext cx="2471785" cy="2419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41"/>
          <p:cNvPicPr preferRelativeResize="0"/>
          <p:nvPr/>
        </p:nvPicPr>
        <p:blipFill>
          <a:blip r:embed="rId3">
            <a:alphaModFix/>
          </a:blip>
          <a:stretch>
            <a:fillRect/>
          </a:stretch>
        </p:blipFill>
        <p:spPr>
          <a:xfrm>
            <a:off x="6171025" y="85000"/>
            <a:ext cx="2791800" cy="4783724"/>
          </a:xfrm>
          <a:prstGeom prst="rect">
            <a:avLst/>
          </a:prstGeom>
          <a:noFill/>
          <a:ln>
            <a:noFill/>
          </a:ln>
        </p:spPr>
      </p:pic>
      <p:sp>
        <p:nvSpPr>
          <p:cNvPr id="340" name="Google Shape;340;p41"/>
          <p:cNvSpPr txBox="1">
            <a:spLocks noGrp="1"/>
          </p:cNvSpPr>
          <p:nvPr>
            <p:ph type="title" idx="4294967295"/>
          </p:nvPr>
        </p:nvSpPr>
        <p:spPr>
          <a:xfrm>
            <a:off x="194800" y="1868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Label Noise</a:t>
            </a:r>
            <a:endParaRPr/>
          </a:p>
        </p:txBody>
      </p:sp>
      <p:sp>
        <p:nvSpPr>
          <p:cNvPr id="341" name="Google Shape;341;p41"/>
          <p:cNvSpPr txBox="1">
            <a:spLocks noGrp="1"/>
          </p:cNvSpPr>
          <p:nvPr>
            <p:ph type="body" idx="4294967295"/>
          </p:nvPr>
        </p:nvSpPr>
        <p:spPr>
          <a:xfrm>
            <a:off x="194800" y="909250"/>
            <a:ext cx="6192000" cy="198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Find sequencing noise through model comparisons</a:t>
            </a:r>
            <a:endParaRPr/>
          </a:p>
          <a:p>
            <a:pPr marL="457200" lvl="0" indent="-342900" algn="l" rtl="0">
              <a:spcBef>
                <a:spcPts val="0"/>
              </a:spcBef>
              <a:spcAft>
                <a:spcPts val="0"/>
              </a:spcAft>
              <a:buSzPts val="1800"/>
              <a:buChar char="-"/>
            </a:pPr>
            <a:r>
              <a:rPr lang="en"/>
              <a:t>Group model accuracies by </a:t>
            </a:r>
            <a:r>
              <a:rPr lang="en" b="1"/>
              <a:t>MSID </a:t>
            </a:r>
            <a:r>
              <a:rPr lang="en"/>
              <a:t>identifier</a:t>
            </a:r>
            <a:endParaRPr/>
          </a:p>
          <a:p>
            <a:pPr marL="457200" lvl="0" indent="-342900" algn="l" rtl="0">
              <a:spcBef>
                <a:spcPts val="0"/>
              </a:spcBef>
              <a:spcAft>
                <a:spcPts val="0"/>
              </a:spcAft>
              <a:buSzPts val="1800"/>
              <a:buChar char="-"/>
            </a:pPr>
            <a:r>
              <a:rPr lang="en"/>
              <a:t>Find error rate for each model</a:t>
            </a:r>
            <a:endParaRPr/>
          </a:p>
          <a:p>
            <a:pPr marL="457200" lvl="0" indent="-342900" algn="l" rtl="0">
              <a:spcBef>
                <a:spcPts val="0"/>
              </a:spcBef>
              <a:spcAft>
                <a:spcPts val="0"/>
              </a:spcAft>
              <a:buSzPts val="1800"/>
              <a:buChar char="-"/>
            </a:pPr>
            <a:r>
              <a:rPr lang="en"/>
              <a:t>Average model error, apply filter with error minimum</a:t>
            </a:r>
            <a:endParaRPr/>
          </a:p>
          <a:p>
            <a:pPr marL="914400" lvl="1" indent="-317500" algn="l" rtl="0">
              <a:spcBef>
                <a:spcPts val="0"/>
              </a:spcBef>
              <a:spcAft>
                <a:spcPts val="0"/>
              </a:spcAft>
              <a:buSzPts val="1400"/>
              <a:buChar char="-"/>
            </a:pPr>
            <a:r>
              <a:rPr lang="en"/>
              <a:t>30% and 35% average model error respectively </a:t>
            </a:r>
            <a:endParaRPr/>
          </a:p>
        </p:txBody>
      </p:sp>
      <p:pic>
        <p:nvPicPr>
          <p:cNvPr id="342" name="Google Shape;342;p41"/>
          <p:cNvPicPr preferRelativeResize="0"/>
          <p:nvPr/>
        </p:nvPicPr>
        <p:blipFill>
          <a:blip r:embed="rId4">
            <a:alphaModFix/>
          </a:blip>
          <a:stretch>
            <a:fillRect/>
          </a:stretch>
        </p:blipFill>
        <p:spPr>
          <a:xfrm>
            <a:off x="152400" y="2571750"/>
            <a:ext cx="2471785" cy="2419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42"/>
          <p:cNvPicPr preferRelativeResize="0"/>
          <p:nvPr/>
        </p:nvPicPr>
        <p:blipFill>
          <a:blip r:embed="rId3">
            <a:alphaModFix/>
          </a:blip>
          <a:stretch>
            <a:fillRect/>
          </a:stretch>
        </p:blipFill>
        <p:spPr>
          <a:xfrm>
            <a:off x="6171025" y="85000"/>
            <a:ext cx="2791800" cy="4783724"/>
          </a:xfrm>
          <a:prstGeom prst="rect">
            <a:avLst/>
          </a:prstGeom>
          <a:noFill/>
          <a:ln>
            <a:noFill/>
          </a:ln>
        </p:spPr>
      </p:pic>
      <p:sp>
        <p:nvSpPr>
          <p:cNvPr id="348" name="Google Shape;348;p42"/>
          <p:cNvSpPr txBox="1">
            <a:spLocks noGrp="1"/>
          </p:cNvSpPr>
          <p:nvPr>
            <p:ph type="title" idx="4294967295"/>
          </p:nvPr>
        </p:nvSpPr>
        <p:spPr>
          <a:xfrm>
            <a:off x="194800" y="1868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Label Noise</a:t>
            </a:r>
            <a:endParaRPr/>
          </a:p>
        </p:txBody>
      </p:sp>
      <p:sp>
        <p:nvSpPr>
          <p:cNvPr id="349" name="Google Shape;349;p42"/>
          <p:cNvSpPr txBox="1">
            <a:spLocks noGrp="1"/>
          </p:cNvSpPr>
          <p:nvPr>
            <p:ph type="body" idx="4294967295"/>
          </p:nvPr>
        </p:nvSpPr>
        <p:spPr>
          <a:xfrm>
            <a:off x="194800" y="909250"/>
            <a:ext cx="6192000" cy="198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Find sequencing noise through model comparisons</a:t>
            </a:r>
            <a:endParaRPr/>
          </a:p>
          <a:p>
            <a:pPr marL="457200" lvl="0" indent="-342900" algn="l" rtl="0">
              <a:spcBef>
                <a:spcPts val="0"/>
              </a:spcBef>
              <a:spcAft>
                <a:spcPts val="0"/>
              </a:spcAft>
              <a:buSzPts val="1800"/>
              <a:buChar char="-"/>
            </a:pPr>
            <a:r>
              <a:rPr lang="en"/>
              <a:t>Group model accuracies by </a:t>
            </a:r>
            <a:r>
              <a:rPr lang="en" b="1"/>
              <a:t>MSID </a:t>
            </a:r>
            <a:r>
              <a:rPr lang="en"/>
              <a:t>identifier</a:t>
            </a:r>
            <a:endParaRPr/>
          </a:p>
          <a:p>
            <a:pPr marL="457200" lvl="0" indent="-342900" algn="l" rtl="0">
              <a:spcBef>
                <a:spcPts val="0"/>
              </a:spcBef>
              <a:spcAft>
                <a:spcPts val="0"/>
              </a:spcAft>
              <a:buSzPts val="1800"/>
              <a:buChar char="-"/>
            </a:pPr>
            <a:r>
              <a:rPr lang="en"/>
              <a:t>Find error rate for each model</a:t>
            </a:r>
            <a:endParaRPr/>
          </a:p>
          <a:p>
            <a:pPr marL="457200" lvl="0" indent="-342900" algn="l" rtl="0">
              <a:spcBef>
                <a:spcPts val="0"/>
              </a:spcBef>
              <a:spcAft>
                <a:spcPts val="0"/>
              </a:spcAft>
              <a:buSzPts val="1800"/>
              <a:buChar char="-"/>
            </a:pPr>
            <a:r>
              <a:rPr lang="en"/>
              <a:t>Average model error, apply filter with error minimum</a:t>
            </a:r>
            <a:endParaRPr/>
          </a:p>
          <a:p>
            <a:pPr marL="914400" lvl="1" indent="-317500" algn="l" rtl="0">
              <a:spcBef>
                <a:spcPts val="0"/>
              </a:spcBef>
              <a:spcAft>
                <a:spcPts val="0"/>
              </a:spcAft>
              <a:buSzPts val="1400"/>
              <a:buChar char="-"/>
            </a:pPr>
            <a:r>
              <a:rPr lang="en"/>
              <a:t>30% and 35% average model error respectively </a:t>
            </a:r>
            <a:endParaRPr/>
          </a:p>
        </p:txBody>
      </p:sp>
      <p:pic>
        <p:nvPicPr>
          <p:cNvPr id="350" name="Google Shape;350;p42"/>
          <p:cNvPicPr preferRelativeResize="0"/>
          <p:nvPr/>
        </p:nvPicPr>
        <p:blipFill>
          <a:blip r:embed="rId4">
            <a:alphaModFix/>
          </a:blip>
          <a:stretch>
            <a:fillRect/>
          </a:stretch>
        </p:blipFill>
        <p:spPr>
          <a:xfrm>
            <a:off x="152400" y="2571750"/>
            <a:ext cx="2471785" cy="2419350"/>
          </a:xfrm>
          <a:prstGeom prst="rect">
            <a:avLst/>
          </a:prstGeom>
          <a:noFill/>
          <a:ln>
            <a:noFill/>
          </a:ln>
        </p:spPr>
      </p:pic>
      <p:pic>
        <p:nvPicPr>
          <p:cNvPr id="351" name="Google Shape;351;p42"/>
          <p:cNvPicPr preferRelativeResize="0"/>
          <p:nvPr/>
        </p:nvPicPr>
        <p:blipFill>
          <a:blip r:embed="rId5">
            <a:alphaModFix/>
          </a:blip>
          <a:stretch>
            <a:fillRect/>
          </a:stretch>
        </p:blipFill>
        <p:spPr>
          <a:xfrm>
            <a:off x="3342074" y="2605135"/>
            <a:ext cx="2736150" cy="23525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 What is CHIP and Key Terms</a:t>
            </a:r>
            <a:endParaRPr/>
          </a:p>
          <a:p>
            <a:pPr marL="0" lvl="0" indent="0" algn="l" rtl="0">
              <a:spcBef>
                <a:spcPts val="0"/>
              </a:spcBef>
              <a:spcAft>
                <a:spcPts val="0"/>
              </a:spcAft>
              <a:buNone/>
            </a:pPr>
            <a:endParaRPr/>
          </a:p>
        </p:txBody>
      </p:sp>
      <p:sp>
        <p:nvSpPr>
          <p:cNvPr id="104" name="Google Shape;104;p16"/>
          <p:cNvSpPr txBox="1">
            <a:spLocks noGrp="1"/>
          </p:cNvSpPr>
          <p:nvPr>
            <p:ph type="body" idx="1"/>
          </p:nvPr>
        </p:nvSpPr>
        <p:spPr>
          <a:xfrm>
            <a:off x="311700" y="1229875"/>
            <a:ext cx="42603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 </a:t>
            </a:r>
            <a:r>
              <a:rPr lang="en">
                <a:latin typeface="Arial"/>
                <a:ea typeface="Arial"/>
                <a:cs typeface="Arial"/>
                <a:sym typeface="Arial"/>
              </a:rPr>
              <a:t>CHIP is a phenomenon where mutations in specific genes arise over the course of normal ageing.</a:t>
            </a:r>
            <a:endParaRPr>
              <a:latin typeface="Arial"/>
              <a:ea typeface="Arial"/>
              <a:cs typeface="Arial"/>
              <a:sym typeface="Arial"/>
            </a:endParaRPr>
          </a:p>
          <a:p>
            <a:pPr marL="0" lvl="0" indent="0" algn="l" rtl="0">
              <a:spcBef>
                <a:spcPts val="1200"/>
              </a:spcBef>
              <a:spcAft>
                <a:spcPts val="0"/>
              </a:spcAft>
              <a:buNone/>
            </a:pPr>
            <a:endParaRPr>
              <a:latin typeface="Arial"/>
              <a:ea typeface="Arial"/>
              <a:cs typeface="Arial"/>
              <a:sym typeface="Arial"/>
            </a:endParaRPr>
          </a:p>
          <a:p>
            <a:pPr marL="457200" lvl="0" indent="-342900" algn="l" rtl="0">
              <a:spcBef>
                <a:spcPts val="1200"/>
              </a:spcBef>
              <a:spcAft>
                <a:spcPts val="0"/>
              </a:spcAft>
              <a:buSzPts val="1800"/>
              <a:buChar char="-"/>
            </a:pPr>
            <a:r>
              <a:rPr lang="en">
                <a:latin typeface="Arial"/>
                <a:ea typeface="Arial"/>
                <a:cs typeface="Arial"/>
                <a:sym typeface="Arial"/>
              </a:rPr>
              <a:t>CHIP leads to adults having a 2-4x  higher risk of developing	 cardiovascular disease or cancer </a:t>
            </a:r>
            <a:endParaRPr>
              <a:latin typeface="Arial"/>
              <a:ea typeface="Arial"/>
              <a:cs typeface="Arial"/>
              <a:sym typeface="Arial"/>
            </a:endParaRPr>
          </a:p>
        </p:txBody>
      </p:sp>
      <p:pic>
        <p:nvPicPr>
          <p:cNvPr id="105" name="Google Shape;105;p16"/>
          <p:cNvPicPr preferRelativeResize="0"/>
          <p:nvPr/>
        </p:nvPicPr>
        <p:blipFill rotWithShape="1">
          <a:blip r:embed="rId3">
            <a:alphaModFix/>
          </a:blip>
          <a:srcRect r="38968"/>
          <a:stretch/>
        </p:blipFill>
        <p:spPr>
          <a:xfrm>
            <a:off x="4572000" y="1304250"/>
            <a:ext cx="3955727" cy="25350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3"/>
          <p:cNvSpPr txBox="1">
            <a:spLocks noGrp="1"/>
          </p:cNvSpPr>
          <p:nvPr>
            <p:ph type="title" idx="4294967295"/>
          </p:nvPr>
        </p:nvSpPr>
        <p:spPr>
          <a:xfrm>
            <a:off x="194800" y="1868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Label Noise</a:t>
            </a:r>
            <a:endParaRPr/>
          </a:p>
        </p:txBody>
      </p:sp>
      <p:sp>
        <p:nvSpPr>
          <p:cNvPr id="357" name="Google Shape;357;p43"/>
          <p:cNvSpPr txBox="1">
            <a:spLocks noGrp="1"/>
          </p:cNvSpPr>
          <p:nvPr>
            <p:ph type="body" idx="4294967295"/>
          </p:nvPr>
        </p:nvSpPr>
        <p:spPr>
          <a:xfrm>
            <a:off x="194800" y="909250"/>
            <a:ext cx="6808500" cy="198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Recall </a:t>
            </a:r>
            <a:r>
              <a:rPr lang="en" b="1"/>
              <a:t>control </a:t>
            </a:r>
            <a:r>
              <a:rPr lang="en"/>
              <a:t>labels had inaccuracies</a:t>
            </a:r>
            <a:endParaRPr/>
          </a:p>
        </p:txBody>
      </p:sp>
      <p:pic>
        <p:nvPicPr>
          <p:cNvPr id="358" name="Google Shape;358;p43"/>
          <p:cNvPicPr preferRelativeResize="0"/>
          <p:nvPr/>
        </p:nvPicPr>
        <p:blipFill>
          <a:blip r:embed="rId3">
            <a:alphaModFix/>
          </a:blip>
          <a:stretch>
            <a:fillRect/>
          </a:stretch>
        </p:blipFill>
        <p:spPr>
          <a:xfrm>
            <a:off x="6487676" y="1"/>
            <a:ext cx="2592573" cy="2229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4"/>
          <p:cNvSpPr txBox="1">
            <a:spLocks noGrp="1"/>
          </p:cNvSpPr>
          <p:nvPr>
            <p:ph type="title" idx="4294967295"/>
          </p:nvPr>
        </p:nvSpPr>
        <p:spPr>
          <a:xfrm>
            <a:off x="194800" y="1868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Label Noise</a:t>
            </a:r>
            <a:endParaRPr/>
          </a:p>
        </p:txBody>
      </p:sp>
      <p:sp>
        <p:nvSpPr>
          <p:cNvPr id="364" name="Google Shape;364;p44"/>
          <p:cNvSpPr txBox="1">
            <a:spLocks noGrp="1"/>
          </p:cNvSpPr>
          <p:nvPr>
            <p:ph type="body" idx="4294967295"/>
          </p:nvPr>
        </p:nvSpPr>
        <p:spPr>
          <a:xfrm>
            <a:off x="194800" y="909250"/>
            <a:ext cx="6808500" cy="198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Recall </a:t>
            </a:r>
            <a:r>
              <a:rPr lang="en" b="1"/>
              <a:t>control </a:t>
            </a:r>
            <a:r>
              <a:rPr lang="en"/>
              <a:t>labels had inaccuracies</a:t>
            </a:r>
            <a:endParaRPr/>
          </a:p>
          <a:p>
            <a:pPr marL="457200" lvl="0" indent="-342900" algn="l" rtl="0">
              <a:spcBef>
                <a:spcPts val="0"/>
              </a:spcBef>
              <a:spcAft>
                <a:spcPts val="0"/>
              </a:spcAft>
              <a:buSzPts val="1800"/>
              <a:buChar char="-"/>
            </a:pPr>
            <a:r>
              <a:rPr lang="en"/>
              <a:t>Flip binary classifications on particular MSID labels</a:t>
            </a:r>
            <a:endParaRPr/>
          </a:p>
          <a:p>
            <a:pPr marL="457200" lvl="0" indent="-342900" algn="l" rtl="0">
              <a:spcBef>
                <a:spcPts val="0"/>
              </a:spcBef>
              <a:spcAft>
                <a:spcPts val="0"/>
              </a:spcAft>
              <a:buSzPts val="1800"/>
              <a:buChar char="-"/>
            </a:pPr>
            <a:r>
              <a:rPr lang="en"/>
              <a:t>Run models again</a:t>
            </a:r>
            <a:endParaRPr/>
          </a:p>
        </p:txBody>
      </p:sp>
      <p:pic>
        <p:nvPicPr>
          <p:cNvPr id="365" name="Google Shape;365;p44"/>
          <p:cNvPicPr preferRelativeResize="0"/>
          <p:nvPr/>
        </p:nvPicPr>
        <p:blipFill>
          <a:blip r:embed="rId3">
            <a:alphaModFix/>
          </a:blip>
          <a:stretch>
            <a:fillRect/>
          </a:stretch>
        </p:blipFill>
        <p:spPr>
          <a:xfrm>
            <a:off x="6487676" y="1"/>
            <a:ext cx="2592573" cy="2229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5"/>
          <p:cNvSpPr txBox="1">
            <a:spLocks noGrp="1"/>
          </p:cNvSpPr>
          <p:nvPr>
            <p:ph type="title" idx="4294967295"/>
          </p:nvPr>
        </p:nvSpPr>
        <p:spPr>
          <a:xfrm>
            <a:off x="194800" y="1868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Label Noise</a:t>
            </a:r>
            <a:endParaRPr/>
          </a:p>
        </p:txBody>
      </p:sp>
      <p:sp>
        <p:nvSpPr>
          <p:cNvPr id="371" name="Google Shape;371;p45"/>
          <p:cNvSpPr txBox="1">
            <a:spLocks noGrp="1"/>
          </p:cNvSpPr>
          <p:nvPr>
            <p:ph type="body" idx="4294967295"/>
          </p:nvPr>
        </p:nvSpPr>
        <p:spPr>
          <a:xfrm>
            <a:off x="194800" y="909250"/>
            <a:ext cx="6808500" cy="198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Recall </a:t>
            </a:r>
            <a:r>
              <a:rPr lang="en" b="1"/>
              <a:t>control </a:t>
            </a:r>
            <a:r>
              <a:rPr lang="en"/>
              <a:t>labels had inaccuracies</a:t>
            </a:r>
            <a:endParaRPr/>
          </a:p>
          <a:p>
            <a:pPr marL="457200" lvl="0" indent="-342900" algn="l" rtl="0">
              <a:spcBef>
                <a:spcPts val="0"/>
              </a:spcBef>
              <a:spcAft>
                <a:spcPts val="0"/>
              </a:spcAft>
              <a:buSzPts val="1800"/>
              <a:buChar char="-"/>
            </a:pPr>
            <a:r>
              <a:rPr lang="en"/>
              <a:t>Flip binary classifications on particular MSID labels</a:t>
            </a:r>
            <a:endParaRPr/>
          </a:p>
          <a:p>
            <a:pPr marL="457200" lvl="0" indent="-342900" algn="l" rtl="0">
              <a:spcBef>
                <a:spcPts val="0"/>
              </a:spcBef>
              <a:spcAft>
                <a:spcPts val="0"/>
              </a:spcAft>
              <a:buSzPts val="1800"/>
              <a:buChar char="-"/>
            </a:pPr>
            <a:r>
              <a:rPr lang="en"/>
              <a:t>Run models again</a:t>
            </a:r>
            <a:endParaRPr/>
          </a:p>
          <a:p>
            <a:pPr marL="914400" lvl="1" indent="-317500" algn="l" rtl="0">
              <a:spcBef>
                <a:spcPts val="0"/>
              </a:spcBef>
              <a:spcAft>
                <a:spcPts val="0"/>
              </a:spcAft>
              <a:buSzPts val="1400"/>
              <a:buChar char="-"/>
            </a:pPr>
            <a:r>
              <a:rPr lang="en"/>
              <a:t>Accuracies improve by miniscule amount in most cases.</a:t>
            </a:r>
            <a:endParaRPr/>
          </a:p>
        </p:txBody>
      </p:sp>
      <p:pic>
        <p:nvPicPr>
          <p:cNvPr id="372" name="Google Shape;372;p45"/>
          <p:cNvPicPr preferRelativeResize="0"/>
          <p:nvPr/>
        </p:nvPicPr>
        <p:blipFill>
          <a:blip r:embed="rId3">
            <a:alphaModFix/>
          </a:blip>
          <a:stretch>
            <a:fillRect/>
          </a:stretch>
        </p:blipFill>
        <p:spPr>
          <a:xfrm>
            <a:off x="311700" y="2229150"/>
            <a:ext cx="8690802" cy="2914350"/>
          </a:xfrm>
          <a:prstGeom prst="rect">
            <a:avLst/>
          </a:prstGeom>
          <a:noFill/>
          <a:ln>
            <a:noFill/>
          </a:ln>
        </p:spPr>
      </p:pic>
      <p:pic>
        <p:nvPicPr>
          <p:cNvPr id="373" name="Google Shape;373;p45"/>
          <p:cNvPicPr preferRelativeResize="0"/>
          <p:nvPr/>
        </p:nvPicPr>
        <p:blipFill>
          <a:blip r:embed="rId4">
            <a:alphaModFix/>
          </a:blip>
          <a:stretch>
            <a:fillRect/>
          </a:stretch>
        </p:blipFill>
        <p:spPr>
          <a:xfrm>
            <a:off x="6487676" y="1"/>
            <a:ext cx="2592573" cy="2229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Conclusions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&amp; Improvements</a:t>
            </a:r>
            <a:endParaRPr/>
          </a:p>
        </p:txBody>
      </p:sp>
      <p:sp>
        <p:nvSpPr>
          <p:cNvPr id="384" name="Google Shape;384;p47"/>
          <p:cNvSpPr txBox="1">
            <a:spLocks noGrp="1"/>
          </p:cNvSpPr>
          <p:nvPr>
            <p:ph type="body" idx="1"/>
          </p:nvPr>
        </p:nvSpPr>
        <p:spPr>
          <a:xfrm>
            <a:off x="311700" y="1229875"/>
            <a:ext cx="8520600" cy="36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Takeaways:</a:t>
            </a:r>
            <a:endParaRPr/>
          </a:p>
          <a:p>
            <a:pPr marL="457200" lvl="0" indent="-342900" algn="l" rtl="0">
              <a:spcBef>
                <a:spcPts val="1200"/>
              </a:spcBef>
              <a:spcAft>
                <a:spcPts val="0"/>
              </a:spcAft>
              <a:buSzPts val="1800"/>
              <a:buChar char="-"/>
            </a:pPr>
            <a:r>
              <a:rPr lang="en"/>
              <a:t>KNN + AdaBoosting achieved over 80% accuracy </a:t>
            </a:r>
            <a:endParaRPr/>
          </a:p>
          <a:p>
            <a:pPr marL="457200" lvl="0" indent="-342900" algn="l" rtl="0">
              <a:spcBef>
                <a:spcPts val="0"/>
              </a:spcBef>
              <a:spcAft>
                <a:spcPts val="0"/>
              </a:spcAft>
              <a:buSzPts val="1800"/>
              <a:buChar char="-"/>
            </a:pPr>
            <a:r>
              <a:rPr lang="en"/>
              <a:t>Variables: </a:t>
            </a:r>
            <a:r>
              <a:rPr lang="en" b="1"/>
              <a:t>DP</a:t>
            </a:r>
            <a:r>
              <a:rPr lang="en"/>
              <a:t>, </a:t>
            </a:r>
            <a:r>
              <a:rPr lang="en" b="1"/>
              <a:t>REFBAIS</a:t>
            </a:r>
            <a:r>
              <a:rPr lang="en"/>
              <a:t>, </a:t>
            </a:r>
            <a:r>
              <a:rPr lang="en" b="1"/>
              <a:t>ODDRATIO</a:t>
            </a:r>
            <a:r>
              <a:rPr lang="en"/>
              <a:t>, </a:t>
            </a:r>
            <a:r>
              <a:rPr lang="en" b="1"/>
              <a:t>HIAF</a:t>
            </a:r>
            <a:r>
              <a:rPr lang="en"/>
              <a:t>, are indicative features for                         CHIP classification</a:t>
            </a:r>
            <a:endParaRPr/>
          </a:p>
          <a:p>
            <a:pPr marL="0" lvl="0" indent="0" algn="l" rtl="0">
              <a:spcBef>
                <a:spcPts val="1200"/>
              </a:spcBef>
              <a:spcAft>
                <a:spcPts val="0"/>
              </a:spcAft>
              <a:buNone/>
            </a:pPr>
            <a:endParaRPr/>
          </a:p>
          <a:p>
            <a:pPr marL="0" lvl="0" indent="0" algn="l" rtl="0">
              <a:spcBef>
                <a:spcPts val="1200"/>
              </a:spcBef>
              <a:spcAft>
                <a:spcPts val="0"/>
              </a:spcAft>
              <a:buNone/>
            </a:pPr>
            <a:r>
              <a:rPr lang="en"/>
              <a:t>Improvements:</a:t>
            </a:r>
            <a:endParaRPr/>
          </a:p>
          <a:p>
            <a:pPr marL="457200" lvl="0" indent="-342900" algn="l" rtl="0">
              <a:spcBef>
                <a:spcPts val="1200"/>
              </a:spcBef>
              <a:spcAft>
                <a:spcPts val="0"/>
              </a:spcAft>
              <a:buSzPts val="1800"/>
              <a:buChar char="-"/>
            </a:pPr>
            <a:r>
              <a:rPr lang="en"/>
              <a:t>Label noise not identified </a:t>
            </a:r>
            <a:r>
              <a:rPr lang="en" u="sng"/>
              <a:t>properly </a:t>
            </a:r>
            <a:r>
              <a:rPr lang="en"/>
              <a:t>identified</a:t>
            </a:r>
            <a:endParaRPr/>
          </a:p>
          <a:p>
            <a:pPr marL="457200" lvl="0" indent="-342900" algn="l" rtl="0">
              <a:spcBef>
                <a:spcPts val="0"/>
              </a:spcBef>
              <a:spcAft>
                <a:spcPts val="0"/>
              </a:spcAft>
              <a:buSzPts val="1800"/>
              <a:buChar char="-"/>
            </a:pPr>
            <a:r>
              <a:rPr lang="en"/>
              <a:t>Apply neural networks to classification problem</a:t>
            </a:r>
            <a:endParaRPr/>
          </a:p>
          <a:p>
            <a:pPr marL="457200" lvl="0" indent="-342900" algn="l" rtl="0">
              <a:spcBef>
                <a:spcPts val="0"/>
              </a:spcBef>
              <a:spcAft>
                <a:spcPts val="0"/>
              </a:spcAft>
              <a:buSzPts val="1800"/>
              <a:buChar char="-"/>
            </a:pPr>
            <a:r>
              <a:rPr lang="en"/>
              <a:t>Apply predictive learning with structured data (</a:t>
            </a:r>
            <a:r>
              <a:rPr lang="en" b="1"/>
              <a:t>MSID</a:t>
            </a:r>
            <a:r>
              <a:rPr lang="en"/>
              <a: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Terms</a:t>
            </a:r>
            <a:endParaRPr/>
          </a:p>
        </p:txBody>
      </p:sp>
      <p:sp>
        <p:nvSpPr>
          <p:cNvPr id="111" name="Google Shape;111;p17"/>
          <p:cNvSpPr txBox="1">
            <a:spLocks noGrp="1"/>
          </p:cNvSpPr>
          <p:nvPr>
            <p:ph type="body" idx="1"/>
          </p:nvPr>
        </p:nvSpPr>
        <p:spPr>
          <a:xfrm>
            <a:off x="311700" y="1229875"/>
            <a:ext cx="77142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Variant &amp; Variables</a:t>
            </a:r>
            <a:endParaRPr>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Difference in DNA sequence compared to ‘reference’ sequence </a:t>
            </a:r>
            <a:endParaRPr>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Expressed in allele frequency (</a:t>
            </a:r>
            <a:r>
              <a:rPr lang="en" b="1">
                <a:solidFill>
                  <a:srgbClr val="000000"/>
                </a:solidFill>
                <a:latin typeface="Arial"/>
                <a:ea typeface="Arial"/>
                <a:cs typeface="Arial"/>
                <a:sym typeface="Arial"/>
              </a:rPr>
              <a:t>AF</a:t>
            </a:r>
            <a:r>
              <a:rPr lang="en">
                <a:solidFill>
                  <a:srgbClr val="000000"/>
                </a:solidFill>
                <a:latin typeface="Arial"/>
                <a:ea typeface="Arial"/>
                <a:cs typeface="Arial"/>
                <a:sym typeface="Arial"/>
              </a:rPr>
              <a:t>) as a ratio of read depth (</a:t>
            </a:r>
            <a:r>
              <a:rPr lang="en" b="1">
                <a:solidFill>
                  <a:srgbClr val="000000"/>
                </a:solidFill>
                <a:latin typeface="Arial"/>
                <a:ea typeface="Arial"/>
                <a:cs typeface="Arial"/>
                <a:sym typeface="Arial"/>
              </a:rPr>
              <a:t>DP) </a:t>
            </a:r>
            <a:endParaRPr>
              <a:solidFill>
                <a:srgbClr val="000000"/>
              </a:solidFill>
              <a:latin typeface="Arial"/>
              <a:ea typeface="Arial"/>
              <a:cs typeface="Arial"/>
              <a:sym typeface="Arial"/>
            </a:endParaRPr>
          </a:p>
          <a:p>
            <a:pPr marL="45720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b="1">
                <a:solidFill>
                  <a:srgbClr val="000000"/>
                </a:solidFill>
                <a:latin typeface="Arial"/>
                <a:ea typeface="Arial"/>
                <a:cs typeface="Arial"/>
                <a:sym typeface="Arial"/>
              </a:rPr>
              <a:t>BIAS </a:t>
            </a:r>
            <a:r>
              <a:rPr lang="en">
                <a:solidFill>
                  <a:srgbClr val="000000"/>
                </a:solidFill>
                <a:latin typeface="Arial"/>
                <a:ea typeface="Arial"/>
                <a:cs typeface="Arial"/>
                <a:sym typeface="Arial"/>
              </a:rPr>
              <a:t>provides ratio of reference : variant</a:t>
            </a:r>
            <a:endParaRPr>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If approximately equal, no significant bias is found</a:t>
            </a:r>
            <a:endParaRPr>
              <a:solidFill>
                <a:srgbClr val="000000"/>
              </a:solidFill>
              <a:latin typeface="Arial"/>
              <a:ea typeface="Arial"/>
              <a:cs typeface="Arial"/>
              <a:sym typeface="Arial"/>
            </a:endParaRPr>
          </a:p>
          <a:p>
            <a:pPr marL="0" lvl="0" indent="0" algn="l" rtl="0">
              <a:spcBef>
                <a:spcPts val="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marL="0" lvl="0" indent="0" algn="l" rtl="0">
              <a:spcBef>
                <a:spcPts val="0"/>
              </a:spcBef>
              <a:spcAft>
                <a:spcPts val="1200"/>
              </a:spcAft>
              <a:buNone/>
            </a:pP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51225" y="1623453"/>
            <a:ext cx="8222100" cy="1896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r>
              <a:rPr lang="en"/>
              <a:t>&amp; Preprocessing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152400" y="3411272"/>
            <a:ext cx="8839199" cy="1675648"/>
          </a:xfrm>
          <a:prstGeom prst="rect">
            <a:avLst/>
          </a:prstGeom>
          <a:noFill/>
          <a:ln w="9525" cap="flat" cmpd="sng">
            <a:solidFill>
              <a:srgbClr val="000000"/>
            </a:solidFill>
            <a:prstDash val="solid"/>
            <a:round/>
            <a:headEnd type="none" w="sm" len="sm"/>
            <a:tailEnd type="none" w="sm" len="sm"/>
          </a:ln>
        </p:spPr>
      </p:pic>
      <p:pic>
        <p:nvPicPr>
          <p:cNvPr id="122" name="Google Shape;122;p19"/>
          <p:cNvPicPr preferRelativeResize="0"/>
          <p:nvPr/>
        </p:nvPicPr>
        <p:blipFill rotWithShape="1">
          <a:blip r:embed="rId4">
            <a:alphaModFix/>
          </a:blip>
          <a:srcRect b="7175"/>
          <a:stretch/>
        </p:blipFill>
        <p:spPr>
          <a:xfrm>
            <a:off x="152400" y="826525"/>
            <a:ext cx="8839200" cy="1575200"/>
          </a:xfrm>
          <a:prstGeom prst="rect">
            <a:avLst/>
          </a:prstGeom>
          <a:noFill/>
          <a:ln w="9525" cap="flat" cmpd="sng">
            <a:solidFill>
              <a:srgbClr val="000000"/>
            </a:solidFill>
            <a:prstDash val="solid"/>
            <a:round/>
            <a:headEnd type="none" w="sm" len="sm"/>
            <a:tailEnd type="none" w="sm" len="sm"/>
          </a:ln>
        </p:spPr>
      </p:pic>
      <p:sp>
        <p:nvSpPr>
          <p:cNvPr id="123" name="Google Shape;123;p19"/>
          <p:cNvSpPr txBox="1">
            <a:spLocks noGrp="1"/>
          </p:cNvSpPr>
          <p:nvPr>
            <p:ph type="title" idx="4294967295"/>
          </p:nvPr>
        </p:nvSpPr>
        <p:spPr>
          <a:xfrm>
            <a:off x="311700" y="2187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124" name="Google Shape;124;p19"/>
          <p:cNvSpPr txBox="1"/>
          <p:nvPr/>
        </p:nvSpPr>
        <p:spPr>
          <a:xfrm>
            <a:off x="311700" y="2472613"/>
            <a:ext cx="6801300" cy="7803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chipOrControl </a:t>
            </a:r>
            <a:r>
              <a:rPr lang="en" sz="1800">
                <a:solidFill>
                  <a:schemeClr val="dk2"/>
                </a:solidFill>
                <a:latin typeface="Roboto"/>
                <a:ea typeface="Roboto"/>
                <a:cs typeface="Roboto"/>
                <a:sym typeface="Roboto"/>
              </a:rPr>
              <a:t>drop labels: </a:t>
            </a:r>
            <a:r>
              <a:rPr lang="en" sz="1800" b="1">
                <a:solidFill>
                  <a:schemeClr val="dk2"/>
                </a:solidFill>
                <a:latin typeface="Roboto"/>
                <a:ea typeface="Roboto"/>
                <a:cs typeface="Roboto"/>
                <a:sym typeface="Roboto"/>
              </a:rPr>
              <a:t>Unknown </a:t>
            </a:r>
            <a:r>
              <a:rPr lang="en" sz="1800">
                <a:solidFill>
                  <a:schemeClr val="dk2"/>
                </a:solidFill>
                <a:latin typeface="Roboto"/>
                <a:ea typeface="Roboto"/>
                <a:cs typeface="Roboto"/>
                <a:sym typeface="Roboto"/>
              </a:rPr>
              <a:t>/ </a:t>
            </a:r>
            <a:r>
              <a:rPr lang="en" sz="1800" b="1">
                <a:solidFill>
                  <a:schemeClr val="dk2"/>
                </a:solidFill>
                <a:latin typeface="Roboto"/>
                <a:ea typeface="Roboto"/>
                <a:cs typeface="Roboto"/>
                <a:sym typeface="Roboto"/>
              </a:rPr>
              <a:t>Blank </a:t>
            </a:r>
            <a:r>
              <a:rPr lang="en" sz="1800">
                <a:solidFill>
                  <a:schemeClr val="dk2"/>
                </a:solidFill>
                <a:latin typeface="Roboto"/>
                <a:ea typeface="Roboto"/>
                <a:cs typeface="Roboto"/>
                <a:sym typeface="Roboto"/>
              </a:rPr>
              <a:t>/ </a:t>
            </a:r>
            <a:r>
              <a:rPr lang="en" sz="1800" b="1">
                <a:solidFill>
                  <a:schemeClr val="dk2"/>
                </a:solidFill>
                <a:latin typeface="Roboto"/>
                <a:ea typeface="Roboto"/>
                <a:cs typeface="Roboto"/>
                <a:sym typeface="Roboto"/>
              </a:rPr>
              <a:t>NaN</a:t>
            </a:r>
            <a:endParaRPr sz="1800" b="1">
              <a:solidFill>
                <a:schemeClr val="dk2"/>
              </a:solidFill>
              <a:latin typeface="Roboto"/>
              <a:ea typeface="Roboto"/>
              <a:cs typeface="Roboto"/>
              <a:sym typeface="Roboto"/>
            </a:endParaRPr>
          </a:p>
          <a:p>
            <a:pPr marL="457200" lvl="0" indent="-342900" algn="l" rtl="0">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Drop duplicate values &amp; </a:t>
            </a:r>
            <a:r>
              <a:rPr lang="en" sz="1800" b="1">
                <a:solidFill>
                  <a:schemeClr val="dk2"/>
                </a:solidFill>
                <a:latin typeface="Roboto"/>
                <a:ea typeface="Roboto"/>
                <a:cs typeface="Roboto"/>
                <a:sym typeface="Roboto"/>
              </a:rPr>
              <a:t>d.barcode</a:t>
            </a:r>
            <a:endParaRPr sz="1800" b="1">
              <a:solidFill>
                <a:schemeClr val="dk2"/>
              </a:solidFill>
              <a:latin typeface="Roboto"/>
              <a:ea typeface="Roboto"/>
              <a:cs typeface="Roboto"/>
              <a:sym typeface="Roboto"/>
            </a:endParaRPr>
          </a:p>
        </p:txBody>
      </p:sp>
      <p:cxnSp>
        <p:nvCxnSpPr>
          <p:cNvPr id="125" name="Google Shape;125;p19"/>
          <p:cNvCxnSpPr/>
          <p:nvPr/>
        </p:nvCxnSpPr>
        <p:spPr>
          <a:xfrm rot="10800000" flipH="1">
            <a:off x="240450" y="2340125"/>
            <a:ext cx="382800" cy="1800"/>
          </a:xfrm>
          <a:prstGeom prst="straightConnector1">
            <a:avLst/>
          </a:prstGeom>
          <a:noFill/>
          <a:ln w="9525" cap="flat" cmpd="sng">
            <a:solidFill>
              <a:srgbClr val="FF0000"/>
            </a:solidFill>
            <a:prstDash val="solid"/>
            <a:round/>
            <a:headEnd type="none" w="med" len="med"/>
            <a:tailEnd type="none" w="med" len="med"/>
          </a:ln>
        </p:spPr>
      </p:cxnSp>
      <p:cxnSp>
        <p:nvCxnSpPr>
          <p:cNvPr id="126" name="Google Shape;126;p19"/>
          <p:cNvCxnSpPr/>
          <p:nvPr/>
        </p:nvCxnSpPr>
        <p:spPr>
          <a:xfrm>
            <a:off x="203125" y="4996825"/>
            <a:ext cx="338400" cy="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10000"/>
            <a:ext cx="29295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Preprocessing </a:t>
            </a:r>
            <a:endParaRPr/>
          </a:p>
        </p:txBody>
      </p:sp>
      <p:sp>
        <p:nvSpPr>
          <p:cNvPr id="132" name="Google Shape;132;p20"/>
          <p:cNvSpPr txBox="1">
            <a:spLocks noGrp="1"/>
          </p:cNvSpPr>
          <p:nvPr>
            <p:ph type="body" idx="1"/>
          </p:nvPr>
        </p:nvSpPr>
        <p:spPr>
          <a:xfrm>
            <a:off x="311700" y="1229875"/>
            <a:ext cx="5427000" cy="2641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 Hot Encoding on 40 Unique Genes</a:t>
            </a:r>
            <a:endParaRPr/>
          </a:p>
          <a:p>
            <a:pPr marL="457200" lvl="0" indent="-342900" algn="l" rtl="0">
              <a:spcBef>
                <a:spcPts val="0"/>
              </a:spcBef>
              <a:spcAft>
                <a:spcPts val="0"/>
              </a:spcAft>
              <a:buSzPts val="1800"/>
              <a:buChar char="-"/>
            </a:pPr>
            <a:r>
              <a:rPr lang="en" b="1"/>
              <a:t>BIAS</a:t>
            </a:r>
            <a:r>
              <a:rPr lang="en"/>
              <a:t>, </a:t>
            </a:r>
            <a:r>
              <a:rPr lang="en" b="1"/>
              <a:t>REFBIAS</a:t>
            </a:r>
            <a:r>
              <a:rPr lang="en"/>
              <a:t>, </a:t>
            </a:r>
            <a:r>
              <a:rPr lang="en" b="1"/>
              <a:t>VARBIAS</a:t>
            </a:r>
            <a:r>
              <a:rPr lang="en"/>
              <a:t>, str data types</a:t>
            </a:r>
            <a:endParaRPr/>
          </a:p>
          <a:p>
            <a:pPr marL="914400" lvl="1" indent="-317500" algn="l" rtl="0">
              <a:spcBef>
                <a:spcPts val="0"/>
              </a:spcBef>
              <a:spcAft>
                <a:spcPts val="0"/>
              </a:spcAft>
              <a:buSzPts val="1400"/>
              <a:buChar char="-"/>
            </a:pPr>
            <a:r>
              <a:rPr lang="en"/>
              <a:t>Convert from strings to float values</a:t>
            </a:r>
            <a:endParaRPr/>
          </a:p>
          <a:p>
            <a:pPr marL="457200" lvl="0" indent="-342900" algn="l" rtl="0">
              <a:spcBef>
                <a:spcPts val="0"/>
              </a:spcBef>
              <a:spcAft>
                <a:spcPts val="0"/>
              </a:spcAft>
              <a:buSzPts val="1800"/>
              <a:buChar char="-"/>
            </a:pPr>
            <a:r>
              <a:rPr lang="en"/>
              <a:t>Split </a:t>
            </a:r>
            <a:r>
              <a:rPr lang="en" b="1"/>
              <a:t>loci</a:t>
            </a:r>
            <a:endParaRPr b="1"/>
          </a:p>
          <a:p>
            <a:pPr marL="914400" lvl="1" indent="-317500" algn="l" rtl="0">
              <a:spcBef>
                <a:spcPts val="0"/>
              </a:spcBef>
              <a:spcAft>
                <a:spcPts val="0"/>
              </a:spcAft>
              <a:buSzPts val="1400"/>
              <a:buChar char="-"/>
            </a:pPr>
            <a:r>
              <a:rPr lang="en"/>
              <a:t>CHR | CHR Location | Nucleotide</a:t>
            </a:r>
            <a:endParaRPr/>
          </a:p>
          <a:p>
            <a:pPr marL="1371600" lvl="2" indent="-317500" algn="l" rtl="0">
              <a:spcBef>
                <a:spcPts val="0"/>
              </a:spcBef>
              <a:spcAft>
                <a:spcPts val="0"/>
              </a:spcAft>
              <a:buSzPts val="1400"/>
              <a:buChar char="-"/>
            </a:pPr>
            <a:r>
              <a:rPr lang="en"/>
              <a:t>18 unique CHR</a:t>
            </a:r>
            <a:endParaRPr/>
          </a:p>
          <a:p>
            <a:pPr marL="1371600" lvl="2" indent="-317500" algn="l" rtl="0">
              <a:spcBef>
                <a:spcPts val="0"/>
              </a:spcBef>
              <a:spcAft>
                <a:spcPts val="0"/>
              </a:spcAft>
              <a:buSzPts val="1400"/>
              <a:buChar char="-"/>
            </a:pPr>
            <a:r>
              <a:rPr lang="en"/>
              <a:t>Attempted One Hot Encoding for CHR</a:t>
            </a:r>
            <a:endParaRPr/>
          </a:p>
          <a:p>
            <a:pPr marL="0" lvl="0" indent="0" algn="l" rtl="0">
              <a:spcBef>
                <a:spcPts val="1200"/>
              </a:spcBef>
              <a:spcAft>
                <a:spcPts val="1200"/>
              </a:spcAft>
              <a:buNone/>
            </a:pPr>
            <a:endParaRPr/>
          </a:p>
        </p:txBody>
      </p:sp>
      <p:grpSp>
        <p:nvGrpSpPr>
          <p:cNvPr id="133" name="Google Shape;133;p20"/>
          <p:cNvGrpSpPr/>
          <p:nvPr/>
        </p:nvGrpSpPr>
        <p:grpSpPr>
          <a:xfrm>
            <a:off x="5952700" y="73575"/>
            <a:ext cx="3048350" cy="1822326"/>
            <a:chOff x="6069575" y="73575"/>
            <a:chExt cx="3048350" cy="1822326"/>
          </a:xfrm>
        </p:grpSpPr>
        <p:pic>
          <p:nvPicPr>
            <p:cNvPr id="134" name="Google Shape;134;p20"/>
            <p:cNvPicPr preferRelativeResize="0"/>
            <p:nvPr/>
          </p:nvPicPr>
          <p:blipFill rotWithShape="1">
            <a:blip r:embed="rId3">
              <a:alphaModFix/>
            </a:blip>
            <a:srcRect l="5033" t="6674" b="12615"/>
            <a:stretch/>
          </p:blipFill>
          <p:spPr>
            <a:xfrm>
              <a:off x="6069575" y="473776"/>
              <a:ext cx="3048350" cy="1422125"/>
            </a:xfrm>
            <a:prstGeom prst="rect">
              <a:avLst/>
            </a:prstGeom>
            <a:noFill/>
            <a:ln>
              <a:noFill/>
            </a:ln>
          </p:spPr>
        </p:pic>
        <p:sp>
          <p:nvSpPr>
            <p:cNvPr id="135" name="Google Shape;135;p20"/>
            <p:cNvSpPr txBox="1"/>
            <p:nvPr/>
          </p:nvSpPr>
          <p:spPr>
            <a:xfrm>
              <a:off x="7013850" y="73575"/>
              <a:ext cx="190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Gene Frequency</a:t>
              </a:r>
              <a:endParaRPr>
                <a:latin typeface="Roboto"/>
                <a:ea typeface="Roboto"/>
                <a:cs typeface="Roboto"/>
                <a:sym typeface="Roboto"/>
              </a:endParaRPr>
            </a:p>
          </p:txBody>
        </p:sp>
      </p:grpSp>
      <p:grpSp>
        <p:nvGrpSpPr>
          <p:cNvPr id="136" name="Google Shape;136;p20"/>
          <p:cNvGrpSpPr/>
          <p:nvPr/>
        </p:nvGrpSpPr>
        <p:grpSpPr>
          <a:xfrm>
            <a:off x="5952700" y="1988213"/>
            <a:ext cx="3738125" cy="1822325"/>
            <a:chOff x="6043500" y="2033375"/>
            <a:chExt cx="3738125" cy="1822325"/>
          </a:xfrm>
        </p:grpSpPr>
        <p:pic>
          <p:nvPicPr>
            <p:cNvPr id="137" name="Google Shape;137;p20"/>
            <p:cNvPicPr preferRelativeResize="0"/>
            <p:nvPr/>
          </p:nvPicPr>
          <p:blipFill rotWithShape="1">
            <a:blip r:embed="rId4">
              <a:alphaModFix/>
            </a:blip>
            <a:srcRect t="11828" b="8572"/>
            <a:stretch/>
          </p:blipFill>
          <p:spPr>
            <a:xfrm>
              <a:off x="6043500" y="2433575"/>
              <a:ext cx="3100500" cy="1422125"/>
            </a:xfrm>
            <a:prstGeom prst="rect">
              <a:avLst/>
            </a:prstGeom>
            <a:noFill/>
            <a:ln>
              <a:noFill/>
            </a:ln>
          </p:spPr>
        </p:pic>
        <p:sp>
          <p:nvSpPr>
            <p:cNvPr id="138" name="Google Shape;138;p20"/>
            <p:cNvSpPr txBox="1"/>
            <p:nvPr/>
          </p:nvSpPr>
          <p:spPr>
            <a:xfrm>
              <a:off x="6781625" y="20333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Chromosome Frequency</a:t>
              </a:r>
              <a:endParaRPr>
                <a:latin typeface="Roboto"/>
                <a:ea typeface="Roboto"/>
                <a:cs typeface="Roboto"/>
                <a:sym typeface="Roboto"/>
              </a:endParaRPr>
            </a:p>
          </p:txBody>
        </p:sp>
      </p:grpSp>
      <p:pic>
        <p:nvPicPr>
          <p:cNvPr id="139" name="Google Shape;139;p20"/>
          <p:cNvPicPr preferRelativeResize="0"/>
          <p:nvPr/>
        </p:nvPicPr>
        <p:blipFill rotWithShape="1">
          <a:blip r:embed="rId5">
            <a:alphaModFix/>
          </a:blip>
          <a:srcRect l="7458"/>
          <a:stretch/>
        </p:blipFill>
        <p:spPr>
          <a:xfrm>
            <a:off x="1221975" y="3579075"/>
            <a:ext cx="2263125" cy="97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311700" y="410000"/>
            <a:ext cx="29295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Preprocessing </a:t>
            </a:r>
            <a:endParaRPr/>
          </a:p>
        </p:txBody>
      </p:sp>
      <p:sp>
        <p:nvSpPr>
          <p:cNvPr id="145" name="Google Shape;145;p21"/>
          <p:cNvSpPr txBox="1">
            <a:spLocks noGrp="1"/>
          </p:cNvSpPr>
          <p:nvPr>
            <p:ph type="body" idx="1"/>
          </p:nvPr>
        </p:nvSpPr>
        <p:spPr>
          <a:xfrm>
            <a:off x="311700" y="1229875"/>
            <a:ext cx="5427000" cy="2641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 Hot Encoding on 40 Unique Genes</a:t>
            </a:r>
            <a:endParaRPr/>
          </a:p>
          <a:p>
            <a:pPr marL="457200" lvl="0" indent="-342900" algn="l" rtl="0">
              <a:spcBef>
                <a:spcPts val="0"/>
              </a:spcBef>
              <a:spcAft>
                <a:spcPts val="0"/>
              </a:spcAft>
              <a:buSzPts val="1800"/>
              <a:buChar char="-"/>
            </a:pPr>
            <a:r>
              <a:rPr lang="en" b="1"/>
              <a:t>BIAS</a:t>
            </a:r>
            <a:r>
              <a:rPr lang="en"/>
              <a:t>, </a:t>
            </a:r>
            <a:r>
              <a:rPr lang="en" b="1"/>
              <a:t>REFBIAS</a:t>
            </a:r>
            <a:r>
              <a:rPr lang="en"/>
              <a:t>, </a:t>
            </a:r>
            <a:r>
              <a:rPr lang="en" b="1"/>
              <a:t>VARBIAS</a:t>
            </a:r>
            <a:r>
              <a:rPr lang="en"/>
              <a:t>, str data types</a:t>
            </a:r>
            <a:endParaRPr/>
          </a:p>
          <a:p>
            <a:pPr marL="914400" lvl="1" indent="-317500" algn="l" rtl="0">
              <a:spcBef>
                <a:spcPts val="0"/>
              </a:spcBef>
              <a:spcAft>
                <a:spcPts val="0"/>
              </a:spcAft>
              <a:buSzPts val="1400"/>
              <a:buChar char="-"/>
            </a:pPr>
            <a:r>
              <a:rPr lang="en"/>
              <a:t>Convert from strings to float values</a:t>
            </a:r>
            <a:endParaRPr/>
          </a:p>
          <a:p>
            <a:pPr marL="457200" lvl="0" indent="-342900" algn="l" rtl="0">
              <a:spcBef>
                <a:spcPts val="0"/>
              </a:spcBef>
              <a:spcAft>
                <a:spcPts val="0"/>
              </a:spcAft>
              <a:buSzPts val="1800"/>
              <a:buChar char="-"/>
            </a:pPr>
            <a:r>
              <a:rPr lang="en"/>
              <a:t>Split </a:t>
            </a:r>
            <a:r>
              <a:rPr lang="en" b="1"/>
              <a:t>loci</a:t>
            </a:r>
            <a:endParaRPr b="1"/>
          </a:p>
          <a:p>
            <a:pPr marL="914400" lvl="1" indent="-317500" algn="l" rtl="0">
              <a:spcBef>
                <a:spcPts val="0"/>
              </a:spcBef>
              <a:spcAft>
                <a:spcPts val="0"/>
              </a:spcAft>
              <a:buSzPts val="1400"/>
              <a:buChar char="-"/>
            </a:pPr>
            <a:r>
              <a:rPr lang="en"/>
              <a:t>CHR | CHR Location | Nucleotide</a:t>
            </a:r>
            <a:endParaRPr/>
          </a:p>
          <a:p>
            <a:pPr marL="1371600" lvl="2" indent="-317500" algn="l" rtl="0">
              <a:spcBef>
                <a:spcPts val="0"/>
              </a:spcBef>
              <a:spcAft>
                <a:spcPts val="0"/>
              </a:spcAft>
              <a:buSzPts val="1400"/>
              <a:buChar char="-"/>
            </a:pPr>
            <a:r>
              <a:rPr lang="en"/>
              <a:t>18 unique CHR</a:t>
            </a:r>
            <a:endParaRPr/>
          </a:p>
          <a:p>
            <a:pPr marL="1371600" lvl="2" indent="-317500" algn="l" rtl="0">
              <a:spcBef>
                <a:spcPts val="0"/>
              </a:spcBef>
              <a:spcAft>
                <a:spcPts val="0"/>
              </a:spcAft>
              <a:buSzPts val="1400"/>
              <a:buChar char="-"/>
            </a:pPr>
            <a:r>
              <a:rPr lang="en"/>
              <a:t>Attempted One Hot Encoding for CHR</a:t>
            </a:r>
            <a:endParaRPr/>
          </a:p>
          <a:p>
            <a:pPr marL="0" lvl="0" indent="0" algn="l" rtl="0">
              <a:spcBef>
                <a:spcPts val="1200"/>
              </a:spcBef>
              <a:spcAft>
                <a:spcPts val="1200"/>
              </a:spcAft>
              <a:buNone/>
            </a:pPr>
            <a:endParaRPr/>
          </a:p>
        </p:txBody>
      </p:sp>
      <p:grpSp>
        <p:nvGrpSpPr>
          <p:cNvPr id="146" name="Google Shape;146;p21"/>
          <p:cNvGrpSpPr/>
          <p:nvPr/>
        </p:nvGrpSpPr>
        <p:grpSpPr>
          <a:xfrm>
            <a:off x="5952700" y="73575"/>
            <a:ext cx="3048350" cy="1822326"/>
            <a:chOff x="6069575" y="73575"/>
            <a:chExt cx="3048350" cy="1822326"/>
          </a:xfrm>
        </p:grpSpPr>
        <p:pic>
          <p:nvPicPr>
            <p:cNvPr id="147" name="Google Shape;147;p21"/>
            <p:cNvPicPr preferRelativeResize="0"/>
            <p:nvPr/>
          </p:nvPicPr>
          <p:blipFill rotWithShape="1">
            <a:blip r:embed="rId3">
              <a:alphaModFix/>
            </a:blip>
            <a:srcRect l="5033" t="6674" b="12615"/>
            <a:stretch/>
          </p:blipFill>
          <p:spPr>
            <a:xfrm>
              <a:off x="6069575" y="473776"/>
              <a:ext cx="3048350" cy="1422125"/>
            </a:xfrm>
            <a:prstGeom prst="rect">
              <a:avLst/>
            </a:prstGeom>
            <a:noFill/>
            <a:ln>
              <a:noFill/>
            </a:ln>
          </p:spPr>
        </p:pic>
        <p:sp>
          <p:nvSpPr>
            <p:cNvPr id="148" name="Google Shape;148;p21"/>
            <p:cNvSpPr txBox="1"/>
            <p:nvPr/>
          </p:nvSpPr>
          <p:spPr>
            <a:xfrm>
              <a:off x="7013850" y="73575"/>
              <a:ext cx="190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Gene Frequency</a:t>
              </a:r>
              <a:endParaRPr>
                <a:latin typeface="Roboto"/>
                <a:ea typeface="Roboto"/>
                <a:cs typeface="Roboto"/>
                <a:sym typeface="Roboto"/>
              </a:endParaRPr>
            </a:p>
          </p:txBody>
        </p:sp>
      </p:grpSp>
      <p:grpSp>
        <p:nvGrpSpPr>
          <p:cNvPr id="149" name="Google Shape;149;p21"/>
          <p:cNvGrpSpPr/>
          <p:nvPr/>
        </p:nvGrpSpPr>
        <p:grpSpPr>
          <a:xfrm>
            <a:off x="5952700" y="1988213"/>
            <a:ext cx="3738125" cy="1822325"/>
            <a:chOff x="6043500" y="2033375"/>
            <a:chExt cx="3738125" cy="1822325"/>
          </a:xfrm>
        </p:grpSpPr>
        <p:pic>
          <p:nvPicPr>
            <p:cNvPr id="150" name="Google Shape;150;p21"/>
            <p:cNvPicPr preferRelativeResize="0"/>
            <p:nvPr/>
          </p:nvPicPr>
          <p:blipFill rotWithShape="1">
            <a:blip r:embed="rId4">
              <a:alphaModFix/>
            </a:blip>
            <a:srcRect t="11828" b="8572"/>
            <a:stretch/>
          </p:blipFill>
          <p:spPr>
            <a:xfrm>
              <a:off x="6043500" y="2433575"/>
              <a:ext cx="3100500" cy="1422125"/>
            </a:xfrm>
            <a:prstGeom prst="rect">
              <a:avLst/>
            </a:prstGeom>
            <a:noFill/>
            <a:ln>
              <a:noFill/>
            </a:ln>
          </p:spPr>
        </p:pic>
        <p:sp>
          <p:nvSpPr>
            <p:cNvPr id="151" name="Google Shape;151;p21"/>
            <p:cNvSpPr txBox="1"/>
            <p:nvPr/>
          </p:nvSpPr>
          <p:spPr>
            <a:xfrm>
              <a:off x="6781625" y="20333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Chromosome Frequency</a:t>
              </a:r>
              <a:endParaRPr>
                <a:latin typeface="Roboto"/>
                <a:ea typeface="Roboto"/>
                <a:cs typeface="Roboto"/>
                <a:sym typeface="Roboto"/>
              </a:endParaRPr>
            </a:p>
          </p:txBody>
        </p:sp>
      </p:grpSp>
      <p:pic>
        <p:nvPicPr>
          <p:cNvPr id="152" name="Google Shape;152;p21"/>
          <p:cNvPicPr preferRelativeResize="0"/>
          <p:nvPr/>
        </p:nvPicPr>
        <p:blipFill rotWithShape="1">
          <a:blip r:embed="rId5">
            <a:alphaModFix/>
          </a:blip>
          <a:srcRect l="7458"/>
          <a:stretch/>
        </p:blipFill>
        <p:spPr>
          <a:xfrm>
            <a:off x="1221975" y="3579075"/>
            <a:ext cx="2263125" cy="978175"/>
          </a:xfrm>
          <a:prstGeom prst="rect">
            <a:avLst/>
          </a:prstGeom>
          <a:noFill/>
          <a:ln>
            <a:noFill/>
          </a:ln>
        </p:spPr>
      </p:pic>
      <p:sp>
        <p:nvSpPr>
          <p:cNvPr id="153" name="Google Shape;153;p21"/>
          <p:cNvSpPr/>
          <p:nvPr/>
        </p:nvSpPr>
        <p:spPr>
          <a:xfrm>
            <a:off x="1234825" y="3999975"/>
            <a:ext cx="617100" cy="557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2"/>
          <p:cNvPicPr preferRelativeResize="0"/>
          <p:nvPr/>
        </p:nvPicPr>
        <p:blipFill>
          <a:blip r:embed="rId3">
            <a:alphaModFix/>
          </a:blip>
          <a:stretch>
            <a:fillRect/>
          </a:stretch>
        </p:blipFill>
        <p:spPr>
          <a:xfrm>
            <a:off x="0" y="586871"/>
            <a:ext cx="4576799" cy="4260879"/>
          </a:xfrm>
          <a:prstGeom prst="rect">
            <a:avLst/>
          </a:prstGeom>
          <a:noFill/>
          <a:ln>
            <a:noFill/>
          </a:ln>
        </p:spPr>
      </p:pic>
      <p:pic>
        <p:nvPicPr>
          <p:cNvPr id="159" name="Google Shape;159;p22"/>
          <p:cNvPicPr preferRelativeResize="0"/>
          <p:nvPr/>
        </p:nvPicPr>
        <p:blipFill>
          <a:blip r:embed="rId4">
            <a:alphaModFix/>
          </a:blip>
          <a:stretch>
            <a:fillRect/>
          </a:stretch>
        </p:blipFill>
        <p:spPr>
          <a:xfrm>
            <a:off x="4572000" y="544063"/>
            <a:ext cx="4576800" cy="4194075"/>
          </a:xfrm>
          <a:prstGeom prst="rect">
            <a:avLst/>
          </a:prstGeom>
          <a:noFill/>
          <a:ln>
            <a:noFill/>
          </a:ln>
        </p:spPr>
      </p:pic>
      <p:sp>
        <p:nvSpPr>
          <p:cNvPr id="160" name="Google Shape;160;p22"/>
          <p:cNvSpPr txBox="1"/>
          <p:nvPr/>
        </p:nvSpPr>
        <p:spPr>
          <a:xfrm>
            <a:off x="311700" y="4695350"/>
            <a:ext cx="359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Roboto"/>
                <a:ea typeface="Roboto"/>
                <a:cs typeface="Roboto"/>
                <a:sym typeface="Roboto"/>
              </a:rPr>
              <a:t>Filters: </a:t>
            </a:r>
            <a:r>
              <a:rPr lang="en" b="1" u="sng">
                <a:latin typeface="Roboto"/>
                <a:ea typeface="Roboto"/>
                <a:cs typeface="Roboto"/>
                <a:sym typeface="Roboto"/>
              </a:rPr>
              <a:t>ODDRATIO </a:t>
            </a:r>
            <a:r>
              <a:rPr lang="en" u="sng">
                <a:latin typeface="Roboto"/>
                <a:ea typeface="Roboto"/>
                <a:cs typeface="Roboto"/>
                <a:sym typeface="Roboto"/>
              </a:rPr>
              <a:t>&gt; 0 ; </a:t>
            </a:r>
            <a:r>
              <a:rPr lang="en" b="1" u="sng">
                <a:latin typeface="Roboto"/>
                <a:ea typeface="Roboto"/>
                <a:cs typeface="Roboto"/>
                <a:sym typeface="Roboto"/>
              </a:rPr>
              <a:t>BIAS </a:t>
            </a:r>
            <a:r>
              <a:rPr lang="en" u="sng">
                <a:latin typeface="Roboto"/>
                <a:ea typeface="Roboto"/>
                <a:cs typeface="Roboto"/>
                <a:sym typeface="Roboto"/>
              </a:rPr>
              <a:t>= "2:2" or "1:1"</a:t>
            </a:r>
            <a:endParaRPr u="sng">
              <a:latin typeface="Roboto"/>
              <a:ea typeface="Roboto"/>
              <a:cs typeface="Roboto"/>
              <a:sym typeface="Roboto"/>
            </a:endParaRPr>
          </a:p>
        </p:txBody>
      </p:sp>
      <p:sp>
        <p:nvSpPr>
          <p:cNvPr id="161" name="Google Shape;161;p22"/>
          <p:cNvSpPr txBox="1"/>
          <p:nvPr/>
        </p:nvSpPr>
        <p:spPr>
          <a:xfrm>
            <a:off x="1855125" y="733525"/>
            <a:ext cx="1109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Before Filtering</a:t>
            </a:r>
            <a:endParaRPr>
              <a:latin typeface="Roboto"/>
              <a:ea typeface="Roboto"/>
              <a:cs typeface="Roboto"/>
              <a:sym typeface="Roboto"/>
            </a:endParaRPr>
          </a:p>
        </p:txBody>
      </p:sp>
      <p:sp>
        <p:nvSpPr>
          <p:cNvPr id="162" name="Google Shape;162;p22"/>
          <p:cNvSpPr txBox="1"/>
          <p:nvPr/>
        </p:nvSpPr>
        <p:spPr>
          <a:xfrm>
            <a:off x="6817950" y="733525"/>
            <a:ext cx="102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After Filtering</a:t>
            </a:r>
            <a:endParaRPr>
              <a:latin typeface="Roboto"/>
              <a:ea typeface="Roboto"/>
              <a:cs typeface="Roboto"/>
              <a:sym typeface="Roboto"/>
            </a:endParaRPr>
          </a:p>
        </p:txBody>
      </p:sp>
      <p:sp>
        <p:nvSpPr>
          <p:cNvPr id="163" name="Google Shape;163;p22"/>
          <p:cNvSpPr txBox="1">
            <a:spLocks noGrp="1"/>
          </p:cNvSpPr>
          <p:nvPr>
            <p:ph type="title" idx="4294967295"/>
          </p:nvPr>
        </p:nvSpPr>
        <p:spPr>
          <a:xfrm>
            <a:off x="311700" y="125725"/>
            <a:ext cx="29295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Preprocessing </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2384</Words>
  <Application>Microsoft Office PowerPoint</Application>
  <PresentationFormat>On-screen Show (16:9)</PresentationFormat>
  <Paragraphs>202</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Roboto</vt:lpstr>
      <vt:lpstr>Geometric</vt:lpstr>
      <vt:lpstr>Classification of Clonal Haematopoiesis of Indeterminate Potential (CHIP)</vt:lpstr>
      <vt:lpstr>Background - Data and Information</vt:lpstr>
      <vt:lpstr>Background - What is CHIP and Key Terms </vt:lpstr>
      <vt:lpstr>Key Terms</vt:lpstr>
      <vt:lpstr>Exploratory Data Analysis &amp; Preprocessing</vt:lpstr>
      <vt:lpstr>Data Cleaning</vt:lpstr>
      <vt:lpstr>Preprocessing </vt:lpstr>
      <vt:lpstr>Preprocessing </vt:lpstr>
      <vt:lpstr>Preprocessing </vt:lpstr>
      <vt:lpstr>Exploratory Data Analysis</vt:lpstr>
      <vt:lpstr>Exploratory Data Analysis</vt:lpstr>
      <vt:lpstr>Exploratory Data Analysis</vt:lpstr>
      <vt:lpstr>Modelling</vt:lpstr>
      <vt:lpstr>Modeling Comparison</vt:lpstr>
      <vt:lpstr>KNN Model</vt:lpstr>
      <vt:lpstr>AdaBoost </vt:lpstr>
      <vt:lpstr>PowerPoint Presentation</vt:lpstr>
      <vt:lpstr>PowerPoint Presentation</vt:lpstr>
      <vt:lpstr>Random Forests / Decision Trees </vt:lpstr>
      <vt:lpstr>SHAP Values </vt:lpstr>
      <vt:lpstr>SHAP Values </vt:lpstr>
      <vt:lpstr>SHAP Values </vt:lpstr>
      <vt:lpstr>Plot Results</vt:lpstr>
      <vt:lpstr>Label Noise</vt:lpstr>
      <vt:lpstr>Label Noise</vt:lpstr>
      <vt:lpstr>Label Noise</vt:lpstr>
      <vt:lpstr>Label Noise</vt:lpstr>
      <vt:lpstr>Label Noise</vt:lpstr>
      <vt:lpstr>Label Noise</vt:lpstr>
      <vt:lpstr>Label Noise</vt:lpstr>
      <vt:lpstr>Label Noise</vt:lpstr>
      <vt:lpstr>Label Noise</vt:lpstr>
      <vt:lpstr>Conclusions</vt:lpstr>
      <vt:lpstr>Summary &amp;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Clonal Haematopoiesis of Indeterminate Potential (CHIP)</dc:title>
  <cp:lastModifiedBy>Wei Huang</cp:lastModifiedBy>
  <cp:revision>1</cp:revision>
  <dcterms:modified xsi:type="dcterms:W3CDTF">2021-08-11T12:27:04Z</dcterms:modified>
</cp:coreProperties>
</file>