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8" r:id="rId2"/>
    <p:sldId id="259" r:id="rId3"/>
    <p:sldId id="260" r:id="rId4"/>
    <p:sldId id="273" r:id="rId5"/>
    <p:sldId id="269" r:id="rId6"/>
    <p:sldId id="274" r:id="rId7"/>
    <p:sldId id="275" r:id="rId8"/>
    <p:sldId id="267" r:id="rId9"/>
    <p:sldId id="270" r:id="rId10"/>
    <p:sldId id="271" r:id="rId11"/>
    <p:sldId id="276" r:id="rId12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75452-8E9B-2A4A-993A-81C6082A6AE5}" type="datetimeFigureOut">
              <a:rPr lang="it-IT" smtClean="0"/>
              <a:t>16/06/2020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FDC54-0F6D-2A4D-9375-4DA1EF8B8D5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1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8EB111A-9E8D-AE42-AF40-7D7AD69A6457}" type="slidenum">
              <a:rPr lang="it-IT"/>
              <a:pPr eaLnBrk="1" hangingPunct="1"/>
              <a:t>1</a:t>
            </a:fld>
            <a:endParaRPr lang="it-IT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00614C6-BA81-0143-9E04-7CB06EB7F3DA}" type="slidenum">
              <a:rPr lang="it-IT" sz="1200"/>
              <a:pPr eaLnBrk="1" hangingPunct="1"/>
              <a:t>2</a:t>
            </a:fld>
            <a:endParaRPr lang="it-IT" sz="1200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9DF8F6D-6A7E-3841-AD08-1EEDB688AF81}" type="slidenum">
              <a:rPr lang="it-IT" sz="1200"/>
              <a:pPr eaLnBrk="1" hangingPunct="1"/>
              <a:t>3</a:t>
            </a:fld>
            <a:endParaRPr lang="it-IT" sz="120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/>
              <a:t>For the </a:t>
            </a:r>
            <a:r>
              <a:rPr lang="it-IT" sz="1200" dirty="0" err="1"/>
              <a:t>sake</a:t>
            </a:r>
            <a:r>
              <a:rPr lang="it-IT" sz="1200" dirty="0"/>
              <a:t> of </a:t>
            </a:r>
            <a:r>
              <a:rPr lang="it-IT" sz="1200" dirty="0" err="1"/>
              <a:t>simplicity</a:t>
            </a:r>
            <a:r>
              <a:rPr lang="it-IT" sz="1200" dirty="0"/>
              <a:t> </a:t>
            </a:r>
            <a:r>
              <a:rPr lang="it-IT" sz="1200" dirty="0">
                <a:solidFill>
                  <a:srgbClr val="FF0000"/>
                </a:solidFill>
              </a:rPr>
              <a:t>no email and no </a:t>
            </a:r>
            <a:r>
              <a:rPr lang="it-IT" sz="1200" dirty="0" err="1">
                <a:solidFill>
                  <a:srgbClr val="FF0000"/>
                </a:solidFill>
              </a:rPr>
              <a:t>verification</a:t>
            </a:r>
            <a:r>
              <a:rPr lang="it-IT" sz="1200" dirty="0">
                <a:solidFill>
                  <a:srgbClr val="FF0000"/>
                </a:solidFill>
              </a:rPr>
              <a:t> </a:t>
            </a:r>
            <a:r>
              <a:rPr lang="it-IT" sz="1200" dirty="0" err="1">
                <a:solidFill>
                  <a:srgbClr val="FF0000"/>
                </a:solidFill>
              </a:rPr>
              <a:t>needed</a:t>
            </a:r>
            <a:endParaRPr lang="it-IT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/>
              <a:t>No </a:t>
            </a:r>
            <a:r>
              <a:rPr lang="it-IT" sz="1200" dirty="0" err="1"/>
              <a:t>need</a:t>
            </a:r>
            <a:r>
              <a:rPr lang="it-IT" sz="1200" dirty="0"/>
              <a:t> to </a:t>
            </a:r>
            <a:r>
              <a:rPr lang="it-IT" sz="1200" dirty="0" err="1"/>
              <a:t>change</a:t>
            </a:r>
            <a:r>
              <a:rPr lang="it-IT" sz="1200" dirty="0"/>
              <a:t> username/password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1870A-21D0-F840-9252-4997988E9B6F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6025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dirty="0"/>
              <a:t>Note: for the </a:t>
            </a:r>
            <a:r>
              <a:rPr lang="it-IT" sz="1200" dirty="0" err="1"/>
              <a:t>sake</a:t>
            </a:r>
            <a:r>
              <a:rPr lang="it-IT" sz="1200" dirty="0"/>
              <a:t> of </a:t>
            </a:r>
            <a:r>
              <a:rPr lang="it-IT" sz="1200" dirty="0" err="1"/>
              <a:t>simplicity</a:t>
            </a:r>
            <a:r>
              <a:rPr lang="it-IT" sz="1200" dirty="0"/>
              <a:t>, </a:t>
            </a:r>
            <a:r>
              <a:rPr lang="it-IT" sz="1200" dirty="0" err="1"/>
              <a:t>we</a:t>
            </a:r>
            <a:r>
              <a:rPr lang="it-IT" sz="1200" dirty="0"/>
              <a:t> do </a:t>
            </a:r>
            <a:r>
              <a:rPr lang="it-IT" sz="1200" dirty="0" err="1"/>
              <a:t>not</a:t>
            </a:r>
            <a:r>
              <a:rPr lang="it-IT" sz="1200" dirty="0"/>
              <a:t> </a:t>
            </a:r>
            <a:r>
              <a:rPr lang="it-IT" sz="1200" dirty="0" err="1"/>
              <a:t>assign</a:t>
            </a:r>
            <a:r>
              <a:rPr lang="it-IT" sz="1200" dirty="0"/>
              <a:t> </a:t>
            </a:r>
            <a:r>
              <a:rPr lang="it-IT" sz="1200" dirty="0" err="1"/>
              <a:t>tasks</a:t>
            </a:r>
            <a:r>
              <a:rPr lang="it-IT" sz="1200" dirty="0"/>
              <a:t> to </a:t>
            </a:r>
            <a:r>
              <a:rPr lang="it-IT" sz="1200" dirty="0" err="1"/>
              <a:t>specific</a:t>
            </a:r>
            <a:r>
              <a:rPr lang="it-IT" sz="1200" dirty="0"/>
              <a:t> </a:t>
            </a:r>
            <a:r>
              <a:rPr lang="it-IT" sz="1200" dirty="0" err="1"/>
              <a:t>users</a:t>
            </a:r>
            <a:r>
              <a:rPr lang="it-IT" sz="1200" dirty="0"/>
              <a:t>.</a:t>
            </a:r>
            <a:br>
              <a:rPr lang="it-IT" sz="1200" dirty="0"/>
            </a:br>
            <a:r>
              <a:rPr lang="it-IT" sz="1200" dirty="0"/>
              <a:t>(</a:t>
            </a:r>
            <a:r>
              <a:rPr lang="it-IT" sz="1200" dirty="0" err="1"/>
              <a:t>this</a:t>
            </a:r>
            <a:r>
              <a:rPr lang="it-IT" sz="1200" dirty="0"/>
              <a:t> </a:t>
            </a:r>
            <a:r>
              <a:rPr lang="it-IT" sz="1200" dirty="0" err="1"/>
              <a:t>would</a:t>
            </a:r>
            <a:r>
              <a:rPr lang="it-IT" sz="1200" dirty="0"/>
              <a:t> </a:t>
            </a:r>
            <a:r>
              <a:rPr lang="it-IT" sz="1200" dirty="0" err="1"/>
              <a:t>require</a:t>
            </a:r>
            <a:r>
              <a:rPr lang="it-IT" sz="1200" dirty="0"/>
              <a:t> an </a:t>
            </a:r>
            <a:r>
              <a:rPr lang="it-IT" sz="1200" dirty="0" err="1"/>
              <a:t>additional</a:t>
            </a:r>
            <a:r>
              <a:rPr lang="it-IT" sz="1200" dirty="0"/>
              <a:t> </a:t>
            </a:r>
            <a:r>
              <a:rPr lang="it-IT" sz="1200" dirty="0" err="1"/>
              <a:t>relationship</a:t>
            </a:r>
            <a:r>
              <a:rPr lang="it-IT" sz="1200" dirty="0"/>
              <a:t>)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1870A-21D0-F840-9252-4997988E9B6F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1618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5A2E-4434-7E48-B506-6CB9726E48D0}" type="datetimeFigureOut">
              <a:rPr lang="it-IT" smtClean="0"/>
              <a:t>16/06/2020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911D-13AB-8148-AE42-EE897161D6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3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5A2E-4434-7E48-B506-6CB9726E48D0}" type="datetimeFigureOut">
              <a:rPr lang="it-IT" smtClean="0"/>
              <a:t>16/06/2020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911D-13AB-8148-AE42-EE897161D6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7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5A2E-4434-7E48-B506-6CB9726E48D0}" type="datetimeFigureOut">
              <a:rPr lang="it-IT" smtClean="0"/>
              <a:t>16/06/2020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911D-13AB-8148-AE42-EE897161D6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6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5A2E-4434-7E48-B506-6CB9726E48D0}" type="datetimeFigureOut">
              <a:rPr lang="it-IT" smtClean="0"/>
              <a:t>16/06/2020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911D-13AB-8148-AE42-EE897161D6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0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5A2E-4434-7E48-B506-6CB9726E48D0}" type="datetimeFigureOut">
              <a:rPr lang="it-IT" smtClean="0"/>
              <a:t>16/06/2020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911D-13AB-8148-AE42-EE897161D6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1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5A2E-4434-7E48-B506-6CB9726E48D0}" type="datetimeFigureOut">
              <a:rPr lang="it-IT" smtClean="0"/>
              <a:t>16/06/2020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911D-13AB-8148-AE42-EE897161D6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0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5A2E-4434-7E48-B506-6CB9726E48D0}" type="datetimeFigureOut">
              <a:rPr lang="it-IT" smtClean="0"/>
              <a:t>16/06/2020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911D-13AB-8148-AE42-EE897161D6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7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5A2E-4434-7E48-B506-6CB9726E48D0}" type="datetimeFigureOut">
              <a:rPr lang="it-IT" smtClean="0"/>
              <a:t>16/06/2020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911D-13AB-8148-AE42-EE897161D6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22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5A2E-4434-7E48-B506-6CB9726E48D0}" type="datetimeFigureOut">
              <a:rPr lang="it-IT" smtClean="0"/>
              <a:t>16/06/2020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911D-13AB-8148-AE42-EE897161D6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3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5A2E-4434-7E48-B506-6CB9726E48D0}" type="datetimeFigureOut">
              <a:rPr lang="it-IT" smtClean="0"/>
              <a:t>16/06/2020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911D-13AB-8148-AE42-EE897161D6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5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5A2E-4434-7E48-B506-6CB9726E48D0}" type="datetimeFigureOut">
              <a:rPr lang="it-IT" smtClean="0"/>
              <a:t>16/06/2020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911D-13AB-8148-AE42-EE897161D6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0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05A2E-4434-7E48-B506-6CB9726E48D0}" type="datetimeFigureOut">
              <a:rPr lang="it-IT" smtClean="0"/>
              <a:t>16/06/2020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F911D-13AB-8148-AE42-EE897161D6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1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siw.roma3@gmail.co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0400" y="1175045"/>
            <a:ext cx="7772400" cy="1468967"/>
          </a:xfrm>
          <a:extLs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pPr algn="l"/>
            <a:r>
              <a:rPr lang="it-IT" sz="2000" dirty="0">
                <a:latin typeface="+mn-lt"/>
              </a:rPr>
              <a:t>Sistemi informativi su Web</a:t>
            </a:r>
            <a:br>
              <a:rPr lang="it-IT" sz="2000" dirty="0">
                <a:latin typeface="+mn-lt"/>
              </a:rPr>
            </a:b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Esame Giugno 2020</a:t>
            </a:r>
            <a:br>
              <a:rPr lang="it-IT" dirty="0">
                <a:solidFill>
                  <a:schemeClr val="accent6">
                    <a:lumMod val="75000"/>
                  </a:schemeClr>
                </a:solidFill>
                <a:latin typeface="+mn-lt"/>
              </a:rPr>
            </a:br>
            <a:r>
              <a:rPr lang="it-IT" sz="31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aa 2019-2020</a:t>
            </a:r>
            <a:br>
              <a:rPr lang="it-IT" sz="3100" dirty="0">
                <a:solidFill>
                  <a:schemeClr val="accent6">
                    <a:lumMod val="75000"/>
                  </a:schemeClr>
                </a:solidFill>
                <a:latin typeface="+mn-lt"/>
              </a:rPr>
            </a:br>
            <a:r>
              <a:rPr lang="it-IT" sz="31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(versione file: 30 maggio 2020, ore 12.00)</a:t>
            </a: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371600" y="6324600"/>
            <a:ext cx="681468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 dirty="0"/>
              <a:t>This work is licensed under a Creative Commons Attribution-Noncommercial-Share Alike 3.0 United States</a:t>
            </a:r>
            <a:br>
              <a:rPr lang="en-US" sz="1200" b="0" dirty="0"/>
            </a:br>
            <a:r>
              <a:rPr lang="en-US" sz="1200" b="0" dirty="0"/>
              <a:t>See http://creativecommons.org/licenses/by-nc-sa/3.0/us/ for details</a:t>
            </a:r>
          </a:p>
        </p:txBody>
      </p:sp>
      <p:pic>
        <p:nvPicPr>
          <p:cNvPr id="5" name="Picture 13" descr="creative-common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600" y="6324600"/>
            <a:ext cx="11176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9084" y="4001343"/>
            <a:ext cx="941271" cy="511424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3875865" y="3908732"/>
            <a:ext cx="3098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ea typeface="+mj-ea"/>
                <a:cs typeface="+mj-cs"/>
              </a:rPr>
              <a:t>Paolo Merialdo</a:t>
            </a:r>
          </a:p>
          <a:p>
            <a:r>
              <a:rPr lang="it-IT" dirty="0">
                <a:ea typeface="+mj-ea"/>
                <a:cs typeface="+mj-cs"/>
              </a:rPr>
              <a:t>Università degli Studi Roma Tre</a:t>
            </a:r>
          </a:p>
        </p:txBody>
      </p:sp>
    </p:spTree>
    <p:extLst>
      <p:ext uri="{BB962C8B-B14F-4D97-AF65-F5344CB8AC3E}">
        <p14:creationId xmlns:p14="http://schemas.microsoft.com/office/powerpoint/2010/main" val="421165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Termini e modalità di consegna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t-IT" sz="1800" b="1" dirty="0"/>
              <a:t>Ogni studente</a:t>
            </a:r>
            <a:r>
              <a:rPr lang="it-IT" sz="1800" dirty="0"/>
              <a:t> iscritto all'esame deve avere un account su una piattaforma </a:t>
            </a:r>
            <a:r>
              <a:rPr lang="it-IT" sz="1800" dirty="0" err="1"/>
              <a:t>Git</a:t>
            </a:r>
            <a:r>
              <a:rPr lang="it-IT" sz="1800" dirty="0"/>
              <a:t> (</a:t>
            </a:r>
            <a:r>
              <a:rPr lang="it-IT" sz="1800" dirty="0" err="1"/>
              <a:t>Github</a:t>
            </a:r>
            <a:r>
              <a:rPr lang="it-IT" sz="1800" dirty="0"/>
              <a:t> o </a:t>
            </a:r>
            <a:r>
              <a:rPr lang="it-IT" sz="1800" dirty="0" err="1"/>
              <a:t>GitLab</a:t>
            </a:r>
            <a:r>
              <a:rPr lang="it-IT" sz="1800" dirty="0"/>
              <a:t> o </a:t>
            </a:r>
            <a:r>
              <a:rPr lang="it-IT" sz="1800" dirty="0" err="1"/>
              <a:t>Bitbucket</a:t>
            </a:r>
            <a:r>
              <a:rPr lang="it-IT" sz="1800" dirty="0"/>
              <a:t> o simili)</a:t>
            </a:r>
          </a:p>
          <a:p>
            <a:r>
              <a:rPr lang="it-IT" sz="1800" dirty="0"/>
              <a:t>Ogni studente deve mettere il progetto sul proprio account della piattaforma </a:t>
            </a:r>
            <a:r>
              <a:rPr lang="it-IT" sz="1800" dirty="0" err="1"/>
              <a:t>Git</a:t>
            </a:r>
            <a:r>
              <a:rPr lang="it-IT" sz="1800" dirty="0"/>
              <a:t> (come </a:t>
            </a:r>
            <a:r>
              <a:rPr lang="it-IT" sz="1800" dirty="0" err="1"/>
              <a:t>repository</a:t>
            </a:r>
            <a:r>
              <a:rPr lang="it-IT" sz="1800" dirty="0"/>
              <a:t> pubblico). Il progetto deve contenere:</a:t>
            </a:r>
            <a:endParaRPr lang="it-IT" sz="1800" b="1" dirty="0"/>
          </a:p>
          <a:p>
            <a:pPr lvl="1"/>
            <a:r>
              <a:rPr lang="it-IT" sz="1400" dirty="0"/>
              <a:t>La descrizione testuale dei casi d’uso implementati in un file </a:t>
            </a:r>
            <a:r>
              <a:rPr lang="it-IT" sz="1400" b="1" dirty="0" err="1"/>
              <a:t>specifiche.txt</a:t>
            </a:r>
            <a:endParaRPr lang="it-IT" sz="1400" b="1" dirty="0"/>
          </a:p>
          <a:p>
            <a:pPr lvl="1"/>
            <a:r>
              <a:rPr lang="it-IT" sz="1400" dirty="0"/>
              <a:t>Il codice completo (Java, CSS, HTML) del  progetto </a:t>
            </a:r>
            <a:br>
              <a:rPr lang="it-IT" sz="1400" dirty="0"/>
            </a:br>
            <a:r>
              <a:rPr lang="it-IT" sz="1400" dirty="0"/>
              <a:t>(attenzione ad usare username e password fasulle per la connessione al database)</a:t>
            </a:r>
          </a:p>
          <a:p>
            <a:pPr lvl="1"/>
            <a:r>
              <a:rPr lang="it-IT" sz="1400" dirty="0"/>
              <a:t>il backup della base di dati (con </a:t>
            </a:r>
            <a:r>
              <a:rPr lang="it-IT" sz="1400" dirty="0" err="1"/>
              <a:t>Postgresql</a:t>
            </a:r>
            <a:r>
              <a:rPr lang="it-IT" sz="1400" dirty="0"/>
              <a:t> usare la </a:t>
            </a:r>
            <a:r>
              <a:rPr lang="it-IT" sz="1400" dirty="0" err="1"/>
              <a:t>funzioanlità</a:t>
            </a:r>
            <a:r>
              <a:rPr lang="it-IT" sz="1400" dirty="0"/>
              <a:t> Backup… di </a:t>
            </a:r>
            <a:r>
              <a:rPr lang="it-IT" sz="1400" dirty="0" err="1"/>
              <a:t>pgadmin</a:t>
            </a:r>
            <a:r>
              <a:rPr lang="it-IT" sz="1400" dirty="0"/>
              <a:t>) in un file </a:t>
            </a:r>
            <a:r>
              <a:rPr lang="it-IT" sz="1400" b="1" dirty="0" err="1"/>
              <a:t>database.txt</a:t>
            </a:r>
            <a:endParaRPr lang="it-IT" sz="1400" b="1" dirty="0"/>
          </a:p>
          <a:p>
            <a:r>
              <a:rPr lang="it-IT" sz="1800" dirty="0"/>
              <a:t>Ogni studente iscritto all'esame deve inviare un messaggio di posta elettronica all'indirizzo </a:t>
            </a:r>
            <a:r>
              <a:rPr lang="it-IT" sz="1800" dirty="0">
                <a:hlinkClick r:id="rId2"/>
              </a:rPr>
              <a:t>siw.roma3@gmail.com</a:t>
            </a:r>
            <a:r>
              <a:rPr lang="it-IT" sz="1800" dirty="0"/>
              <a:t> entro le ore </a:t>
            </a:r>
            <a:r>
              <a:rPr lang="it-IT" sz="1800" b="1" dirty="0"/>
              <a:t>19:00 </a:t>
            </a:r>
            <a:r>
              <a:rPr lang="it-IT" sz="1800" dirty="0"/>
              <a:t>del 18 giugno 2020</a:t>
            </a:r>
          </a:p>
          <a:p>
            <a:pPr lvl="1"/>
            <a:r>
              <a:rPr lang="it-IT" sz="1400" dirty="0"/>
              <a:t>L'oggetto del messaggio deve iniziare con la stringa [SIW GIUGNO 2020] seguita dal proprio nome e cognome. Esempio: lo studente Antonio De Bruni invierà un messaggio con oggetto:</a:t>
            </a:r>
            <a:br>
              <a:rPr lang="it-IT" sz="1400" dirty="0"/>
            </a:br>
            <a:r>
              <a:rPr lang="it-IT" sz="1400" dirty="0"/>
              <a:t>[SIW GIUGNO 2020] Antonio De Bruni</a:t>
            </a:r>
          </a:p>
          <a:p>
            <a:pPr lvl="1"/>
            <a:r>
              <a:rPr lang="it-IT" sz="1400" dirty="0"/>
              <a:t>Nel corpo del messaggio deve esserci: </a:t>
            </a:r>
          </a:p>
          <a:p>
            <a:pPr lvl="2"/>
            <a:r>
              <a:rPr lang="it-IT" sz="1400" dirty="0" err="1"/>
              <a:t>l'url</a:t>
            </a:r>
            <a:r>
              <a:rPr lang="it-IT" sz="1400" dirty="0"/>
              <a:t> del proprio progetto sulla piattaforma GIT </a:t>
            </a:r>
          </a:p>
          <a:p>
            <a:pPr lvl="2"/>
            <a:r>
              <a:rPr lang="it-IT" sz="1400" dirty="0"/>
              <a:t>una descrizione di eventuali bachi o malfunzionamenti noti ma non risolti</a:t>
            </a:r>
          </a:p>
        </p:txBody>
      </p:sp>
    </p:spTree>
    <p:extLst>
      <p:ext uri="{BB962C8B-B14F-4D97-AF65-F5344CB8AC3E}">
        <p14:creationId xmlns:p14="http://schemas.microsoft.com/office/powerpoint/2010/main" val="310533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F8E38-F807-3D46-A2D5-69997AE1C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Valutazione</a:t>
            </a:r>
            <a:r>
              <a:rPr lang="en-US" dirty="0"/>
              <a:t> ed </a:t>
            </a:r>
            <a:r>
              <a:rPr lang="en-US" dirty="0" err="1"/>
              <a:t>esame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4CAB77-3DF8-7441-A5BE-6C643BEBA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it-IT" dirty="0"/>
              <a:t>Progetto: 6 punti</a:t>
            </a:r>
          </a:p>
          <a:p>
            <a:pPr lvl="1"/>
            <a:r>
              <a:rPr lang="it-IT" dirty="0"/>
              <a:t> senza estensioni: </a:t>
            </a:r>
            <a:r>
              <a:rPr lang="it-IT" dirty="0" err="1"/>
              <a:t>max</a:t>
            </a:r>
            <a:r>
              <a:rPr lang="it-IT" dirty="0"/>
              <a:t> 4 punti</a:t>
            </a:r>
          </a:p>
          <a:p>
            <a:pPr lvl="1"/>
            <a:r>
              <a:rPr lang="it-IT" dirty="0"/>
              <a:t>con estensioni: </a:t>
            </a:r>
            <a:r>
              <a:rPr lang="it-IT" dirty="0" err="1"/>
              <a:t>max</a:t>
            </a:r>
            <a:r>
              <a:rPr lang="it-IT" dirty="0"/>
              <a:t> 6 punti</a:t>
            </a:r>
          </a:p>
          <a:p>
            <a:pPr lvl="1"/>
            <a:r>
              <a:rPr lang="it-IT" dirty="0"/>
              <a:t>Rappresentano un plus:</a:t>
            </a:r>
          </a:p>
          <a:p>
            <a:pPr lvl="2"/>
            <a:r>
              <a:rPr lang="it-IT" dirty="0"/>
              <a:t>autenticazione con </a:t>
            </a:r>
            <a:r>
              <a:rPr lang="it-IT" dirty="0" err="1"/>
              <a:t>OAuth</a:t>
            </a:r>
            <a:endParaRPr lang="it-IT" dirty="0"/>
          </a:p>
          <a:p>
            <a:pPr lvl="2"/>
            <a:r>
              <a:rPr lang="it-IT" dirty="0" err="1"/>
              <a:t>deploy</a:t>
            </a:r>
            <a:r>
              <a:rPr lang="it-IT" dirty="0"/>
              <a:t> su una piattaforma </a:t>
            </a:r>
            <a:r>
              <a:rPr lang="it-IT" dirty="0" err="1"/>
              <a:t>cloud</a:t>
            </a:r>
            <a:endParaRPr lang="it-IT" dirty="0"/>
          </a:p>
          <a:p>
            <a:r>
              <a:rPr lang="it-IT" dirty="0"/>
              <a:t>Esame orale: 25 punti</a:t>
            </a:r>
          </a:p>
          <a:p>
            <a:pPr lvl="1"/>
            <a:r>
              <a:rPr lang="it-IT" dirty="0"/>
              <a:t>In ottemperanza al decreto rettorale, l'esame orale si tiene su MS Teams. </a:t>
            </a:r>
          </a:p>
          <a:p>
            <a:pPr lvl="1"/>
            <a:r>
              <a:rPr lang="it-IT" dirty="0"/>
              <a:t>Lo studente deve condividere il proprio desktop e accendere telecamera e microfono. </a:t>
            </a:r>
          </a:p>
          <a:p>
            <a:pPr lvl="1"/>
            <a:r>
              <a:rPr lang="it-IT" dirty="0"/>
              <a:t>Ad ogni colloquio devono essere presenti almeno altre due persone oltre al docente e all'esaminando</a:t>
            </a:r>
          </a:p>
          <a:p>
            <a:pPr lvl="1"/>
            <a:r>
              <a:rPr lang="it-IT" dirty="0"/>
              <a:t>Cosa viene chiesto all'orale:</a:t>
            </a:r>
          </a:p>
          <a:p>
            <a:pPr lvl="2"/>
            <a:r>
              <a:rPr lang="it-IT" dirty="0"/>
              <a:t>Creazione e implementazione di un semplice progetto Spring </a:t>
            </a:r>
            <a:r>
              <a:rPr lang="it-IT" dirty="0" err="1"/>
              <a:t>Boot</a:t>
            </a:r>
            <a:r>
              <a:rPr lang="it-IT" dirty="0"/>
              <a:t> con specifiche definite dal docente</a:t>
            </a:r>
          </a:p>
          <a:p>
            <a:pPr lvl="2"/>
            <a:r>
              <a:rPr lang="it-IT" dirty="0"/>
              <a:t>Discussione del progetto: durante la discussione verrà chiesto allo studente di commentare specifiche parti del codice, di modificare il codice per cambiare alcune caratteristiche del progetto</a:t>
            </a:r>
          </a:p>
        </p:txBody>
      </p:sp>
    </p:spTree>
    <p:extLst>
      <p:ext uri="{BB962C8B-B14F-4D97-AF65-F5344CB8AC3E}">
        <p14:creationId xmlns:p14="http://schemas.microsoft.com/office/powerpoint/2010/main" val="428651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+mn-lt"/>
              </a:rPr>
              <a:t>Specifiche</a:t>
            </a:r>
            <a:endParaRPr lang="en-US" dirty="0">
              <a:latin typeface="+mn-lt"/>
            </a:endParaRPr>
          </a:p>
        </p:txBody>
      </p:sp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it-IT" sz="2800" dirty="0"/>
              <a:t>Si vuole realizzare il sistema informativo su Web per la gestione di progetti</a:t>
            </a:r>
          </a:p>
          <a:p>
            <a:pPr eaLnBrk="1" hangingPunct="1">
              <a:lnSpc>
                <a:spcPct val="90000"/>
              </a:lnSpc>
            </a:pPr>
            <a:r>
              <a:rPr lang="it-IT" sz="2800" dirty="0">
                <a:solidFill>
                  <a:srgbClr val="00B050"/>
                </a:solidFill>
              </a:rPr>
              <a:t>Possono usare il sistema due tipologie di attori: gli utenti registrati e l'amministratore</a:t>
            </a:r>
          </a:p>
          <a:p>
            <a:pPr eaLnBrk="1" hangingPunct="1">
              <a:lnSpc>
                <a:spcPct val="90000"/>
              </a:lnSpc>
            </a:pPr>
            <a:r>
              <a:rPr lang="it-IT" sz="2800" dirty="0">
                <a:solidFill>
                  <a:srgbClr val="00B050"/>
                </a:solidFill>
              </a:rPr>
              <a:t>Gli utenti possono creare e gestire Progetti</a:t>
            </a:r>
            <a:endParaRPr lang="it-IT" sz="2400" dirty="0">
              <a:solidFill>
                <a:srgbClr val="00B05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it-IT" sz="2800" dirty="0">
                <a:solidFill>
                  <a:srgbClr val="00B050"/>
                </a:solidFill>
              </a:rPr>
              <a:t>L'amministratore può cancellare gli utenti e i loro progetti</a:t>
            </a:r>
            <a:endParaRPr lang="it-IT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14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Specifiche</a:t>
            </a:r>
            <a:r>
              <a:rPr lang="en-US" dirty="0"/>
              <a:t> Base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it-IT" sz="2400" dirty="0">
                <a:solidFill>
                  <a:srgbClr val="00B050"/>
                </a:solidFill>
                <a:cs typeface="+mn-cs"/>
              </a:rPr>
              <a:t>Un Progetto ha un nome, una data di inizio e si compone di uno </a:t>
            </a:r>
            <a:r>
              <a:rPr lang="it-IT" sz="2400" dirty="0">
                <a:solidFill>
                  <a:srgbClr val="00B050"/>
                </a:solidFill>
              </a:rPr>
              <a:t>o </a:t>
            </a:r>
            <a:r>
              <a:rPr lang="it-IT" sz="2400" dirty="0">
                <a:solidFill>
                  <a:srgbClr val="00B050"/>
                </a:solidFill>
                <a:cs typeface="+mn-cs"/>
              </a:rPr>
              <a:t>più Task (attività)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it-IT" sz="2400" dirty="0">
                <a:solidFill>
                  <a:srgbClr val="00B050"/>
                </a:solidFill>
              </a:rPr>
              <a:t>Ogni Progetto ha un proprietario (un utente del sistema) e può essere condiviso da uno o più utenti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it-IT" sz="2400" dirty="0">
                <a:solidFill>
                  <a:srgbClr val="00B050"/>
                </a:solidFill>
                <a:cs typeface="+mn-cs"/>
              </a:rPr>
              <a:t>Ogni utente ha uno username e una password, un nome, un cognome, una data di creazione:</a:t>
            </a:r>
          </a:p>
          <a:p>
            <a:pPr lvl="1">
              <a:lnSpc>
                <a:spcPct val="90000"/>
              </a:lnSpc>
              <a:defRPr/>
            </a:pPr>
            <a:r>
              <a:rPr lang="it-IT" sz="2000" dirty="0">
                <a:solidFill>
                  <a:srgbClr val="00B050"/>
                </a:solidFill>
                <a:cs typeface="+mn-cs"/>
              </a:rPr>
              <a:t>può essere proprietario di uno o più progetti e può avere visibilità su uno o più progetti (di cui non è proprietario)</a:t>
            </a:r>
          </a:p>
          <a:p>
            <a:pPr lvl="1">
              <a:lnSpc>
                <a:spcPct val="90000"/>
              </a:lnSpc>
              <a:defRPr/>
            </a:pPr>
            <a:r>
              <a:rPr lang="it-IT" sz="2000" dirty="0">
                <a:solidFill>
                  <a:srgbClr val="00B050"/>
                </a:solidFill>
              </a:rPr>
              <a:t>si autentica sul sistema con un username (univoco) e password</a:t>
            </a:r>
          </a:p>
          <a:p>
            <a:pPr lvl="1">
              <a:lnSpc>
                <a:spcPct val="90000"/>
              </a:lnSpc>
              <a:defRPr/>
            </a:pPr>
            <a:r>
              <a:rPr lang="it-IT" sz="2000" dirty="0">
                <a:solidFill>
                  <a:srgbClr val="00B050"/>
                </a:solidFill>
              </a:rPr>
              <a:t>può creare progetti</a:t>
            </a:r>
          </a:p>
          <a:p>
            <a:pPr lvl="1">
              <a:lnSpc>
                <a:spcPct val="90000"/>
              </a:lnSpc>
              <a:defRPr/>
            </a:pPr>
            <a:r>
              <a:rPr lang="it-IT" sz="2000" dirty="0">
                <a:solidFill>
                  <a:srgbClr val="00B050"/>
                </a:solidFill>
              </a:rPr>
              <a:t>può aggiungere task </a:t>
            </a:r>
            <a:r>
              <a:rPr lang="it-IT" sz="2000" dirty="0">
                <a:solidFill>
                  <a:srgbClr val="FFC000"/>
                </a:solidFill>
              </a:rPr>
              <a:t>ai propri progetti</a:t>
            </a:r>
          </a:p>
          <a:p>
            <a:pPr lvl="1">
              <a:lnSpc>
                <a:spcPct val="90000"/>
              </a:lnSpc>
              <a:defRPr/>
            </a:pPr>
            <a:r>
              <a:rPr lang="it-IT" sz="2000" dirty="0">
                <a:solidFill>
                  <a:srgbClr val="00B050"/>
                </a:solidFill>
              </a:rPr>
              <a:t>può concedere la visibilità </a:t>
            </a:r>
            <a:r>
              <a:rPr lang="it-IT" sz="2000" dirty="0">
                <a:solidFill>
                  <a:srgbClr val="FFC000"/>
                </a:solidFill>
              </a:rPr>
              <a:t>dei propri progetti </a:t>
            </a:r>
            <a:r>
              <a:rPr lang="it-IT" sz="2000" dirty="0">
                <a:solidFill>
                  <a:srgbClr val="00B050"/>
                </a:solidFill>
              </a:rPr>
              <a:t>ad altri utenti</a:t>
            </a:r>
          </a:p>
          <a:p>
            <a:pPr>
              <a:lnSpc>
                <a:spcPct val="90000"/>
              </a:lnSpc>
              <a:defRPr/>
            </a:pPr>
            <a:r>
              <a:rPr lang="it-IT" sz="2400" dirty="0">
                <a:solidFill>
                  <a:srgbClr val="00B050"/>
                </a:solidFill>
              </a:rPr>
              <a:t>Ogni Task ha un nome, una descrizione, una data di creazione, ed è assegnato ad un solo utente</a:t>
            </a:r>
            <a:r>
              <a:rPr lang="it-IT" sz="2400" dirty="0"/>
              <a:t> </a:t>
            </a:r>
            <a:r>
              <a:rPr lang="it-IT" sz="2400" dirty="0">
                <a:solidFill>
                  <a:srgbClr val="FFC000"/>
                </a:solidFill>
              </a:rPr>
              <a:t>tra quelli che hanno visibilità </a:t>
            </a:r>
            <a:r>
              <a:rPr lang="it-IT" sz="2400" dirty="0">
                <a:solidFill>
                  <a:srgbClr val="00B050"/>
                </a:solidFill>
              </a:rPr>
              <a:t>sul progetto</a:t>
            </a:r>
          </a:p>
        </p:txBody>
      </p:sp>
    </p:spTree>
    <p:extLst>
      <p:ext uri="{BB962C8B-B14F-4D97-AF65-F5344CB8AC3E}">
        <p14:creationId xmlns:p14="http://schemas.microsoft.com/office/powerpoint/2010/main" val="264181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F7CD6C-6D94-7A4D-8ADA-C20FE5144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Specifiche</a:t>
            </a:r>
            <a:r>
              <a:rPr lang="en-US" dirty="0"/>
              <a:t> </a:t>
            </a:r>
            <a:r>
              <a:rPr lang="en-US" dirty="0" err="1"/>
              <a:t>Estese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CBD8F9-EC18-574E-9278-1DC56B1DB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defRPr/>
            </a:pPr>
            <a:r>
              <a:rPr lang="it-IT" sz="2400" dirty="0">
                <a:solidFill>
                  <a:srgbClr val="00B050"/>
                </a:solidFill>
              </a:rPr>
              <a:t>Ogni Progetto può essere associato ad uno o più Tag</a:t>
            </a:r>
          </a:p>
          <a:p>
            <a:pPr lvl="1">
              <a:lnSpc>
                <a:spcPct val="110000"/>
              </a:lnSpc>
              <a:defRPr/>
            </a:pPr>
            <a:r>
              <a:rPr lang="it-IT" sz="2000" dirty="0">
                <a:solidFill>
                  <a:srgbClr val="00B050"/>
                </a:solidFill>
              </a:rPr>
              <a:t>Ogni Tag ha un nome, un colore (una stringa) e una descrizione</a:t>
            </a:r>
            <a:endParaRPr lang="it-IT" sz="2400" dirty="0">
              <a:solidFill>
                <a:srgbClr val="00B050"/>
              </a:solidFill>
            </a:endParaRPr>
          </a:p>
          <a:p>
            <a:pPr>
              <a:lnSpc>
                <a:spcPct val="110000"/>
              </a:lnSpc>
              <a:defRPr/>
            </a:pPr>
            <a:r>
              <a:rPr lang="it-IT" sz="2400" dirty="0">
                <a:solidFill>
                  <a:srgbClr val="00B050"/>
                </a:solidFill>
              </a:rPr>
              <a:t>Ogni Task può essere associato ad uno o più Tag del progetto </a:t>
            </a:r>
            <a:r>
              <a:rPr lang="it-IT" sz="2400" dirty="0">
                <a:solidFill>
                  <a:srgbClr val="FFC000"/>
                </a:solidFill>
              </a:rPr>
              <a:t>a cui appartiene</a:t>
            </a:r>
            <a:r>
              <a:rPr lang="it-IT" sz="2400" dirty="0">
                <a:solidFill>
                  <a:srgbClr val="00B050"/>
                </a:solidFill>
              </a:rPr>
              <a:t>, e ogni Tag può essere associato ad uno o più Task</a:t>
            </a:r>
          </a:p>
          <a:p>
            <a:pPr lvl="1">
              <a:lnSpc>
                <a:spcPct val="110000"/>
              </a:lnSpc>
              <a:defRPr/>
            </a:pPr>
            <a:r>
              <a:rPr lang="it-IT" sz="2000" dirty="0">
                <a:solidFill>
                  <a:srgbClr val="FFC000"/>
                </a:solidFill>
              </a:rPr>
              <a:t>Solo l'utente proprietario del progetto può effettuare l'assegnazione dei Tag al Task</a:t>
            </a:r>
          </a:p>
          <a:p>
            <a:pPr>
              <a:lnSpc>
                <a:spcPct val="110000"/>
              </a:lnSpc>
              <a:defRPr/>
            </a:pPr>
            <a:r>
              <a:rPr lang="it-IT" sz="2400" dirty="0">
                <a:solidFill>
                  <a:srgbClr val="00B050"/>
                </a:solidFill>
              </a:rPr>
              <a:t>Ogni utente </a:t>
            </a:r>
            <a:r>
              <a:rPr lang="it-IT" sz="2400" dirty="0">
                <a:solidFill>
                  <a:srgbClr val="FFC000"/>
                </a:solidFill>
              </a:rPr>
              <a:t>che abbia visibilità di un progetto </a:t>
            </a:r>
            <a:r>
              <a:rPr lang="it-IT" sz="2400" dirty="0">
                <a:solidFill>
                  <a:srgbClr val="00B050"/>
                </a:solidFill>
              </a:rPr>
              <a:t>può scrivere uno o più Commenti sotto qualsiasi Task di quel progetto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0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Casi d'uso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Segue una traccia schematica dei principali casi d'uso</a:t>
            </a:r>
          </a:p>
          <a:p>
            <a:r>
              <a:rPr lang="it-IT" dirty="0"/>
              <a:t>I casi d'uso dovranno essere estesi e completati a piacere (giustificando ogni scelta)</a:t>
            </a:r>
          </a:p>
        </p:txBody>
      </p:sp>
    </p:spTree>
    <p:extLst>
      <p:ext uri="{BB962C8B-B14F-4D97-AF65-F5344CB8AC3E}">
        <p14:creationId xmlns:p14="http://schemas.microsoft.com/office/powerpoint/2010/main" val="22671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45B726-E92C-434C-8381-DC36EFCE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Casi d'uso: User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4A5FAF-7630-EF46-A5DF-36A146F79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25266"/>
            <a:ext cx="7886700" cy="36016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it-IT" dirty="0" err="1"/>
              <a:t>Signup</a:t>
            </a:r>
            <a:endParaRPr lang="it-IT" dirty="0"/>
          </a:p>
          <a:p>
            <a:pPr>
              <a:lnSpc>
                <a:spcPct val="150000"/>
              </a:lnSpc>
            </a:pPr>
            <a:r>
              <a:rPr lang="it-IT" dirty="0"/>
              <a:t>Autenticazione</a:t>
            </a:r>
          </a:p>
          <a:p>
            <a:pPr>
              <a:lnSpc>
                <a:spcPct val="150000"/>
              </a:lnSpc>
            </a:pPr>
            <a:r>
              <a:rPr lang="it-IT" dirty="0"/>
              <a:t>Visualizzare il mio profilo</a:t>
            </a:r>
          </a:p>
          <a:p>
            <a:pPr>
              <a:lnSpc>
                <a:spcPct val="150000"/>
              </a:lnSpc>
            </a:pPr>
            <a:r>
              <a:rPr lang="it-IT" dirty="0">
                <a:solidFill>
                  <a:srgbClr val="FFC000"/>
                </a:solidFill>
              </a:rPr>
              <a:t>Aggiornare il mio profilo</a:t>
            </a:r>
          </a:p>
        </p:txBody>
      </p:sp>
    </p:spTree>
    <p:extLst>
      <p:ext uri="{BB962C8B-B14F-4D97-AF65-F5344CB8AC3E}">
        <p14:creationId xmlns:p14="http://schemas.microsoft.com/office/powerpoint/2010/main" val="114162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C42DE9-DE72-2E48-A48C-CA12AFEBB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Casi d'uso: Project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D9A429-9750-734D-80A1-0E6440B1D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25265"/>
            <a:ext cx="7886700" cy="453829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it-IT" dirty="0">
                <a:solidFill>
                  <a:srgbClr val="00B050"/>
                </a:solidFill>
              </a:rPr>
              <a:t>Creare un nuovo progetto</a:t>
            </a:r>
          </a:p>
          <a:p>
            <a:pPr>
              <a:lnSpc>
                <a:spcPct val="150000"/>
              </a:lnSpc>
            </a:pPr>
            <a:r>
              <a:rPr lang="it-IT" dirty="0">
                <a:solidFill>
                  <a:srgbClr val="00B050"/>
                </a:solidFill>
              </a:rPr>
              <a:t>Visualizzare i miei progetti</a:t>
            </a:r>
            <a:endParaRPr lang="it-IT" b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it-IT" dirty="0">
                <a:solidFill>
                  <a:srgbClr val="00B050"/>
                </a:solidFill>
              </a:rPr>
              <a:t>Visualizzare i progetti condivisi con me</a:t>
            </a:r>
            <a:endParaRPr lang="it-IT" b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it-IT" dirty="0">
                <a:solidFill>
                  <a:srgbClr val="FFC000"/>
                </a:solidFill>
              </a:rPr>
              <a:t>Aggiornare i dati di un mio progetto</a:t>
            </a:r>
          </a:p>
          <a:p>
            <a:pPr>
              <a:lnSpc>
                <a:spcPct val="150000"/>
              </a:lnSpc>
            </a:pPr>
            <a:r>
              <a:rPr lang="it-IT" dirty="0">
                <a:solidFill>
                  <a:srgbClr val="00B050"/>
                </a:solidFill>
              </a:rPr>
              <a:t>Cancellare un mio progetto</a:t>
            </a:r>
          </a:p>
          <a:p>
            <a:pPr>
              <a:lnSpc>
                <a:spcPct val="150000"/>
              </a:lnSpc>
            </a:pPr>
            <a:r>
              <a:rPr lang="it-IT" dirty="0">
                <a:solidFill>
                  <a:srgbClr val="00B050"/>
                </a:solidFill>
              </a:rPr>
              <a:t>Condividere un mio progetto con un altro utente</a:t>
            </a:r>
          </a:p>
          <a:p>
            <a:pPr>
              <a:lnSpc>
                <a:spcPct val="150000"/>
              </a:lnSpc>
            </a:pPr>
            <a:r>
              <a:rPr lang="it-IT" dirty="0">
                <a:solidFill>
                  <a:srgbClr val="00B050"/>
                </a:solidFill>
              </a:rPr>
              <a:t>Aggiungere un </a:t>
            </a:r>
            <a:r>
              <a:rPr lang="it-IT" dirty="0" err="1">
                <a:solidFill>
                  <a:srgbClr val="00B050"/>
                </a:solidFill>
              </a:rPr>
              <a:t>tag</a:t>
            </a:r>
            <a:r>
              <a:rPr lang="it-IT" dirty="0">
                <a:solidFill>
                  <a:srgbClr val="00B050"/>
                </a:solidFill>
              </a:rPr>
              <a:t> </a:t>
            </a:r>
            <a:r>
              <a:rPr lang="it-IT" dirty="0">
                <a:solidFill>
                  <a:srgbClr val="FFC000"/>
                </a:solidFill>
              </a:rPr>
              <a:t>ad un mio progetto </a:t>
            </a:r>
            <a:r>
              <a:rPr lang="it-IT" dirty="0"/>
              <a:t>(estensione)</a:t>
            </a:r>
          </a:p>
          <a:p>
            <a:pPr>
              <a:lnSpc>
                <a:spcPct val="150000"/>
              </a:lnSpc>
            </a:pPr>
            <a:endParaRPr lang="it-IT" sz="1800" dirty="0"/>
          </a:p>
          <a:p>
            <a:pPr>
              <a:lnSpc>
                <a:spcPct val="150000"/>
              </a:lnSpc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9137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02D821-1E20-224F-B405-BB62C302F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Casi d'uso: Task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974AFE-825A-1542-B3D6-89B3B85E9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25266"/>
            <a:ext cx="7886700" cy="3263504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lang="it-IT" dirty="0">
                <a:solidFill>
                  <a:srgbClr val="00B050"/>
                </a:solidFill>
              </a:rPr>
              <a:t>Aggiungere un nuovo Task </a:t>
            </a:r>
            <a:r>
              <a:rPr lang="it-IT" dirty="0">
                <a:solidFill>
                  <a:srgbClr val="FFC000"/>
                </a:solidFill>
              </a:rPr>
              <a:t>a un mio progetto</a:t>
            </a:r>
          </a:p>
          <a:p>
            <a:pPr>
              <a:lnSpc>
                <a:spcPct val="150000"/>
              </a:lnSpc>
            </a:pPr>
            <a:r>
              <a:rPr lang="it-IT" dirty="0">
                <a:solidFill>
                  <a:srgbClr val="FFC000"/>
                </a:solidFill>
              </a:rPr>
              <a:t>Aggiornare un Task di un mio progetto</a:t>
            </a:r>
            <a:endParaRPr lang="it-IT" sz="2100" dirty="0">
              <a:solidFill>
                <a:srgbClr val="FFC000"/>
              </a:solidFill>
            </a:endParaRPr>
          </a:p>
          <a:p>
            <a:pPr>
              <a:lnSpc>
                <a:spcPct val="150000"/>
              </a:lnSpc>
            </a:pPr>
            <a:r>
              <a:rPr lang="it-IT" dirty="0">
                <a:solidFill>
                  <a:srgbClr val="00B050"/>
                </a:solidFill>
              </a:rPr>
              <a:t>Cancellare un Task </a:t>
            </a:r>
            <a:r>
              <a:rPr lang="it-IT" dirty="0"/>
              <a:t>da un mio progetto</a:t>
            </a:r>
          </a:p>
          <a:p>
            <a:pPr>
              <a:lnSpc>
                <a:spcPct val="150000"/>
              </a:lnSpc>
            </a:pPr>
            <a:r>
              <a:rPr lang="it-IT" dirty="0">
                <a:solidFill>
                  <a:srgbClr val="FFC000"/>
                </a:solidFill>
              </a:rPr>
              <a:t>Assegnare un Task di un mio progetto ad un utente che ha visibilità sul mio progetto</a:t>
            </a:r>
          </a:p>
          <a:p>
            <a:pPr>
              <a:lnSpc>
                <a:spcPct val="150000"/>
              </a:lnSpc>
            </a:pPr>
            <a:r>
              <a:rPr lang="it-IT" dirty="0">
                <a:solidFill>
                  <a:srgbClr val="00B050"/>
                </a:solidFill>
              </a:rPr>
              <a:t>Aggiungere un Tag ad un task </a:t>
            </a:r>
            <a:r>
              <a:rPr lang="it-IT" dirty="0">
                <a:solidFill>
                  <a:srgbClr val="FFC000"/>
                </a:solidFill>
              </a:rPr>
              <a:t>di un mio progetto (estensione)</a:t>
            </a:r>
          </a:p>
          <a:p>
            <a:pPr>
              <a:lnSpc>
                <a:spcPct val="150000"/>
              </a:lnSpc>
            </a:pPr>
            <a:r>
              <a:rPr lang="it-IT" dirty="0">
                <a:solidFill>
                  <a:srgbClr val="00B050"/>
                </a:solidFill>
              </a:rPr>
              <a:t>Aggiungere un Commento ad un Task di un progetto </a:t>
            </a:r>
            <a:r>
              <a:rPr lang="it-IT" dirty="0">
                <a:solidFill>
                  <a:srgbClr val="FFC000"/>
                </a:solidFill>
              </a:rPr>
              <a:t>su cui ho visibilità (estensione)</a:t>
            </a:r>
          </a:p>
        </p:txBody>
      </p:sp>
    </p:spTree>
    <p:extLst>
      <p:ext uri="{BB962C8B-B14F-4D97-AF65-F5344CB8AC3E}">
        <p14:creationId xmlns:p14="http://schemas.microsoft.com/office/powerpoint/2010/main" val="161248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Termini e modalità di consegna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Progettare il sistema, definendone casi d’uso, </a:t>
            </a:r>
            <a:r>
              <a:rPr lang="it-IT" dirty="0" err="1"/>
              <a:t>class</a:t>
            </a:r>
            <a:r>
              <a:rPr lang="it-IT" dirty="0"/>
              <a:t> </a:t>
            </a:r>
            <a:r>
              <a:rPr lang="it-IT" dirty="0" err="1"/>
              <a:t>diagram</a:t>
            </a:r>
            <a:r>
              <a:rPr lang="it-IT" dirty="0"/>
              <a:t> (con indicazioni utili alla progettazione dello strato di persistenza)</a:t>
            </a:r>
          </a:p>
          <a:p>
            <a:r>
              <a:rPr lang="it-IT" dirty="0"/>
              <a:t>Implementare con Spring </a:t>
            </a:r>
            <a:r>
              <a:rPr lang="it-IT" dirty="0" err="1"/>
              <a:t>Boot</a:t>
            </a:r>
            <a:r>
              <a:rPr lang="it-IT" dirty="0"/>
              <a:t> tutto lo strato di persistenza (</a:t>
            </a:r>
            <a:r>
              <a:rPr lang="it-IT" dirty="0" err="1"/>
              <a:t>repository</a:t>
            </a:r>
            <a:r>
              <a:rPr lang="it-IT" dirty="0"/>
              <a:t>) e lo strato della logica applicativa servizi (model e service)</a:t>
            </a:r>
          </a:p>
          <a:p>
            <a:r>
              <a:rPr lang="it-IT" dirty="0"/>
              <a:t>Implementare con Spring </a:t>
            </a:r>
            <a:r>
              <a:rPr lang="it-IT" dirty="0" err="1"/>
              <a:t>Boot</a:t>
            </a:r>
            <a:r>
              <a:rPr lang="it-IT" dirty="0"/>
              <a:t> lo strato di presentazione per almeno 5 casi d'uso (che prevedano operazioni </a:t>
            </a:r>
            <a:r>
              <a:rPr lang="it-IT" dirty="0" err="1"/>
              <a:t>crud</a:t>
            </a:r>
            <a:r>
              <a:rPr lang="it-IT" dirty="0"/>
              <a:t> diverse)</a:t>
            </a:r>
          </a:p>
        </p:txBody>
      </p:sp>
    </p:spTree>
    <p:extLst>
      <p:ext uri="{BB962C8B-B14F-4D97-AF65-F5344CB8AC3E}">
        <p14:creationId xmlns:p14="http://schemas.microsoft.com/office/powerpoint/2010/main" val="30980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19157</TotalTime>
  <Words>944</Words>
  <Application>Microsoft Office PowerPoint</Application>
  <PresentationFormat>Presentazione su schermo (4:3)</PresentationFormat>
  <Paragraphs>85</Paragraphs>
  <Slides>11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4" baseType="lpstr">
      <vt:lpstr>Arial</vt:lpstr>
      <vt:lpstr>Calibri</vt:lpstr>
      <vt:lpstr>Tema di Office</vt:lpstr>
      <vt:lpstr>Sistemi informativi su Web Esame Giugno 2020 aa 2019-2020 (versione file: 30 maggio 2020, ore 12.00)</vt:lpstr>
      <vt:lpstr>Specifiche</vt:lpstr>
      <vt:lpstr>Specifiche Base</vt:lpstr>
      <vt:lpstr>Specifiche Estese</vt:lpstr>
      <vt:lpstr>Casi d'uso</vt:lpstr>
      <vt:lpstr>Casi d'uso: User</vt:lpstr>
      <vt:lpstr>Casi d'uso: Project</vt:lpstr>
      <vt:lpstr>Casi d'uso: Task</vt:lpstr>
      <vt:lpstr>Termini e modalità di consegna</vt:lpstr>
      <vt:lpstr>Termini e modalità di consegna</vt:lpstr>
      <vt:lpstr>Valutazione ed esame</vt:lpstr>
    </vt:vector>
  </TitlesOfParts>
  <Company>università roma tre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Sistemi informativi su Web</dc:title>
  <dc:creator>Paolo Merialdo</dc:creator>
  <cp:lastModifiedBy>Giovanni Gualtieri</cp:lastModifiedBy>
  <cp:revision>123</cp:revision>
  <dcterms:created xsi:type="dcterms:W3CDTF">2014-02-26T16:59:56Z</dcterms:created>
  <dcterms:modified xsi:type="dcterms:W3CDTF">2020-06-16T10:13:57Z</dcterms:modified>
</cp:coreProperties>
</file>