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31" r:id="rId3"/>
    <p:sldId id="334" r:id="rId4"/>
    <p:sldId id="335" r:id="rId5"/>
    <p:sldId id="283" r:id="rId6"/>
    <p:sldId id="324" r:id="rId7"/>
    <p:sldId id="336" r:id="rId8"/>
    <p:sldId id="325" r:id="rId9"/>
    <p:sldId id="326" r:id="rId10"/>
    <p:sldId id="330" r:id="rId11"/>
    <p:sldId id="284" r:id="rId12"/>
    <p:sldId id="287" r:id="rId13"/>
    <p:sldId id="288" r:id="rId14"/>
    <p:sldId id="285" r:id="rId15"/>
    <p:sldId id="286" r:id="rId16"/>
    <p:sldId id="289" r:id="rId17"/>
    <p:sldId id="290" r:id="rId18"/>
    <p:sldId id="291" r:id="rId19"/>
    <p:sldId id="292" r:id="rId20"/>
    <p:sldId id="333" r:id="rId21"/>
    <p:sldId id="293" r:id="rId22"/>
    <p:sldId id="294" r:id="rId23"/>
    <p:sldId id="295" r:id="rId24"/>
    <p:sldId id="296" r:id="rId25"/>
    <p:sldId id="297" r:id="rId26"/>
    <p:sldId id="337" r:id="rId27"/>
    <p:sldId id="332" r:id="rId28"/>
    <p:sldId id="32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3FBDD-8080-41E6-BD3E-89F304D88874}" v="1" dt="2019-09-26T22:25:38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6" autoAdjust="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AED8528-4ECC-4F9F-84F3-7587B21D79B2}"/>
  </pc:docChgLst>
  <pc:docChgLst>
    <pc:chgData name="Judson Santiago" userId="ebb108da2f256286" providerId="LiveId" clId="{F5D85984-B632-41A3-BC23-EFE4B464AB10}"/>
    <pc:docChg chg="undo custSel modSld">
      <pc:chgData name="Judson Santiago" userId="ebb108da2f256286" providerId="LiveId" clId="{F5D85984-B632-41A3-BC23-EFE4B464AB10}" dt="2019-08-26T05:14:53.898" v="316" actId="20577"/>
      <pc:docMkLst>
        <pc:docMk/>
      </pc:docMkLst>
      <pc:sldChg chg="modNotesTx">
        <pc:chgData name="Judson Santiago" userId="ebb108da2f256286" providerId="LiveId" clId="{F5D85984-B632-41A3-BC23-EFE4B464AB10}" dt="2019-08-25T20:45:10.800" v="14" actId="20577"/>
        <pc:sldMkLst>
          <pc:docMk/>
          <pc:sldMk cId="0" sldId="256"/>
        </pc:sldMkLst>
      </pc:sldChg>
      <pc:sldChg chg="modSp">
        <pc:chgData name="Judson Santiago" userId="ebb108da2f256286" providerId="LiveId" clId="{F5D85984-B632-41A3-BC23-EFE4B464AB10}" dt="2019-08-26T04:55:47.906" v="251" actId="20577"/>
        <pc:sldMkLst>
          <pc:docMk/>
          <pc:sldMk cId="0" sldId="283"/>
        </pc:sldMkLst>
        <pc:spChg chg="mod">
          <ac:chgData name="Judson Santiago" userId="ebb108da2f256286" providerId="LiveId" clId="{F5D85984-B632-41A3-BC23-EFE4B464AB10}" dt="2019-08-26T04:55:47.906" v="251" actId="20577"/>
          <ac:spMkLst>
            <pc:docMk/>
            <pc:sldMk cId="0" sldId="283"/>
            <ac:spMk id="36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12:39.045" v="303" actId="6549"/>
        <pc:sldMkLst>
          <pc:docMk/>
          <pc:sldMk cId="0" sldId="290"/>
        </pc:sldMkLst>
      </pc:sldChg>
      <pc:sldChg chg="modSp">
        <pc:chgData name="Judson Santiago" userId="ebb108da2f256286" providerId="LiveId" clId="{F5D85984-B632-41A3-BC23-EFE4B464AB10}" dt="2019-08-26T05:14:53.898" v="316" actId="20577"/>
        <pc:sldMkLst>
          <pc:docMk/>
          <pc:sldMk cId="0" sldId="295"/>
        </pc:sldMkLst>
        <pc:spChg chg="mod">
          <ac:chgData name="Judson Santiago" userId="ebb108da2f256286" providerId="LiveId" clId="{F5D85984-B632-41A3-BC23-EFE4B464AB10}" dt="2019-08-26T05:14:53.898" v="316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56:49.684" v="255" actId="2711"/>
        <pc:sldMkLst>
          <pc:docMk/>
          <pc:sldMk cId="0" sldId="324"/>
        </pc:sldMkLst>
        <pc:spChg chg="mod">
          <ac:chgData name="Judson Santiago" userId="ebb108da2f256286" providerId="LiveId" clId="{F5D85984-B632-41A3-BC23-EFE4B464AB10}" dt="2019-08-26T04:56:49.684" v="255" actId="2711"/>
          <ac:spMkLst>
            <pc:docMk/>
            <pc:sldMk cId="0" sldId="324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08:13.385" v="279" actId="20577"/>
        <pc:sldMkLst>
          <pc:docMk/>
          <pc:sldMk cId="0" sldId="325"/>
        </pc:sldMkLst>
      </pc:sldChg>
      <pc:sldChg chg="modSp">
        <pc:chgData name="Judson Santiago" userId="ebb108da2f256286" providerId="LiveId" clId="{F5D85984-B632-41A3-BC23-EFE4B464AB10}" dt="2019-08-26T05:09:53.722" v="294" actId="20577"/>
        <pc:sldMkLst>
          <pc:docMk/>
          <pc:sldMk cId="0" sldId="326"/>
        </pc:sldMkLst>
        <pc:spChg chg="mod">
          <ac:chgData name="Judson Santiago" userId="ebb108da2f256286" providerId="LiveId" clId="{F5D85984-B632-41A3-BC23-EFE4B464AB10}" dt="2019-08-26T05:09:53.722" v="294" actId="20577"/>
          <ac:spMkLst>
            <pc:docMk/>
            <pc:sldMk cId="0" sldId="326"/>
            <ac:spMk id="36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5T20:52:34.856" v="21" actId="6549"/>
        <pc:sldMkLst>
          <pc:docMk/>
          <pc:sldMk cId="2550401378" sldId="331"/>
        </pc:sldMkLst>
        <pc:spChg chg="mod">
          <ac:chgData name="Judson Santiago" userId="ebb108da2f256286" providerId="LiveId" clId="{F5D85984-B632-41A3-BC23-EFE4B464AB10}" dt="2019-08-25T20:52:34.856" v="21" actId="6549"/>
          <ac:spMkLst>
            <pc:docMk/>
            <pc:sldMk cId="2550401378" sldId="331"/>
            <ac:spMk id="6" creationId="{D5990CA8-C188-471D-83D1-EFBCBEE3AE09}"/>
          </ac:spMkLst>
        </pc:spChg>
        <pc:spChg chg="mod ord">
          <ac:chgData name="Judson Santiago" userId="ebb108da2f256286" providerId="LiveId" clId="{F5D85984-B632-41A3-BC23-EFE4B464AB10}" dt="2019-08-25T20:52:33.160" v="20" actId="167"/>
          <ac:spMkLst>
            <pc:docMk/>
            <pc:sldMk cId="2550401378" sldId="331"/>
            <ac:spMk id="7" creationId="{A1CBEE0D-51A2-44F9-9140-C9FF1BB65BA7}"/>
          </ac:spMkLst>
        </pc:spChg>
      </pc:sldChg>
      <pc:sldChg chg="modSp">
        <pc:chgData name="Judson Santiago" userId="ebb108da2f256286" providerId="LiveId" clId="{F5D85984-B632-41A3-BC23-EFE4B464AB10}" dt="2019-08-26T05:14:01.071" v="310" actId="20577"/>
        <pc:sldMkLst>
          <pc:docMk/>
          <pc:sldMk cId="1575579195" sldId="333"/>
        </pc:sldMkLst>
        <pc:spChg chg="mod">
          <ac:chgData name="Judson Santiago" userId="ebb108da2f256286" providerId="LiveId" clId="{F5D85984-B632-41A3-BC23-EFE4B464AB10}" dt="2019-08-26T05:14:01.071" v="310" actId="20577"/>
          <ac:spMkLst>
            <pc:docMk/>
            <pc:sldMk cId="1575579195" sldId="333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43:58.558" v="202" actId="6549"/>
        <pc:sldMkLst>
          <pc:docMk/>
          <pc:sldMk cId="1738669709" sldId="334"/>
        </pc:sldMkLst>
        <pc:spChg chg="mod">
          <ac:chgData name="Judson Santiago" userId="ebb108da2f256286" providerId="LiveId" clId="{F5D85984-B632-41A3-BC23-EFE4B464AB10}" dt="2019-08-26T04:43:58.558" v="202" actId="6549"/>
          <ac:spMkLst>
            <pc:docMk/>
            <pc:sldMk cId="1738669709" sldId="334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F5D85984-B632-41A3-BC23-EFE4B464AB10}" dt="2019-08-26T04:54:19.243" v="241" actId="313"/>
        <pc:sldMkLst>
          <pc:docMk/>
          <pc:sldMk cId="648002086" sldId="335"/>
        </pc:sldMkLst>
        <pc:picChg chg="del">
          <ac:chgData name="Judson Santiago" userId="ebb108da2f256286" providerId="LiveId" clId="{F5D85984-B632-41A3-BC23-EFE4B464AB10}" dt="2019-08-26T04:51:52.187" v="217" actId="478"/>
          <ac:picMkLst>
            <pc:docMk/>
            <pc:sldMk cId="648002086" sldId="335"/>
            <ac:picMk id="4" creationId="{D1285F9E-0788-4542-B50E-C21067473507}"/>
          </ac:picMkLst>
        </pc:picChg>
        <pc:picChg chg="add mod ord modCrop">
          <ac:chgData name="Judson Santiago" userId="ebb108da2f256286" providerId="LiveId" clId="{F5D85984-B632-41A3-BC23-EFE4B464AB10}" dt="2019-08-26T04:52:02.466" v="219" actId="1076"/>
          <ac:picMkLst>
            <pc:docMk/>
            <pc:sldMk cId="648002086" sldId="335"/>
            <ac:picMk id="8" creationId="{9C47C031-0AA9-484E-9087-E924C93B5C55}"/>
          </ac:picMkLst>
        </pc:picChg>
      </pc:sldChg>
      <pc:sldChg chg="modSp modNotesTx">
        <pc:chgData name="Judson Santiago" userId="ebb108da2f256286" providerId="LiveId" clId="{F5D85984-B632-41A3-BC23-EFE4B464AB10}" dt="2019-08-26T05:09:32.669" v="288" actId="20577"/>
        <pc:sldMkLst>
          <pc:docMk/>
          <pc:sldMk cId="3600969494" sldId="336"/>
        </pc:sldMkLst>
        <pc:spChg chg="mod">
          <ac:chgData name="Judson Santiago" userId="ebb108da2f256286" providerId="LiveId" clId="{F5D85984-B632-41A3-BC23-EFE4B464AB10}" dt="2019-08-26T05:06:50.760" v="278" actId="2711"/>
          <ac:spMkLst>
            <pc:docMk/>
            <pc:sldMk cId="3600969494" sldId="33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85956761-F8A5-462E-AF2B-ACBBE6A740F4}"/>
  </pc:docChgLst>
  <pc:docChgLst>
    <pc:chgData name="Judson Santiago" userId="ebb108da2f256286" providerId="LiveId" clId="{CB83FBDD-8080-41E6-BD3E-89F304D88874}"/>
    <pc:docChg chg="undo modSld">
      <pc:chgData name="Judson Santiago" userId="ebb108da2f256286" providerId="LiveId" clId="{CB83FBDD-8080-41E6-BD3E-89F304D88874}" dt="2019-09-26T22:26:39.757" v="12" actId="20577"/>
      <pc:docMkLst>
        <pc:docMk/>
      </pc:docMkLst>
      <pc:sldChg chg="modSp">
        <pc:chgData name="Judson Santiago" userId="ebb108da2f256286" providerId="LiveId" clId="{CB83FBDD-8080-41E6-BD3E-89F304D88874}" dt="2019-09-26T22:25:38.312" v="1" actId="207"/>
        <pc:sldMkLst>
          <pc:docMk/>
          <pc:sldMk cId="0" sldId="292"/>
        </pc:sldMkLst>
        <pc:spChg chg="mod">
          <ac:chgData name="Judson Santiago" userId="ebb108da2f256286" providerId="LiveId" clId="{CB83FBDD-8080-41E6-BD3E-89F304D88874}" dt="2019-09-26T22:25:38.312" v="1" actId="207"/>
          <ac:spMkLst>
            <pc:docMk/>
            <pc:sldMk cId="0" sldId="292"/>
            <ac:spMk id="8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26:39.757" v="12" actId="20577"/>
        <pc:sldMkLst>
          <pc:docMk/>
          <pc:sldMk cId="0" sldId="293"/>
        </pc:sldMkLst>
        <pc:spChg chg="mod">
          <ac:chgData name="Judson Santiago" userId="ebb108da2f256286" providerId="LiveId" clId="{CB83FBDD-8080-41E6-BD3E-89F304D88874}" dt="2019-09-26T22:26:39.757" v="12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11:31.275" v="0" actId="790"/>
        <pc:sldMkLst>
          <pc:docMk/>
          <pc:sldMk cId="999935555" sldId="330"/>
        </pc:sldMkLst>
        <pc:spChg chg="mod">
          <ac:chgData name="Judson Santiago" userId="ebb108da2f256286" providerId="LiveId" clId="{CB83FBDD-8080-41E6-BD3E-89F304D88874}" dt="2019-09-26T22:11:31.275" v="0" actId="790"/>
          <ac:spMkLst>
            <pc:docMk/>
            <pc:sldMk cId="999935555" sldId="330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6A21949-762A-4B4B-9A05-AAE518CF6ED3}"/>
    <pc:docChg chg="modSld">
      <pc:chgData name="Judson Santiago" userId="ebb108da2f256286" providerId="LiveId" clId="{E6A21949-762A-4B4B-9A05-AAE518CF6ED3}" dt="2019-09-26T21:50:55.811" v="1" actId="6549"/>
      <pc:docMkLst>
        <pc:docMk/>
      </pc:docMkLst>
      <pc:sldChg chg="modNotesTx">
        <pc:chgData name="Judson Santiago" userId="ebb108da2f256286" providerId="LiveId" clId="{E6A21949-762A-4B4B-9A05-AAE518CF6ED3}" dt="2019-09-26T21:50:55.811" v="1" actId="6549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Resumo da aula:  comandos de entrada</a:t>
            </a:r>
            <a:r>
              <a:rPr lang="pt-BR" baseline="0" dirty="0"/>
              <a:t> de dados</a:t>
            </a:r>
            <a:r>
              <a:rPr lang="pt-BR" baseline="0"/>
              <a:t>, c</a:t>
            </a:r>
            <a:r>
              <a:rPr lang="pt-BR"/>
              <a:t>onstantes</a:t>
            </a:r>
            <a:r>
              <a:rPr lang="pt-BR" dirty="0"/>
              <a:t>/variáveis, declaração de variáveis</a:t>
            </a:r>
            <a:r>
              <a:rPr lang="pt-BR"/>
              <a:t>, atribuição </a:t>
            </a:r>
            <a:r>
              <a:rPr lang="pt-BR" dirty="0"/>
              <a:t>de valor, alteração de variáveis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processar uma declaração de variáveis o compilador faz uma série de tarefas.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55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cenouras é uma variável e</a:t>
            </a:r>
            <a:r>
              <a:rPr lang="pt-BR" baseline="0" dirty="0"/>
              <a:t> cenoura é outra. A primeira terá valor 34, a segunda terá valor 35.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5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contrário da linguagem C, em que originalmente todas as variáveis deviam</a:t>
            </a:r>
            <a:r>
              <a:rPr lang="pt-BR" baseline="0" dirty="0"/>
              <a:t> ser declaradas no início do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22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Mostrar que o nome cenoura some no código compilado observando o código Assembly no site godbolt.org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5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Depurar o programa para</a:t>
            </a:r>
            <a:r>
              <a:rPr lang="pt-BR" baseline="0" dirty="0"/>
              <a:t> mostrar a mudança de valor das variáveis. Inicialmente elas começam com um lixo </a:t>
            </a:r>
            <a:r>
              <a:rPr lang="pt-BR" baseline="0"/>
              <a:t>da memória.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29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representação interna</a:t>
            </a:r>
            <a:r>
              <a:rPr lang="pt-BR" baseline="0" dirty="0"/>
              <a:t> de uma string é diferente da representação de um inteiro.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73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%i é a mesma coisa que %d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196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Mostrar que os</a:t>
            </a:r>
            <a:r>
              <a:rPr lang="pt-BR" baseline="0" dirty="0"/>
              <a:t> valores lidos podem ser separados pelo caractere de NOVA LINHA ou ESPAÇO.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Demonstrar funcionamento do buffer do teclado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25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Durante a execução do programa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8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a compilação através do Prompt de Comando do Desenvolvedor: “cl /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EHsc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Teste.cpp”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1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declaração e uma atribuição de valor são os novos</a:t>
            </a:r>
            <a:r>
              <a:rPr lang="pt-BR" baseline="0" dirty="0"/>
              <a:t> elementos desse exemplo. Observe as diferentes formas de mostrar mensagens e exibir o conteúdo de variáveis usando o cout.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1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78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criação de constantes numéricas (decimal,</a:t>
            </a:r>
            <a:r>
              <a:rPr lang="pt-BR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hexadecimal, octal e binário)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 </a:t>
            </a:r>
            <a: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</a:rPr>
              <a:t>um programa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56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9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0x1E</a:t>
            </a:r>
            <a:r>
              <a:rPr lang="pt-BR" baseline="0" dirty="0"/>
              <a:t> (hexadecimal) = 1x16</a:t>
            </a:r>
            <a:r>
              <a:rPr lang="pt-BR" baseline="30000" dirty="0"/>
              <a:t>1</a:t>
            </a:r>
            <a:r>
              <a:rPr lang="pt-BR" baseline="0" dirty="0"/>
              <a:t> + E(14) x 16</a:t>
            </a:r>
            <a:r>
              <a:rPr lang="pt-BR" baseline="30000" dirty="0"/>
              <a:t>0</a:t>
            </a:r>
            <a:r>
              <a:rPr lang="pt-BR" baseline="0" dirty="0"/>
              <a:t> = 30 (decimal)</a:t>
            </a:r>
          </a:p>
          <a:p>
            <a:r>
              <a:rPr lang="pt-BR" baseline="0" dirty="0"/>
              <a:t>25 (decimal) = 2 x 10</a:t>
            </a:r>
            <a:r>
              <a:rPr lang="pt-BR" baseline="30000" dirty="0"/>
              <a:t>1</a:t>
            </a:r>
            <a:r>
              <a:rPr lang="pt-BR" baseline="0" dirty="0"/>
              <a:t> + 5 x 10</a:t>
            </a:r>
            <a:r>
              <a:rPr lang="pt-BR" baseline="30000" dirty="0"/>
              <a:t>0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08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7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Variáveis, Constantes e Atribuição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permite ao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informações</a:t>
            </a:r>
            <a:endParaRPr lang="pt-BR" dirty="0"/>
          </a:p>
          <a:p>
            <a:pPr lvl="1"/>
            <a:r>
              <a:rPr lang="pt-BR" dirty="0"/>
              <a:t>Podem ser alteradas durante a execução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15681" y="359568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15681" y="381000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15681" y="402431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15681" y="4238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15681" y="4452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15681" y="4667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15681" y="4881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681" y="5095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936" y="3816841"/>
            <a:ext cx="4804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Informações guardadas em variáveis</a:t>
            </a:r>
            <a:br>
              <a:rPr lang="pt-BR" sz="2400" dirty="0"/>
            </a:br>
            <a:r>
              <a:rPr lang="pt-BR" sz="2400" dirty="0"/>
              <a:t>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armazenadas na memória </a:t>
            </a:r>
            <a:br>
              <a:rPr lang="pt-BR" sz="2400" dirty="0"/>
            </a:br>
            <a:r>
              <a:rPr lang="pt-BR" sz="2400" dirty="0"/>
              <a:t>do computador</a:t>
            </a:r>
          </a:p>
        </p:txBody>
      </p:sp>
      <p:sp>
        <p:nvSpPr>
          <p:cNvPr id="14" name="Chave direita 13"/>
          <p:cNvSpPr/>
          <p:nvPr/>
        </p:nvSpPr>
        <p:spPr>
          <a:xfrm rot="5400000">
            <a:off x="3680027" y="4988727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97598" y="5735413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283863" y="35730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83863" y="3787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83863" y="40016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3863" y="42159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283863" y="4430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283863" y="4644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83863" y="4858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283863" y="5073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9999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informação na memória </a:t>
            </a:r>
            <a:r>
              <a:rPr lang="pt-BR" dirty="0"/>
              <a:t>é preciso indicar:</a:t>
            </a:r>
          </a:p>
          <a:p>
            <a:pPr lvl="1"/>
            <a:r>
              <a:rPr lang="pt-BR" dirty="0"/>
              <a:t>O endereço de armazenamento</a:t>
            </a:r>
          </a:p>
          <a:p>
            <a:pPr lvl="1"/>
            <a:r>
              <a:rPr lang="pt-BR" dirty="0"/>
              <a:t>A quantidade de memória necessária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10182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10182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10182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10182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10182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10182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10182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10182" y="55721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90834" y="47044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76520" y="4000504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>
            <a:off x="5774528" y="546498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2099" y="6211669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4952992" y="4071942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4286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32</a:t>
            </a:r>
            <a:r>
              <a:rPr lang="pt-BR" dirty="0"/>
              <a:t> bits =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378364" y="4049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378364" y="4263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378364" y="4477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378364" y="4692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378364" y="49065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378364" y="51208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378364" y="53351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78364" y="55494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 forma mais simples de guardar informações é através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declaração fornece:</a:t>
            </a:r>
          </a:p>
          <a:p>
            <a:pPr lvl="2"/>
            <a:r>
              <a:rPr lang="pt-BR" dirty="0"/>
              <a:t>O tipo da informação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Um rótulo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  <a:r>
              <a:rPr lang="pt-BR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81554" y="3353002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52992" y="3495878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1" y="285293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 (rótulo)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310314" y="335300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98979" y="42838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096662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6668298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96067" y="4283804"/>
            <a:ext cx="252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Marca o fim da instrução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381488" y="3857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381488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381488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381488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381488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381488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381488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381488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453059" y="375132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 </a:t>
            </a:r>
            <a:r>
              <a:rPr lang="pt-BR" dirty="0">
                <a:latin typeface="+mj-lt"/>
              </a:rPr>
              <a:t>= </a:t>
            </a:r>
            <a:r>
              <a:rPr lang="pt-BR" dirty="0"/>
              <a:t>cenouras</a:t>
            </a:r>
            <a:endParaRPr lang="pt-BR" sz="1100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453059" y="40719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453059" y="42862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453059" y="45005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453059" y="4714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453059" y="49291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453059" y="51435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453059" y="53578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6858" y="456153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52" name="Chave direita 51"/>
          <p:cNvSpPr/>
          <p:nvPr/>
        </p:nvSpPr>
        <p:spPr>
          <a:xfrm>
            <a:off x="7392544" y="3857628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have direita 52"/>
          <p:cNvSpPr/>
          <p:nvPr/>
        </p:nvSpPr>
        <p:spPr>
          <a:xfrm rot="5400000">
            <a:off x="4845834" y="5250669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452927" y="6000768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55" name="Chave direita 54"/>
          <p:cNvSpPr/>
          <p:nvPr/>
        </p:nvSpPr>
        <p:spPr>
          <a:xfrm flipH="1">
            <a:off x="4024298" y="385762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9918" y="40719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5238744" y="2214554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310182" y="2357430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53191" y="171448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</a:t>
            </a:r>
          </a:p>
        </p:txBody>
      </p:sp>
      <p:cxnSp>
        <p:nvCxnSpPr>
          <p:cNvPr id="60" name="Conector reto 59"/>
          <p:cNvCxnSpPr/>
          <p:nvPr/>
        </p:nvCxnSpPr>
        <p:spPr>
          <a:xfrm rot="5400000">
            <a:off x="6667504" y="22145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238480" y="171448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62" name="Conector reto 61"/>
          <p:cNvCxnSpPr/>
          <p:nvPr/>
        </p:nvCxnSpPr>
        <p:spPr>
          <a:xfrm rot="5400000">
            <a:off x="5453852" y="221376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Será alocada memória suficiente para guardar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</a:t>
            </a:r>
            <a:endParaRPr lang="pt-BR" dirty="0"/>
          </a:p>
          <a:p>
            <a:pPr lvl="1"/>
            <a:r>
              <a:rPr lang="pt-BR" dirty="0"/>
              <a:t>O nome </a:t>
            </a:r>
            <a:r>
              <a:rPr lang="pt-BR" dirty="0">
                <a:latin typeface="+mj-lt"/>
              </a:rPr>
              <a:t>cenouras</a:t>
            </a:r>
            <a:r>
              <a:rPr lang="pt-BR" dirty="0"/>
              <a:t> vai fazer referencia 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</a:p>
          <a:p>
            <a:pPr lvl="1"/>
            <a:r>
              <a:rPr lang="pt-BR" dirty="0">
                <a:latin typeface="+mj-lt"/>
              </a:rPr>
              <a:t>cenouras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porque o seu valor pode ser alterado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todas as variáveis devem ser declaradas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27848" y="4293096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9286" y="4435972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variáveis devem ser declaradas?</a:t>
            </a:r>
          </a:p>
          <a:p>
            <a:pPr lvl="1"/>
            <a:r>
              <a:rPr lang="pt-BR" dirty="0"/>
              <a:t>Em BASIC as variáveis são criadas automaticamente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A criação automática de variáveis pode gerar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de achar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924944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Programa válido em BASIC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34;</a:t>
            </a: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     cenoura = cenouras + 1;</a:t>
            </a:r>
          </a:p>
          <a:p>
            <a:r>
              <a:rPr lang="pt-BR" dirty="0">
                <a:latin typeface="+mj-lt"/>
              </a:rPr>
              <a:t>     PRINT cenouras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declaração pode ser feita em qualquer ponto do programa,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antes do primeiro uso da variável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996952"/>
            <a:ext cx="6572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vegetais para vender.\n"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cenouras, beterrabas, alfaces; </a:t>
            </a:r>
          </a:p>
          <a:p>
            <a:r>
              <a:rPr lang="pt-BR" dirty="0">
                <a:latin typeface="+mj-lt"/>
              </a:rPr>
              <a:t>     cenouras = 25;</a:t>
            </a:r>
          </a:p>
          <a:p>
            <a:r>
              <a:rPr lang="pt-BR" dirty="0">
                <a:latin typeface="+mj-lt"/>
              </a:rPr>
              <a:t>     beterraba = 10;</a:t>
            </a:r>
          </a:p>
          <a:p>
            <a:r>
              <a:rPr lang="pt-BR" dirty="0">
                <a:latin typeface="+mj-lt"/>
              </a:rPr>
              <a:t>     alfaces = 18;</a:t>
            </a: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atribuição </a:t>
            </a:r>
            <a:r>
              <a:rPr lang="pt-BR" dirty="0"/>
              <a:t>coloca um valor em um endereço de memória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7454898" y="3427118"/>
            <a:ext cx="2286017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26336" y="3569994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cenouras = 25;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26535" y="29270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9170204" y="342632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878863" y="2927052"/>
            <a:ext cx="32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Rótulo do endereço de memória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7670006" y="342632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8776438" y="41407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669345" y="43558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atribuição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91106" y="397978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91106" y="419409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991106" y="440841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991106" y="462272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00011001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991106" y="483703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991106" y="505135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991106" y="526566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991106" y="547998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2" name="Chave direita 31"/>
          <p:cNvSpPr/>
          <p:nvPr/>
        </p:nvSpPr>
        <p:spPr>
          <a:xfrm flipH="1">
            <a:off x="2633916" y="3979782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919536" y="41940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062677" y="386104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 </a:t>
            </a:r>
            <a:r>
              <a:rPr lang="pt-BR" dirty="0">
                <a:latin typeface="+mj-lt"/>
              </a:rPr>
              <a:t>= </a:t>
            </a:r>
            <a:r>
              <a:rPr lang="pt-BR" dirty="0"/>
              <a:t>cenouras</a:t>
            </a:r>
            <a:endParaRPr lang="pt-BR" sz="1100" dirty="0">
              <a:latin typeface="+mj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062677" y="41816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062677" y="43959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062677" y="46102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62677" y="48246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062677" y="503891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062677" y="52532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062677" y="546754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2698D60-C3A4-4783-80DB-291BE1EB0AB6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41" name="Triângulo isósceles 6">
              <a:extLst>
                <a:ext uri="{FF2B5EF4-FFF2-40B4-BE49-F238E27FC236}">
                  <a16:creationId xmlns:a16="http://schemas.microsoft.com/office/drawing/2014/main" id="{86DF3BCE-844C-459B-B77F-2558D795113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631C37B-887E-40A8-9AD5-CE7D1B5EA6E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C/C++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o operador de atribuição de forma serial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703512" y="3071811"/>
            <a:ext cx="8678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alfaces;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outra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tomates;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mais uma variável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atribui 25 a todas as variáveis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alfaces = tomates = 25;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segunda instrução de atribuição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cenouras.cpp</a:t>
            </a:r>
            <a:r>
              <a:rPr lang="pt-BR" dirty="0"/>
              <a:t> mostra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valor de uma variável pode ser alterado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matemática é avaliada</a:t>
            </a:r>
            <a:r>
              <a:rPr lang="pt-BR" dirty="0"/>
              <a:t> e o resultado é atribuído a variável cenouras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0480" y="3127029"/>
            <a:ext cx="84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cenouras = cenouras –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88360" y="5662700"/>
            <a:ext cx="383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cenouras = cenouras – 1;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Colchete duplo 6"/>
          <p:cNvSpPr/>
          <p:nvPr/>
        </p:nvSpPr>
        <p:spPr>
          <a:xfrm rot="16200000">
            <a:off x="6366414" y="5093512"/>
            <a:ext cx="683308" cy="1512168"/>
          </a:xfrm>
          <a:prstGeom prst="bracketPair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130826" y="62012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Expressão</a:t>
            </a:r>
          </a:p>
        </p:txBody>
      </p:sp>
      <p:cxnSp>
        <p:nvCxnSpPr>
          <p:cNvPr id="10" name="Conector angulado 9"/>
          <p:cNvCxnSpPr>
            <a:cxnSpLocks/>
          </p:cNvCxnSpPr>
          <p:nvPr/>
        </p:nvCxnSpPr>
        <p:spPr>
          <a:xfrm rot="16200000" flipH="1" flipV="1">
            <a:off x="5816328" y="4769508"/>
            <a:ext cx="163299" cy="1620180"/>
          </a:xfrm>
          <a:prstGeom prst="bentConnector3">
            <a:avLst>
              <a:gd name="adj1" fmla="val -242121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328590" y="4713849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CBEE0D-51A2-44F9-9140-C9FF1BB65BA7}"/>
              </a:ext>
            </a:extLst>
          </p:cNvPr>
          <p:cNvSpPr/>
          <p:nvPr/>
        </p:nvSpPr>
        <p:spPr>
          <a:xfrm>
            <a:off x="5262959" y="4858243"/>
            <a:ext cx="155312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 </a:t>
            </a:r>
          </a:p>
          <a:p>
            <a:pPr lvl="1"/>
            <a:r>
              <a:rPr lang="pt-BR" dirty="0"/>
              <a:t>A execução se inicia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Só pode haver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função principal</a:t>
            </a:r>
            <a:r>
              <a:rPr lang="pt-BR" dirty="0"/>
              <a:t> em cada projeto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F7959C-0478-4654-B043-6D3884337094}"/>
              </a:ext>
            </a:extLst>
          </p:cNvPr>
          <p:cNvSpPr/>
          <p:nvPr/>
        </p:nvSpPr>
        <p:spPr>
          <a:xfrm>
            <a:off x="4728418" y="3934195"/>
            <a:ext cx="2786082" cy="2304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990CA8-C188-471D-83D1-EFBCBEE3AE09}"/>
              </a:ext>
            </a:extLst>
          </p:cNvPr>
          <p:cNvSpPr txBox="1"/>
          <p:nvPr/>
        </p:nvSpPr>
        <p:spPr>
          <a:xfrm>
            <a:off x="4799856" y="4077072"/>
            <a:ext cx="300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instruções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8" name="Chave direita 6">
            <a:extLst>
              <a:ext uri="{FF2B5EF4-FFF2-40B4-BE49-F238E27FC236}">
                <a16:creationId xmlns:a16="http://schemas.microsoft.com/office/drawing/2014/main" id="{AF4834E2-72E1-4ED7-B429-AE7A22931624}"/>
              </a:ext>
            </a:extLst>
          </p:cNvPr>
          <p:cNvSpPr/>
          <p:nvPr/>
        </p:nvSpPr>
        <p:spPr>
          <a:xfrm>
            <a:off x="7585938" y="4508549"/>
            <a:ext cx="142876" cy="14973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A7C32A-F6CA-475A-8AD4-203F18D978F8}"/>
              </a:ext>
            </a:extLst>
          </p:cNvPr>
          <p:cNvSpPr txBox="1"/>
          <p:nvPr/>
        </p:nvSpPr>
        <p:spPr>
          <a:xfrm>
            <a:off x="7795314" y="50725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10" name="Chave direita 8">
            <a:extLst>
              <a:ext uri="{FF2B5EF4-FFF2-40B4-BE49-F238E27FC236}">
                <a16:creationId xmlns:a16="http://schemas.microsoft.com/office/drawing/2014/main" id="{115C0BA7-D1E3-41F3-9FA4-0D1B2EB6B8DD}"/>
              </a:ext>
            </a:extLst>
          </p:cNvPr>
          <p:cNvSpPr/>
          <p:nvPr/>
        </p:nvSpPr>
        <p:spPr>
          <a:xfrm flipH="1">
            <a:off x="4371228" y="4148509"/>
            <a:ext cx="214314" cy="18573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F24E56-9CD7-4ABF-9BE3-0D62AE05AF7E}"/>
              </a:ext>
            </a:extLst>
          </p:cNvPr>
          <p:cNvSpPr txBox="1"/>
          <p:nvPr/>
        </p:nvSpPr>
        <p:spPr>
          <a:xfrm>
            <a:off x="2085213" y="4862889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B7690F2D-3033-45AF-A7F0-37D42D85F7F0}"/>
              </a:ext>
            </a:extLst>
          </p:cNvPr>
          <p:cNvSpPr/>
          <p:nvPr/>
        </p:nvSpPr>
        <p:spPr>
          <a:xfrm>
            <a:off x="7585938" y="4077071"/>
            <a:ext cx="142876" cy="357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46B42F-B09A-4B73-915D-BA5DAFA0EB3E}"/>
              </a:ext>
            </a:extLst>
          </p:cNvPr>
          <p:cNvSpPr txBox="1"/>
          <p:nvPr/>
        </p:nvSpPr>
        <p:spPr>
          <a:xfrm>
            <a:off x="7778205" y="40710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</p:spTree>
    <p:extLst>
      <p:ext uri="{BB962C8B-B14F-4D97-AF65-F5344CB8AC3E}">
        <p14:creationId xmlns:p14="http://schemas.microsoft.com/office/powerpoint/2010/main" val="255040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sobrescrevem os valores antigos </a:t>
            </a:r>
            <a:r>
              <a:rPr lang="pt-BR" dirty="0"/>
              <a:t>daquela posição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572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b;</a:t>
            </a:r>
          </a:p>
          <a:p>
            <a:r>
              <a:rPr lang="pt-BR" dirty="0">
                <a:latin typeface="+mj-lt"/>
              </a:rPr>
              <a:t>     a = 5;</a:t>
            </a:r>
          </a:p>
          <a:p>
            <a:r>
              <a:rPr lang="pt-BR" dirty="0">
                <a:latin typeface="+mj-lt"/>
              </a:rPr>
              <a:t>     b = 2;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7 </a:t>
            </a:r>
          </a:p>
          <a:p>
            <a:r>
              <a:rPr lang="pt-BR" dirty="0">
                <a:latin typeface="+mj-lt"/>
              </a:rPr>
              <a:t>     b = a;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8 </a:t>
            </a:r>
          </a:p>
          <a:p>
            <a:r>
              <a:rPr lang="pt-BR" dirty="0">
                <a:latin typeface="+mj-lt"/>
              </a:rPr>
              <a:t>     a = b;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9</a:t>
            </a:r>
          </a:p>
          <a:p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 &lt;&lt; b &lt;&lt; a;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5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capaz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exibir o conteúdo de variáveis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cout exibe tanto texto como valores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0703" y="522920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cenouras;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46771" y="3280994"/>
            <a:ext cx="271464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418209" y="342387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cenouras;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918409" y="278092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inteira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062078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079463" y="2780928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Periférico de saída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4561880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cout </a:t>
            </a:r>
            <a:r>
              <a:rPr lang="pt-BR" i="1" dirty="0"/>
              <a:t>versus</a:t>
            </a:r>
            <a:r>
              <a:rPr lang="pt-BR" dirty="0"/>
              <a:t> printf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inteligente o suficiente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identificar o tipo de dado e convertê-lo</a:t>
            </a:r>
            <a:r>
              <a:rPr lang="pt-BR" dirty="0"/>
              <a:t> para a saída em modo texto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24944"/>
            <a:ext cx="8606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C++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uma string: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"25"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 inteiro: " </a:t>
            </a:r>
            <a:r>
              <a:rPr lang="pt-BR" dirty="0">
                <a:latin typeface="+mj-lt"/>
              </a:rPr>
              <a:t>&lt;&lt; 25;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uma string: " </a:t>
            </a:r>
            <a:r>
              <a:rPr lang="pt-BR" dirty="0">
                <a:latin typeface="+mj-lt"/>
              </a:rPr>
              <a:t>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 inteiro: " </a:t>
            </a:r>
            <a:r>
              <a:rPr lang="pt-BR" dirty="0">
                <a:latin typeface="+mj-lt"/>
              </a:rPr>
              <a:t>&lt;&lt; cenouras;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uma string: %s"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"Imprimindo um inteiro: %i"</a:t>
            </a:r>
            <a:r>
              <a:rPr lang="pt-BR" dirty="0">
                <a:latin typeface="+mj-lt"/>
              </a:rPr>
              <a:t>, cenouras);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8753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lerinfos.cpp – entrada e saída de dados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"Quantas cenouras você tem?"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 cin &gt;&gt; cenouras;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entrada de dados em C++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"Aqui estão mais duas.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cenouras = cenouras + 2;    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concatena a saída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com cin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digitado no teclado </a:t>
            </a:r>
            <a:r>
              <a:rPr lang="pt-BR" dirty="0"/>
              <a:t>é atribuído à variável cenouras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usar </a:t>
            </a:r>
            <a:r>
              <a:rPr lang="pt-BR" dirty="0" err="1"/>
              <a:t>cin</a:t>
            </a:r>
            <a:r>
              <a:rPr lang="pt-BR" dirty="0"/>
              <a:t> é necessário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26874" y="3499126"/>
            <a:ext cx="256750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8312" y="3642002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cin &gt;&gt; cenouras;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98511" y="299906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tipo inteiro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6442180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351584" y="29990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A entrada padrão é o teclado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941982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437780" y="421271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30687" y="44278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extração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Concatenando Leituras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</a:t>
            </a:r>
            <a:r>
              <a:rPr lang="pt-BR" dirty="0"/>
              <a:t>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 múltiplas leituras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/>
              <a:t>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de usar vários </a:t>
            </a:r>
            <a:r>
              <a:rPr lang="pt-BR" dirty="0" err="1"/>
              <a:t>cin's</a:t>
            </a:r>
            <a:r>
              <a:rPr lang="pt-BR" dirty="0"/>
              <a:t> separados: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86605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em sequência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cenouras &gt;&gt; bananas &gt;&gt; abacaxi;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581128"/>
            <a:ext cx="321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separadas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cenouras;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bananas;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abacaxi;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966DD-E2DA-406F-99FC-B3FE2190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do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EE9C1-3351-40B4-A83B-D3B6CF2A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entrada de texto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utiliza um buffer</a:t>
            </a:r>
          </a:p>
          <a:p>
            <a:pPr lvl="1"/>
            <a:r>
              <a:rPr lang="pt-BR" dirty="0"/>
              <a:t>Agrupa os dados até o pressionamento do ENTER</a:t>
            </a:r>
          </a:p>
          <a:p>
            <a:pPr lvl="1"/>
            <a:r>
              <a:rPr lang="pt-BR" dirty="0"/>
              <a:t>Permite uma leitura mais eficiente</a:t>
            </a:r>
          </a:p>
          <a:p>
            <a:pPr lvl="1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03C7F96-DAF8-4A34-BD31-A9C960C6E4FA}"/>
              </a:ext>
            </a:extLst>
          </p:cNvPr>
          <p:cNvGrpSpPr/>
          <p:nvPr/>
        </p:nvGrpSpPr>
        <p:grpSpPr>
          <a:xfrm>
            <a:off x="2063552" y="3676651"/>
            <a:ext cx="6715172" cy="785818"/>
            <a:chOff x="1991544" y="4509120"/>
            <a:chExt cx="6715172" cy="78581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AC33E83-2A96-4080-9CE6-D26B96B317B0}"/>
                </a:ext>
              </a:extLst>
            </p:cNvPr>
            <p:cNvSpPr/>
            <p:nvPr/>
          </p:nvSpPr>
          <p:spPr>
            <a:xfrm>
              <a:off x="1991544" y="4509120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5EA634-E58A-49E6-9B93-EC17D1214902}"/>
                </a:ext>
              </a:extLst>
            </p:cNvPr>
            <p:cNvSpPr/>
            <p:nvPr/>
          </p:nvSpPr>
          <p:spPr>
            <a:xfrm>
              <a:off x="2134420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DB2368-FD72-4813-93E1-48154F7BF9DA}"/>
                </a:ext>
              </a:extLst>
            </p:cNvPr>
            <p:cNvSpPr/>
            <p:nvPr/>
          </p:nvSpPr>
          <p:spPr>
            <a:xfrm>
              <a:off x="2777362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0021A8-1D34-4C89-B0B7-4FEA33ACFFEF}"/>
                </a:ext>
              </a:extLst>
            </p:cNvPr>
            <p:cNvSpPr/>
            <p:nvPr/>
          </p:nvSpPr>
          <p:spPr>
            <a:xfrm>
              <a:off x="3420304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67893C2-F356-4075-9BB9-7C902CFDF5E5}"/>
                </a:ext>
              </a:extLst>
            </p:cNvPr>
            <p:cNvSpPr/>
            <p:nvPr/>
          </p:nvSpPr>
          <p:spPr>
            <a:xfrm>
              <a:off x="4063246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645C446-6E1C-4D87-B0BD-BD8978DDDFEC}"/>
                </a:ext>
              </a:extLst>
            </p:cNvPr>
            <p:cNvSpPr/>
            <p:nvPr/>
          </p:nvSpPr>
          <p:spPr>
            <a:xfrm>
              <a:off x="4706188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5A2ED9-06AC-42A0-B287-D1F849B33613}"/>
                </a:ext>
              </a:extLst>
            </p:cNvPr>
            <p:cNvSpPr/>
            <p:nvPr/>
          </p:nvSpPr>
          <p:spPr>
            <a:xfrm>
              <a:off x="5349130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0922D4F-2977-4EA5-A35C-A7D1B4FD4DE3}"/>
                </a:ext>
              </a:extLst>
            </p:cNvPr>
            <p:cNvSpPr/>
            <p:nvPr/>
          </p:nvSpPr>
          <p:spPr>
            <a:xfrm>
              <a:off x="5992072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909885A-0174-4A22-BECE-6531E1BB075A}"/>
                </a:ext>
              </a:extLst>
            </p:cNvPr>
            <p:cNvSpPr/>
            <p:nvPr/>
          </p:nvSpPr>
          <p:spPr>
            <a:xfrm>
              <a:off x="6635014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4DDB406-D3CA-47E8-96B7-07C5DE0C929F}"/>
                </a:ext>
              </a:extLst>
            </p:cNvPr>
            <p:cNvSpPr/>
            <p:nvPr/>
          </p:nvSpPr>
          <p:spPr>
            <a:xfrm>
              <a:off x="7277956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1DC325D-3EC0-4FB3-94EC-23A627E9A343}"/>
                </a:ext>
              </a:extLst>
            </p:cNvPr>
            <p:cNvSpPr/>
            <p:nvPr/>
          </p:nvSpPr>
          <p:spPr>
            <a:xfrm>
              <a:off x="7920898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B7FAFB-0B3A-4371-BFB5-ED366272B60A}"/>
                </a:ext>
              </a:extLst>
            </p:cNvPr>
            <p:cNvSpPr txBox="1"/>
            <p:nvPr/>
          </p:nvSpPr>
          <p:spPr>
            <a:xfrm>
              <a:off x="2134420" y="493774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 '   '5'    ' '    '1'   '9'    ' 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EC539E-7AF5-47F5-8348-4B96264FA0D8}"/>
              </a:ext>
            </a:extLst>
          </p:cNvPr>
          <p:cNvSpPr txBox="1"/>
          <p:nvPr/>
        </p:nvSpPr>
        <p:spPr>
          <a:xfrm>
            <a:off x="2063552" y="4819565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recebem valores apenas após pressionamento do ENTER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x;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y;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z;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w;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ECEF036-1EC2-472D-8672-A0B06295BD43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839706D6-017E-4BB9-A9F5-6D511D8A092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C8DD8C-BE0F-49A5-9B0D-DBF59DC4611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Concatenando Escritas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/>
              <a:t> também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</a:t>
            </a:r>
            <a:r>
              <a:rPr lang="pt-BR" dirty="0"/>
              <a:t> múltiplos elementos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espaço, tabulação e salto de linha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carriage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dirty="0">
                <a:latin typeface="+mj-lt"/>
              </a:rPr>
              <a:t>&lt;&lt; cenouras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dirty="0">
                <a:latin typeface="+mj-lt"/>
              </a:rPr>
              <a:t>&lt;&lt; endl;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40439" y="515719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cenouras </a:t>
            </a:r>
          </a:p>
          <a:p>
            <a:r>
              <a:rPr lang="pt-BR" sz="1600" dirty="0">
                <a:latin typeface="+mj-lt"/>
              </a:rPr>
              <a:t>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12339" y="515719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resultado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cenouras; 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87091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podem aparecer em um programa na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ou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Variáveis podem ter seu conteúdo modificado *</a:t>
            </a:r>
          </a:p>
          <a:p>
            <a:pPr lvl="1"/>
            <a:r>
              <a:rPr lang="pt-BR" dirty="0"/>
              <a:t>Constantes são valores inalteráveis *</a:t>
            </a:r>
          </a:p>
          <a:p>
            <a:pPr lvl="1"/>
            <a:endParaRPr lang="pt-BR" dirty="0"/>
          </a:p>
          <a:p>
            <a:r>
              <a:rPr lang="pt-BR" dirty="0"/>
              <a:t>Variáveis podem ser modificadas através:</a:t>
            </a:r>
          </a:p>
          <a:p>
            <a:pPr lvl="1"/>
            <a:r>
              <a:rPr lang="pt-BR" dirty="0"/>
              <a:t>De atribuições de valores</a:t>
            </a:r>
          </a:p>
          <a:p>
            <a:pPr lvl="1"/>
            <a:r>
              <a:rPr lang="pt-BR" dirty="0"/>
              <a:t>Com a instrução de entrada de dados (</a:t>
            </a:r>
            <a:r>
              <a:rPr lang="pt-BR" dirty="0" err="1"/>
              <a:t>cin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É preciso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usar o </a:t>
            </a:r>
            <a:r>
              <a:rPr lang="pt-BR" dirty="0" err="1"/>
              <a:t>cin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nos permite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para fazer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07568" y="328498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"Oi Mundo!"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6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C47C031-0AA9-484E-9087-E924C93B5C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584" y="4365104"/>
            <a:ext cx="5832648" cy="1800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7EA943-87CF-4266-9AE8-87E6E5B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7EC51-4A47-40DC-A2B4-D9DE455D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pode ser </a:t>
            </a:r>
            <a:r>
              <a:rPr lang="pt-BR" b="1" dirty="0"/>
              <a:t>compilado e executado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Usando o ambiente integrado do Visual Studio</a:t>
            </a:r>
          </a:p>
          <a:p>
            <a:pPr lvl="2"/>
            <a:r>
              <a:rPr lang="pt-BR" dirty="0"/>
              <a:t>Botão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"Depurador Local do Windows"</a:t>
            </a:r>
            <a:r>
              <a:rPr lang="pt-BR" dirty="0"/>
              <a:t>  (</a:t>
            </a:r>
            <a:r>
              <a:rPr lang="pt-BR" dirty="0">
                <a:latin typeface="+mj-lt"/>
              </a:rPr>
              <a:t>F5)</a:t>
            </a:r>
            <a:endParaRPr lang="pt-BR" dirty="0"/>
          </a:p>
          <a:p>
            <a:pPr lvl="1"/>
            <a:r>
              <a:rPr lang="pt-BR" dirty="0"/>
              <a:t>Através da linha de comando</a:t>
            </a:r>
          </a:p>
          <a:p>
            <a:pPr lvl="2"/>
            <a:r>
              <a:rPr lang="pt-BR" dirty="0"/>
              <a:t>Usando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Prompt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de Comando do Desenvolvedor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53B6F9-C9D7-4476-A6C6-D3049DB454F8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3F32333-62CA-4B87-B508-5C7FB94DFAA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407F4E-D05A-4991-B81C-2E316797931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</a:t>
            </a:r>
            <a:r>
              <a:rPr lang="pt-BR" dirty="0"/>
              <a:t>Básicas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343472" y="1571612"/>
            <a:ext cx="89289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cenouras.cpp – processamento de comida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25;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cenouras;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valor da variável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cenouras –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eu tenho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constante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fixo e inalterável </a:t>
            </a:r>
          </a:p>
          <a:p>
            <a:pPr lvl="1"/>
            <a:r>
              <a:rPr lang="pt-BR" dirty="0"/>
              <a:t>Inalterável durante a execução do programa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Elas podem ser de tipo: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Numéricas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16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letras e símbolos</a:t>
            </a:r>
            <a:r>
              <a:rPr lang="pt-BR" dirty="0">
                <a:latin typeface="+mj-lt"/>
              </a:rPr>
              <a:t> 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representam texto</a:t>
            </a:r>
            <a:endParaRPr lang="pt-BR" dirty="0">
              <a:latin typeface="+mj-lt"/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Booleanas</a:t>
            </a:r>
            <a:r>
              <a:rPr lang="pt-BR" dirty="0"/>
              <a:t>: valores verdade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para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são escritos de forma direta.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+mj-lt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403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8390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Hexadecimal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0x</a:t>
            </a:r>
            <a:r>
              <a:rPr lang="pt-BR" dirty="0"/>
              <a:t> (representação comum para endereços de memória).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+mj-lt"/>
              </a:rPr>
              <a:t>0x19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0x193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0x20C6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Octal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devem ser precedidos por um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(zero).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+mj-lt"/>
              </a:rPr>
              <a:t>031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0623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020306</a:t>
            </a:r>
            <a:r>
              <a:rPr lang="pt-BR" dirty="0"/>
              <a:t>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Binário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0b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+mj-lt"/>
              </a:rPr>
              <a:t>0b11001</a:t>
            </a:r>
            <a:r>
              <a:rPr lang="pt-BR" dirty="0"/>
              <a:t>,  </a:t>
            </a:r>
            <a:r>
              <a:rPr lang="pt-BR" dirty="0">
                <a:latin typeface="+mj-lt"/>
              </a:rPr>
              <a:t>‭</a:t>
            </a:r>
            <a:r>
              <a:rPr lang="pt-BR" sz="2400" dirty="0">
                <a:latin typeface="+mj-lt"/>
              </a:rPr>
              <a:t>0b</a:t>
            </a:r>
            <a:r>
              <a:rPr lang="pt-BR" dirty="0">
                <a:latin typeface="+mj-lt"/>
              </a:rPr>
              <a:t>110010011‬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0b10000011000110‬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9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 para letras, símbolos e texto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deve ser escrito entre aspas simples.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'?'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um conjunto de caracteres deve ficar entre aspas duplas.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"primeiro programa"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"oi"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endParaRPr lang="pt-BR" dirty="0"/>
          </a:p>
          <a:p>
            <a:endParaRPr lang="pt-BR" dirty="0"/>
          </a:p>
          <a:p>
            <a:r>
              <a:rPr lang="pt-BR" dirty="0"/>
              <a:t>Existe uma diferença entre as constantes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é um caractere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 é um conjunto de caracteres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19200" y="1571613"/>
            <a:ext cx="8877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constvar.cpp – exemplifica o uso de constantes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letra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tem "</a:t>
            </a:r>
            <a:r>
              <a:rPr lang="pt-BR" dirty="0">
                <a:latin typeface="+mj-lt"/>
              </a:rPr>
              <a:t> &lt;&lt; 3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caractere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num = 0x1E;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inteiro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"Dez letras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têm "</a:t>
            </a:r>
            <a:r>
              <a:rPr lang="pt-BR" dirty="0">
                <a:latin typeface="+mj-lt"/>
              </a:rPr>
              <a:t> &lt;&lt; num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3602</TotalTime>
  <Words>1552</Words>
  <Application>Microsoft Office PowerPoint</Application>
  <PresentationFormat>Widescreen</PresentationFormat>
  <Paragraphs>395</Paragraphs>
  <Slides>28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Variáveis, Constantes e Atribuição</vt:lpstr>
      <vt:lpstr>Introdução</vt:lpstr>
      <vt:lpstr>Introdução</vt:lpstr>
      <vt:lpstr>Introdução</vt:lpstr>
      <vt:lpstr>Instruções Básicas</vt:lpstr>
      <vt:lpstr>Constantes versus Variáveis</vt:lpstr>
      <vt:lpstr>Constantes versus Variáveis</vt:lpstr>
      <vt:lpstr>Constantes versus Variáveis</vt:lpstr>
      <vt:lpstr>Constantes versus Variáveis</vt:lpstr>
      <vt:lpstr>Constantes versus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Atribuição de Valor</vt:lpstr>
      <vt:lpstr>Atribuição de Valor</vt:lpstr>
      <vt:lpstr>Atribuição de Valor</vt:lpstr>
      <vt:lpstr>Atribuição de Valor</vt:lpstr>
      <vt:lpstr>Imprimindo Variáveis</vt:lpstr>
      <vt:lpstr>cout versus printf</vt:lpstr>
      <vt:lpstr>Entrada de Dados em C++</vt:lpstr>
      <vt:lpstr>Entrada de Dados com cin</vt:lpstr>
      <vt:lpstr>Concatenando Leituras</vt:lpstr>
      <vt:lpstr>Buffer do Teclado</vt:lpstr>
      <vt:lpstr>Concatenando Escritas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Variáveis;Constantes;Atribuição</cp:keywords>
  <cp:lastModifiedBy>Judson Santiago</cp:lastModifiedBy>
  <cp:revision>394</cp:revision>
  <dcterms:created xsi:type="dcterms:W3CDTF">2009-03-12T13:13:30Z</dcterms:created>
  <dcterms:modified xsi:type="dcterms:W3CDTF">2019-09-26T22:26:50Z</dcterms:modified>
</cp:coreProperties>
</file>