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335" r:id="rId3"/>
    <p:sldId id="290" r:id="rId4"/>
    <p:sldId id="312" r:id="rId5"/>
    <p:sldId id="299" r:id="rId6"/>
    <p:sldId id="300" r:id="rId7"/>
    <p:sldId id="314" r:id="rId8"/>
    <p:sldId id="326" r:id="rId9"/>
    <p:sldId id="302" r:id="rId10"/>
    <p:sldId id="328" r:id="rId11"/>
    <p:sldId id="308" r:id="rId12"/>
    <p:sldId id="309" r:id="rId13"/>
    <p:sldId id="315" r:id="rId14"/>
    <p:sldId id="271" r:id="rId15"/>
    <p:sldId id="327" r:id="rId16"/>
    <p:sldId id="329" r:id="rId17"/>
    <p:sldId id="330" r:id="rId18"/>
    <p:sldId id="272" r:id="rId19"/>
    <p:sldId id="284" r:id="rId20"/>
    <p:sldId id="273" r:id="rId21"/>
    <p:sldId id="274" r:id="rId22"/>
    <p:sldId id="276" r:id="rId23"/>
    <p:sldId id="331" r:id="rId24"/>
    <p:sldId id="333" r:id="rId25"/>
    <p:sldId id="332" r:id="rId26"/>
    <p:sldId id="334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11BC2C-2426-4732-89BE-B5EDFFA0F3C1}" v="3" dt="2019-10-03T21:08:41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1892" autoAdjust="0"/>
  </p:normalViewPr>
  <p:slideViewPr>
    <p:cSldViewPr>
      <p:cViewPr varScale="1">
        <p:scale>
          <a:sx n="79" d="100"/>
          <a:sy n="79" d="100"/>
        </p:scale>
        <p:origin x="821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CF473A09-6602-4FAD-ACD8-891C9C9A9A1C}"/>
  </pc:docChgLst>
  <pc:docChgLst>
    <pc:chgData name="Judson Santiago" userId="ebb108da2f256286" providerId="LiveId" clId="{3BFC68E5-0E02-4E2F-9F1C-5DF0CE8C126D}"/>
  </pc:docChgLst>
  <pc:docChgLst>
    <pc:chgData name="Judson Santiago" userId="ebb108da2f256286" providerId="LiveId" clId="{6E86AB9F-E0F3-471D-ADE8-B668D0E9CCAF}"/>
  </pc:docChgLst>
  <pc:docChgLst>
    <pc:chgData name="Judson Santiago" userId="ebb108da2f256286" providerId="LiveId" clId="{BB11BC2C-2426-4732-89BE-B5EDFFA0F3C1}"/>
    <pc:docChg chg="undo custSel modSld">
      <pc:chgData name="Judson Santiago" userId="ebb108da2f256286" providerId="LiveId" clId="{BB11BC2C-2426-4732-89BE-B5EDFFA0F3C1}" dt="2019-10-03T21:19:14.405" v="52" actId="20577"/>
      <pc:docMkLst>
        <pc:docMk/>
      </pc:docMkLst>
      <pc:sldChg chg="modSp">
        <pc:chgData name="Judson Santiago" userId="ebb108da2f256286" providerId="LiveId" clId="{BB11BC2C-2426-4732-89BE-B5EDFFA0F3C1}" dt="2019-10-03T21:02:04.224" v="48" actId="20577"/>
        <pc:sldMkLst>
          <pc:docMk/>
          <pc:sldMk cId="0" sldId="272"/>
        </pc:sldMkLst>
        <pc:spChg chg="mod">
          <ac:chgData name="Judson Santiago" userId="ebb108da2f256286" providerId="LiveId" clId="{BB11BC2C-2426-4732-89BE-B5EDFFA0F3C1}" dt="2019-10-03T21:02:04.224" v="48" actId="20577"/>
          <ac:spMkLst>
            <pc:docMk/>
            <pc:sldMk cId="0" sldId="272"/>
            <ac:spMk id="4" creationId="{00000000-0000-0000-0000-000000000000}"/>
          </ac:spMkLst>
        </pc:spChg>
      </pc:sldChg>
      <pc:sldChg chg="modSp">
        <pc:chgData name="Judson Santiago" userId="ebb108da2f256286" providerId="LiveId" clId="{BB11BC2C-2426-4732-89BE-B5EDFFA0F3C1}" dt="2019-10-03T21:08:41.174" v="50" actId="207"/>
        <pc:sldMkLst>
          <pc:docMk/>
          <pc:sldMk cId="0" sldId="277"/>
        </pc:sldMkLst>
        <pc:spChg chg="mod">
          <ac:chgData name="Judson Santiago" userId="ebb108da2f256286" providerId="LiveId" clId="{BB11BC2C-2426-4732-89BE-B5EDFFA0F3C1}" dt="2019-10-03T21:08:41.174" v="50" actId="207"/>
          <ac:spMkLst>
            <pc:docMk/>
            <pc:sldMk cId="0" sldId="277"/>
            <ac:spMk id="3" creationId="{00000000-0000-0000-0000-000000000000}"/>
          </ac:spMkLst>
        </pc:spChg>
      </pc:sldChg>
      <pc:sldChg chg="modSp">
        <pc:chgData name="Judson Santiago" userId="ebb108da2f256286" providerId="LiveId" clId="{BB11BC2C-2426-4732-89BE-B5EDFFA0F3C1}" dt="2019-10-03T20:38:03.567" v="24" actId="368"/>
        <pc:sldMkLst>
          <pc:docMk/>
          <pc:sldMk cId="1267778192" sldId="290"/>
        </pc:sldMkLst>
        <pc:spChg chg="mod">
          <ac:chgData name="Judson Santiago" userId="ebb108da2f256286" providerId="LiveId" clId="{BB11BC2C-2426-4732-89BE-B5EDFFA0F3C1}" dt="2019-10-03T20:38:03.567" v="24" actId="368"/>
          <ac:spMkLst>
            <pc:docMk/>
            <pc:sldMk cId="1267778192" sldId="290"/>
            <ac:spMk id="3" creationId="{00000000-0000-0000-0000-000000000000}"/>
          </ac:spMkLst>
        </pc:spChg>
      </pc:sldChg>
      <pc:sldChg chg="delSp modNotesTx">
        <pc:chgData name="Judson Santiago" userId="ebb108da2f256286" providerId="LiveId" clId="{BB11BC2C-2426-4732-89BE-B5EDFFA0F3C1}" dt="2019-10-03T21:19:14.405" v="52" actId="20577"/>
        <pc:sldMkLst>
          <pc:docMk/>
          <pc:sldMk cId="3854470873" sldId="300"/>
        </pc:sldMkLst>
        <pc:grpChg chg="del">
          <ac:chgData name="Judson Santiago" userId="ebb108da2f256286" providerId="LiveId" clId="{BB11BC2C-2426-4732-89BE-B5EDFFA0F3C1}" dt="2019-10-03T21:18:58.464" v="51" actId="478"/>
          <ac:grpSpMkLst>
            <pc:docMk/>
            <pc:sldMk cId="3854470873" sldId="300"/>
            <ac:grpSpMk id="6" creationId="{00000000-0000-0000-0000-000000000000}"/>
          </ac:grpSpMkLst>
        </pc:grpChg>
      </pc:sldChg>
      <pc:sldChg chg="modSp">
        <pc:chgData name="Judson Santiago" userId="ebb108da2f256286" providerId="LiveId" clId="{BB11BC2C-2426-4732-89BE-B5EDFFA0F3C1}" dt="2019-10-03T20:57:25.275" v="26" actId="20577"/>
        <pc:sldMkLst>
          <pc:docMk/>
          <pc:sldMk cId="4288688608" sldId="315"/>
        </pc:sldMkLst>
        <pc:spChg chg="mod">
          <ac:chgData name="Judson Santiago" userId="ebb108da2f256286" providerId="LiveId" clId="{BB11BC2C-2426-4732-89BE-B5EDFFA0F3C1}" dt="2019-10-03T20:57:25.275" v="26" actId="20577"/>
          <ac:spMkLst>
            <pc:docMk/>
            <pc:sldMk cId="4288688608" sldId="315"/>
            <ac:spMk id="6" creationId="{00000000-0000-0000-0000-000000000000}"/>
          </ac:spMkLst>
        </pc:spChg>
      </pc:sldChg>
    </pc:docChg>
  </pc:docChgLst>
  <pc:docChgLst>
    <pc:chgData name="Judson Santiago" userId="ebb108da2f256286" providerId="LiveId" clId="{3AAF89A5-FEF3-48A1-BCDC-B7B47BED5749}"/>
    <pc:docChg chg="undo modSld">
      <pc:chgData name="Judson Santiago" userId="ebb108da2f256286" providerId="LiveId" clId="{3AAF89A5-FEF3-48A1-BCDC-B7B47BED5749}" dt="2019-08-29T18:09:58.480" v="46" actId="207"/>
      <pc:docMkLst>
        <pc:docMk/>
      </pc:docMkLst>
      <pc:sldChg chg="modSp">
        <pc:chgData name="Judson Santiago" userId="ebb108da2f256286" providerId="LiveId" clId="{3AAF89A5-FEF3-48A1-BCDC-B7B47BED5749}" dt="2019-08-29T17:51:21.907" v="10" actId="14100"/>
        <pc:sldMkLst>
          <pc:docMk/>
          <pc:sldMk cId="0" sldId="271"/>
        </pc:sldMkLst>
        <pc:spChg chg="mod">
          <ac:chgData name="Judson Santiago" userId="ebb108da2f256286" providerId="LiveId" clId="{3AAF89A5-FEF3-48A1-BCDC-B7B47BED5749}" dt="2019-08-29T17:51:18.901" v="9" actId="14100"/>
          <ac:spMkLst>
            <pc:docMk/>
            <pc:sldMk cId="0" sldId="271"/>
            <ac:spMk id="10" creationId="{00000000-0000-0000-0000-000000000000}"/>
          </ac:spMkLst>
        </pc:spChg>
        <pc:spChg chg="mod">
          <ac:chgData name="Judson Santiago" userId="ebb108da2f256286" providerId="LiveId" clId="{3AAF89A5-FEF3-48A1-BCDC-B7B47BED5749}" dt="2019-08-29T17:51:21.907" v="10" actId="14100"/>
          <ac:spMkLst>
            <pc:docMk/>
            <pc:sldMk cId="0" sldId="271"/>
            <ac:spMk id="12" creationId="{00000000-0000-0000-0000-000000000000}"/>
          </ac:spMkLst>
        </pc:spChg>
      </pc:sldChg>
      <pc:sldChg chg="modSp">
        <pc:chgData name="Judson Santiago" userId="ebb108da2f256286" providerId="LiveId" clId="{3AAF89A5-FEF3-48A1-BCDC-B7B47BED5749}" dt="2019-08-29T18:09:58.480" v="46" actId="207"/>
        <pc:sldMkLst>
          <pc:docMk/>
          <pc:sldMk cId="0" sldId="277"/>
        </pc:sldMkLst>
        <pc:spChg chg="mod">
          <ac:chgData name="Judson Santiago" userId="ebb108da2f256286" providerId="LiveId" clId="{3AAF89A5-FEF3-48A1-BCDC-B7B47BED5749}" dt="2019-08-29T18:09:58.480" v="46" actId="207"/>
          <ac:spMkLst>
            <pc:docMk/>
            <pc:sldMk cId="0" sldId="277"/>
            <ac:spMk id="3" creationId="{00000000-0000-0000-0000-000000000000}"/>
          </ac:spMkLst>
        </pc:spChg>
      </pc:sldChg>
      <pc:sldChg chg="modSp">
        <pc:chgData name="Judson Santiago" userId="ebb108da2f256286" providerId="LiveId" clId="{3AAF89A5-FEF3-48A1-BCDC-B7B47BED5749}" dt="2019-08-29T17:48:12.557" v="8" actId="20577"/>
        <pc:sldMkLst>
          <pc:docMk/>
          <pc:sldMk cId="1926048833" sldId="314"/>
        </pc:sldMkLst>
        <pc:spChg chg="mod">
          <ac:chgData name="Judson Santiago" userId="ebb108da2f256286" providerId="LiveId" clId="{3AAF89A5-FEF3-48A1-BCDC-B7B47BED5749}" dt="2019-08-29T17:48:12.557" v="8" actId="20577"/>
          <ac:spMkLst>
            <pc:docMk/>
            <pc:sldMk cId="1926048833" sldId="314"/>
            <ac:spMk id="11" creationId="{00000000-0000-0000-0000-000000000000}"/>
          </ac:spMkLst>
        </pc:spChg>
      </pc:sldChg>
      <pc:sldChg chg="modNotesTx">
        <pc:chgData name="Judson Santiago" userId="ebb108da2f256286" providerId="LiveId" clId="{3AAF89A5-FEF3-48A1-BCDC-B7B47BED5749}" dt="2019-08-29T18:03:21.497" v="32" actId="20577"/>
        <pc:sldMkLst>
          <pc:docMk/>
          <pc:sldMk cId="3897486009" sldId="329"/>
        </pc:sldMkLst>
      </pc:sldChg>
      <pc:sldChg chg="modNotesTx">
        <pc:chgData name="Judson Santiago" userId="ebb108da2f256286" providerId="LiveId" clId="{3AAF89A5-FEF3-48A1-BCDC-B7B47BED5749}" dt="2019-08-29T18:03:05.562" v="26" actId="20577"/>
        <pc:sldMkLst>
          <pc:docMk/>
          <pc:sldMk cId="531465550" sldId="332"/>
        </pc:sldMkLst>
      </pc:sldChg>
      <pc:sldChg chg="modSp">
        <pc:chgData name="Judson Santiago" userId="ebb108da2f256286" providerId="LiveId" clId="{3AAF89A5-FEF3-48A1-BCDC-B7B47BED5749}" dt="2019-08-29T18:04:24.335" v="42" actId="20577"/>
        <pc:sldMkLst>
          <pc:docMk/>
          <pc:sldMk cId="2832530338" sldId="334"/>
        </pc:sldMkLst>
        <pc:spChg chg="mod">
          <ac:chgData name="Judson Santiago" userId="ebb108da2f256286" providerId="LiveId" clId="{3AAF89A5-FEF3-48A1-BCDC-B7B47BED5749}" dt="2019-08-29T18:04:24.335" v="42" actId="20577"/>
          <ac:spMkLst>
            <pc:docMk/>
            <pc:sldMk cId="2832530338" sldId="334"/>
            <ac:spMk id="3" creationId="{00000000-0000-0000-0000-000000000000}"/>
          </ac:spMkLst>
        </pc:spChg>
      </pc:sldChg>
      <pc:sldChg chg="addSp modSp">
        <pc:chgData name="Judson Santiago" userId="ebb108da2f256286" providerId="LiveId" clId="{3AAF89A5-FEF3-48A1-BCDC-B7B47BED5749}" dt="2019-08-29T17:23:33.441" v="2" actId="1076"/>
        <pc:sldMkLst>
          <pc:docMk/>
          <pc:sldMk cId="1047923264" sldId="335"/>
        </pc:sldMkLst>
        <pc:spChg chg="mod">
          <ac:chgData name="Judson Santiago" userId="ebb108da2f256286" providerId="LiveId" clId="{3AAF89A5-FEF3-48A1-BCDC-B7B47BED5749}" dt="2019-08-29T17:23:14.905" v="0" actId="20577"/>
          <ac:spMkLst>
            <pc:docMk/>
            <pc:sldMk cId="1047923264" sldId="335"/>
            <ac:spMk id="3" creationId="{00000000-0000-0000-0000-000000000000}"/>
          </ac:spMkLst>
        </pc:spChg>
        <pc:spChg chg="mod">
          <ac:chgData name="Judson Santiago" userId="ebb108da2f256286" providerId="LiveId" clId="{3AAF89A5-FEF3-48A1-BCDC-B7B47BED5749}" dt="2019-08-29T17:23:24.939" v="1" actId="164"/>
          <ac:spMkLst>
            <pc:docMk/>
            <pc:sldMk cId="1047923264" sldId="335"/>
            <ac:spMk id="9" creationId="{00000000-0000-0000-0000-000000000000}"/>
          </ac:spMkLst>
        </pc:spChg>
        <pc:spChg chg="mod">
          <ac:chgData name="Judson Santiago" userId="ebb108da2f256286" providerId="LiveId" clId="{3AAF89A5-FEF3-48A1-BCDC-B7B47BED5749}" dt="2019-08-29T17:23:24.939" v="1" actId="164"/>
          <ac:spMkLst>
            <pc:docMk/>
            <pc:sldMk cId="1047923264" sldId="335"/>
            <ac:spMk id="12" creationId="{00000000-0000-0000-0000-000000000000}"/>
          </ac:spMkLst>
        </pc:spChg>
        <pc:spChg chg="mod">
          <ac:chgData name="Judson Santiago" userId="ebb108da2f256286" providerId="LiveId" clId="{3AAF89A5-FEF3-48A1-BCDC-B7B47BED5749}" dt="2019-08-29T17:23:24.939" v="1" actId="164"/>
          <ac:spMkLst>
            <pc:docMk/>
            <pc:sldMk cId="1047923264" sldId="335"/>
            <ac:spMk id="13" creationId="{00000000-0000-0000-0000-000000000000}"/>
          </ac:spMkLst>
        </pc:spChg>
        <pc:grpChg chg="add mod">
          <ac:chgData name="Judson Santiago" userId="ebb108da2f256286" providerId="LiveId" clId="{3AAF89A5-FEF3-48A1-BCDC-B7B47BED5749}" dt="2019-08-29T17:23:33.441" v="2" actId="1076"/>
          <ac:grpSpMkLst>
            <pc:docMk/>
            <pc:sldMk cId="1047923264" sldId="335"/>
            <ac:grpSpMk id="4" creationId="{581EAEAB-1CF4-4A66-917A-E4D1EDC634BB}"/>
          </ac:grpSpMkLst>
        </pc:grpChg>
        <pc:cxnChg chg="mod">
          <ac:chgData name="Judson Santiago" userId="ebb108da2f256286" providerId="LiveId" clId="{3AAF89A5-FEF3-48A1-BCDC-B7B47BED5749}" dt="2019-08-29T17:23:24.939" v="1" actId="164"/>
          <ac:cxnSpMkLst>
            <pc:docMk/>
            <pc:sldMk cId="1047923264" sldId="335"/>
            <ac:cxnSpMk id="10" creationId="{00000000-0000-0000-0000-000000000000}"/>
          </ac:cxnSpMkLst>
        </pc:cxnChg>
        <pc:cxnChg chg="mod">
          <ac:chgData name="Judson Santiago" userId="ebb108da2f256286" providerId="LiveId" clId="{3AAF89A5-FEF3-48A1-BCDC-B7B47BED5749}" dt="2019-08-29T17:23:24.939" v="1" actId="164"/>
          <ac:cxnSpMkLst>
            <pc:docMk/>
            <pc:sldMk cId="1047923264" sldId="335"/>
            <ac:cxnSpMk id="11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EA49D-2535-4933-B734-2986998DA04B}" type="datetimeFigureOut">
              <a:rPr lang="pt-BR" smtClean="0"/>
              <a:pPr/>
              <a:t>03/10/2019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BF62C-071B-4891-9B2C-0011DBAD113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73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516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Mostrar que o valor de x é igual a zero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250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Mostrar que </a:t>
            </a:r>
            <a:r>
              <a:rPr lang="pt-BR" sz="1200" baseline="0" dirty="0">
                <a:solidFill>
                  <a:schemeClr val="bg1"/>
                </a:solidFill>
              </a:rPr>
              <a:t>as variáveis locais não são reconhecidas fora das funções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906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Acompanhar a execução no depurador (Aula05Ex04.cpp)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945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0897C-AACE-4139-A134-924EEA42B6AC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017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</a:t>
            </a:r>
            <a:r>
              <a:rPr lang="pt-BR" baseline="0" dirty="0"/>
              <a:t>a criar funções é preciso executar os 3 passos descritos. O passo mais importante que guiará os demais é a definição da função.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489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356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205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963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Blog: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 criar uma Biblioteca no Windows?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342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S</a:t>
            </a:r>
            <a:r>
              <a:rPr lang="pt-BR" dirty="0"/>
              <a:t>eparar</a:t>
            </a:r>
            <a:r>
              <a:rPr lang="pt-BR" baseline="0" dirty="0"/>
              <a:t> o código em vários arquivos e depurar o programa com Step Over e </a:t>
            </a:r>
            <a:r>
              <a:rPr lang="pt-BR" baseline="0" dirty="0" err="1"/>
              <a:t>Step</a:t>
            </a:r>
            <a:r>
              <a:rPr lang="pt-BR" baseline="0" dirty="0"/>
              <a:t> </a:t>
            </a:r>
            <a:r>
              <a:rPr lang="pt-BR" baseline="0" dirty="0" err="1"/>
              <a:t>Into</a:t>
            </a:r>
            <a:r>
              <a:rPr lang="pt-BR" baseline="0" dirty="0"/>
              <a:t> (</a:t>
            </a:r>
            <a:r>
              <a:rPr lang="pt-BR" dirty="0"/>
              <a:t>Aula05Ex02.cpp)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740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variável</a:t>
            </a:r>
            <a:r>
              <a:rPr lang="pt-BR" baseline="0" dirty="0"/>
              <a:t> pode ser declarada e receber um valor na mesma instrução </a:t>
            </a:r>
            <a:r>
              <a:rPr lang="pt-BR" baseline="0"/>
              <a:t>(inicialização), </a:t>
            </a:r>
            <a:r>
              <a:rPr lang="pt-BR" baseline="0" dirty="0"/>
              <a:t>mesmo que esse valor venha </a:t>
            </a:r>
            <a:r>
              <a:rPr lang="pt-BR" baseline="0"/>
              <a:t>do retorno de uma função.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244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03/10/2019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03/10/2019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03/10/2019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03/10/2019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03/10/2019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03/10/2019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03/10/2019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03/10/2019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03/10/2019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03/10/2019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10D83AF5-3A59-46F5-8FEC-BB3944BF9F51}" type="datetimeFigureOut">
              <a:rPr lang="pt-BR" smtClean="0"/>
              <a:pPr/>
              <a:t>03/10/2019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0D83AF5-3A59-46F5-8FEC-BB3944BF9F51}" type="datetimeFigureOut">
              <a:rPr lang="pt-BR" smtClean="0"/>
              <a:pPr/>
              <a:t>03/10/2019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Criação de Funções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contrário de linguagens como PASCAL, a linguagem C++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permite a criação de uma função dentro de outra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996952"/>
            <a:ext cx="63579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flexao(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n)</a:t>
            </a:r>
          </a:p>
          <a:p>
            <a:r>
              <a:rPr lang="pt-BR" sz="1600" dirty="0">
                <a:latin typeface="+mj-lt"/>
              </a:rPr>
              <a:t>     {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"Faça " </a:t>
            </a:r>
            <a:r>
              <a:rPr lang="pt-BR" sz="1600" dirty="0">
                <a:latin typeface="+mj-lt"/>
              </a:rPr>
              <a:t>&lt;&lt; n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flexões." </a:t>
            </a:r>
            <a:r>
              <a:rPr lang="pt-BR" sz="1600" dirty="0">
                <a:latin typeface="+mj-lt"/>
              </a:rPr>
              <a:t>&lt;&lt; endl;</a:t>
            </a:r>
          </a:p>
          <a:p>
            <a:r>
              <a:rPr lang="pt-BR" sz="1600" dirty="0">
                <a:latin typeface="+mj-lt"/>
              </a:rPr>
              <a:t>     }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flexao(3);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chama a função flexao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...</a:t>
            </a:r>
          </a:p>
          <a:p>
            <a:r>
              <a:rPr lang="pt-BR" sz="1600" dirty="0">
                <a:latin typeface="+mj-lt"/>
              </a:rPr>
              <a:t>}</a:t>
            </a:r>
          </a:p>
          <a:p>
            <a:endParaRPr lang="pt-BR" sz="1600" dirty="0">
              <a:latin typeface="+mj-lt"/>
            </a:endParaRPr>
          </a:p>
        </p:txBody>
      </p:sp>
      <p:grpSp>
        <p:nvGrpSpPr>
          <p:cNvPr id="7" name="Grupo 8"/>
          <p:cNvGrpSpPr/>
          <p:nvPr/>
        </p:nvGrpSpPr>
        <p:grpSpPr>
          <a:xfrm>
            <a:off x="2345884" y="3451652"/>
            <a:ext cx="1785950" cy="1214446"/>
            <a:chOff x="2143108" y="4000504"/>
            <a:chExt cx="571504" cy="428628"/>
          </a:xfrm>
        </p:grpSpPr>
        <p:cxnSp>
          <p:nvCxnSpPr>
            <p:cNvPr id="5" name="Conector reto 4"/>
            <p:cNvCxnSpPr/>
            <p:nvPr/>
          </p:nvCxnSpPr>
          <p:spPr>
            <a:xfrm>
              <a:off x="2143108" y="4000504"/>
              <a:ext cx="571504" cy="42862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rot="10800000" flipV="1">
              <a:off x="2143108" y="4000504"/>
              <a:ext cx="571504" cy="42862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299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e Argumentos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484784"/>
            <a:ext cx="76438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flexao.cpp - definindo uma função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namespace </a:t>
            </a:r>
            <a:r>
              <a:rPr lang="pt-BR" sz="1600" dirty="0">
                <a:latin typeface="+mj-lt"/>
              </a:rPr>
              <a:t>std;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flexao(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);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protótipo da função flexao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flexao</a:t>
            </a:r>
            <a:r>
              <a:rPr lang="pt-BR" sz="1600" dirty="0">
                <a:latin typeface="+mj-lt"/>
              </a:rPr>
              <a:t>(3);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chama a função flexao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"Escolha um número inteiro: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cont;</a:t>
            </a:r>
          </a:p>
          <a:p>
            <a:r>
              <a:rPr lang="pt-BR" sz="1600" dirty="0">
                <a:latin typeface="+mj-lt"/>
              </a:rPr>
              <a:t>     cin &gt;&gt; cont;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latin typeface="+mj-lt"/>
              </a:rPr>
              <a:t>flexao(cont);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chama flexao novamente</a:t>
            </a:r>
            <a:r>
              <a:rPr lang="pt-BR" sz="1600" dirty="0">
                <a:latin typeface="+mj-lt"/>
              </a:rPr>
              <a:t>    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flexao(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n)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"Faça " </a:t>
            </a:r>
            <a:r>
              <a:rPr lang="pt-BR" sz="1600" dirty="0">
                <a:latin typeface="+mj-lt"/>
              </a:rPr>
              <a:t>&lt;&lt; n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flexões." </a:t>
            </a:r>
            <a:r>
              <a:rPr lang="pt-BR" sz="1600" dirty="0">
                <a:latin typeface="+mj-lt"/>
              </a:rPr>
              <a:t>&lt;&lt; endl;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6828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e Argumentos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Uma função pode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chamada várias vezes </a:t>
            </a:r>
          </a:p>
          <a:p>
            <a:pPr lvl="1"/>
            <a:r>
              <a:rPr lang="pt-BR" dirty="0"/>
              <a:t>A função  </a:t>
            </a:r>
            <a:r>
              <a:rPr lang="pt-BR" sz="2400" dirty="0" err="1">
                <a:latin typeface="+mj-lt"/>
              </a:rPr>
              <a:t>flexao</a:t>
            </a:r>
            <a:r>
              <a:rPr lang="pt-BR" sz="2400" dirty="0">
                <a:latin typeface="+mj-lt"/>
              </a:rPr>
              <a:t>()</a:t>
            </a:r>
            <a:r>
              <a:rPr lang="pt-BR" dirty="0"/>
              <a:t> é chamada duas vezes:</a:t>
            </a:r>
          </a:p>
          <a:p>
            <a:pPr lvl="2"/>
            <a:r>
              <a:rPr lang="pt-BR" dirty="0"/>
              <a:t>Uma com o argumento sendo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3</a:t>
            </a:r>
          </a:p>
          <a:p>
            <a:pPr lvl="2"/>
            <a:r>
              <a:rPr lang="pt-BR" dirty="0"/>
              <a:t>Outra com o argumento sendo o valor de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28868"/>
            <a:ext cx="6643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Faça 3 flexões.</a:t>
            </a:r>
          </a:p>
          <a:p>
            <a:r>
              <a:rPr lang="pt-BR" dirty="0">
                <a:latin typeface="+mj-lt"/>
              </a:rPr>
              <a:t>Escolha um número inteiro: </a:t>
            </a:r>
            <a:r>
              <a:rPr lang="pt-BR" b="1" dirty="0">
                <a:latin typeface="+mj-lt"/>
              </a:rPr>
              <a:t>512</a:t>
            </a:r>
          </a:p>
          <a:p>
            <a:r>
              <a:rPr lang="pt-BR" dirty="0">
                <a:latin typeface="+mj-lt"/>
              </a:rPr>
              <a:t>Faça 512 flexões.</a:t>
            </a:r>
          </a:p>
        </p:txBody>
      </p:sp>
    </p:spTree>
    <p:extLst>
      <p:ext uri="{BB962C8B-B14F-4D97-AF65-F5344CB8AC3E}">
        <p14:creationId xmlns:p14="http://schemas.microsoft.com/office/powerpoint/2010/main" val="2974854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da Função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957808"/>
          </a:xfrm>
        </p:spPr>
        <p:txBody>
          <a:bodyPr>
            <a:normAutofit/>
          </a:bodyPr>
          <a:lstStyle/>
          <a:p>
            <a:r>
              <a:rPr lang="pt-BR" dirty="0"/>
              <a:t>Apenas na definição de uma função é preciso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dar nome aos parâmetros</a:t>
            </a:r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pt-BR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pt-BR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pt-BR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pt-BR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pt-BR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pt-BR" dirty="0"/>
              <a:t>Os parâmetros de uma função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declarações de novas variáveis</a:t>
            </a:r>
            <a:r>
              <a:rPr lang="pt-BR" dirty="0"/>
              <a:t> que receberão o valor dos argumentos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1" y="3806315"/>
            <a:ext cx="65008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 flexao(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n)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definição da função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"Faça " </a:t>
            </a:r>
            <a:r>
              <a:rPr lang="pt-BR" dirty="0">
                <a:latin typeface="+mj-lt"/>
              </a:rPr>
              <a:t>&lt;&lt; n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flexões." </a:t>
            </a:r>
            <a:r>
              <a:rPr lang="pt-BR" dirty="0">
                <a:latin typeface="+mj-lt"/>
              </a:rPr>
              <a:t>&lt;&lt; endl;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6" name="Retângulo 5"/>
          <p:cNvSpPr/>
          <p:nvPr/>
        </p:nvSpPr>
        <p:spPr>
          <a:xfrm>
            <a:off x="1703512" y="2996952"/>
            <a:ext cx="56300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 flexao(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);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protótipo da função</a:t>
            </a:r>
          </a:p>
          <a:p>
            <a:r>
              <a:rPr lang="pt-BR" dirty="0">
                <a:latin typeface="+mj-lt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88688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definição de várias funções em um arquivo é feita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forma sequencial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994789" y="2555026"/>
            <a:ext cx="33575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endParaRPr lang="pt-BR" sz="14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flexao(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);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 </a:t>
            </a:r>
            <a:r>
              <a:rPr lang="pt-BR" sz="1400" dirty="0">
                <a:latin typeface="+mj-lt"/>
              </a:rPr>
              <a:t>abdominal(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);</a:t>
            </a: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main()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...</a:t>
            </a:r>
          </a:p>
          <a:p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400" dirty="0">
                <a:latin typeface="+mj-lt"/>
              </a:rPr>
              <a:t> 0;</a:t>
            </a:r>
          </a:p>
          <a:p>
            <a:r>
              <a:rPr lang="pt-BR" sz="1400" dirty="0">
                <a:latin typeface="+mj-lt"/>
              </a:rPr>
              <a:t>}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flexao</a:t>
            </a:r>
            <a:r>
              <a:rPr lang="pt-BR" sz="1400" dirty="0">
                <a:latin typeface="+mj-lt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n) 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...</a:t>
            </a:r>
          </a:p>
          <a:p>
            <a:r>
              <a:rPr lang="pt-BR" sz="1400" dirty="0">
                <a:latin typeface="+mj-lt"/>
              </a:rPr>
              <a:t>}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abdominal(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n) 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...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  <p:sp>
        <p:nvSpPr>
          <p:cNvPr id="5" name="Chave direita 4"/>
          <p:cNvSpPr/>
          <p:nvPr/>
        </p:nvSpPr>
        <p:spPr>
          <a:xfrm flipH="1">
            <a:off x="4780475" y="3782012"/>
            <a:ext cx="71438" cy="9286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011859" y="4043380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Função Principal</a:t>
            </a:r>
          </a:p>
        </p:txBody>
      </p:sp>
      <p:sp>
        <p:nvSpPr>
          <p:cNvPr id="7" name="Chave direita 6"/>
          <p:cNvSpPr/>
          <p:nvPr/>
        </p:nvSpPr>
        <p:spPr>
          <a:xfrm flipH="1">
            <a:off x="4765865" y="3117888"/>
            <a:ext cx="86048" cy="3920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351584" y="3117888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Protótipos das funções</a:t>
            </a:r>
          </a:p>
        </p:txBody>
      </p:sp>
      <p:sp>
        <p:nvSpPr>
          <p:cNvPr id="10" name="Chave direita 9"/>
          <p:cNvSpPr/>
          <p:nvPr/>
        </p:nvSpPr>
        <p:spPr>
          <a:xfrm flipH="1">
            <a:off x="4765865" y="4867262"/>
            <a:ext cx="86048" cy="72197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637468" y="501013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Função </a:t>
            </a:r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12" name="Chave direita 11"/>
          <p:cNvSpPr/>
          <p:nvPr/>
        </p:nvSpPr>
        <p:spPr>
          <a:xfrm flipH="1">
            <a:off x="4780475" y="5718818"/>
            <a:ext cx="71438" cy="72197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633798" y="579025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Função </a:t>
            </a:r>
            <a:r>
              <a:rPr lang="pt-BR" dirty="0">
                <a:latin typeface="+mj-lt"/>
              </a:rPr>
              <a:t>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Funções podem estar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arquivos diferentes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29FAFC3-173F-415E-B9D9-4FA8D803AF79}"/>
              </a:ext>
            </a:extLst>
          </p:cNvPr>
          <p:cNvGrpSpPr/>
          <p:nvPr/>
        </p:nvGrpSpPr>
        <p:grpSpPr>
          <a:xfrm>
            <a:off x="3016424" y="2414497"/>
            <a:ext cx="6768752" cy="3966831"/>
            <a:chOff x="3143672" y="2420888"/>
            <a:chExt cx="6768752" cy="3966831"/>
          </a:xfrm>
        </p:grpSpPr>
        <p:sp>
          <p:nvSpPr>
            <p:cNvPr id="22" name="Retângulo 21"/>
            <p:cNvSpPr/>
            <p:nvPr/>
          </p:nvSpPr>
          <p:spPr>
            <a:xfrm>
              <a:off x="6520706" y="2944108"/>
              <a:ext cx="3391718" cy="3443610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215680" y="4206572"/>
              <a:ext cx="2736304" cy="2181147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215680" y="2944108"/>
              <a:ext cx="2736304" cy="639444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3242470" y="2977871"/>
              <a:ext cx="24934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void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 </a:t>
              </a:r>
              <a:r>
                <a:rPr lang="pt-BR" sz="1400" dirty="0">
                  <a:latin typeface="+mj-lt"/>
                </a:rPr>
                <a:t>flexao(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sz="1400" dirty="0">
                  <a:latin typeface="+mj-lt"/>
                </a:rPr>
                <a:t>);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void </a:t>
              </a:r>
              <a:r>
                <a:rPr lang="pt-BR" sz="1400" dirty="0">
                  <a:latin typeface="+mj-lt"/>
                </a:rPr>
                <a:t>abdominal(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sz="1400" dirty="0">
                  <a:latin typeface="+mj-lt"/>
                </a:rPr>
                <a:t>);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6619504" y="3016112"/>
              <a:ext cx="2788864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#include 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&lt;iostream&gt;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#include 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"ginastica.h"</a:t>
              </a:r>
            </a:p>
            <a:p>
              <a:endPara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sz="1400" dirty="0">
                  <a:latin typeface="+mj-lt"/>
                </a:rPr>
                <a:t> main()</a:t>
              </a:r>
            </a:p>
            <a:p>
              <a:r>
                <a:rPr lang="pt-BR" sz="1400" dirty="0">
                  <a:latin typeface="+mj-lt"/>
                </a:rPr>
                <a:t>{</a:t>
              </a:r>
            </a:p>
            <a:p>
              <a:r>
                <a:rPr lang="pt-BR" sz="1400" dirty="0">
                  <a:latin typeface="+mj-lt"/>
                </a:rPr>
                <a:t>   </a:t>
              </a:r>
              <a:r>
                <a:rPr lang="pt-BR" sz="1400" dirty="0" err="1">
                  <a:latin typeface="+mj-lt"/>
                </a:rPr>
                <a:t>cout</a:t>
              </a:r>
              <a:r>
                <a:rPr lang="pt-BR" sz="1400" dirty="0">
                  <a:latin typeface="+mj-lt"/>
                </a:rPr>
                <a:t> &lt;&lt; 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"Exercícios "</a:t>
              </a:r>
              <a:r>
                <a:rPr lang="pt-BR" sz="1400" dirty="0">
                  <a:latin typeface="+mj-lt"/>
                </a:rPr>
                <a:t> </a:t>
              </a:r>
            </a:p>
            <a:p>
              <a:r>
                <a:rPr lang="pt-BR" sz="1400" dirty="0">
                  <a:latin typeface="+mj-lt"/>
                </a:rPr>
                <a:t>        &lt;&lt; 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"de hoje:"</a:t>
              </a:r>
              <a:r>
                <a:rPr lang="pt-BR" sz="1400" dirty="0">
                  <a:latin typeface="+mj-lt"/>
                </a:rPr>
                <a:t> </a:t>
              </a:r>
            </a:p>
            <a:p>
              <a:r>
                <a:rPr lang="pt-BR" sz="1400" dirty="0">
                  <a:latin typeface="+mj-lt"/>
                </a:rPr>
                <a:t>        &lt;&lt; </a:t>
              </a:r>
              <a:r>
                <a:rPr lang="pt-BR" sz="1400" dirty="0" err="1">
                  <a:latin typeface="+mj-lt"/>
                </a:rPr>
                <a:t>endl</a:t>
              </a:r>
              <a:r>
                <a:rPr lang="pt-BR" sz="1400" dirty="0">
                  <a:latin typeface="+mj-lt"/>
                </a:rPr>
                <a:t>;</a:t>
              </a:r>
            </a:p>
            <a:p>
              <a:endParaRPr lang="pt-BR" sz="1400" dirty="0">
                <a:latin typeface="+mj-lt"/>
              </a:endParaRPr>
            </a:p>
            <a:p>
              <a:r>
                <a:rPr lang="pt-BR" sz="1400" dirty="0">
                  <a:latin typeface="+mj-lt"/>
                </a:rPr>
                <a:t>   </a:t>
              </a:r>
              <a:r>
                <a:rPr lang="pt-BR" sz="1400" dirty="0" err="1">
                  <a:latin typeface="+mj-lt"/>
                </a:rPr>
                <a:t>flexao</a:t>
              </a:r>
              <a:r>
                <a:rPr lang="pt-BR" sz="1400" dirty="0">
                  <a:latin typeface="+mj-lt"/>
                </a:rPr>
                <a:t>(10);</a:t>
              </a:r>
            </a:p>
            <a:p>
              <a:r>
                <a:rPr lang="pt-BR" sz="1400" dirty="0">
                  <a:latin typeface="+mj-lt"/>
                </a:rPr>
                <a:t>   abdominal(20);</a:t>
              </a:r>
            </a:p>
            <a:p>
              <a:r>
                <a:rPr lang="pt-BR" sz="1400" dirty="0">
                  <a:latin typeface="+mj-lt"/>
                </a:rPr>
                <a:t>   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return</a:t>
              </a:r>
              <a:r>
                <a:rPr lang="pt-BR" sz="1400" dirty="0">
                  <a:latin typeface="+mj-lt"/>
                </a:rPr>
                <a:t> 0;</a:t>
              </a:r>
            </a:p>
            <a:p>
              <a:r>
                <a:rPr lang="pt-BR" sz="1400" dirty="0">
                  <a:latin typeface="+mj-lt"/>
                </a:rPr>
                <a:t>}</a:t>
              </a:r>
            </a:p>
            <a:p>
              <a:endParaRPr lang="pt-BR" sz="1200" dirty="0">
                <a:latin typeface="+mj-lt"/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3215680" y="4243155"/>
              <a:ext cx="259228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void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 </a:t>
              </a:r>
              <a:r>
                <a:rPr lang="pt-BR" sz="1400" dirty="0" err="1">
                  <a:latin typeface="+mj-lt"/>
                </a:rPr>
                <a:t>flexao</a:t>
              </a:r>
              <a:r>
                <a:rPr lang="pt-BR" sz="1400" dirty="0">
                  <a:latin typeface="+mj-lt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 </a:t>
              </a:r>
              <a:r>
                <a:rPr lang="pt-BR" sz="1400" dirty="0">
                  <a:latin typeface="+mj-lt"/>
                </a:rPr>
                <a:t>n)</a:t>
              </a:r>
            </a:p>
            <a:p>
              <a:r>
                <a:rPr lang="pt-BR" sz="1400" dirty="0">
                  <a:latin typeface="+mj-lt"/>
                </a:rPr>
                <a:t>{</a:t>
              </a:r>
            </a:p>
            <a:p>
              <a:r>
                <a:rPr lang="pt-BR" sz="1400" dirty="0">
                  <a:latin typeface="+mj-lt"/>
                </a:rPr>
                <a:t>   ...</a:t>
              </a:r>
            </a:p>
            <a:p>
              <a:r>
                <a:rPr lang="pt-BR" sz="1400" dirty="0">
                  <a:latin typeface="+mj-lt"/>
                </a:rPr>
                <a:t>}</a:t>
              </a:r>
            </a:p>
            <a:p>
              <a:endParaRPr lang="pt-BR" sz="1400" dirty="0">
                <a:latin typeface="+mj-lt"/>
              </a:endParaRPr>
            </a:p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void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 </a:t>
              </a:r>
              <a:r>
                <a:rPr lang="pt-BR" sz="1400" dirty="0">
                  <a:latin typeface="+mj-lt"/>
                </a:rPr>
                <a:t>abdominal(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 </a:t>
              </a:r>
              <a:r>
                <a:rPr lang="pt-BR" sz="1400" dirty="0">
                  <a:latin typeface="+mj-lt"/>
                </a:rPr>
                <a:t>n)</a:t>
              </a:r>
            </a:p>
            <a:p>
              <a:r>
                <a:rPr lang="pt-BR" sz="1400" dirty="0">
                  <a:latin typeface="+mj-lt"/>
                </a:rPr>
                <a:t>{</a:t>
              </a:r>
            </a:p>
            <a:p>
              <a:r>
                <a:rPr lang="pt-BR" sz="1400" dirty="0">
                  <a:latin typeface="+mj-lt"/>
                </a:rPr>
                <a:t>   ...</a:t>
              </a:r>
            </a:p>
            <a:p>
              <a:r>
                <a:rPr lang="pt-BR" sz="1400" dirty="0">
                  <a:latin typeface="+mj-lt"/>
                </a:rPr>
                <a:t>}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475488" y="2420888"/>
              <a:ext cx="2271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// Arquivo principal:</a:t>
              </a:r>
            </a:p>
            <a:p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// malhando.cpp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143672" y="2420888"/>
              <a:ext cx="27363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// Arquivo de inclusão:</a:t>
              </a:r>
            </a:p>
            <a:p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// ginastica.h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143673" y="3664188"/>
              <a:ext cx="18742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// Arquivo fonte:</a:t>
              </a:r>
            </a:p>
            <a:p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// ginastica.cpp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B7D8CE55-8C44-4B31-86FA-08FCF3C0FA45}"/>
              </a:ext>
            </a:extLst>
          </p:cNvPr>
          <p:cNvGrpSpPr/>
          <p:nvPr/>
        </p:nvGrpSpPr>
        <p:grpSpPr>
          <a:xfrm>
            <a:off x="11594275" y="6381328"/>
            <a:ext cx="597725" cy="540266"/>
            <a:chOff x="11582400" y="6381328"/>
            <a:chExt cx="597725" cy="540266"/>
          </a:xfrm>
        </p:grpSpPr>
        <p:sp>
          <p:nvSpPr>
            <p:cNvPr id="17" name="Triângulo isósceles 6">
              <a:extLst>
                <a:ext uri="{FF2B5EF4-FFF2-40B4-BE49-F238E27FC236}">
                  <a16:creationId xmlns:a16="http://schemas.microsoft.com/office/drawing/2014/main" id="{2FD830C9-DF64-4DB8-92A3-EA9C186E3F2C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D097C59C-C278-4599-94AD-481F211663F4}"/>
                </a:ext>
              </a:extLst>
            </p:cNvPr>
            <p:cNvSpPr/>
            <p:nvPr/>
          </p:nvSpPr>
          <p:spPr>
            <a:xfrm>
              <a:off x="11788841" y="6521484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2560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Arquivos</a:t>
            </a:r>
          </a:p>
        </p:txBody>
      </p:sp>
      <p:sp>
        <p:nvSpPr>
          <p:cNvPr id="5" name="Retângulo 4"/>
          <p:cNvSpPr/>
          <p:nvPr/>
        </p:nvSpPr>
        <p:spPr>
          <a:xfrm>
            <a:off x="1343472" y="1700808"/>
            <a:ext cx="1000911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#include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iostream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pt-BR" sz="2800" dirty="0">
              <a:solidFill>
                <a:schemeClr val="accent2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using namespace 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media(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pt-BR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pt-BR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main()</a:t>
            </a:r>
            <a:endParaRPr lang="pt-BR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pt-BR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pt-BR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 = media(8,10);</a:t>
            </a:r>
            <a:endParaRPr lang="pt-BR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pt-BR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b = 12 + media(15, media(4,2)) + a;</a:t>
            </a:r>
            <a:endParaRPr lang="pt-BR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pt-BR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pt-BR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"As aulas tem "</a:t>
            </a:r>
            <a:r>
              <a:rPr lang="pt-BR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b + media(20,40)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 horas.\n"</a:t>
            </a:r>
            <a:r>
              <a:rPr lang="pt-BR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pt-BR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pt-BR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pt-BR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media(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x,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y)</a:t>
            </a:r>
            <a:endParaRPr lang="pt-BR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pt-BR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(x + y)/2;</a:t>
            </a:r>
            <a:endParaRPr lang="pt-BR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pt-BR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pt-BR" dirty="0"/>
          </a:p>
        </p:txBody>
      </p:sp>
      <p:grpSp>
        <p:nvGrpSpPr>
          <p:cNvPr id="9" name="Agrupar 8"/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10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7486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Uma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função </a:t>
            </a:r>
            <a:r>
              <a:rPr lang="pt-BR" dirty="0"/>
              <a:t>pode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usada como argumento </a:t>
            </a:r>
            <a:r>
              <a:rPr lang="pt-BR" dirty="0"/>
              <a:t>se seu valor de retorno for compatível com o tipo esperado pelo parâmetro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2088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As aulas tem 60 horas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3292FA30-45E1-445A-907D-DC4DB78BACA0}"/>
              </a:ext>
            </a:extLst>
          </p:cNvPr>
          <p:cNvGrpSpPr/>
          <p:nvPr/>
        </p:nvGrpSpPr>
        <p:grpSpPr>
          <a:xfrm>
            <a:off x="1703512" y="4581128"/>
            <a:ext cx="6786610" cy="1476172"/>
            <a:chOff x="1672914" y="5085184"/>
            <a:chExt cx="6786610" cy="1476172"/>
          </a:xfrm>
        </p:grpSpPr>
        <p:sp>
          <p:nvSpPr>
            <p:cNvPr id="5" name="Retângulo 4"/>
            <p:cNvSpPr/>
            <p:nvPr/>
          </p:nvSpPr>
          <p:spPr>
            <a:xfrm>
              <a:off x="1672914" y="5085184"/>
              <a:ext cx="678661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float</a:t>
              </a:r>
              <a:r>
                <a:rPr lang="en-US" dirty="0"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media(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float</a:t>
              </a:r>
              <a:r>
                <a:rPr lang="en-US" dirty="0"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float</a:t>
              </a:r>
              <a:r>
                <a:rPr lang="en-US" dirty="0"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);</a:t>
              </a:r>
            </a:p>
            <a:p>
              <a:pPr>
                <a:spcAft>
                  <a:spcPts val="0"/>
                </a:spcAft>
              </a:pPr>
              <a:endPara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pPr>
                <a:spcAft>
                  <a:spcPts val="0"/>
                </a:spcAft>
              </a:pPr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float</a:t>
              </a:r>
              <a:r>
                <a:rPr lang="pt-BR" dirty="0"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b = 12 + media( 15 , media(4,2) ) + a; </a:t>
              </a:r>
              <a:endParaRPr lang="pt-BR" sz="280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Chave direita 6"/>
            <p:cNvSpPr/>
            <p:nvPr/>
          </p:nvSpPr>
          <p:spPr>
            <a:xfrm rot="16200000" flipH="1">
              <a:off x="5676954" y="5402318"/>
              <a:ext cx="177017" cy="1389411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5374154" y="6185530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float</a:t>
              </a:r>
              <a:endParaRPr lang="pt-BR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" name="Chave direita 6"/>
            <p:cNvSpPr/>
            <p:nvPr/>
          </p:nvSpPr>
          <p:spPr>
            <a:xfrm rot="16200000" flipH="1">
              <a:off x="4592846" y="5845162"/>
              <a:ext cx="124561" cy="451263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4247293" y="6192024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float</a:t>
              </a:r>
              <a:endParaRPr lang="pt-BR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070755" y="5676404"/>
              <a:ext cx="1389413" cy="30875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4429495" y="5675585"/>
              <a:ext cx="451263" cy="30875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521715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com Funções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433130"/>
            <a:ext cx="1031093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converte metros em centímetros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namespace </a:t>
            </a:r>
            <a:r>
              <a:rPr lang="pt-BR" sz="1400" dirty="0">
                <a:latin typeface="+mj-lt"/>
              </a:rPr>
              <a:t>std;</a:t>
            </a:r>
          </a:p>
          <a:p>
            <a:endParaRPr lang="pt-BR" sz="14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converte(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);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protótipo da função</a:t>
            </a:r>
          </a:p>
          <a:p>
            <a:endParaRPr lang="pt-BR" sz="14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main()</a:t>
            </a:r>
          </a:p>
          <a:p>
            <a:r>
              <a:rPr lang="pt-BR" sz="1400" dirty="0">
                <a:latin typeface="+mj-lt"/>
              </a:rPr>
              <a:t>{     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a distância em metros: "</a:t>
            </a:r>
            <a:r>
              <a:rPr lang="pt-BR" sz="1400" dirty="0">
                <a:latin typeface="+mj-lt"/>
              </a:rPr>
              <a:t>;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num;</a:t>
            </a:r>
          </a:p>
          <a:p>
            <a:r>
              <a:rPr lang="pt-BR" sz="1400" dirty="0">
                <a:latin typeface="+mj-lt"/>
              </a:rPr>
              <a:t>     cin &gt;&gt; num;</a:t>
            </a:r>
          </a:p>
          <a:p>
            <a:endParaRPr lang="pt-BR" sz="14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cent</a:t>
            </a:r>
            <a:r>
              <a:rPr lang="pt-BR" sz="1400" dirty="0">
                <a:latin typeface="+mj-lt"/>
              </a:rPr>
              <a:t> = converte(num);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inicializando com uma função 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    cout &lt;&lt; num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metros = " </a:t>
            </a:r>
            <a:r>
              <a:rPr lang="pt-BR" sz="1400" dirty="0">
                <a:latin typeface="+mj-lt"/>
              </a:rPr>
              <a:t>&lt;&lt; </a:t>
            </a:r>
            <a:r>
              <a:rPr lang="pt-BR" sz="1400" dirty="0" err="1">
                <a:latin typeface="+mj-lt"/>
              </a:rPr>
              <a:t>cent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centímetros.\n"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400" dirty="0">
                <a:latin typeface="+mj-lt"/>
              </a:rPr>
              <a:t> 0;</a:t>
            </a:r>
          </a:p>
          <a:p>
            <a:r>
              <a:rPr lang="pt-BR" sz="1400" dirty="0">
                <a:latin typeface="+mj-lt"/>
              </a:rPr>
              <a:t>}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converte(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n)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definição da função</a:t>
            </a:r>
          </a:p>
          <a:p>
            <a:r>
              <a:rPr lang="pt-BR" sz="1400" dirty="0">
                <a:latin typeface="+mj-lt"/>
              </a:rPr>
              <a:t>{ 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val</a:t>
            </a:r>
            <a:r>
              <a:rPr lang="pt-BR" sz="1400" dirty="0">
                <a:latin typeface="+mj-lt"/>
              </a:rPr>
              <a:t> = 100 * n;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val</a:t>
            </a:r>
            <a:r>
              <a:rPr lang="pt-BR" sz="1400" dirty="0">
                <a:latin typeface="+mj-lt"/>
              </a:rPr>
              <a:t>;  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com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programa usa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cin</a:t>
            </a:r>
            <a:r>
              <a:rPr lang="pt-BR" dirty="0"/>
              <a:t> para obter um valor para a variável num e este valor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passado para a função</a:t>
            </a:r>
            <a:r>
              <a:rPr lang="pt-BR" dirty="0"/>
              <a:t> converte()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92896"/>
            <a:ext cx="5857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Entre com a distância em metros: </a:t>
            </a:r>
            <a:r>
              <a:rPr lang="pt-BR" sz="1600" b="1" dirty="0">
                <a:latin typeface="+mj-lt"/>
              </a:rPr>
              <a:t>30</a:t>
            </a:r>
          </a:p>
          <a:p>
            <a:r>
              <a:rPr lang="pt-BR" sz="1600" dirty="0">
                <a:latin typeface="+mj-lt"/>
              </a:rPr>
              <a:t>30 metros = 3000 centímetros.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03512" y="4581128"/>
            <a:ext cx="678661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a distância em metros: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num;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cent</a:t>
            </a:r>
            <a:r>
              <a:rPr lang="pt-BR" sz="1600" dirty="0">
                <a:latin typeface="+mj-lt"/>
              </a:rPr>
              <a:t> = converte(num);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funções são importantes para: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Dividir</a:t>
            </a:r>
            <a:r>
              <a:rPr lang="pt-BR" dirty="0"/>
              <a:t> o código em blocos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Reaproveitar</a:t>
            </a:r>
            <a:r>
              <a:rPr lang="pt-BR" dirty="0"/>
              <a:t> código existente</a:t>
            </a:r>
            <a:br>
              <a:rPr lang="pt-BR" dirty="0"/>
            </a:br>
            <a:endParaRPr lang="pt-BR" dirty="0"/>
          </a:p>
          <a:p>
            <a:r>
              <a:rPr lang="pt-BR" dirty="0"/>
              <a:t>A modularização de programas é a principal característica 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programação estruturada</a:t>
            </a:r>
          </a:p>
          <a:p>
            <a:pPr lvl="1"/>
            <a:r>
              <a:rPr lang="pt-BR" dirty="0"/>
              <a:t>Facilita a manutenção</a:t>
            </a:r>
          </a:p>
          <a:p>
            <a:pPr lvl="1"/>
            <a:r>
              <a:rPr lang="pt-BR" dirty="0"/>
              <a:t>Encapsula a solução</a:t>
            </a:r>
          </a:p>
          <a:p>
            <a:pPr lvl="1"/>
            <a:r>
              <a:rPr lang="pt-BR" dirty="0"/>
              <a:t>Cria uma interface 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81EAEAB-1CF4-4A66-917A-E4D1EDC634BB}"/>
              </a:ext>
            </a:extLst>
          </p:cNvPr>
          <p:cNvGrpSpPr/>
          <p:nvPr/>
        </p:nvGrpSpPr>
        <p:grpSpPr>
          <a:xfrm>
            <a:off x="5663952" y="4941168"/>
            <a:ext cx="5484547" cy="801380"/>
            <a:chOff x="5735659" y="5539779"/>
            <a:chExt cx="5484547" cy="801380"/>
          </a:xfrm>
        </p:grpSpPr>
        <p:sp>
          <p:nvSpPr>
            <p:cNvPr id="9" name="CaixaDeTexto 8"/>
            <p:cNvSpPr txBox="1"/>
            <p:nvPr/>
          </p:nvSpPr>
          <p:spPr>
            <a:xfrm>
              <a:off x="7176120" y="5971827"/>
              <a:ext cx="2711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 </a:t>
              </a:r>
              <a:r>
                <a:rPr lang="pt-BR" dirty="0" err="1">
                  <a:latin typeface="+mj-lt"/>
                </a:rPr>
                <a:t>sqrt</a:t>
              </a:r>
              <a:r>
                <a:rPr lang="pt-BR" dirty="0">
                  <a:latin typeface="+mj-lt"/>
                </a:rPr>
                <a:t>(</a:t>
              </a:r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dirty="0">
                  <a:latin typeface="+mj-lt"/>
                </a:rPr>
                <a:t>);</a:t>
              </a:r>
            </a:p>
          </p:txBody>
        </p:sp>
        <p:cxnSp>
          <p:nvCxnSpPr>
            <p:cNvPr id="10" name="Conector angulado 9"/>
            <p:cNvCxnSpPr>
              <a:stCxn id="12" idx="1"/>
            </p:cNvCxnSpPr>
            <p:nvPr/>
          </p:nvCxnSpPr>
          <p:spPr>
            <a:xfrm rot="10800000" flipV="1">
              <a:off x="9120036" y="5724445"/>
              <a:ext cx="528534" cy="24738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angulado 10"/>
            <p:cNvCxnSpPr>
              <a:endCxn id="13" idx="3"/>
            </p:cNvCxnSpPr>
            <p:nvPr/>
          </p:nvCxnSpPr>
          <p:spPr>
            <a:xfrm rot="16200000" flipV="1">
              <a:off x="7226179" y="5602077"/>
              <a:ext cx="247382" cy="49211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9648570" y="5539779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Entrada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735659" y="5539779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7923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Retorno de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Funções que tem retorno diferente de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devem usar a instrução return </a:t>
            </a:r>
            <a:r>
              <a:rPr lang="pt-BR" dirty="0"/>
              <a:t>para prover o valor de retorno e finalizar a função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87934" y="3436545"/>
            <a:ext cx="70723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definição da função main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... 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converte(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n)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definição da função converte</a:t>
            </a:r>
          </a:p>
          <a:p>
            <a:r>
              <a:rPr lang="pt-BR" sz="1600" dirty="0">
                <a:latin typeface="+mj-lt"/>
              </a:rPr>
              <a:t>{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...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val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instrução de retorno </a:t>
            </a:r>
            <a:r>
              <a:rPr lang="pt-BR" dirty="0"/>
              <a:t>pode conter uma expressão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que retorna valor</a:t>
            </a:r>
            <a:r>
              <a:rPr lang="pt-BR" dirty="0"/>
              <a:t> pode ser usada no lugar de uma variável ou constante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E04936CE-5149-480A-BBA5-E24E3C765613}"/>
              </a:ext>
            </a:extLst>
          </p:cNvPr>
          <p:cNvGrpSpPr/>
          <p:nvPr/>
        </p:nvGrpSpPr>
        <p:grpSpPr>
          <a:xfrm>
            <a:off x="2725874" y="2632171"/>
            <a:ext cx="6740252" cy="1428760"/>
            <a:chOff x="2711624" y="2564904"/>
            <a:chExt cx="6740252" cy="1428760"/>
          </a:xfrm>
        </p:grpSpPr>
        <p:sp>
          <p:nvSpPr>
            <p:cNvPr id="9" name="Retângulo 8"/>
            <p:cNvSpPr/>
            <p:nvPr/>
          </p:nvSpPr>
          <p:spPr>
            <a:xfrm>
              <a:off x="2711624" y="2564904"/>
              <a:ext cx="3143272" cy="142876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6094290" y="2564904"/>
              <a:ext cx="3357586" cy="142876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6262832" y="2732164"/>
              <a:ext cx="2857504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sz="1600" dirty="0">
                  <a:latin typeface="+mj-lt"/>
                </a:rPr>
                <a:t> converte(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sz="1600" dirty="0">
                  <a:latin typeface="+mj-lt"/>
                </a:rPr>
                <a:t> n)</a:t>
              </a:r>
            </a:p>
            <a:p>
              <a:r>
                <a:rPr lang="pt-BR" sz="1600" dirty="0">
                  <a:latin typeface="+mj-lt"/>
                </a:rPr>
                <a:t>{</a:t>
              </a:r>
            </a:p>
            <a:p>
              <a:r>
                <a:rPr lang="pt-BR" sz="1600" dirty="0">
                  <a:latin typeface="+mj-lt"/>
                </a:rPr>
                <a:t>     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return</a:t>
              </a:r>
              <a:r>
                <a:rPr lang="pt-BR" sz="1600" dirty="0">
                  <a:latin typeface="+mj-lt"/>
                </a:rPr>
                <a:t> 100 * n;</a:t>
              </a:r>
            </a:p>
            <a:p>
              <a:r>
                <a:rPr lang="pt-BR" sz="1600" dirty="0">
                  <a:latin typeface="+mj-lt"/>
                </a:rPr>
                <a:t>}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855640" y="2611959"/>
              <a:ext cx="3214710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sz="1600" dirty="0">
                  <a:latin typeface="+mj-lt"/>
                </a:rPr>
                <a:t> converte(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sz="1600" dirty="0">
                  <a:latin typeface="+mj-lt"/>
                </a:rPr>
                <a:t> n)</a:t>
              </a:r>
            </a:p>
            <a:p>
              <a:r>
                <a:rPr lang="pt-BR" sz="1600" dirty="0">
                  <a:latin typeface="+mj-lt"/>
                </a:rPr>
                <a:t>{</a:t>
              </a:r>
            </a:p>
            <a:p>
              <a:r>
                <a:rPr lang="pt-BR" sz="1600" dirty="0">
                  <a:latin typeface="+mj-lt"/>
                </a:rPr>
                <a:t>    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sz="1600" dirty="0">
                  <a:latin typeface="+mj-lt"/>
                </a:rPr>
                <a:t> </a:t>
              </a:r>
              <a:r>
                <a:rPr lang="pt-BR" sz="1600" dirty="0" err="1">
                  <a:latin typeface="+mj-lt"/>
                </a:rPr>
                <a:t>val</a:t>
              </a:r>
              <a:r>
                <a:rPr lang="pt-BR" sz="1600" dirty="0">
                  <a:latin typeface="+mj-lt"/>
                </a:rPr>
                <a:t> = 100 * n;</a:t>
              </a:r>
            </a:p>
            <a:p>
              <a:r>
                <a:rPr lang="pt-BR" sz="1600" dirty="0">
                  <a:latin typeface="+mj-lt"/>
                </a:rPr>
                <a:t>    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return</a:t>
              </a:r>
              <a:r>
                <a:rPr lang="pt-BR" sz="1600" dirty="0">
                  <a:latin typeface="+mj-lt"/>
                </a:rPr>
                <a:t> </a:t>
              </a:r>
              <a:r>
                <a:rPr lang="pt-BR" sz="1600" dirty="0" err="1">
                  <a:latin typeface="+mj-lt"/>
                </a:rPr>
                <a:t>val</a:t>
              </a:r>
              <a:r>
                <a:rPr lang="pt-BR" sz="1600" dirty="0">
                  <a:latin typeface="+mj-lt"/>
                </a:rPr>
                <a:t>;</a:t>
              </a:r>
            </a:p>
            <a:p>
              <a:r>
                <a:rPr lang="pt-BR" sz="1600" dirty="0">
                  <a:latin typeface="+mj-lt"/>
                </a:rPr>
                <a:t>}</a:t>
              </a: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Retorno de Funções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57345" y="5514939"/>
            <a:ext cx="9239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a = converte(10);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b = 20 + converte(15);</a:t>
            </a:r>
          </a:p>
          <a:p>
            <a:r>
              <a:rPr lang="pt-BR" sz="1600" dirty="0">
                <a:latin typeface="+mj-lt"/>
              </a:rPr>
              <a:t>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 tamanho da mesa é "</a:t>
            </a:r>
            <a:r>
              <a:rPr lang="pt-BR" sz="1600" dirty="0">
                <a:latin typeface="+mj-lt"/>
              </a:rPr>
              <a:t> &lt;&lt; converte(10)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centimetros."</a:t>
            </a:r>
            <a:r>
              <a:rPr lang="pt-BR" sz="1600" dirty="0">
                <a:latin typeface="+mj-lt"/>
              </a:rPr>
              <a:t> &lt;&lt; endl;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Diretiva </a:t>
            </a:r>
            <a:r>
              <a:rPr lang="pt-BR" dirty="0" err="1"/>
              <a:t>using</a:t>
            </a:r>
            <a:r>
              <a:rPr lang="pt-BR" dirty="0"/>
              <a:t> com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diretiva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/>
              <a:t> pode ser usada dentro ou fora da definição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703512" y="2492896"/>
            <a:ext cx="72866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flexao(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);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namespace </a:t>
            </a:r>
            <a:r>
              <a:rPr lang="pt-BR" sz="1600" dirty="0">
                <a:latin typeface="+mj-lt"/>
              </a:rPr>
              <a:t>std;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"Escolha um número inteiro: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...</a:t>
            </a:r>
          </a:p>
          <a:p>
            <a:r>
              <a:rPr lang="pt-BR" sz="1600" dirty="0">
                <a:latin typeface="+mj-lt"/>
              </a:rPr>
              <a:t>}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flexao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n)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"Faça " </a:t>
            </a:r>
            <a:r>
              <a:rPr lang="pt-BR" sz="1600" dirty="0">
                <a:latin typeface="+mj-lt"/>
              </a:rPr>
              <a:t>&lt;&lt; n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flexões."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Local </a:t>
            </a:r>
            <a:r>
              <a:rPr lang="pt-BR" dirty="0" err="1"/>
              <a:t>vs</a:t>
            </a:r>
            <a:r>
              <a:rPr lang="pt-BR" dirty="0"/>
              <a:t> Global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variável declarada fora de uma função </a:t>
            </a:r>
            <a:r>
              <a:rPr lang="pt-BR" dirty="0"/>
              <a:t>é chamada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variável global </a:t>
            </a:r>
            <a:r>
              <a:rPr lang="pt-BR" dirty="0"/>
              <a:t>e visível em todo o código</a:t>
            </a:r>
          </a:p>
          <a:p>
            <a:pPr lvl="1"/>
            <a:r>
              <a:rPr lang="pt-BR" dirty="0"/>
              <a:t>Variáveis globais não inicializadas recebem o valor zero</a:t>
            </a:r>
          </a:p>
          <a:p>
            <a:pPr marL="454914" lvl="1" indent="0"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91544" y="3501008"/>
            <a:ext cx="80165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latin typeface="+mj-lt"/>
              </a:rPr>
              <a:t>&lt;</a:t>
            </a:r>
            <a:r>
              <a:rPr lang="pt-BR" sz="1600" dirty="0" err="1">
                <a:latin typeface="+mj-lt"/>
              </a:rPr>
              <a:t>iostream</a:t>
            </a:r>
            <a:r>
              <a:rPr lang="pt-BR" sz="1600" dirty="0"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x;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variável global com valor 0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y = 1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;  // variável global com valor 1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...</a:t>
            </a:r>
          </a:p>
          <a:p>
            <a:r>
              <a:rPr lang="pt-BR" sz="1600" dirty="0">
                <a:latin typeface="+mj-lt"/>
              </a:rPr>
              <a:t>	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6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8942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Local </a:t>
            </a:r>
            <a:r>
              <a:rPr lang="pt-BR" dirty="0" err="1"/>
              <a:t>vs</a:t>
            </a:r>
            <a:r>
              <a:rPr lang="pt-BR" dirty="0"/>
              <a:t> Global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variável declarada dentro de uma função </a:t>
            </a:r>
            <a:r>
              <a:rPr lang="pt-BR" dirty="0"/>
              <a:t>é chamada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variável local </a:t>
            </a:r>
            <a:r>
              <a:rPr lang="pt-BR" dirty="0"/>
              <a:t>e é visível apenas dentro da função</a:t>
            </a:r>
          </a:p>
          <a:p>
            <a:pPr lvl="1"/>
            <a:r>
              <a:rPr lang="pt-BR" dirty="0"/>
              <a:t>Os parâmetros da função são variáveis locais</a:t>
            </a:r>
          </a:p>
          <a:p>
            <a:pPr lvl="1"/>
            <a:r>
              <a:rPr lang="pt-BR" dirty="0"/>
              <a:t>Não são inicializadas automaticamente para zero </a:t>
            </a:r>
          </a:p>
          <a:p>
            <a:pPr lvl="1"/>
            <a:r>
              <a:rPr lang="pt-BR" dirty="0"/>
              <a:t>São alocadas na entrada e liberadas na saída da função</a:t>
            </a:r>
          </a:p>
          <a:p>
            <a:pPr marL="454914" lvl="1" indent="0"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79669" y="4551330"/>
            <a:ext cx="960273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converte(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n)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 é uma variável local</a:t>
            </a:r>
          </a:p>
          <a:p>
            <a:r>
              <a:rPr lang="pt-BR" sz="1600" dirty="0">
                <a:latin typeface="+mj-lt"/>
              </a:rPr>
              <a:t>{ 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x; 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x contém lixo da memória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y = 1;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y foi inicializada para o valor 1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latin typeface="+mj-lt"/>
              </a:rPr>
              <a:t>...</a:t>
            </a:r>
          </a:p>
          <a:p>
            <a:r>
              <a:rPr lang="pt-BR" sz="1600" dirty="0">
                <a:latin typeface="+mj-lt"/>
              </a:rPr>
              <a:t>}</a:t>
            </a:r>
          </a:p>
          <a:p>
            <a:endParaRPr lang="pt-BR" sz="1600" dirty="0">
              <a:latin typeface="+mj-lt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6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0847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Local </a:t>
            </a:r>
            <a:r>
              <a:rPr lang="pt-BR" dirty="0" err="1"/>
              <a:t>vs</a:t>
            </a:r>
            <a:r>
              <a:rPr lang="pt-BR" dirty="0"/>
              <a:t> Global</a:t>
            </a:r>
          </a:p>
        </p:txBody>
      </p:sp>
      <p:sp>
        <p:nvSpPr>
          <p:cNvPr id="5" name="Retângulo 4"/>
          <p:cNvSpPr/>
          <p:nvPr/>
        </p:nvSpPr>
        <p:spPr>
          <a:xfrm>
            <a:off x="1343472" y="1700808"/>
            <a:ext cx="801655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400" dirty="0">
                <a:latin typeface="+mj-lt"/>
              </a:rPr>
              <a:t>&lt;</a:t>
            </a:r>
            <a:r>
              <a:rPr lang="pt-BR" sz="1400" dirty="0" err="1">
                <a:latin typeface="+mj-lt"/>
              </a:rPr>
              <a:t>iostream</a:t>
            </a:r>
            <a:r>
              <a:rPr lang="pt-BR" sz="1400" dirty="0">
                <a:latin typeface="+mj-lt"/>
              </a:rPr>
              <a:t>&gt;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std</a:t>
            </a:r>
            <a:r>
              <a:rPr lang="pt-BR" sz="1400" dirty="0">
                <a:latin typeface="+mj-lt"/>
              </a:rPr>
              <a:t>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400" dirty="0">
                <a:latin typeface="+mj-lt"/>
              </a:rPr>
              <a:t> local(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400" dirty="0">
                <a:latin typeface="+mj-lt"/>
              </a:rPr>
              <a:t>);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x = 1, y = 2;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variáveis globais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main</a:t>
            </a:r>
            <a:r>
              <a:rPr lang="pt-BR" sz="1400" dirty="0">
                <a:latin typeface="+mj-lt"/>
              </a:rPr>
              <a:t>()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"x antes:  "</a:t>
            </a:r>
            <a:r>
              <a:rPr lang="pt-BR" sz="1400" dirty="0">
                <a:latin typeface="+mj-lt"/>
              </a:rPr>
              <a:t> &lt;&lt; x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", y antes:  "</a:t>
            </a:r>
            <a:r>
              <a:rPr lang="pt-BR" sz="1400" dirty="0">
                <a:latin typeface="+mj-lt"/>
              </a:rPr>
              <a:t> &lt;&lt; y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local();</a:t>
            </a:r>
          </a:p>
          <a:p>
            <a:r>
              <a:rPr lang="pt-BR" sz="1400" dirty="0">
                <a:latin typeface="+mj-lt"/>
              </a:rPr>
              <a:t>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"x depois: "</a:t>
            </a:r>
            <a:r>
              <a:rPr lang="pt-BR" sz="1400" dirty="0">
                <a:latin typeface="+mj-lt"/>
              </a:rPr>
              <a:t> &lt;&lt; x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", y depois: "</a:t>
            </a:r>
            <a:r>
              <a:rPr lang="pt-BR" sz="1400" dirty="0">
                <a:latin typeface="+mj-lt"/>
              </a:rPr>
              <a:t> &lt;&lt; y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400" dirty="0">
                <a:latin typeface="+mj-lt"/>
              </a:rPr>
              <a:t> 0;</a:t>
            </a:r>
          </a:p>
          <a:p>
            <a:r>
              <a:rPr lang="pt-BR" sz="1400" dirty="0">
                <a:latin typeface="+mj-lt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400" dirty="0">
                <a:latin typeface="+mj-lt"/>
              </a:rPr>
              <a:t> local(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400" dirty="0">
                <a:latin typeface="+mj-lt"/>
              </a:rPr>
              <a:t>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y;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variável local</a:t>
            </a:r>
          </a:p>
          <a:p>
            <a:r>
              <a:rPr lang="pt-BR" sz="1400" dirty="0">
                <a:latin typeface="+mj-lt"/>
              </a:rPr>
              <a:t>    x = 3;</a:t>
            </a:r>
          </a:p>
          <a:p>
            <a:r>
              <a:rPr lang="pt-BR" sz="1400" dirty="0">
                <a:latin typeface="+mj-lt"/>
              </a:rPr>
              <a:t>    y = 3;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"x dentro: "</a:t>
            </a:r>
            <a:r>
              <a:rPr lang="pt-BR" sz="1400" dirty="0">
                <a:latin typeface="+mj-lt"/>
              </a:rPr>
              <a:t> &lt;&lt; x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", y dentro: "</a:t>
            </a:r>
            <a:r>
              <a:rPr lang="pt-BR" sz="1400" dirty="0">
                <a:latin typeface="+mj-lt"/>
              </a:rPr>
              <a:t> &lt;&lt; y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9F06254-0362-4496-994A-A3E7A591F36A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E47CDDFF-A8C1-400D-9441-5B3E99425E91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D5F953AE-50AE-4C1A-9BBF-89591EAD71EA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1465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Local </a:t>
            </a:r>
            <a:r>
              <a:rPr lang="pt-BR" dirty="0" err="1"/>
              <a:t>vs</a:t>
            </a:r>
            <a:r>
              <a:rPr lang="pt-BR" dirty="0"/>
              <a:t> Global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declaração de uma variável local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esconde uma variável global de mesmo nome</a:t>
            </a:r>
          </a:p>
          <a:p>
            <a:pPr lvl="1"/>
            <a:r>
              <a:rPr lang="pt-BR" dirty="0"/>
              <a:t>A variável local deixa de existir ao final da função</a:t>
            </a:r>
          </a:p>
          <a:p>
            <a:pPr lvl="1"/>
            <a:r>
              <a:rPr lang="pt-BR" dirty="0"/>
              <a:t>A global se torna visível novamente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92896"/>
            <a:ext cx="585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x antes:  1, y antes:  2</a:t>
            </a:r>
          </a:p>
          <a:p>
            <a:r>
              <a:rPr lang="pt-BR" sz="1600" dirty="0">
                <a:latin typeface="+mj-lt"/>
              </a:rPr>
              <a:t>x dentro: 3, y dentro: 3</a:t>
            </a:r>
          </a:p>
          <a:p>
            <a:r>
              <a:rPr lang="pt-BR" sz="1600" dirty="0">
                <a:latin typeface="+mj-lt"/>
              </a:rPr>
              <a:t>x depois: 3, y depois: 2</a:t>
            </a:r>
          </a:p>
        </p:txBody>
      </p:sp>
    </p:spTree>
    <p:extLst>
      <p:ext uri="{BB962C8B-B14F-4D97-AF65-F5344CB8AC3E}">
        <p14:creationId xmlns:p14="http://schemas.microsoft.com/office/powerpoint/2010/main" val="2832530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Nomes de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Programadores C++ tem muita flexibilidade na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escolha de nomes para funções</a:t>
            </a:r>
            <a:r>
              <a:rPr lang="pt-BR" dirty="0"/>
              <a:t>:</a:t>
            </a:r>
          </a:p>
          <a:p>
            <a:pPr lvl="1">
              <a:buNone/>
            </a:pPr>
            <a:r>
              <a:rPr lang="pt-BR" dirty="0"/>
              <a:t>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MinhaFuncao()</a:t>
            </a:r>
            <a:r>
              <a:rPr lang="pt-BR" dirty="0"/>
              <a:t>	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minha_funcao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()</a:t>
            </a:r>
          </a:p>
          <a:p>
            <a:pPr lvl="1">
              <a:buNone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pt-BR" dirty="0" err="1"/>
              <a:t>minhafuncao</a:t>
            </a:r>
            <a:r>
              <a:rPr lang="pt-BR" dirty="0"/>
              <a:t>()		minha_func()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minhaFuncao() </a:t>
            </a:r>
            <a:r>
              <a:rPr lang="pt-BR" dirty="0"/>
              <a:t>	</a:t>
            </a:r>
            <a:r>
              <a:rPr lang="pt-BR" dirty="0" err="1"/>
              <a:t>mf</a:t>
            </a:r>
            <a:r>
              <a:rPr lang="pt-BR" dirty="0"/>
              <a:t>()</a:t>
            </a:r>
          </a:p>
          <a:p>
            <a:endParaRPr lang="pt-BR" dirty="0"/>
          </a:p>
          <a:p>
            <a:r>
              <a:rPr lang="pt-BR" dirty="0"/>
              <a:t>Cada programador tem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preferência por um estilo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Todos estão corretos</a:t>
            </a:r>
          </a:p>
          <a:p>
            <a:pPr lvl="1"/>
            <a:r>
              <a:rPr lang="pt-BR" dirty="0"/>
              <a:t>O importante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manter o mesmo padrão </a:t>
            </a:r>
            <a:r>
              <a:rPr lang="pt-BR" dirty="0"/>
              <a:t>em todo o código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Nomes de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Palavras-chave</a:t>
            </a:r>
            <a:r>
              <a:rPr lang="pt-BR" dirty="0"/>
              <a:t> são o vocabulário de uma linguagem de programação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podem ser usadas </a:t>
            </a:r>
            <a:r>
              <a:rPr lang="pt-BR" dirty="0"/>
              <a:t>para dar nome a uma função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endParaRPr lang="pt-BR" dirty="0"/>
          </a:p>
          <a:p>
            <a:r>
              <a:rPr lang="pt-BR" dirty="0"/>
              <a:t>Até  o momento foram utilizadas as seguintes palavras-chave: </a:t>
            </a:r>
          </a:p>
          <a:p>
            <a:pPr lvl="1">
              <a:buNone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		</a:t>
            </a:r>
          </a:p>
          <a:p>
            <a:pPr lvl="1">
              <a:buNone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		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		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void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			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br>
              <a:rPr lang="pt-BR" dirty="0"/>
            </a:br>
            <a:r>
              <a:rPr lang="pt-BR" dirty="0"/>
              <a:t>	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using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			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else</a:t>
            </a:r>
            <a:endParaRPr lang="pt-BR" dirty="0"/>
          </a:p>
          <a:p>
            <a:pPr lvl="1">
              <a:buNone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		float 		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namespace</a:t>
            </a:r>
            <a:r>
              <a:rPr lang="pt-BR" dirty="0"/>
              <a:t>		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return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 C++ </a:t>
            </a:r>
            <a:r>
              <a:rPr lang="pt-BR" dirty="0"/>
              <a:t>consiste de um ou mais módulos, chamados funções</a:t>
            </a:r>
          </a:p>
          <a:p>
            <a:r>
              <a:rPr lang="pt-BR" dirty="0"/>
              <a:t>Existem dois tipos de funções:</a:t>
            </a:r>
          </a:p>
          <a:p>
            <a:pPr lvl="1"/>
            <a:r>
              <a:rPr lang="pt-BR" dirty="0"/>
              <a:t>Funções que retornam valor –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retorno é obrigatório</a:t>
            </a:r>
            <a:endParaRPr lang="pt-BR" dirty="0"/>
          </a:p>
          <a:p>
            <a:pPr lvl="1"/>
            <a:r>
              <a:rPr lang="pt-BR" dirty="0"/>
              <a:t>Funções que não retornam valor -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void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Os parâmetros de uma função informam:</a:t>
            </a:r>
          </a:p>
          <a:p>
            <a:pPr lvl="1"/>
            <a:r>
              <a:rPr lang="pt-BR" dirty="0"/>
              <a:t>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quantidade </a:t>
            </a:r>
            <a:r>
              <a:rPr lang="pt-BR" dirty="0"/>
              <a:t>de argumentos</a:t>
            </a:r>
          </a:p>
          <a:p>
            <a:pPr lvl="1"/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</a:t>
            </a:r>
            <a:r>
              <a:rPr lang="pt-BR" dirty="0"/>
              <a:t> dos argumentos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biblioteca padrão da linguagem C/C++ possui mais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140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funções </a:t>
            </a:r>
            <a:r>
              <a:rPr lang="pt-BR" dirty="0"/>
              <a:t>predefinidas</a:t>
            </a:r>
          </a:p>
          <a:p>
            <a:pPr lvl="1"/>
            <a:r>
              <a:rPr lang="pt-BR" dirty="0"/>
              <a:t>Prefira utilizar as funções existentes</a:t>
            </a:r>
          </a:p>
          <a:p>
            <a:pPr lvl="1"/>
            <a:r>
              <a:rPr lang="pt-BR" dirty="0"/>
              <a:t>Não reinvente a roda</a:t>
            </a:r>
          </a:p>
          <a:p>
            <a:endParaRPr lang="pt-BR" dirty="0"/>
          </a:p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criar uma função </a:t>
            </a:r>
            <a:r>
              <a:rPr lang="pt-BR" dirty="0"/>
              <a:t>é preciso: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Declarar</a:t>
            </a:r>
            <a:r>
              <a:rPr lang="pt-BR" dirty="0"/>
              <a:t> a função (fornecer um protótipo)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Definir </a:t>
            </a:r>
            <a:r>
              <a:rPr lang="pt-BR" dirty="0"/>
              <a:t>a função  (fornecer um corpo)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Chamar </a:t>
            </a:r>
            <a:r>
              <a:rPr lang="pt-BR" dirty="0"/>
              <a:t>a função</a:t>
            </a:r>
          </a:p>
          <a:p>
            <a:pPr marL="6858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7778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669776"/>
          </a:xfrm>
        </p:spPr>
        <p:txBody>
          <a:bodyPr>
            <a:normAutofit/>
          </a:bodyPr>
          <a:lstStyle/>
          <a:p>
            <a:r>
              <a:rPr lang="pt-BR" dirty="0"/>
              <a:t>Um programa pode ser quebrado em vários arquivos</a:t>
            </a:r>
          </a:p>
          <a:p>
            <a:pPr lvl="1"/>
            <a:r>
              <a:rPr lang="pt-BR" dirty="0"/>
              <a:t>Arquivos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 inclusão </a:t>
            </a:r>
            <a:r>
              <a:rPr lang="pt-BR" dirty="0"/>
              <a:t>(.h) - contêm o protótipo das funções</a:t>
            </a:r>
          </a:p>
          <a:p>
            <a:pPr lvl="1"/>
            <a:r>
              <a:rPr lang="pt-BR" dirty="0"/>
              <a:t>Arquivos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fonte </a:t>
            </a:r>
            <a:r>
              <a:rPr lang="pt-BR" dirty="0"/>
              <a:t>(.</a:t>
            </a:r>
            <a:r>
              <a:rPr lang="pt-BR" dirty="0" err="1"/>
              <a:t>cpp</a:t>
            </a:r>
            <a:r>
              <a:rPr lang="pt-BR" dirty="0"/>
              <a:t>) - contêm  a definição das funções</a:t>
            </a:r>
          </a:p>
          <a:p>
            <a:endParaRPr lang="pt-BR" dirty="0"/>
          </a:p>
          <a:p>
            <a:r>
              <a:rPr lang="pt-BR" dirty="0"/>
              <a:t>As variáveis podem ser criadas dentro ou fora das funções:</a:t>
            </a:r>
          </a:p>
          <a:p>
            <a:pPr lvl="1"/>
            <a:r>
              <a:rPr lang="pt-BR" dirty="0"/>
              <a:t>Variáveis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globais </a:t>
            </a:r>
            <a:r>
              <a:rPr lang="pt-BR" dirty="0"/>
              <a:t>- inicializadas para zero</a:t>
            </a:r>
          </a:p>
          <a:p>
            <a:pPr lvl="1"/>
            <a:r>
              <a:rPr lang="pt-BR" dirty="0"/>
              <a:t>Variáveis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locais</a:t>
            </a:r>
            <a:r>
              <a:rPr lang="pt-BR" dirty="0"/>
              <a:t> - contém lixo da memória </a:t>
            </a:r>
          </a:p>
          <a:p>
            <a:pPr lvl="1"/>
            <a:r>
              <a:rPr lang="pt-BR" dirty="0"/>
              <a:t>Evite o uso de variáveis globais</a:t>
            </a:r>
          </a:p>
          <a:p>
            <a:pPr lvl="2"/>
            <a:r>
              <a:rPr lang="pt-BR" dirty="0"/>
              <a:t>Dificultam a manutenção do código</a:t>
            </a:r>
          </a:p>
          <a:p>
            <a:pPr lvl="2"/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definição de uma função </a:t>
            </a:r>
            <a:r>
              <a:rPr lang="pt-BR" dirty="0"/>
              <a:t>obedece ao modelo: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4127828" y="3705632"/>
            <a:ext cx="3125101" cy="231154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Funções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199266" y="3836656"/>
            <a:ext cx="34089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tipo</a:t>
            </a:r>
            <a:r>
              <a:rPr lang="pt-BR" dirty="0">
                <a:latin typeface="+mj-lt"/>
              </a:rPr>
              <a:t> função(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parâmetros</a:t>
            </a:r>
            <a:r>
              <a:rPr lang="pt-BR" dirty="0">
                <a:latin typeface="+mj-lt"/>
              </a:rPr>
              <a:t>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instrução 1;</a:t>
            </a:r>
          </a:p>
          <a:p>
            <a:r>
              <a:rPr lang="pt-BR" dirty="0">
                <a:latin typeface="+mj-lt"/>
              </a:rPr>
              <a:t>    instrução 2;</a:t>
            </a:r>
          </a:p>
          <a:p>
            <a:r>
              <a:rPr lang="pt-BR" dirty="0">
                <a:latin typeface="+mj-lt"/>
              </a:rPr>
              <a:t>    ...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valor;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7" name="Chave direita 6"/>
          <p:cNvSpPr/>
          <p:nvPr/>
        </p:nvSpPr>
        <p:spPr>
          <a:xfrm>
            <a:off x="7392144" y="4277136"/>
            <a:ext cx="71438" cy="167214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528124" y="4928542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Corpo da função</a:t>
            </a:r>
          </a:p>
        </p:txBody>
      </p:sp>
      <p:sp>
        <p:nvSpPr>
          <p:cNvPr id="9" name="Chave direita 8"/>
          <p:cNvSpPr/>
          <p:nvPr/>
        </p:nvSpPr>
        <p:spPr>
          <a:xfrm flipH="1">
            <a:off x="3877792" y="3716126"/>
            <a:ext cx="155868" cy="230105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679825" y="4786521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Definição da função</a:t>
            </a:r>
          </a:p>
        </p:txBody>
      </p:sp>
      <p:sp>
        <p:nvSpPr>
          <p:cNvPr id="11" name="Chave direita 10"/>
          <p:cNvSpPr/>
          <p:nvPr/>
        </p:nvSpPr>
        <p:spPr>
          <a:xfrm>
            <a:off x="7392144" y="3705632"/>
            <a:ext cx="71438" cy="4719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499897" y="378609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Cabeçalho da função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748620" y="2520690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da função</a:t>
            </a:r>
          </a:p>
        </p:txBody>
      </p:sp>
      <p:cxnSp>
        <p:nvCxnSpPr>
          <p:cNvPr id="16" name="Conector reto 15"/>
          <p:cNvCxnSpPr/>
          <p:nvPr/>
        </p:nvCxnSpPr>
        <p:spPr>
          <a:xfrm>
            <a:off x="5055729" y="2919814"/>
            <a:ext cx="0" cy="857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842342" y="3059668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Lista de parâmetros da função</a:t>
            </a:r>
          </a:p>
        </p:txBody>
      </p:sp>
      <p:cxnSp>
        <p:nvCxnSpPr>
          <p:cNvPr id="20" name="Conector reto 19"/>
          <p:cNvCxnSpPr/>
          <p:nvPr/>
        </p:nvCxnSpPr>
        <p:spPr>
          <a:xfrm>
            <a:off x="6199531" y="3429000"/>
            <a:ext cx="0" cy="348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2056127" y="3059668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Tipo de retorno da função</a:t>
            </a:r>
          </a:p>
        </p:txBody>
      </p:sp>
      <p:cxnSp>
        <p:nvCxnSpPr>
          <p:cNvPr id="22" name="Conector reto 21"/>
          <p:cNvCxnSpPr/>
          <p:nvPr/>
        </p:nvCxnSpPr>
        <p:spPr>
          <a:xfrm flipH="1">
            <a:off x="4479319" y="3429000"/>
            <a:ext cx="5700" cy="348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5079636" y="6228020"/>
            <a:ext cx="3820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Opcional (depende do tipo de retorno)</a:t>
            </a:r>
          </a:p>
        </p:txBody>
      </p:sp>
      <p:cxnSp>
        <p:nvCxnSpPr>
          <p:cNvPr id="24" name="Conector reto 23"/>
          <p:cNvCxnSpPr/>
          <p:nvPr/>
        </p:nvCxnSpPr>
        <p:spPr>
          <a:xfrm>
            <a:off x="5242114" y="5728266"/>
            <a:ext cx="0" cy="499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73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813792"/>
          </a:xfrm>
        </p:spPr>
        <p:txBody>
          <a:bodyPr>
            <a:normAutofit/>
          </a:bodyPr>
          <a:lstStyle/>
          <a:p>
            <a:r>
              <a:rPr lang="pt-BR" dirty="0"/>
              <a:t>Funções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retornam valores</a:t>
            </a:r>
            <a:r>
              <a:rPr lang="pt-BR" dirty="0"/>
              <a:t>  são funções de 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void</a:t>
            </a:r>
            <a:endParaRPr lang="pt-BR" dirty="0"/>
          </a:p>
          <a:p>
            <a:pPr lvl="1"/>
            <a:r>
              <a:rPr lang="pt-BR" dirty="0"/>
              <a:t>A instrução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retorno é opcional</a:t>
            </a:r>
          </a:p>
          <a:p>
            <a:pPr lvl="2"/>
            <a:r>
              <a:rPr lang="pt-BR" dirty="0"/>
              <a:t>Se utilizada, deve ficar vazia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Sem Retorno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5CFB730-9E1F-40B2-8418-600DEE7B8531}"/>
              </a:ext>
            </a:extLst>
          </p:cNvPr>
          <p:cNvGrpSpPr/>
          <p:nvPr/>
        </p:nvGrpSpPr>
        <p:grpSpPr>
          <a:xfrm>
            <a:off x="4151784" y="3645024"/>
            <a:ext cx="3600400" cy="2592289"/>
            <a:chOff x="4151784" y="3212976"/>
            <a:chExt cx="3600400" cy="2592289"/>
          </a:xfrm>
        </p:grpSpPr>
        <p:sp>
          <p:nvSpPr>
            <p:cNvPr id="5" name="Retângulo 4"/>
            <p:cNvSpPr/>
            <p:nvPr/>
          </p:nvSpPr>
          <p:spPr>
            <a:xfrm>
              <a:off x="4151784" y="3767133"/>
              <a:ext cx="3600400" cy="203813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4295800" y="3874288"/>
              <a:ext cx="3312368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void</a:t>
              </a:r>
              <a:r>
                <a:rPr lang="pt-BR" sz="1600" dirty="0">
                  <a:latin typeface="+mj-lt"/>
                </a:rPr>
                <a:t> função(parâmetros)</a:t>
              </a:r>
            </a:p>
            <a:p>
              <a:r>
                <a:rPr lang="pt-BR" sz="1600" dirty="0">
                  <a:latin typeface="+mj-lt"/>
                </a:rPr>
                <a:t>{ </a:t>
              </a:r>
            </a:p>
            <a:p>
              <a:r>
                <a:rPr lang="pt-BR" sz="1600" dirty="0">
                  <a:latin typeface="+mj-lt"/>
                </a:rPr>
                <a:t>    instrução 1;</a:t>
              </a:r>
              <a:br>
                <a:rPr lang="pt-BR" sz="1600" dirty="0">
                  <a:latin typeface="+mj-lt"/>
                </a:rPr>
              </a:br>
              <a:r>
                <a:rPr lang="pt-BR" sz="1600" dirty="0">
                  <a:latin typeface="+mj-lt"/>
                </a:rPr>
                <a:t>    instrução 2;</a:t>
              </a:r>
            </a:p>
            <a:p>
              <a:r>
                <a:rPr lang="pt-BR" sz="1600" dirty="0">
                  <a:latin typeface="+mj-lt"/>
                </a:rPr>
                <a:t>    ...</a:t>
              </a:r>
            </a:p>
            <a:p>
              <a:r>
                <a:rPr lang="pt-BR" sz="1600" dirty="0">
                  <a:latin typeface="+mj-lt"/>
                </a:rPr>
                <a:t>   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return</a:t>
              </a:r>
              <a:r>
                <a:rPr lang="pt-BR" sz="1600" dirty="0">
                  <a:latin typeface="+mj-lt"/>
                </a:rPr>
                <a:t>;      </a:t>
              </a:r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// opcional</a:t>
              </a:r>
            </a:p>
            <a:p>
              <a:r>
                <a:rPr lang="pt-BR" sz="1600" dirty="0">
                  <a:latin typeface="+mj-lt"/>
                </a:rPr>
                <a:t>}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295801" y="3212976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Tipo de retorno </a:t>
              </a:r>
              <a:r>
                <a:rPr lang="pt-BR" dirty="0" err="1"/>
                <a:t>void</a:t>
              </a:r>
              <a:endParaRPr lang="pt-BR" dirty="0"/>
            </a:p>
          </p:txBody>
        </p:sp>
        <p:cxnSp>
          <p:nvCxnSpPr>
            <p:cNvPr id="8" name="Conector reto 7"/>
            <p:cNvCxnSpPr/>
            <p:nvPr/>
          </p:nvCxnSpPr>
          <p:spPr>
            <a:xfrm flipH="1">
              <a:off x="4589533" y="3659974"/>
              <a:ext cx="1589" cy="2143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035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Sem Retorno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São normalmente usadas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modularizar</a:t>
            </a:r>
            <a:r>
              <a:rPr lang="pt-BR" dirty="0"/>
              <a:t> o programa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A chamada da função passa um valor inteiro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68000" y="2456492"/>
            <a:ext cx="55195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tchau(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n)</a:t>
            </a:r>
          </a:p>
          <a:p>
            <a:r>
              <a:rPr lang="pt-BR" sz="1600" dirty="0">
                <a:latin typeface="+mj-lt"/>
              </a:rPr>
              <a:t>{ 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"Finalizando sessão número "</a:t>
            </a:r>
            <a:r>
              <a:rPr lang="pt-BR" sz="1600" dirty="0">
                <a:latin typeface="+mj-lt"/>
              </a:rPr>
              <a:t> &lt;&lt;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n;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4473061"/>
            <a:ext cx="60235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"Encerrar sessão: "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sessao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</a:t>
            </a:r>
            <a:r>
              <a:rPr lang="pt-BR" sz="1600" dirty="0" err="1">
                <a:latin typeface="+mj-lt"/>
              </a:rPr>
              <a:t>sessao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tchau(</a:t>
            </a:r>
            <a:r>
              <a:rPr lang="pt-BR" sz="1600" dirty="0" err="1">
                <a:latin typeface="+mj-lt"/>
              </a:rPr>
              <a:t>sessao</a:t>
            </a:r>
            <a:r>
              <a:rPr lang="pt-BR" sz="1600" dirty="0">
                <a:latin typeface="+mj-lt"/>
              </a:rPr>
              <a:t>);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chamada da função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447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Com Retorno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957808"/>
          </a:xfrm>
        </p:spPr>
        <p:txBody>
          <a:bodyPr>
            <a:normAutofit/>
          </a:bodyPr>
          <a:lstStyle/>
          <a:p>
            <a:r>
              <a:rPr lang="pt-BR" dirty="0"/>
              <a:t>Funções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retornam valores</a:t>
            </a:r>
            <a:r>
              <a:rPr lang="pt-BR" dirty="0"/>
              <a:t>  têm a forma geral abaixo: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 de retorno é obrigatório </a:t>
            </a:r>
            <a:r>
              <a:rPr lang="pt-BR" dirty="0"/>
              <a:t>e pode ser uma constante, uma variável ou uma expressão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3904779-E3F7-4B5B-94D3-079EE7FEBF1C}"/>
              </a:ext>
            </a:extLst>
          </p:cNvPr>
          <p:cNvGrpSpPr/>
          <p:nvPr/>
        </p:nvGrpSpPr>
        <p:grpSpPr>
          <a:xfrm>
            <a:off x="4295800" y="3645024"/>
            <a:ext cx="5643096" cy="2592288"/>
            <a:chOff x="4295800" y="3429000"/>
            <a:chExt cx="5643096" cy="2592288"/>
          </a:xfrm>
        </p:grpSpPr>
        <p:sp>
          <p:nvSpPr>
            <p:cNvPr id="9" name="Retângulo 8"/>
            <p:cNvSpPr/>
            <p:nvPr/>
          </p:nvSpPr>
          <p:spPr>
            <a:xfrm>
              <a:off x="4295800" y="3947973"/>
              <a:ext cx="3096344" cy="207331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439816" y="4055129"/>
              <a:ext cx="288032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tipo </a:t>
              </a:r>
              <a:r>
                <a:rPr lang="pt-BR" sz="1600" dirty="0">
                  <a:latin typeface="+mj-lt"/>
                </a:rPr>
                <a:t>função(parâmetros)</a:t>
              </a:r>
            </a:p>
            <a:p>
              <a:r>
                <a:rPr lang="pt-BR" sz="1600" dirty="0">
                  <a:latin typeface="+mj-lt"/>
                </a:rPr>
                <a:t>{ </a:t>
              </a:r>
            </a:p>
            <a:p>
              <a:r>
                <a:rPr lang="pt-BR" sz="1600" dirty="0">
                  <a:latin typeface="+mj-lt"/>
                </a:rPr>
                <a:t>    instrução 1;</a:t>
              </a:r>
            </a:p>
            <a:p>
              <a:r>
                <a:rPr lang="pt-BR" sz="1600" dirty="0">
                  <a:latin typeface="+mj-lt"/>
                </a:rPr>
                <a:t>    instrução 2;</a:t>
              </a:r>
            </a:p>
            <a:p>
              <a:r>
                <a:rPr lang="pt-BR" sz="1600" dirty="0">
                  <a:latin typeface="+mj-lt"/>
                </a:rPr>
                <a:t>    ...</a:t>
              </a:r>
            </a:p>
            <a:p>
              <a:r>
                <a:rPr lang="pt-BR" sz="1600" dirty="0">
                  <a:latin typeface="+mj-lt"/>
                </a:rPr>
                <a:t>   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return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 </a:t>
              </a:r>
              <a:r>
                <a:rPr lang="pt-BR" sz="1600" dirty="0">
                  <a:latin typeface="+mj-lt"/>
                </a:rPr>
                <a:t>valor; </a:t>
              </a:r>
              <a:endPara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endParaRPr>
            </a:p>
            <a:p>
              <a:r>
                <a:rPr lang="pt-BR" sz="1600" dirty="0">
                  <a:latin typeface="+mj-lt"/>
                </a:rPr>
                <a:t>}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435530" y="3429000"/>
              <a:ext cx="5503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Tipo de retorno diferente de </a:t>
              </a:r>
              <a:r>
                <a:rPr lang="pt-BR" dirty="0" err="1"/>
                <a:t>void</a:t>
              </a:r>
              <a:r>
                <a:rPr lang="pt-BR" dirty="0"/>
                <a:t> (</a:t>
              </a:r>
              <a:r>
                <a:rPr lang="pt-BR" dirty="0" err="1"/>
                <a:t>int</a:t>
              </a:r>
              <a:r>
                <a:rPr lang="pt-BR" dirty="0"/>
                <a:t>, </a:t>
              </a:r>
              <a:r>
                <a:rPr lang="pt-BR" dirty="0" err="1"/>
                <a:t>double</a:t>
              </a:r>
              <a:r>
                <a:rPr lang="pt-BR" dirty="0"/>
                <a:t>, char, etc.)</a:t>
              </a:r>
            </a:p>
          </p:txBody>
        </p:sp>
        <p:cxnSp>
          <p:nvCxnSpPr>
            <p:cNvPr id="12" name="Conector reto 11"/>
            <p:cNvCxnSpPr/>
            <p:nvPr/>
          </p:nvCxnSpPr>
          <p:spPr>
            <a:xfrm flipH="1">
              <a:off x="4733549" y="3840815"/>
              <a:ext cx="1589" cy="2143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604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Com Retorno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São muito usadas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encapsular cálculos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A chamada da função retorna um resultado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2420888"/>
            <a:ext cx="55195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400" dirty="0">
                <a:latin typeface="+mj-lt"/>
              </a:rPr>
              <a:t> media(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400" dirty="0">
                <a:latin typeface="+mj-lt"/>
              </a:rPr>
              <a:t> a,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400" dirty="0">
                <a:latin typeface="+mj-lt"/>
              </a:rPr>
              <a:t> b)</a:t>
            </a:r>
          </a:p>
          <a:p>
            <a:r>
              <a:rPr lang="pt-BR" sz="1400" dirty="0">
                <a:latin typeface="+mj-lt"/>
              </a:rPr>
              <a:t>{ 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media aritmética entre a e b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m = (a + b)/2;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400" dirty="0">
                <a:latin typeface="+mj-lt"/>
              </a:rPr>
              <a:t> m;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4581128"/>
            <a:ext cx="60235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main</a:t>
            </a:r>
            <a:r>
              <a:rPr lang="pt-BR" sz="1400" dirty="0">
                <a:latin typeface="+mj-lt"/>
              </a:rPr>
              <a:t>()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quant</a:t>
            </a:r>
            <a:r>
              <a:rPr lang="pt-BR" sz="1400" dirty="0">
                <a:latin typeface="+mj-lt"/>
              </a:rPr>
              <a:t>;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quant</a:t>
            </a:r>
            <a:r>
              <a:rPr lang="pt-BR" sz="1400" dirty="0">
                <a:latin typeface="+mj-lt"/>
              </a:rPr>
              <a:t> = media(12,8);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chamada da função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"Resultado = "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 err="1">
                <a:latin typeface="+mj-lt"/>
              </a:rPr>
              <a:t>quant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216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função pode ter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vários retornos</a:t>
            </a:r>
          </a:p>
          <a:p>
            <a:pPr lvl="1"/>
            <a:r>
              <a:rPr lang="pt-BR" dirty="0"/>
              <a:t>Mas apenas um deles será executado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991544" y="2983634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maior 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a,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b)</a:t>
            </a:r>
          </a:p>
          <a:p>
            <a:r>
              <a:rPr lang="pt-BR" sz="1400" dirty="0">
                <a:latin typeface="+mj-lt"/>
              </a:rPr>
              <a:t>{ 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400" dirty="0">
                <a:latin typeface="+mj-lt"/>
              </a:rPr>
              <a:t> (a &gt; b)</a:t>
            </a:r>
          </a:p>
          <a:p>
            <a:r>
              <a:rPr lang="pt-BR" sz="1400" dirty="0">
                <a:latin typeface="+mj-lt"/>
              </a:rPr>
              <a:t>   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400" dirty="0">
                <a:latin typeface="+mj-lt"/>
              </a:rPr>
              <a:t> a;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400" dirty="0">
                <a:latin typeface="+mj-lt"/>
              </a:rPr>
              <a:t>   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400" dirty="0">
                <a:latin typeface="+mj-lt"/>
              </a:rPr>
              <a:t> b;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4669597"/>
            <a:ext cx="705678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main</a:t>
            </a:r>
            <a:r>
              <a:rPr lang="pt-BR" sz="1400" dirty="0">
                <a:latin typeface="+mj-lt"/>
              </a:rPr>
              <a:t>()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dois números: 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num1, num2;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cin</a:t>
            </a:r>
            <a:r>
              <a:rPr lang="pt-BR" sz="1400" dirty="0">
                <a:latin typeface="+mj-lt"/>
              </a:rPr>
              <a:t> &gt;&gt; num1 &gt;&gt; num2;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 maior deles = "</a:t>
            </a:r>
            <a:r>
              <a:rPr lang="pt-BR" sz="1400" dirty="0">
                <a:latin typeface="+mj-lt"/>
              </a:rPr>
              <a:t> &lt;&lt; maior(num1,num2)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6952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2611</TotalTime>
  <Words>1787</Words>
  <Application>Microsoft Office PowerPoint</Application>
  <PresentationFormat>Widescreen</PresentationFormat>
  <Paragraphs>443</Paragraphs>
  <Slides>30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8" baseType="lpstr">
      <vt:lpstr>Calibri</vt:lpstr>
      <vt:lpstr>Cambria</vt:lpstr>
      <vt:lpstr>Consolas</vt:lpstr>
      <vt:lpstr>Corbel</vt:lpstr>
      <vt:lpstr>Wingdings</vt:lpstr>
      <vt:lpstr>Wingdings 2</vt:lpstr>
      <vt:lpstr>Wingdings 3</vt:lpstr>
      <vt:lpstr>Metrô</vt:lpstr>
      <vt:lpstr>Criação de Funções</vt:lpstr>
      <vt:lpstr>Introdução</vt:lpstr>
      <vt:lpstr>Introdução</vt:lpstr>
      <vt:lpstr>Definindo Funções</vt:lpstr>
      <vt:lpstr>Funções Sem Retorno</vt:lpstr>
      <vt:lpstr>Funções Sem Retorno</vt:lpstr>
      <vt:lpstr>Funções Com Retorno</vt:lpstr>
      <vt:lpstr>Funções Com Retorno</vt:lpstr>
      <vt:lpstr>Definindo Funções</vt:lpstr>
      <vt:lpstr>Definindo Funções</vt:lpstr>
      <vt:lpstr>Parâmetros e Argumentos</vt:lpstr>
      <vt:lpstr>Parâmetros e Argumentos</vt:lpstr>
      <vt:lpstr>Parâmetros da Função</vt:lpstr>
      <vt:lpstr>Funções e Arquivos</vt:lpstr>
      <vt:lpstr>Funções e Arquivos</vt:lpstr>
      <vt:lpstr>Funções e Arquivos</vt:lpstr>
      <vt:lpstr>Funções e Arquivos</vt:lpstr>
      <vt:lpstr>Inicialização com Funções</vt:lpstr>
      <vt:lpstr>Inicialização com Funções</vt:lpstr>
      <vt:lpstr>Retorno de Funções</vt:lpstr>
      <vt:lpstr>Retorno de Funções</vt:lpstr>
      <vt:lpstr>Diretiva using com Funções</vt:lpstr>
      <vt:lpstr>Variável Local vs Global</vt:lpstr>
      <vt:lpstr>Variável Local vs Global</vt:lpstr>
      <vt:lpstr>Variável Local vs Global</vt:lpstr>
      <vt:lpstr>Variável Local vs Global</vt:lpstr>
      <vt:lpstr>Nomes de Funções</vt:lpstr>
      <vt:lpstr>Nomes de Funções</vt:lpstr>
      <vt:lpstr>Resumo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</dc:title>
  <dc:creator>Judson Santiago</dc:creator>
  <cp:lastModifiedBy>Judson Santiago</cp:lastModifiedBy>
  <cp:revision>323</cp:revision>
  <dcterms:created xsi:type="dcterms:W3CDTF">2009-08-19T16:55:58Z</dcterms:created>
  <dcterms:modified xsi:type="dcterms:W3CDTF">2019-10-03T21:19:25Z</dcterms:modified>
</cp:coreProperties>
</file>